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63" r:id="rId2"/>
    <p:sldId id="364" r:id="rId3"/>
    <p:sldId id="396" r:id="rId4"/>
    <p:sldId id="391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389" r:id="rId17"/>
    <p:sldId id="390" r:id="rId18"/>
    <p:sldId id="394" r:id="rId19"/>
    <p:sldId id="392" r:id="rId20"/>
    <p:sldId id="395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78"/>
    <a:srgbClr val="BF962F"/>
    <a:srgbClr val="D5AF54"/>
    <a:srgbClr val="264D9A"/>
    <a:srgbClr val="FFFF66"/>
    <a:srgbClr val="FFDA3F"/>
    <a:srgbClr val="E1C683"/>
    <a:srgbClr val="6B90DB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8878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8"/>
    </p:cViewPr>
  </p:sorterViewPr>
  <p:notesViewPr>
    <p:cSldViewPr>
      <p:cViewPr varScale="1">
        <p:scale>
          <a:sx n="84" d="100"/>
          <a:sy n="84" d="100"/>
        </p:scale>
        <p:origin x="3132" y="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5" cy="46574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22"/>
            <a:ext cx="3038145" cy="46574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29122"/>
            <a:ext cx="3038145" cy="46574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5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defTabSz="931486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214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r" defTabSz="931486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6" y="4416100"/>
            <a:ext cx="5604669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2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defTabSz="931486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214" y="882912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r" defTabSz="931486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8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4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8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40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9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99CD54-5288-4841-9BF7-7690249EF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4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899CD54-5288-4841-9BF7-7690249EF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07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2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0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7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4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3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9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5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-533400"/>
            <a:ext cx="644652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785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14" r:id="rId2"/>
    <p:sldLayoutId id="2147484272" r:id="rId3"/>
    <p:sldLayoutId id="2147484307" r:id="rId4"/>
    <p:sldLayoutId id="2147484294" r:id="rId5"/>
    <p:sldLayoutId id="2147484274" r:id="rId6"/>
    <p:sldLayoutId id="2147484308" r:id="rId7"/>
    <p:sldLayoutId id="2147484309" r:id="rId8"/>
    <p:sldLayoutId id="2147484310" r:id="rId9"/>
    <p:sldLayoutId id="2147484275" r:id="rId10"/>
    <p:sldLayoutId id="2147484278" r:id="rId11"/>
    <p:sldLayoutId id="2147484279" r:id="rId12"/>
    <p:sldLayoutId id="2147484281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38200"/>
          </a:xfrm>
          <a:solidFill>
            <a:schemeClr val="bg1"/>
          </a:solidFill>
        </p:spPr>
        <p:txBody>
          <a:bodyPr/>
          <a:lstStyle/>
          <a:p>
            <a:r>
              <a:rPr lang="en-US" sz="5400" b="1" dirty="0">
                <a:solidFill>
                  <a:srgbClr val="1E3C78"/>
                </a:solidFill>
              </a:rPr>
              <a:t>JAG Applicants: </a:t>
            </a:r>
            <a:br>
              <a:rPr lang="en-US" sz="5400" b="1" dirty="0">
                <a:solidFill>
                  <a:srgbClr val="1E3C78"/>
                </a:solidFill>
              </a:rPr>
            </a:br>
            <a:r>
              <a:rPr lang="en-US" sz="5400" b="1" dirty="0">
                <a:solidFill>
                  <a:srgbClr val="1E3C78"/>
                </a:solidFill>
              </a:rPr>
              <a:t>2018 JAG RFP Budget </a:t>
            </a:r>
            <a:br>
              <a:rPr lang="en-US" sz="5400" b="1" dirty="0">
                <a:solidFill>
                  <a:srgbClr val="1E3C78"/>
                </a:solidFill>
              </a:rPr>
            </a:br>
            <a:r>
              <a:rPr lang="en-US" sz="5400" b="1" dirty="0">
                <a:solidFill>
                  <a:srgbClr val="1E3C78"/>
                </a:solidFill>
              </a:rPr>
              <a:t>Attachment</a:t>
            </a:r>
          </a:p>
        </p:txBody>
      </p:sp>
    </p:spTree>
    <p:extLst>
      <p:ext uri="{BB962C8B-B14F-4D97-AF65-F5344CB8AC3E}">
        <p14:creationId xmlns:p14="http://schemas.microsoft.com/office/powerpoint/2010/main" val="153945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97818" y="4343400"/>
            <a:ext cx="6934200" cy="1574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Include grant funds associated with public agency subcontracts or professional consultant subcontracts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B644502-E637-464A-AD9A-3206972F6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7" y="1332959"/>
            <a:ext cx="7546182" cy="27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97818" y="4343400"/>
            <a:ext cx="6934200" cy="1574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Include grant funds associated with </a:t>
            </a:r>
          </a:p>
          <a:p>
            <a:r>
              <a:rPr lang="en-US" sz="2000" dirty="0">
                <a:solidFill>
                  <a:srgbClr val="1E3C78"/>
                </a:solidFill>
              </a:rPr>
              <a:t>       Non-Governmental Organization (NGO)</a:t>
            </a:r>
          </a:p>
          <a:p>
            <a:r>
              <a:rPr lang="en-US" sz="2000" dirty="0">
                <a:solidFill>
                  <a:srgbClr val="1E3C78"/>
                </a:solidFill>
              </a:rPr>
              <a:t>       subcontracts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FFD27F-EE4E-4ADB-B2B2-E2613CE6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9040"/>
            <a:ext cx="7619999" cy="2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97818" y="3886189"/>
            <a:ext cx="6934200" cy="203157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Include grant funds associated with equipment and fixed assets purchased by the applicant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Equipment and fixed assets are nonexpendable property having a useful life of more than one year and acquisition costs of $5,000 or more per unit.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Equipment and fixed assets included in proposed budget does not guarantee approval, separate and prior approval from the BSCC will be required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B4ABFC1-FEAE-437D-A3DD-F8EEA6D3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30722"/>
            <a:ext cx="7699829" cy="25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7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3886200"/>
            <a:ext cx="6934200" cy="21904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Include grant funds associated with the project’s data collection, reporting and evaluation efforts and/or necessary enhancements to an existing data collection mechanism that will be used to capture grant-program required data as defined within the RFP</a:t>
            </a:r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21592C-4892-4D97-91DD-DF8680889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88915"/>
            <a:ext cx="7693818" cy="22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3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3886200"/>
            <a:ext cx="6934200" cy="21904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E3C78"/>
                </a:solidFill>
              </a:rPr>
              <a:t>Include only training, travel, or other costs set aside for such purposes for use by the applicant agency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E3C78"/>
                </a:solidFill>
              </a:rPr>
              <a:t>Similar costs allocated by partner agencies, </a:t>
            </a:r>
            <a:r>
              <a:rPr lang="en-US" sz="1600" dirty="0" err="1">
                <a:solidFill>
                  <a:srgbClr val="1E3C78"/>
                </a:solidFill>
              </a:rPr>
              <a:t>subgrantees</a:t>
            </a:r>
            <a:r>
              <a:rPr lang="en-US" sz="1600" dirty="0">
                <a:solidFill>
                  <a:srgbClr val="1E3C78"/>
                </a:solidFill>
              </a:rPr>
              <a:t>, or subcontractors should be included in the applicable budget section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E3C78"/>
                </a:solidFill>
              </a:rPr>
              <a:t>Out-of-State travel using grant funding is permissible in rare cases. Prior and Separate BSCC approval will be required, even if proposed out-of-state travel is outlined proposed budget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D9F01C0-1848-4BB3-BD32-02656035F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80229"/>
            <a:ext cx="7543800" cy="25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3647792"/>
            <a:ext cx="6934200" cy="242885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1E3C78"/>
                </a:solidFill>
              </a:rPr>
              <a:t>Applicants must allocate JAG grant funds to one or more Program Purpose Areas (PPA) as described in the RFP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1E3C78"/>
                </a:solidFill>
              </a:rPr>
              <a:t>No JAG Funds may be expended outside of the JAG priority PPAs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1E3C78"/>
                </a:solidFill>
              </a:rPr>
              <a:t>The totals for each year in the Program Purpose Areas (PPA) Funding Table must equal the total grant funds requested for that year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4A8C045-0F3A-4000-AAB2-7745C3B2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0843"/>
            <a:ext cx="7543799" cy="2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 b="1" cap="none" dirty="0"/>
              <a:t>Where to Locate the New</a:t>
            </a:r>
            <a:br>
              <a:rPr lang="en-US" sz="3200" b="1" cap="none" dirty="0"/>
            </a:br>
            <a:r>
              <a:rPr lang="en-US" sz="3200" b="1" cap="none" dirty="0"/>
              <a:t>Budget Attachment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EA6EF-442F-42C6-B8C1-F99B83C0D143}"/>
              </a:ext>
            </a:extLst>
          </p:cNvPr>
          <p:cNvSpPr txBox="1"/>
          <p:nvPr/>
        </p:nvSpPr>
        <p:spPr>
          <a:xfrm>
            <a:off x="838200" y="9144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/>
              <a:t>1.  Go to BSCC Homepage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2CE2B-9811-494C-BED3-DC80BE02E8C5}"/>
              </a:ext>
            </a:extLst>
          </p:cNvPr>
          <p:cNvSpPr txBox="1"/>
          <p:nvPr/>
        </p:nvSpPr>
        <p:spPr>
          <a:xfrm>
            <a:off x="866775" y="56819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‘JAG Grant Program and RFP Information’ </a:t>
            </a:r>
          </a:p>
        </p:txBody>
      </p:sp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377C20D-C2A9-46DE-8780-0454466A5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4316"/>
            <a:ext cx="7543800" cy="38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BA66CA-4F19-4A14-B7AD-288F5519169A}"/>
              </a:ext>
            </a:extLst>
          </p:cNvPr>
          <p:cNvSpPr txBox="1"/>
          <p:nvPr/>
        </p:nvSpPr>
        <p:spPr>
          <a:xfrm>
            <a:off x="990600" y="453479"/>
            <a:ext cx="7848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/>
              <a:t>2. On 2018 JAG Page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C2EE1-AD0B-4FB2-B896-5CE267908AFA}"/>
              </a:ext>
            </a:extLst>
          </p:cNvPr>
          <p:cNvSpPr/>
          <p:nvPr/>
        </p:nvSpPr>
        <p:spPr>
          <a:xfrm>
            <a:off x="990600" y="54864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Click ‘2018 JAG Request for Proposals’ 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9A4582-2FB0-4B4A-A7A8-F328FBCD1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8" y="1316637"/>
            <a:ext cx="6277703" cy="40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BA66CA-4F19-4A14-B7AD-288F5519169A}"/>
              </a:ext>
            </a:extLst>
          </p:cNvPr>
          <p:cNvSpPr txBox="1"/>
          <p:nvPr/>
        </p:nvSpPr>
        <p:spPr>
          <a:xfrm>
            <a:off x="990600" y="453479"/>
            <a:ext cx="7848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/>
              <a:t>3. On 2018 JAG RFP Page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C2EE1-AD0B-4FB2-B896-5CE267908AFA}"/>
              </a:ext>
            </a:extLst>
          </p:cNvPr>
          <p:cNvSpPr/>
          <p:nvPr/>
        </p:nvSpPr>
        <p:spPr>
          <a:xfrm>
            <a:off x="990600" y="5739149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Click ‘Excel Link Next to 2018 JAG RFP Budget Attachment’ 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623B59-5D3B-46C7-BFE1-F49F91466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68" y="1314088"/>
            <a:ext cx="6482663" cy="42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7C48C-2C8C-4485-B8F8-7592B0C02ADF}"/>
              </a:ext>
            </a:extLst>
          </p:cNvPr>
          <p:cNvSpPr/>
          <p:nvPr/>
        </p:nvSpPr>
        <p:spPr>
          <a:xfrm>
            <a:off x="2533621" y="533400"/>
            <a:ext cx="4076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E3C78"/>
                </a:solidFill>
              </a:rPr>
              <a:t>Contact Information</a:t>
            </a:r>
            <a:endParaRPr lang="en-US" sz="3200" dirty="0">
              <a:solidFill>
                <a:srgbClr val="1E3C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2EB85-E40C-47B4-B4E5-0D01020CF3CA}"/>
              </a:ext>
            </a:extLst>
          </p:cNvPr>
          <p:cNvSpPr/>
          <p:nvPr/>
        </p:nvSpPr>
        <p:spPr>
          <a:xfrm>
            <a:off x="2285999" y="1447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BF962F"/>
                </a:solidFill>
              </a:rPr>
              <a:t>Cami Leeson, Analyst</a:t>
            </a:r>
          </a:p>
          <a:p>
            <a:pPr algn="ctr"/>
            <a:r>
              <a:rPr lang="en-US" dirty="0">
                <a:solidFill>
                  <a:srgbClr val="BF962F"/>
                </a:solidFill>
              </a:rPr>
              <a:t>Email: camina.leeson@bscc.ca.gov</a:t>
            </a:r>
            <a:endParaRPr lang="en-US" sz="1600" dirty="0">
              <a:solidFill>
                <a:srgbClr val="BF962F"/>
              </a:solidFill>
            </a:endParaRPr>
          </a:p>
          <a:p>
            <a:pPr algn="ctr"/>
            <a:r>
              <a:rPr lang="en-US" dirty="0">
                <a:solidFill>
                  <a:srgbClr val="BF962F"/>
                </a:solidFill>
              </a:rPr>
              <a:t>Desk: (916) 322-8409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55968-E248-4B30-8148-0071FE662110}"/>
              </a:ext>
            </a:extLst>
          </p:cNvPr>
          <p:cNvSpPr/>
          <p:nvPr/>
        </p:nvSpPr>
        <p:spPr>
          <a:xfrm>
            <a:off x="2286000" y="27980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BF962F"/>
                </a:solidFill>
              </a:rPr>
              <a:t>Greg Donkerbrook, Manager</a:t>
            </a:r>
          </a:p>
          <a:p>
            <a:pPr algn="ctr"/>
            <a:r>
              <a:rPr lang="en-US" dirty="0">
                <a:solidFill>
                  <a:srgbClr val="BF962F"/>
                </a:solidFill>
              </a:rPr>
              <a:t>Email: gregory.donkerbrook@bscc.ca.gov</a:t>
            </a:r>
            <a:endParaRPr lang="en-US" sz="1600" dirty="0">
              <a:solidFill>
                <a:srgbClr val="BF962F"/>
              </a:solidFill>
            </a:endParaRPr>
          </a:p>
          <a:p>
            <a:pPr algn="ctr"/>
            <a:r>
              <a:rPr lang="en-US" dirty="0">
                <a:solidFill>
                  <a:srgbClr val="BF962F"/>
                </a:solidFill>
              </a:rPr>
              <a:t>Desk: (916) 322-1427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2629D-7044-4183-8559-7D025BDE2281}"/>
              </a:ext>
            </a:extLst>
          </p:cNvPr>
          <p:cNvSpPr/>
          <p:nvPr/>
        </p:nvSpPr>
        <p:spPr>
          <a:xfrm>
            <a:off x="2285999" y="41483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BF962F"/>
                </a:solidFill>
              </a:rPr>
              <a:t>Daryle</a:t>
            </a:r>
            <a:r>
              <a:rPr lang="en-US" sz="2000" dirty="0">
                <a:solidFill>
                  <a:srgbClr val="BF962F"/>
                </a:solidFill>
              </a:rPr>
              <a:t> McDaniel, Field Representative</a:t>
            </a:r>
          </a:p>
          <a:p>
            <a:pPr algn="ctr"/>
            <a:r>
              <a:rPr lang="en-US" dirty="0">
                <a:solidFill>
                  <a:srgbClr val="BF962F"/>
                </a:solidFill>
              </a:rPr>
              <a:t>Email: daryl.mcdaniel@bscc.ca.gov</a:t>
            </a:r>
            <a:endParaRPr lang="en-US" sz="1600" dirty="0">
              <a:solidFill>
                <a:srgbClr val="BF962F"/>
              </a:solidFill>
            </a:endParaRPr>
          </a:p>
          <a:p>
            <a:pPr algn="ctr"/>
            <a:r>
              <a:rPr lang="en-US" dirty="0">
                <a:solidFill>
                  <a:srgbClr val="BF962F"/>
                </a:solidFill>
              </a:rPr>
              <a:t>Desk: (916) 341-7392</a:t>
            </a:r>
          </a:p>
        </p:txBody>
      </p:sp>
    </p:spTree>
    <p:extLst>
      <p:ext uri="{BB962C8B-B14F-4D97-AF65-F5344CB8AC3E}">
        <p14:creationId xmlns:p14="http://schemas.microsoft.com/office/powerpoint/2010/main" val="74390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47800" y="1676400"/>
            <a:ext cx="6934200" cy="4343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Purpose of New Budget Attachment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BF962F"/>
                </a:solidFill>
              </a:rPr>
              <a:t>Goal of New Attachment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BF962F"/>
                </a:solidFill>
              </a:rPr>
              <a:t>Why the Change?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Using the New Attachment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BF962F"/>
                </a:solidFill>
              </a:rPr>
              <a:t>RFP Budget Funding Thresholds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BF962F"/>
                </a:solidFill>
              </a:rPr>
              <a:t>Requirements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BF962F"/>
                </a:solidFill>
              </a:rPr>
              <a:t>New Budget Tables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BF962F"/>
                </a:solidFill>
              </a:rPr>
              <a:t>Narrative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1E3C78"/>
              </a:solidFill>
            </a:endParaRPr>
          </a:p>
          <a:p>
            <a:endParaRPr lang="en-US" sz="28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1E3C78"/>
              </a:solidFill>
            </a:endParaRPr>
          </a:p>
          <a:p>
            <a:endParaRPr lang="en-US" sz="1200" dirty="0">
              <a:solidFill>
                <a:srgbClr val="1E3C78"/>
              </a:solidFill>
            </a:endParaRPr>
          </a:p>
          <a:p>
            <a:r>
              <a:rPr lang="en-US" sz="2400" dirty="0"/>
              <a:t>                        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609600"/>
            <a:ext cx="8229600" cy="838200"/>
          </a:xfrm>
        </p:spPr>
        <p:txBody>
          <a:bodyPr/>
          <a:lstStyle/>
          <a:p>
            <a:r>
              <a:rPr lang="en-US" sz="4000" b="1" dirty="0"/>
              <a:t>What we will Cover…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048000" y="14478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407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838200"/>
          </a:xfrm>
        </p:spPr>
        <p:txBody>
          <a:bodyPr/>
          <a:lstStyle/>
          <a:p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6771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47800" y="1676400"/>
            <a:ext cx="6934200" cy="4343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Where to Find Budget Attachment on BSCC Website</a:t>
            </a:r>
          </a:p>
          <a:p>
            <a:endParaRPr lang="en-US" sz="28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Contact Information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1E3C78"/>
              </a:solidFill>
            </a:endParaRPr>
          </a:p>
          <a:p>
            <a:endParaRPr lang="en-US" sz="1200" dirty="0">
              <a:solidFill>
                <a:srgbClr val="1E3C78"/>
              </a:solidFill>
            </a:endParaRPr>
          </a:p>
          <a:p>
            <a:r>
              <a:rPr lang="en-US" sz="2400" dirty="0"/>
              <a:t>                        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609600"/>
            <a:ext cx="8229600" cy="838200"/>
          </a:xfrm>
        </p:spPr>
        <p:txBody>
          <a:bodyPr/>
          <a:lstStyle/>
          <a:p>
            <a:r>
              <a:rPr lang="en-US" sz="4000" b="1" dirty="0"/>
              <a:t>What we will Cover…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048000" y="144780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842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100" y="1362075"/>
            <a:ext cx="6934200" cy="4876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1E3C78"/>
                </a:solidFill>
              </a:rPr>
              <a:t>Streamline the proposal process and simplify the budget section</a:t>
            </a:r>
          </a:p>
          <a:p>
            <a:endParaRPr lang="en-US" sz="8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1E3C78"/>
                </a:solidFill>
              </a:rPr>
              <a:t>Budget section was the source of the most issues during the technical review process last cycle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1E3C78"/>
                </a:solidFill>
              </a:rPr>
              <a:t>New Budget Attachment new to all applicants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1E3C7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1E3C78"/>
              </a:solidFill>
            </a:endParaRPr>
          </a:p>
          <a:p>
            <a:endParaRPr lang="en-US" dirty="0">
              <a:solidFill>
                <a:srgbClr val="1E3C78"/>
              </a:solidFill>
            </a:endParaRPr>
          </a:p>
          <a:p>
            <a:r>
              <a:rPr lang="en-US" sz="2800" dirty="0"/>
              <a:t>                        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Purpose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764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2590800"/>
            <a:ext cx="6934200" cy="35718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1E3C78"/>
                </a:solidFill>
              </a:rPr>
              <a:t>Apply for amount that can be reasonable expended each year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1E3C78"/>
                </a:solidFill>
              </a:rPr>
              <a:t>Apply for same amount of funding for each year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1E3C78"/>
                </a:solidFill>
              </a:rPr>
              <a:t>Carrying over of unspent funds will require prior approval from BSCC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RFP Funding Thresholds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40FB5B6-C99B-41E5-B369-C620948BD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371600"/>
            <a:ext cx="73818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1181101"/>
            <a:ext cx="6934200" cy="506729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All 3 budget years and PPA allocations tabs must be completed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Funds must be requested in whole dollars only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Budget line items are limited to those contained in Budget Attachment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E3C78"/>
                </a:solidFill>
              </a:rPr>
              <a:t>If no money is requested for a particular line item, enter $0 in the budget table and “N/A” in the corresponding narrative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Requirements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041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4674035"/>
            <a:ext cx="6934200" cy="1574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Project budget located at top of each budget year tab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Applicants must enter their county information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Dollars will automatically populate from line item budget tables on corresponding tab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FF5975F-0AE1-4209-BC8B-806276336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9" y="1295400"/>
            <a:ext cx="6964283" cy="32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4674035"/>
            <a:ext cx="6934200" cy="1574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List the classification/title, percentage of time, salary or hourly rates, and the benefits (if applicable) for every staff person that will be funded from the grant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In the corresponding narrative, briefly describe their roles and responsibilities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775970-55F3-4425-8137-18872CD08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73" y="1296299"/>
            <a:ext cx="7059777" cy="32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97818" y="4343400"/>
            <a:ext cx="6934200" cy="157436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Include grant funds associated with services and supplies purchased or donated by the applicant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E3C78"/>
                </a:solidFill>
              </a:rPr>
              <a:t>Services and supplies purchased by partner agencies, </a:t>
            </a:r>
            <a:r>
              <a:rPr lang="en-US" sz="2000" dirty="0" err="1">
                <a:solidFill>
                  <a:srgbClr val="1E3C78"/>
                </a:solidFill>
              </a:rPr>
              <a:t>subgrantees</a:t>
            </a:r>
            <a:r>
              <a:rPr lang="en-US" sz="2000" dirty="0">
                <a:solidFill>
                  <a:srgbClr val="1E3C78"/>
                </a:solidFill>
              </a:rPr>
              <a:t>, or subcontractors should be included in the applicable budget section (e.g. Professional Services, NGO Contracts, etc.)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Using The Budget Tables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1635C82-6D0C-4BA5-BA19-CE36C7FC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10369"/>
            <a:ext cx="7539037" cy="27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59004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5165</TotalTime>
  <Words>723</Words>
  <Application>Microsoft Office PowerPoint</Application>
  <PresentationFormat>On-screen Show (4:3)</PresentationFormat>
  <Paragraphs>109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Rounded MT Bold</vt:lpstr>
      <vt:lpstr>Wingdings</vt:lpstr>
      <vt:lpstr>Axis</vt:lpstr>
      <vt:lpstr>JAG Applicants:  2018 JAG RFP Budget  Attachment</vt:lpstr>
      <vt:lpstr>What we will Cover…</vt:lpstr>
      <vt:lpstr>What we will Cover…</vt:lpstr>
      <vt:lpstr>Purpose</vt:lpstr>
      <vt:lpstr>RFP Funding Thresholds</vt:lpstr>
      <vt:lpstr>Requirements</vt:lpstr>
      <vt:lpstr>Using The Budget Tables </vt:lpstr>
      <vt:lpstr>Using The Budget Tables </vt:lpstr>
      <vt:lpstr>Using The Budget Tables </vt:lpstr>
      <vt:lpstr>Using The Budget Tables </vt:lpstr>
      <vt:lpstr>Using The Budget Tables </vt:lpstr>
      <vt:lpstr>Using The Budget Tables </vt:lpstr>
      <vt:lpstr>Using The Budget Tables </vt:lpstr>
      <vt:lpstr>Using The Budget Tables </vt:lpstr>
      <vt:lpstr>Using The Budget Tables </vt:lpstr>
      <vt:lpstr>Where to Locate the New Budget Attachment</vt:lpstr>
      <vt:lpstr>PowerPoint Presentation</vt:lpstr>
      <vt:lpstr>PowerPoint Presentation</vt:lpstr>
      <vt:lpstr>PowerPoint Presentation</vt:lpstr>
      <vt:lpstr>QUESTIONS?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McDaniel, Daryle@BSCC</cp:lastModifiedBy>
  <cp:revision>497</cp:revision>
  <cp:lastPrinted>2018-10-10T23:56:56Z</cp:lastPrinted>
  <dcterms:created xsi:type="dcterms:W3CDTF">2009-10-14T22:33:33Z</dcterms:created>
  <dcterms:modified xsi:type="dcterms:W3CDTF">2019-01-22T14:57:53Z</dcterms:modified>
</cp:coreProperties>
</file>