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315" r:id="rId2"/>
  </p:sldMasterIdLst>
  <p:notesMasterIdLst>
    <p:notesMasterId r:id="rId37"/>
  </p:notesMasterIdLst>
  <p:handoutMasterIdLst>
    <p:handoutMasterId r:id="rId38"/>
  </p:handoutMasterIdLst>
  <p:sldIdLst>
    <p:sldId id="316" r:id="rId3"/>
    <p:sldId id="334" r:id="rId4"/>
    <p:sldId id="363" r:id="rId5"/>
    <p:sldId id="394" r:id="rId6"/>
    <p:sldId id="395" r:id="rId7"/>
    <p:sldId id="396" r:id="rId8"/>
    <p:sldId id="397" r:id="rId9"/>
    <p:sldId id="398" r:id="rId10"/>
    <p:sldId id="365" r:id="rId11"/>
    <p:sldId id="406" r:id="rId12"/>
    <p:sldId id="366" r:id="rId13"/>
    <p:sldId id="408" r:id="rId14"/>
    <p:sldId id="407" r:id="rId15"/>
    <p:sldId id="373" r:id="rId16"/>
    <p:sldId id="372" r:id="rId17"/>
    <p:sldId id="410" r:id="rId18"/>
    <p:sldId id="409" r:id="rId19"/>
    <p:sldId id="368" r:id="rId20"/>
    <p:sldId id="399" r:id="rId21"/>
    <p:sldId id="411" r:id="rId22"/>
    <p:sldId id="380" r:id="rId23"/>
    <p:sldId id="381" r:id="rId24"/>
    <p:sldId id="382" r:id="rId25"/>
    <p:sldId id="413" r:id="rId26"/>
    <p:sldId id="386" r:id="rId27"/>
    <p:sldId id="401" r:id="rId28"/>
    <p:sldId id="402" r:id="rId29"/>
    <p:sldId id="414" r:id="rId30"/>
    <p:sldId id="383" r:id="rId31"/>
    <p:sldId id="385" r:id="rId32"/>
    <p:sldId id="400" r:id="rId33"/>
    <p:sldId id="388" r:id="rId34"/>
    <p:sldId id="348" r:id="rId35"/>
    <p:sldId id="389" r:id="rId3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C11"/>
    <a:srgbClr val="BF962F"/>
    <a:srgbClr val="D5AF54"/>
    <a:srgbClr val="E1C683"/>
    <a:srgbClr val="090807"/>
    <a:srgbClr val="2E2A22"/>
    <a:srgbClr val="1E3C78"/>
    <a:srgbClr val="264D9A"/>
    <a:srgbClr val="FFDA3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63021" autoAdjust="0"/>
  </p:normalViewPr>
  <p:slideViewPr>
    <p:cSldViewPr>
      <p:cViewPr varScale="1">
        <p:scale>
          <a:sx n="69" d="100"/>
          <a:sy n="69" d="100"/>
        </p:scale>
        <p:origin x="14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8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122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29122"/>
            <a:ext cx="2972098" cy="465743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2927" y="1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587" y="4416099"/>
            <a:ext cx="5482828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2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defTabSz="931582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2927" y="8829122"/>
            <a:ext cx="297358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5" rIns="93148" bIns="46575" numCol="1" anchor="b" anchorCtr="0" compatLnSpc="1">
            <a:prstTxWarp prst="textNoShape">
              <a:avLst/>
            </a:prstTxWarp>
          </a:bodyPr>
          <a:lstStyle>
            <a:lvl1pPr algn="r" defTabSz="931582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9B55826A-C67D-4599-9B44-222DD1009CDA}" type="slidenum">
              <a:rPr lang="en-US" smtClean="0"/>
              <a:pPr defTabSz="930356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72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78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45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1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50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628650" lvl="1" indent="-171450">
              <a:buFont typeface="Wingdings" panose="05000000000000000000" pitchFamily="2" charset="2"/>
              <a:buChar char="q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pPr marL="628650" lvl="1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5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411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68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18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4180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447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6E7DF0-4989-4C25-B9FB-1ED8B126B1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5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268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2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5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91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22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5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0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9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7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0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1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17"/>
          <p:cNvSpPr>
            <a:spLocks noChangeArrowheads="1"/>
          </p:cNvSpPr>
          <p:nvPr userDrawn="1"/>
        </p:nvSpPr>
        <p:spPr bwMode="auto">
          <a:xfrm>
            <a:off x="0" y="0"/>
            <a:ext cx="9144000" cy="1714500"/>
          </a:xfrm>
          <a:prstGeom prst="rect">
            <a:avLst/>
          </a:prstGeom>
          <a:solidFill>
            <a:srgbClr val="BF962F">
              <a:alpha val="60000"/>
            </a:srgbClr>
          </a:solidFill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5" name="Picture 220" descr="MP900439486[1]"/>
          <p:cNvPicPr>
            <a:picLocks noChangeArrowheads="1"/>
          </p:cNvPicPr>
          <p:nvPr userDrawn="1"/>
        </p:nvPicPr>
        <p:blipFill>
          <a:blip r:embed="rId2" cstate="print"/>
          <a:srcRect l="6728" t="14291" r="5042"/>
          <a:stretch>
            <a:fillRect/>
          </a:stretch>
        </p:blipFill>
        <p:spPr bwMode="auto">
          <a:xfrm>
            <a:off x="3200400" y="381000"/>
            <a:ext cx="2511553" cy="28193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2" name="Line 229"/>
          <p:cNvSpPr>
            <a:spLocks noChangeShapeType="1"/>
          </p:cNvSpPr>
          <p:nvPr userDrawn="1"/>
        </p:nvSpPr>
        <p:spPr bwMode="auto">
          <a:xfrm flipH="1" flipV="1">
            <a:off x="0" y="3810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>
            <a:off x="6553200" y="381000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>
            <a:off x="2590800" y="381000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31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87975"/>
            <a:ext cx="9144000" cy="147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858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33600" y="3124200"/>
            <a:ext cx="6858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32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55320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48888-3581-4331-A0A4-93E9F0A57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" name="Picture 25" descr="Blue Gold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485403"/>
            <a:ext cx="2011680" cy="68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2E5DA-9F09-4050-9D54-D778A1862B7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1953" y="375830"/>
            <a:ext cx="3432047" cy="2230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EC44D-3361-4D0A-A5B7-03C7F2243A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370659"/>
            <a:ext cx="3200391" cy="2509065"/>
          </a:xfrm>
          <a:prstGeom prst="rect">
            <a:avLst/>
          </a:prstGeom>
        </p:spPr>
      </p:pic>
      <p:grpSp>
        <p:nvGrpSpPr>
          <p:cNvPr id="17" name="Group 221"/>
          <p:cNvGrpSpPr>
            <a:grpSpLocks/>
          </p:cNvGrpSpPr>
          <p:nvPr userDrawn="1"/>
        </p:nvGrpSpPr>
        <p:grpSpPr bwMode="auto">
          <a:xfrm>
            <a:off x="0" y="1752601"/>
            <a:ext cx="9144000" cy="2527300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5029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2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1E3C7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220" descr="MP900439486[1]"/>
          <p:cNvPicPr>
            <a:picLocks noChangeAspect="1" noChangeArrowheads="1"/>
          </p:cNvPicPr>
          <p:nvPr userDrawn="1"/>
        </p:nvPicPr>
        <p:blipFill>
          <a:blip r:embed="rId2" cstate="print"/>
          <a:srcRect t="27272" r="1989"/>
          <a:stretch>
            <a:fillRect/>
          </a:stretch>
        </p:blipFill>
        <p:spPr bwMode="auto">
          <a:xfrm flipH="1">
            <a:off x="0" y="228600"/>
            <a:ext cx="9144000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600201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Line 229"/>
          <p:cNvSpPr>
            <a:spLocks noChangeShapeType="1"/>
          </p:cNvSpPr>
          <p:nvPr userDrawn="1"/>
        </p:nvSpPr>
        <p:spPr bwMode="auto">
          <a:xfrm flipV="1">
            <a:off x="0" y="228601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3" name="Line 230"/>
          <p:cNvSpPr>
            <a:spLocks noChangeShapeType="1"/>
          </p:cNvSpPr>
          <p:nvPr userDrawn="1"/>
        </p:nvSpPr>
        <p:spPr bwMode="auto">
          <a:xfrm flipH="1">
            <a:off x="2590800" y="228601"/>
            <a:ext cx="0" cy="164592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" name="Line 231"/>
          <p:cNvSpPr>
            <a:spLocks noChangeShapeType="1"/>
          </p:cNvSpPr>
          <p:nvPr userDrawn="1"/>
        </p:nvSpPr>
        <p:spPr bwMode="auto">
          <a:xfrm flipH="1">
            <a:off x="6553200" y="228601"/>
            <a:ext cx="0" cy="237744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791200"/>
            <a:ext cx="9156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6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8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9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9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9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D946E-3767-4B1B-821F-E19772298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4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89104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384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5410200"/>
            <a:ext cx="91567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6784"/>
          <a:stretch>
            <a:fillRect/>
          </a:stretch>
        </p:blipFill>
        <p:spPr bwMode="auto">
          <a:xfrm rot="5400000" flipH="1">
            <a:off x="-2693988" y="2693988"/>
            <a:ext cx="68580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A536AC6B-3E1A-4283-88DD-FAF875A3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314" r:id="rId2"/>
    <p:sldLayoutId id="2147484272" r:id="rId3"/>
    <p:sldLayoutId id="2147484307" r:id="rId4"/>
    <p:sldLayoutId id="2147484294" r:id="rId5"/>
    <p:sldLayoutId id="2147484274" r:id="rId6"/>
    <p:sldLayoutId id="2147484308" r:id="rId7"/>
    <p:sldLayoutId id="2147484309" r:id="rId8"/>
    <p:sldLayoutId id="2147484310" r:id="rId9"/>
    <p:sldLayoutId id="2147484275" r:id="rId10"/>
    <p:sldLayoutId id="2147484278" r:id="rId11"/>
    <p:sldLayoutId id="2147484279" r:id="rId12"/>
    <p:sldLayoutId id="2147484281" r:id="rId13"/>
    <p:sldLayoutId id="2147484311" r:id="rId14"/>
    <p:sldLayoutId id="2147484312" r:id="rId15"/>
    <p:sldLayoutId id="214748431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28600" y="2895600"/>
            <a:ext cx="8839200" cy="914400"/>
          </a:xfrm>
        </p:spPr>
        <p:txBody>
          <a:bodyPr/>
          <a:lstStyle/>
          <a:p>
            <a:br>
              <a:rPr lang="en-US" dirty="0"/>
            </a:br>
            <a:r>
              <a:rPr lang="en-US" sz="4000" b="1" dirty="0"/>
              <a:t>Youth Reinvestment Grant  </a:t>
            </a:r>
            <a:br>
              <a:rPr lang="en-US" dirty="0"/>
            </a:br>
            <a:endParaRPr lang="en-US" dirty="0"/>
          </a:p>
        </p:txBody>
      </p:sp>
      <p:sp>
        <p:nvSpPr>
          <p:cNvPr id="5" name="Title 21"/>
          <p:cNvSpPr txBox="1">
            <a:spLocks/>
          </p:cNvSpPr>
          <p:nvPr/>
        </p:nvSpPr>
        <p:spPr bwMode="auto">
          <a:xfrm>
            <a:off x="228600" y="37338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rgbClr val="BF962F"/>
                </a:solidFill>
              </a:rPr>
              <a:t>Bidder’s Conference</a:t>
            </a:r>
          </a:p>
        </p:txBody>
      </p:sp>
      <p:sp>
        <p:nvSpPr>
          <p:cNvPr id="4" name="Title 21"/>
          <p:cNvSpPr txBox="1">
            <a:spLocks/>
          </p:cNvSpPr>
          <p:nvPr/>
        </p:nvSpPr>
        <p:spPr bwMode="auto">
          <a:xfrm>
            <a:off x="228600" y="4648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none" baseline="0">
                <a:solidFill>
                  <a:srgbClr val="1E3C78"/>
                </a:solidFill>
                <a:latin typeface="Arial Rounded MT Bold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February 14, 2019</a:t>
            </a:r>
          </a:p>
        </p:txBody>
      </p:sp>
    </p:spTree>
  </p:cSld>
  <p:clrMapOvr>
    <a:masterClrMapping/>
  </p:clrMapOvr>
  <p:transition>
    <p:cover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 Due Date: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</a:rPr>
              <a:t>		</a:t>
            </a:r>
            <a:r>
              <a:rPr lang="en-US" sz="2600" u="sng" dirty="0">
                <a:solidFill>
                  <a:srgbClr val="FF0000"/>
                </a:solidFill>
              </a:rPr>
              <a:t>March 29, 2019</a:t>
            </a:r>
          </a:p>
          <a:p>
            <a:pPr algn="ctr">
              <a:spcBef>
                <a:spcPts val="0"/>
              </a:spcBef>
            </a:pPr>
            <a:endParaRPr lang="en-US" sz="2600" u="sng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One original signed proposal packet </a:t>
            </a:r>
            <a:r>
              <a:rPr lang="en-US" sz="2400" u="sng" dirty="0">
                <a:solidFill>
                  <a:srgbClr val="090807"/>
                </a:solidFill>
              </a:rPr>
              <a:t>and</a:t>
            </a:r>
            <a:r>
              <a:rPr lang="en-US" sz="1050" dirty="0">
                <a:solidFill>
                  <a:srgbClr val="090807"/>
                </a:solidFill>
              </a:rPr>
              <a:t>  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One electronic copy of the signed proposal packet-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457200" algn="ctr">
              <a:spcBef>
                <a:spcPts val="0"/>
              </a:spcBef>
            </a:pPr>
            <a:r>
              <a:rPr lang="en-US" sz="2400" dirty="0">
                <a:solidFill>
                  <a:srgbClr val="090807"/>
                </a:solidFill>
              </a:rPr>
              <a:t> </a:t>
            </a:r>
            <a:r>
              <a:rPr lang="en-US" sz="2400" u="sng" dirty="0">
                <a:solidFill>
                  <a:srgbClr val="0070C0"/>
                </a:solidFill>
              </a:rPr>
              <a:t>YouthReinvestmentGrant@bscc.ca.gov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2-3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1700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1447802"/>
            <a:ext cx="7543800" cy="5105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u="sng" dirty="0">
                <a:solidFill>
                  <a:srgbClr val="090807"/>
                </a:solidFill>
              </a:rPr>
              <a:t>Purpose of YRG</a:t>
            </a:r>
          </a:p>
          <a:p>
            <a:pPr>
              <a:spcBef>
                <a:spcPts val="0"/>
              </a:spcBef>
            </a:pPr>
            <a:endParaRPr lang="en-US" sz="1000" b="1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Primary Goal</a:t>
            </a:r>
            <a:r>
              <a:rPr lang="en-US" sz="2600" dirty="0">
                <a:solidFill>
                  <a:srgbClr val="090807"/>
                </a:solidFill>
              </a:rPr>
              <a:t>: Avoid initial contact with law enforcement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Secondary Goal</a:t>
            </a:r>
            <a:r>
              <a:rPr lang="en-US" sz="2600" dirty="0">
                <a:solidFill>
                  <a:srgbClr val="090807"/>
                </a:solidFill>
              </a:rPr>
              <a:t>: Avoid further involvement in the juvenile justice system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90807"/>
                </a:solidFill>
              </a:rPr>
              <a:t>Diversion Interventions </a:t>
            </a:r>
            <a:r>
              <a:rPr lang="en-US" sz="2600" dirty="0">
                <a:solidFill>
                  <a:srgbClr val="090807"/>
                </a:solidFill>
              </a:rPr>
              <a:t>may incorporate: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Educational Services, incl. academic &amp; vocational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Mentoring Services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Mental Health or Behavioral Health</a:t>
            </a:r>
            <a:endParaRPr lang="en-US" sz="16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22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3932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4"/>
            <a:ext cx="7315200" cy="502919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Diversion services are intended for youth under 18 or 18+ with continuing juvenile court jurisdiction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Applicants must demonstrate a clear referral plan and process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Applicants must ensure participant confidentiality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Applicants must show a commitment to avoid net-widening</a:t>
            </a: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(5)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250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6"/>
            <a:ext cx="7451558" cy="48767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Eligible Applicants: California Cities &amp; Counties 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Lead Public Agency: Any public agency/</a:t>
            </a:r>
            <a:r>
              <a:rPr lang="en-US" sz="2600" dirty="0" err="1">
                <a:solidFill>
                  <a:srgbClr val="090807"/>
                </a:solidFill>
              </a:rPr>
              <a:t>dept</a:t>
            </a:r>
            <a:endParaRPr lang="en-US" sz="2600" dirty="0">
              <a:solidFill>
                <a:srgbClr val="090807"/>
              </a:solidFill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Receives 10% of award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Coordinate local implementation efforts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Data collection &amp; management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Non-Governmental Organizations: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Receives 90% of award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Deliver diversion services to minors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4-5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(6)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5075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1447807"/>
            <a:ext cx="7924800" cy="51053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b="1" u="sng" dirty="0">
                <a:solidFill>
                  <a:srgbClr val="090807"/>
                </a:solidFill>
              </a:rPr>
              <a:t>Non-Governmental Organizations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Be duly organized, in existence, and in good standing at least six months…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Be registered with the California Secretary of State’s Office, if applicable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Have a valid business license, if required by the applicable local jurisdiction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Have any other licenses or certifications necessary to provide the services requested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Have a physical address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(7)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9319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u="sng" dirty="0">
                <a:solidFill>
                  <a:srgbClr val="090807"/>
                </a:solidFill>
              </a:rPr>
              <a:t>Project Funding Information </a:t>
            </a:r>
          </a:p>
          <a:p>
            <a:pPr>
              <a:spcBef>
                <a:spcPts val="0"/>
              </a:spcBef>
            </a:pPr>
            <a:endParaRPr lang="en-US" sz="1000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Projects funded for 3 years and 8 months beginning July 1, 2019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$35,062,000 available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Minimum request = $50,000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Maximum request = $1 million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5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(8)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8638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u="sng" dirty="0">
                <a:solidFill>
                  <a:srgbClr val="090807"/>
                </a:solidFill>
              </a:rPr>
              <a:t>Project Funding Information </a:t>
            </a:r>
          </a:p>
          <a:p>
            <a:pPr>
              <a:spcBef>
                <a:spcPts val="0"/>
              </a:spcBef>
            </a:pPr>
            <a:endParaRPr lang="en-US" sz="1000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ESC created 4 funding categories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Small counties – 20%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Medium counties – 20%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Large counties – 20%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Highest rated proposals – 40%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6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(9)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912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3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800" u="sng" dirty="0">
                <a:solidFill>
                  <a:srgbClr val="090807"/>
                </a:solidFill>
              </a:rPr>
              <a:t>Project Funding Information </a:t>
            </a:r>
            <a:endParaRPr lang="en-US" sz="2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Multiple applications allowed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Regional applications allowed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25% match… or 10% match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90807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Supplanting of funds not allowed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6-7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(10)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674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752600"/>
            <a:ext cx="7315200" cy="48005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u="sng" dirty="0">
                <a:solidFill>
                  <a:srgbClr val="090807"/>
                </a:solidFill>
              </a:rPr>
              <a:t>Evaluation Requirements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Local Evaluation Plan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Identify goals and objectives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How will effectiveness be assessed?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Local Evaluation Report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Was the project successful overall in meeting the goals?</a:t>
            </a:r>
          </a:p>
          <a:p>
            <a:pPr algn="just">
              <a:spcBef>
                <a:spcPts val="0"/>
              </a:spcBef>
            </a:pPr>
            <a:endParaRPr lang="en-US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400" b="1" i="1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7-8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691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3999"/>
            <a:ext cx="7527758" cy="50291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u="sng" dirty="0">
                <a:solidFill>
                  <a:srgbClr val="090807"/>
                </a:solidFill>
              </a:rPr>
              <a:t>Other Requirements</a:t>
            </a:r>
          </a:p>
          <a:p>
            <a:pPr>
              <a:spcBef>
                <a:spcPts val="0"/>
              </a:spcBef>
            </a:pPr>
            <a:endParaRPr lang="en-US" sz="12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 Agreement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Governing Board Resolution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Audit Requirements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Grantee Orientation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Funding Disbursement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Quarterly Progress Reports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RFP, Pages 12-13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651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71600" y="1447800"/>
            <a:ext cx="7543800" cy="500674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Introductions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Grant Summary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Executive Steering Committee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Request for Proposals Overview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Proposal Rating Process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</a:t>
            </a:r>
            <a:r>
              <a:rPr lang="en-US" sz="2800" dirty="0">
                <a:solidFill>
                  <a:srgbClr val="070C11"/>
                </a:solidFill>
              </a:rPr>
              <a:t>Proposal Instructions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 Key Dates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90807"/>
              </a:solidFill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7"/>
                </a:solidFill>
                <a:latin typeface="+mn-lt"/>
              </a:rPr>
              <a:t> Questions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03460"/>
            <a:ext cx="8229600" cy="838200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879959" y="1143000"/>
            <a:ext cx="381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5021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599"/>
            <a:ext cx="7527758" cy="51815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u="sng" dirty="0">
                <a:solidFill>
                  <a:srgbClr val="090807"/>
                </a:solidFill>
              </a:rPr>
              <a:t>Other Requirements</a:t>
            </a:r>
            <a:endParaRPr lang="en-US" sz="10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Travel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Debarment, Fraud, Theft, Embezzlement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Comprehensive Monitoring Visits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Effective Programs &amp; Data-Driven Approaches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Reducing Racial &amp; Ethnic Disparities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200" b="1" dirty="0">
              <a:solidFill>
                <a:srgbClr val="090807"/>
              </a:solidFill>
              <a:latin typeface="+mn-lt"/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RFP, Pages 14-17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277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896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Technical Compliance Review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Disqualification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Notification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ESC Rating Process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 lvl="0" algn="just">
              <a:spcBef>
                <a:spcPts val="0"/>
              </a:spcBef>
              <a:buClr>
                <a:srgbClr val="B4975A"/>
              </a:buClr>
            </a:pPr>
            <a:r>
              <a:rPr lang="en-US" sz="2400" b="1" i="1" dirty="0">
                <a:solidFill>
                  <a:srgbClr val="090807"/>
                </a:solidFill>
              </a:rPr>
              <a:t>RFP, Pages 9-10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6415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76400"/>
            <a:ext cx="7315200" cy="48896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Rating Factors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Funding Threshold: 60%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rgbClr val="090807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RFP, Page 11-12</a:t>
            </a:r>
            <a:endParaRPr lang="en-US" sz="2800" b="1" i="1" dirty="0">
              <a:solidFill>
                <a:srgbClr val="090807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</a:pPr>
            <a:r>
              <a:rPr lang="en-US" sz="2400" i="1" dirty="0">
                <a:solidFill>
                  <a:srgbClr val="090807"/>
                </a:solidFill>
              </a:rPr>
              <a:t>RFP, </a:t>
            </a:r>
            <a:r>
              <a:rPr lang="en-US" sz="2400" i="1">
                <a:solidFill>
                  <a:srgbClr val="090807"/>
                </a:solidFill>
              </a:rPr>
              <a:t>Pages 19-26 for </a:t>
            </a:r>
            <a:r>
              <a:rPr lang="en-US" sz="2400" i="1" dirty="0">
                <a:solidFill>
                  <a:srgbClr val="090807"/>
                </a:solidFill>
              </a:rPr>
              <a:t>actual rating factors</a:t>
            </a:r>
          </a:p>
          <a:p>
            <a:pPr lvl="0">
              <a:spcBef>
                <a:spcPts val="0"/>
              </a:spcBef>
              <a:buClr>
                <a:srgbClr val="B4975A"/>
              </a:buClr>
            </a:pPr>
            <a:endParaRPr lang="en-US" sz="2400" i="1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764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047515-626F-438A-81B4-52CD56B2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31601"/>
              </p:ext>
            </p:extLst>
          </p:nvPr>
        </p:nvGraphicFramePr>
        <p:xfrm>
          <a:off x="1070226" y="2362200"/>
          <a:ext cx="7950032" cy="2667002"/>
        </p:xfrm>
        <a:graphic>
          <a:graphicData uri="http://schemas.openxmlformats.org/drawingml/2006/table">
            <a:tbl>
              <a:tblPr firstRow="1" firstCol="1" bandRow="1"/>
              <a:tblGrid>
                <a:gridCol w="1090650">
                  <a:extLst>
                    <a:ext uri="{9D8B030D-6E8A-4147-A177-3AD203B41FA5}">
                      <a16:colId xmlns:a16="http://schemas.microsoft.com/office/drawing/2014/main" val="915366034"/>
                    </a:ext>
                  </a:extLst>
                </a:gridCol>
                <a:gridCol w="3442639">
                  <a:extLst>
                    <a:ext uri="{9D8B030D-6E8A-4147-A177-3AD203B41FA5}">
                      <a16:colId xmlns:a16="http://schemas.microsoft.com/office/drawing/2014/main" val="125663692"/>
                    </a:ext>
                  </a:extLst>
                </a:gridCol>
                <a:gridCol w="1502368">
                  <a:extLst>
                    <a:ext uri="{9D8B030D-6E8A-4147-A177-3AD203B41FA5}">
                      <a16:colId xmlns:a16="http://schemas.microsoft.com/office/drawing/2014/main" val="4187025496"/>
                    </a:ext>
                  </a:extLst>
                </a:gridCol>
                <a:gridCol w="1914375">
                  <a:extLst>
                    <a:ext uri="{9D8B030D-6E8A-4147-A177-3AD203B41FA5}">
                      <a16:colId xmlns:a16="http://schemas.microsoft.com/office/drawing/2014/main" val="2611508753"/>
                    </a:ext>
                  </a:extLst>
                </a:gridCol>
              </a:tblGrid>
              <a:tr h="881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 Factors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Range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Total Value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97763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Need 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2367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Description</a:t>
                      </a:r>
                      <a:endParaRPr lang="en-US" sz="140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19761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Collection/Evaluation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00144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Budget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00666"/>
                  </a:ext>
                </a:extLst>
              </a:tr>
              <a:tr h="3571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150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90807"/>
                </a:solidFill>
              </a:rPr>
              <a:t>Scoring Rubric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rgbClr val="090807"/>
                </a:solidFill>
              </a:rPr>
              <a:t>RFP, Page 12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(3)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104912-25D8-4F19-8601-F017D6EFE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60487"/>
              </p:ext>
            </p:extLst>
          </p:nvPr>
        </p:nvGraphicFramePr>
        <p:xfrm>
          <a:off x="1066800" y="2743200"/>
          <a:ext cx="7772400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1564590">
                  <a:extLst>
                    <a:ext uri="{9D8B030D-6E8A-4147-A177-3AD203B41FA5}">
                      <a16:colId xmlns:a16="http://schemas.microsoft.com/office/drawing/2014/main" val="434134888"/>
                    </a:ext>
                  </a:extLst>
                </a:gridCol>
                <a:gridCol w="1568552">
                  <a:extLst>
                    <a:ext uri="{9D8B030D-6E8A-4147-A177-3AD203B41FA5}">
                      <a16:colId xmlns:a16="http://schemas.microsoft.com/office/drawing/2014/main" val="928410647"/>
                    </a:ext>
                  </a:extLst>
                </a:gridCol>
                <a:gridCol w="1497254">
                  <a:extLst>
                    <a:ext uri="{9D8B030D-6E8A-4147-A177-3AD203B41FA5}">
                      <a16:colId xmlns:a16="http://schemas.microsoft.com/office/drawing/2014/main" val="2227968547"/>
                    </a:ext>
                  </a:extLst>
                </a:gridCol>
                <a:gridCol w="1639848">
                  <a:extLst>
                    <a:ext uri="{9D8B030D-6E8A-4147-A177-3AD203B41FA5}">
                      <a16:colId xmlns:a16="http://schemas.microsoft.com/office/drawing/2014/main" val="2152517848"/>
                    </a:ext>
                  </a:extLst>
                </a:gridCol>
                <a:gridCol w="1502156">
                  <a:extLst>
                    <a:ext uri="{9D8B030D-6E8A-4147-A177-3AD203B41FA5}">
                      <a16:colId xmlns:a16="http://schemas.microsoft.com/office/drawing/2014/main" val="1641433515"/>
                    </a:ext>
                  </a:extLst>
                </a:gridCol>
              </a:tblGrid>
              <a:tr h="57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Satisfactory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614005"/>
                  </a:ext>
                </a:extLst>
              </a:tr>
              <a:tr h="19429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very inadequate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non-specific or unsatisfactory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adequate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 substantial way. 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70C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response addresses the criteria in an outstanding way.</a:t>
                      </a:r>
                      <a:endParaRPr lang="en-US" sz="1800" dirty="0">
                        <a:solidFill>
                          <a:srgbClr val="070C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58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6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371601"/>
            <a:ext cx="7375358" cy="51944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Preference Points: Services for Indian Children – 10 points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Application must identify the target population and estimated number of Indian children to be served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Application must describe what services will be provided to Indian children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Application must identify the NGO partner and provide a Letter of Commitment</a:t>
            </a:r>
            <a:endParaRPr lang="en-US" sz="26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11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Rating Process (4)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1600200" y="1295400"/>
            <a:ext cx="617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74932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451558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Abstract – 1 page</a:t>
            </a:r>
          </a:p>
          <a:p>
            <a:pPr>
              <a:spcBef>
                <a:spcPts val="0"/>
              </a:spcBef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Proposal Narrative – 10 pages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Program Need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Program Description &amp; Work Plan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Data Collection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8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Program Budget – Excel Document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Additional Documents – 10 pages or less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Letter(s) of Support &amp; Commitment</a:t>
            </a: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2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18-27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Components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728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451558" cy="5042028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Budget Table and Narrative are submitted in a separate document</a:t>
            </a: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70C11"/>
              </a:solidFill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The link is built into the RFP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</a:t>
            </a:r>
            <a:r>
              <a:rPr lang="en-US" sz="2400" b="1" i="1">
                <a:solidFill>
                  <a:srgbClr val="090807"/>
                </a:solidFill>
              </a:rPr>
              <a:t>Page 26 </a:t>
            </a:r>
            <a:r>
              <a:rPr lang="en-US" sz="2400" b="1" i="1" dirty="0">
                <a:solidFill>
                  <a:srgbClr val="090807"/>
                </a:solidFill>
              </a:rPr>
              <a:t>&amp; Proposal Summary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Program Budget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7452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8762" y="1181101"/>
            <a:ext cx="6934200" cy="506729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1E3C78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Funds must be requested in whole dollars only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Budget line items are limited to those contained in the Budget Attachment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70C11"/>
                </a:solidFill>
              </a:rPr>
              <a:t>If no money is requested for a particular line item, enter $0 in the budget table and “N/A” in the corresponding narrative</a:t>
            </a:r>
          </a:p>
          <a:p>
            <a:endParaRPr lang="en-US" sz="800" dirty="0">
              <a:solidFill>
                <a:srgbClr val="1E3C78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b="1" dirty="0"/>
              <a:t>Budget Reminders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E67F0B-0870-4937-9EA4-3497A96F16A3}"/>
              </a:ext>
            </a:extLst>
          </p:cNvPr>
          <p:cNvCxnSpPr/>
          <p:nvPr/>
        </p:nvCxnSpPr>
        <p:spPr bwMode="auto">
          <a:xfrm>
            <a:off x="3124200" y="1162050"/>
            <a:ext cx="342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041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600" b="1" u="sng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90807"/>
                </a:solidFill>
              </a:rPr>
              <a:t>Indirect Costs for applicants are limited to: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10% of direct salaries and wages</a:t>
            </a: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90807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90807"/>
                </a:solidFill>
              </a:rPr>
              <a:t>5% of project costs, excluding equipment</a:t>
            </a: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1800" b="1" i="1" dirty="0">
                <a:solidFill>
                  <a:srgbClr val="090807"/>
                </a:solidFill>
                <a:latin typeface="+mn-lt"/>
              </a:rPr>
              <a:t>Budget Attachment, Instructions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Indirect Costs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8446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603958" cy="50291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A: NGO Criteria - Pg. 29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B: County Population - Pg. 31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C: Glossary - Pg. 32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D: </a:t>
            </a:r>
            <a:r>
              <a:rPr lang="en-US" sz="2600">
                <a:solidFill>
                  <a:srgbClr val="090807"/>
                </a:solidFill>
              </a:rPr>
              <a:t>Local Evaluation </a:t>
            </a:r>
            <a:r>
              <a:rPr lang="en-US" sz="2600" dirty="0">
                <a:solidFill>
                  <a:srgbClr val="090807"/>
                </a:solidFill>
              </a:rPr>
              <a:t>Plan - Pg. 35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E: ESC Roster - Pg. 36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F: Sample Agreement - Pg. 37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Appendices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709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600200"/>
            <a:ext cx="7315200" cy="49529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The Youth Reinvestment Grant was established during the budget development process last Summer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70C1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$35,062,000 for cities and counties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70C1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Diversion programs for minors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70C1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Trauma-informed, evidence-based, culturally relevant, and developmental appropriate</a:t>
            </a:r>
            <a:r>
              <a:rPr lang="en-US" sz="2800" dirty="0">
                <a:solidFill>
                  <a:srgbClr val="2E2A22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Youth Reinvestment Grant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7607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680158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G: Resolution - Pg. 58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H: Sample Quarterly Progress Report - Pg. 59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FF0000"/>
                </a:solidFill>
              </a:rPr>
              <a:t>Appendix I: Compliance w/ Policies - Pg. 65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J: Sample Monitoring Tool - Pg. 66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Appendix K: Evidence-Based Resources - Pg. 76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Appendices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51467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 Checklist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Applicant Information Form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 Narrative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Budget Section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90807"/>
                </a:solidFill>
              </a:rPr>
              <a:t>Budget Table </a:t>
            </a:r>
            <a:r>
              <a:rPr lang="en-US" sz="2400" u="sng" dirty="0">
                <a:solidFill>
                  <a:srgbClr val="090807"/>
                </a:solidFill>
              </a:rPr>
              <a:t>and</a:t>
            </a:r>
            <a:r>
              <a:rPr lang="en-US" sz="2400" dirty="0">
                <a:solidFill>
                  <a:srgbClr val="090807"/>
                </a:solidFill>
              </a:rPr>
              <a:t> Budget Narrative</a:t>
            </a: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Pages 78-end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Proposal Instructions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286000" y="1295400"/>
            <a:ext cx="502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6753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078945-424F-42E3-9807-1354157E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04" y="454066"/>
            <a:ext cx="8260796" cy="99373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4A4ADA-B918-424F-96C9-7D9E77DA3A12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19200"/>
            <a:ext cx="2362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5CBE8C-E0F0-4FA6-A8AD-974FD713C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92446"/>
              </p:ext>
            </p:extLst>
          </p:nvPr>
        </p:nvGraphicFramePr>
        <p:xfrm>
          <a:off x="578405" y="1447800"/>
          <a:ext cx="8413195" cy="4684629"/>
        </p:xfrm>
        <a:graphic>
          <a:graphicData uri="http://schemas.openxmlformats.org/drawingml/2006/table">
            <a:tbl>
              <a:tblPr/>
              <a:tblGrid>
                <a:gridCol w="5549091">
                  <a:extLst>
                    <a:ext uri="{9D8B030D-6E8A-4147-A177-3AD203B41FA5}">
                      <a16:colId xmlns:a16="http://schemas.microsoft.com/office/drawing/2014/main" val="1335357408"/>
                    </a:ext>
                  </a:extLst>
                </a:gridCol>
                <a:gridCol w="2864104">
                  <a:extLst>
                    <a:ext uri="{9D8B030D-6E8A-4147-A177-3AD203B41FA5}">
                      <a16:colId xmlns:a16="http://schemas.microsoft.com/office/drawing/2014/main" val="342761624"/>
                    </a:ext>
                  </a:extLst>
                </a:gridCol>
              </a:tblGrid>
              <a:tr h="451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38639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Release Request for Proposals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18,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222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Letter of Intent to Apply Due to the BSCC</a:t>
                      </a:r>
                      <a:endParaRPr lang="en-US" sz="2000" dirty="0">
                        <a:solidFill>
                          <a:srgbClr val="070C1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21,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82354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Proposals Due to the BSCC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29,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38945"/>
                  </a:ext>
                </a:extLst>
              </a:tr>
              <a:tr h="6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Proposal Rating Process and Development of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April-May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6567"/>
                  </a:ext>
                </a:extLst>
              </a:tr>
              <a:tr h="6828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BSCC Board Considers Funding Recommendations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13,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33635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Grants Begin (planned)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1, 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64415"/>
                  </a:ext>
                </a:extLst>
              </a:tr>
              <a:tr h="1024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Mandatory New Grantee Orientation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- Sept 2019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70C1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(Date to be determined)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83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073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94995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362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752600"/>
            <a:ext cx="7315200" cy="48005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Proposals due </a:t>
            </a:r>
            <a:r>
              <a:rPr lang="en-US" sz="2600" dirty="0">
                <a:solidFill>
                  <a:srgbClr val="FF0000"/>
                </a:solidFill>
              </a:rPr>
              <a:t>March 29, 2019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Submit questions to </a:t>
            </a:r>
            <a:r>
              <a:rPr lang="en-US" sz="2600" u="sng" dirty="0">
                <a:solidFill>
                  <a:srgbClr val="0070C0"/>
                </a:solidFill>
              </a:rPr>
              <a:t>YouthReinvestmentGrant</a:t>
            </a:r>
            <a:r>
              <a:rPr lang="en-US" sz="2800" u="sng" dirty="0">
                <a:solidFill>
                  <a:srgbClr val="0070C0"/>
                </a:solidFill>
              </a:rPr>
              <a:t>@bscc.ca.gov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BSCC will respond to questions through  the proposal due date</a:t>
            </a:r>
          </a:p>
          <a:p>
            <a:pPr>
              <a:spcBef>
                <a:spcPts val="0"/>
              </a:spcBef>
            </a:pPr>
            <a:endParaRPr lang="en-US" sz="26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Q&amp;A will be posted on the BSCC website and updated as needed  </a:t>
            </a: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276600" y="12954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865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70C11"/>
                </a:solidFill>
              </a:rPr>
              <a:t>The structure of the YRG program is unique</a:t>
            </a:r>
          </a:p>
          <a:p>
            <a:pPr marL="457200" lvl="0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70C11"/>
                </a:solidFill>
              </a:rPr>
              <a:t>Three entity types involved in each grant:</a:t>
            </a:r>
          </a:p>
          <a:p>
            <a:pPr marL="1428750" lvl="2" indent="-514350">
              <a:buClr>
                <a:srgbClr val="B4975A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070C11"/>
                </a:solidFill>
              </a:rPr>
              <a:t>Applicant – city or county</a:t>
            </a:r>
          </a:p>
          <a:p>
            <a:pPr marL="1428750" lvl="2" indent="-514350">
              <a:buClr>
                <a:srgbClr val="B4975A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070C11"/>
                </a:solidFill>
              </a:rPr>
              <a:t>Lead Public Agency</a:t>
            </a:r>
          </a:p>
          <a:p>
            <a:pPr marL="1428750" lvl="2" indent="-514350">
              <a:buClr>
                <a:srgbClr val="B4975A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070C11"/>
                </a:solidFill>
              </a:rPr>
              <a:t>Non-Governmental Organization</a:t>
            </a:r>
          </a:p>
          <a:p>
            <a:pPr marL="1428750" lvl="2" indent="-514350">
              <a:buClr>
                <a:srgbClr val="B4975A"/>
              </a:buClr>
              <a:buFont typeface="+mj-lt"/>
              <a:buAutoNum type="arabicPeriod"/>
            </a:pPr>
            <a:endParaRPr lang="en-US" sz="2600" dirty="0">
              <a:solidFill>
                <a:srgbClr val="070C1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Youth Reinvestment Grant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347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295400"/>
            <a:ext cx="7527758" cy="5257794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0C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Eligible applicants for Youth Reinvestment Grant funds are: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070C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70C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California Counties – Applications must be submitted by the Board of Supervisors or the Chief County Administrative Officer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000" dirty="0">
              <a:solidFill>
                <a:srgbClr val="070C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70C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California Cities – Applications must be submitted by the City Council or the Administrative Office of the City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800" dirty="0">
              <a:solidFill>
                <a:srgbClr val="070C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90807"/>
                </a:solidFill>
              </a:rPr>
              <a:t>RFP, Page 4</a:t>
            </a:r>
            <a:endParaRPr lang="en-US" sz="2800" dirty="0">
              <a:solidFill>
                <a:srgbClr val="070C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228601"/>
            <a:ext cx="8229600" cy="761999"/>
          </a:xfrm>
        </p:spPr>
        <p:txBody>
          <a:bodyPr/>
          <a:lstStyle/>
          <a:p>
            <a:r>
              <a:rPr lang="en-US" b="1" dirty="0"/>
              <a:t>Youth Reinvestment Grant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595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752601"/>
            <a:ext cx="7315200" cy="4571996"/>
          </a:xfrm>
        </p:spPr>
        <p:txBody>
          <a:bodyPr/>
          <a:lstStyle/>
          <a:p>
            <a:pPr lvl="0">
              <a:buClr>
                <a:srgbClr val="B4975A"/>
              </a:buClr>
            </a:pPr>
            <a:r>
              <a:rPr lang="en-US" sz="2800" dirty="0">
                <a:solidFill>
                  <a:srgbClr val="070C11"/>
                </a:solidFill>
              </a:rPr>
              <a:t>Lead Public Agency: </a:t>
            </a:r>
          </a:p>
          <a:p>
            <a:pPr marL="457200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2A22"/>
                </a:solidFill>
              </a:rPr>
              <a:t>The city/county applicant </a:t>
            </a:r>
            <a:r>
              <a:rPr lang="en-US" sz="2800" u="sng" dirty="0">
                <a:solidFill>
                  <a:srgbClr val="2E2A22"/>
                </a:solidFill>
              </a:rPr>
              <a:t>may</a:t>
            </a:r>
            <a:r>
              <a:rPr lang="en-US" sz="2800" dirty="0">
                <a:solidFill>
                  <a:srgbClr val="2E2A22"/>
                </a:solidFill>
              </a:rPr>
              <a:t> serve as the Lead Public Agency or</a:t>
            </a:r>
          </a:p>
          <a:p>
            <a:pPr marL="457200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E2A22"/>
                </a:solidFill>
              </a:rPr>
              <a:t>Appoint a </a:t>
            </a:r>
            <a:r>
              <a:rPr lang="en-US" sz="2800" dirty="0">
                <a:solidFill>
                  <a:srgbClr val="070C11"/>
                </a:solidFill>
              </a:rPr>
              <a:t>department or agency within the city or county</a:t>
            </a:r>
          </a:p>
          <a:p>
            <a:pPr marL="457200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70C11"/>
              </a:solidFill>
            </a:endParaRPr>
          </a:p>
          <a:p>
            <a:pPr>
              <a:buClr>
                <a:srgbClr val="B4975A"/>
              </a:buClr>
            </a:pPr>
            <a:r>
              <a:rPr lang="en-US" sz="2800" dirty="0">
                <a:solidFill>
                  <a:srgbClr val="070C11"/>
                </a:solidFill>
              </a:rPr>
              <a:t>Non-Governmental Organization:</a:t>
            </a:r>
          </a:p>
          <a:p>
            <a:pPr marL="457200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0C11"/>
                </a:solidFill>
              </a:rPr>
              <a:t>There may be multiple NGOs</a:t>
            </a:r>
          </a:p>
          <a:p>
            <a:pPr marL="914400" lvl="1" indent="-457200">
              <a:buClr>
                <a:srgbClr val="B4975A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E2A22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Youth Reinvestment Grant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048000" y="1295400"/>
            <a:ext cx="350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0993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24000"/>
            <a:ext cx="7315200" cy="502919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14-Members representing various disciplines and communities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Co-chairs: David Steinhart &amp; Mark Varela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Full roster is included in the RFP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Develop the RFP, read &amp; rate proposals, and develop award recommendations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90807"/>
              </a:solidFill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90807"/>
                </a:solidFill>
              </a:rPr>
              <a:t>Conflict of interest policies prohibit anyone who participated on the ESC from receiving these grant funds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2800" b="1" i="1" dirty="0">
                <a:solidFill>
                  <a:srgbClr val="090807"/>
                </a:solidFill>
              </a:rPr>
              <a:t>RFP, Pages 9 &amp; 36</a:t>
            </a: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88442" cy="838200"/>
          </a:xfrm>
        </p:spPr>
        <p:txBody>
          <a:bodyPr/>
          <a:lstStyle/>
          <a:p>
            <a:r>
              <a:rPr lang="en-US" b="1" dirty="0"/>
              <a:t>Executive Steering Committee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35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339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2706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90807"/>
                </a:solidFill>
              </a:rPr>
              <a:t>YRG intended to fund diversion programs that are: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Trauma Informed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Evidence Based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Culturally Relevant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Developmentally Appropriate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0C1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70C11"/>
                </a:solidFill>
              </a:rPr>
              <a:t>And are located in communities that: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Lack services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Have high juvenile arrest rates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70C11"/>
                </a:solidFill>
              </a:rPr>
              <a:t>Have high racial/ethnic disproportionality</a:t>
            </a:r>
          </a:p>
          <a:p>
            <a:pPr>
              <a:spcBef>
                <a:spcPts val="0"/>
              </a:spcBef>
            </a:pPr>
            <a:endParaRPr lang="en-US" sz="20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1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(1)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049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87642" y="1511166"/>
            <a:ext cx="7315200" cy="5042028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090807"/>
                </a:solidFill>
              </a:rPr>
              <a:t>Letters of Intent due: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600" u="sng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FF0000"/>
                </a:solidFill>
              </a:rPr>
              <a:t>		</a:t>
            </a:r>
            <a:r>
              <a:rPr lang="en-US" sz="2600" u="sng" dirty="0">
                <a:solidFill>
                  <a:srgbClr val="FF0000"/>
                </a:solidFill>
              </a:rPr>
              <a:t>February 21, 2019</a:t>
            </a: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90807"/>
              </a:solidFill>
            </a:endParaRP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Non-Binding 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Cities/Counties that submit a Letter of Intent and decide later not to apply will not be penalized</a:t>
            </a:r>
          </a:p>
          <a:p>
            <a:pPr marL="9144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90807"/>
                </a:solidFill>
              </a:rPr>
              <a:t>Applications will be accepted from eligible applicants who did not submit a Letter of Intent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i="1" dirty="0">
                <a:solidFill>
                  <a:srgbClr val="090807"/>
                </a:solidFill>
              </a:rPr>
              <a:t>RFP, Page 2</a:t>
            </a:r>
          </a:p>
          <a:p>
            <a:pPr>
              <a:spcBef>
                <a:spcPts val="0"/>
              </a:spcBef>
            </a:pPr>
            <a:endParaRPr lang="en-US" sz="2800" b="1" dirty="0">
              <a:solidFill>
                <a:srgbClr val="090807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838200"/>
          </a:xfrm>
        </p:spPr>
        <p:txBody>
          <a:bodyPr/>
          <a:lstStyle/>
          <a:p>
            <a:r>
              <a:rPr lang="en-US" b="1" dirty="0"/>
              <a:t>RFP Overview (2)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3124200" y="129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3940413"/>
      </p:ext>
    </p:extLst>
  </p:cSld>
  <p:clrMapOvr>
    <a:masterClrMapping/>
  </p:clrMapOvr>
</p:sld>
</file>

<file path=ppt/theme/theme1.xml><?xml version="1.0" encoding="utf-8"?>
<a:theme xmlns:a="http://schemas.openxmlformats.org/drawingml/2006/main" name="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12286</TotalTime>
  <Words>1370</Words>
  <Application>Microsoft Office PowerPoint</Application>
  <PresentationFormat>On-screen Show (4:3)</PresentationFormat>
  <Paragraphs>483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Rounded MT Bold</vt:lpstr>
      <vt:lpstr>Calibri</vt:lpstr>
      <vt:lpstr>Symbol</vt:lpstr>
      <vt:lpstr>Times New Roman</vt:lpstr>
      <vt:lpstr>Wingdings</vt:lpstr>
      <vt:lpstr>Axis</vt:lpstr>
      <vt:lpstr>1_Axis</vt:lpstr>
      <vt:lpstr> Youth Reinvestment Grant   </vt:lpstr>
      <vt:lpstr>Agenda</vt:lpstr>
      <vt:lpstr>Youth Reinvestment Grant</vt:lpstr>
      <vt:lpstr>Youth Reinvestment Grant</vt:lpstr>
      <vt:lpstr>Youth Reinvestment Grant</vt:lpstr>
      <vt:lpstr>Youth Reinvestment Grant</vt:lpstr>
      <vt:lpstr>Executive Steering Committee</vt:lpstr>
      <vt:lpstr>RFP Overview (1)</vt:lpstr>
      <vt:lpstr>RFP Overview (2)</vt:lpstr>
      <vt:lpstr>RFP Overview (3)</vt:lpstr>
      <vt:lpstr>RFP Overview (4)</vt:lpstr>
      <vt:lpstr>RFP Overview (5)</vt:lpstr>
      <vt:lpstr>RFP Overview (6)</vt:lpstr>
      <vt:lpstr>RFP Overview (7)</vt:lpstr>
      <vt:lpstr>RFP Overview (8)</vt:lpstr>
      <vt:lpstr>RFP Overview (9)</vt:lpstr>
      <vt:lpstr>RFP Overview (10)</vt:lpstr>
      <vt:lpstr>RFP Overview (11)</vt:lpstr>
      <vt:lpstr>RFP Overview (12)</vt:lpstr>
      <vt:lpstr>RFP Overview (13)</vt:lpstr>
      <vt:lpstr>Proposal Rating Process (1)</vt:lpstr>
      <vt:lpstr>Proposal Rating Process (2)</vt:lpstr>
      <vt:lpstr>Proposal Rating Process (3)</vt:lpstr>
      <vt:lpstr>Proposal Rating Process (4)</vt:lpstr>
      <vt:lpstr>Proposal Components</vt:lpstr>
      <vt:lpstr>Program Budget</vt:lpstr>
      <vt:lpstr>Budget Reminders</vt:lpstr>
      <vt:lpstr>Indirect Costs</vt:lpstr>
      <vt:lpstr>Appendices</vt:lpstr>
      <vt:lpstr>Appendices</vt:lpstr>
      <vt:lpstr>Proposal Instructions</vt:lpstr>
      <vt:lpstr>PowerPoint Presentation</vt:lpstr>
      <vt:lpstr>PowerPoint Presentation</vt:lpstr>
      <vt:lpstr>Summary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Bushard, Kimberly@BSCC</cp:lastModifiedBy>
  <cp:revision>540</cp:revision>
  <cp:lastPrinted>2019-02-11T20:13:39Z</cp:lastPrinted>
  <dcterms:created xsi:type="dcterms:W3CDTF">2009-10-14T22:33:33Z</dcterms:created>
  <dcterms:modified xsi:type="dcterms:W3CDTF">2019-02-14T17:21:12Z</dcterms:modified>
</cp:coreProperties>
</file>