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315" r:id="rId2"/>
  </p:sldMasterIdLst>
  <p:notesMasterIdLst>
    <p:notesMasterId r:id="rId36"/>
  </p:notesMasterIdLst>
  <p:handoutMasterIdLst>
    <p:handoutMasterId r:id="rId37"/>
  </p:handoutMasterIdLst>
  <p:sldIdLst>
    <p:sldId id="316" r:id="rId3"/>
    <p:sldId id="334" r:id="rId4"/>
    <p:sldId id="363" r:id="rId5"/>
    <p:sldId id="394" r:id="rId6"/>
    <p:sldId id="395" r:id="rId7"/>
    <p:sldId id="396" r:id="rId8"/>
    <p:sldId id="397" r:id="rId9"/>
    <p:sldId id="364" r:id="rId10"/>
    <p:sldId id="398" r:id="rId11"/>
    <p:sldId id="366" r:id="rId12"/>
    <p:sldId id="373" r:id="rId13"/>
    <p:sldId id="365" r:id="rId14"/>
    <p:sldId id="372" r:id="rId15"/>
    <p:sldId id="368" r:id="rId16"/>
    <p:sldId id="399" r:id="rId17"/>
    <p:sldId id="406" r:id="rId18"/>
    <p:sldId id="380" r:id="rId19"/>
    <p:sldId id="381" r:id="rId20"/>
    <p:sldId id="382" r:id="rId21"/>
    <p:sldId id="407" r:id="rId22"/>
    <p:sldId id="386" r:id="rId23"/>
    <p:sldId id="401" r:id="rId24"/>
    <p:sldId id="402" r:id="rId25"/>
    <p:sldId id="403" r:id="rId26"/>
    <p:sldId id="404" r:id="rId27"/>
    <p:sldId id="405" r:id="rId28"/>
    <p:sldId id="379" r:id="rId29"/>
    <p:sldId id="383" r:id="rId30"/>
    <p:sldId id="385" r:id="rId31"/>
    <p:sldId id="400" r:id="rId32"/>
    <p:sldId id="388" r:id="rId33"/>
    <p:sldId id="348" r:id="rId34"/>
    <p:sldId id="389" r:id="rId3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C11"/>
    <a:srgbClr val="BF962F"/>
    <a:srgbClr val="D5AF54"/>
    <a:srgbClr val="E1C683"/>
    <a:srgbClr val="090807"/>
    <a:srgbClr val="2E2A22"/>
    <a:srgbClr val="1E3C78"/>
    <a:srgbClr val="264D9A"/>
    <a:srgbClr val="FFDA3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 autoAdjust="0"/>
    <p:restoredTop sz="77752" autoAdjust="0"/>
  </p:normalViewPr>
  <p:slideViewPr>
    <p:cSldViewPr>
      <p:cViewPr varScale="1">
        <p:scale>
          <a:sx n="64" d="100"/>
          <a:sy n="64" d="100"/>
        </p:scale>
        <p:origin x="133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88"/>
    </p:cViewPr>
  </p:sorterViewPr>
  <p:notesViewPr>
    <p:cSldViewPr>
      <p:cViewPr varScale="1">
        <p:scale>
          <a:sx n="55" d="100"/>
          <a:sy n="55" d="100"/>
        </p:scale>
        <p:origin x="-180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300"/>
            </a:lvl1pPr>
          </a:lstStyle>
          <a:p>
            <a:pPr>
              <a:defRPr/>
            </a:pPr>
            <a:fld id="{3B7892F4-2BBB-436C-AA5B-421043F639F2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121"/>
            <a:ext cx="3038145" cy="465743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29121"/>
            <a:ext cx="3038145" cy="465743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300"/>
            </a:lvl1pPr>
          </a:lstStyle>
          <a:p>
            <a:pPr>
              <a:defRPr/>
            </a:pPr>
            <a:fld id="{0B49206A-C0FE-4D1E-ABC8-B74905044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61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9666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t" anchorCtr="0" compatLnSpc="1">
            <a:prstTxWarp prst="textNoShape">
              <a:avLst/>
            </a:prstTxWarp>
          </a:bodyPr>
          <a:lstStyle>
            <a:lvl1pPr defTabSz="931582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9214" y="0"/>
            <a:ext cx="3039666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t" anchorCtr="0" compatLnSpc="1">
            <a:prstTxWarp prst="textNoShape">
              <a:avLst/>
            </a:prstTxWarp>
          </a:bodyPr>
          <a:lstStyle>
            <a:lvl1pPr algn="r" defTabSz="931582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866" y="4416098"/>
            <a:ext cx="5604669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121"/>
            <a:ext cx="3039666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b" anchorCtr="0" compatLnSpc="1">
            <a:prstTxWarp prst="textNoShape">
              <a:avLst/>
            </a:prstTxWarp>
          </a:bodyPr>
          <a:lstStyle>
            <a:lvl1pPr defTabSz="931582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9214" y="8829121"/>
            <a:ext cx="3039666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b" anchorCtr="0" compatLnSpc="1">
            <a:prstTxWarp prst="textNoShape">
              <a:avLst/>
            </a:prstTxWarp>
          </a:bodyPr>
          <a:lstStyle>
            <a:lvl1pPr algn="r" defTabSz="931582" eaLnBrk="1" hangingPunct="1">
              <a:defRPr sz="1300"/>
            </a:lvl1pPr>
          </a:lstStyle>
          <a:p>
            <a:pPr>
              <a:defRPr/>
            </a:pPr>
            <a:fld id="{A96E7DF0-4989-4C25-B9FB-1ED8B126B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37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356"/>
            <a:fld id="{9B55826A-C67D-4599-9B44-222DD1009CDA}" type="slidenum">
              <a:rPr lang="en-US" smtClean="0"/>
              <a:pPr defTabSz="930356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80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79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3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62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78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28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6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45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31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628650" lvl="1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628650" lvl="1" indent="-171450">
              <a:buFontTx/>
              <a:buChar char="-"/>
            </a:pPr>
            <a:endParaRPr lang="en-US" dirty="0"/>
          </a:p>
          <a:p>
            <a:pPr marL="628650" lvl="1" indent="-1714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5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0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pPr marL="628650" lvl="1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628650" lvl="1" indent="-171450">
              <a:buFontTx/>
              <a:buChar char="-"/>
            </a:pPr>
            <a:endParaRPr lang="en-US" dirty="0"/>
          </a:p>
          <a:p>
            <a:pPr marL="628650" lvl="1" indent="-1714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12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u="sng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51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u="sng" dirty="0">
              <a:highlight>
                <a:srgbClr val="FFFF00"/>
              </a:highligh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b="1" u="sng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682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1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6E7DF0-4989-4C25-B9FB-1ED8B126B16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41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4476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1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6E7DF0-4989-4C25-B9FB-1ED8B126B16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41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7749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1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6E7DF0-4989-4C25-B9FB-1ED8B126B16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41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800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1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6E7DF0-4989-4C25-B9FB-1ED8B126B16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41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0698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83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238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91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856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220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350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001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69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72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93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73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04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15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19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17"/>
          <p:cNvSpPr>
            <a:spLocks noChangeArrowheads="1"/>
          </p:cNvSpPr>
          <p:nvPr userDrawn="1"/>
        </p:nvSpPr>
        <p:spPr bwMode="auto">
          <a:xfrm>
            <a:off x="0" y="0"/>
            <a:ext cx="9144000" cy="1714500"/>
          </a:xfrm>
          <a:prstGeom prst="rect">
            <a:avLst/>
          </a:prstGeom>
          <a:solidFill>
            <a:srgbClr val="BF962F">
              <a:alpha val="60000"/>
            </a:srgbClr>
          </a:soli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2" name="Line 229"/>
          <p:cNvSpPr>
            <a:spLocks noChangeShapeType="1"/>
          </p:cNvSpPr>
          <p:nvPr userDrawn="1"/>
        </p:nvSpPr>
        <p:spPr bwMode="auto">
          <a:xfrm flipH="1" flipV="1">
            <a:off x="0" y="381001"/>
            <a:ext cx="9144000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3" name="Line 230"/>
          <p:cNvSpPr>
            <a:spLocks noChangeShapeType="1"/>
          </p:cNvSpPr>
          <p:nvPr userDrawn="1"/>
        </p:nvSpPr>
        <p:spPr bwMode="auto">
          <a:xfrm>
            <a:off x="6553200" y="381000"/>
            <a:ext cx="0" cy="164592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" name="Line 231"/>
          <p:cNvSpPr>
            <a:spLocks noChangeShapeType="1"/>
          </p:cNvSpPr>
          <p:nvPr userDrawn="1"/>
        </p:nvSpPr>
        <p:spPr bwMode="auto">
          <a:xfrm>
            <a:off x="2590800" y="381000"/>
            <a:ext cx="0" cy="237744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31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87975"/>
            <a:ext cx="9144000" cy="147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8580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BF962F"/>
                </a:solidFill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133600" y="3124200"/>
            <a:ext cx="6858000" cy="76200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clear"/>
        </p:spPr>
        <p:txBody>
          <a:bodyPr anchor="ctr"/>
          <a:lstStyle>
            <a:lvl1pPr>
              <a:defRPr sz="3200" cap="none" baseline="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553200"/>
            <a:ext cx="381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48888-3581-4331-A0A4-93E9F0A57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CCC7CA-3801-41CC-B349-0E539C9F34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45352" y="363118"/>
            <a:ext cx="2698648" cy="1645920"/>
          </a:xfrm>
          <a:prstGeom prst="rect">
            <a:avLst/>
          </a:prstGeom>
        </p:spPr>
      </p:pic>
      <p:pic>
        <p:nvPicPr>
          <p:cNvPr id="26" name="Picture 25" descr="Blue Gold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5485403"/>
            <a:ext cx="2011680" cy="686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12E012-3B6F-4AD3-A723-32412AD474A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7245" y="363118"/>
            <a:ext cx="3283846" cy="2441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6CA73A-6A62-4C6F-A967-D2908956838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0379" y="363117"/>
            <a:ext cx="3371465" cy="2243557"/>
          </a:xfrm>
          <a:prstGeom prst="rect">
            <a:avLst/>
          </a:prstGeom>
        </p:spPr>
      </p:pic>
      <p:grpSp>
        <p:nvGrpSpPr>
          <p:cNvPr id="17" name="Group 221"/>
          <p:cNvGrpSpPr>
            <a:grpSpLocks/>
          </p:cNvGrpSpPr>
          <p:nvPr userDrawn="1"/>
        </p:nvGrpSpPr>
        <p:grpSpPr bwMode="auto">
          <a:xfrm>
            <a:off x="-8467" y="1732383"/>
            <a:ext cx="9152467" cy="2593529"/>
            <a:chOff x="106299000" y="112232102"/>
            <a:chExt cx="7772400" cy="2527844"/>
          </a:xfrm>
        </p:grpSpPr>
        <p:sp>
          <p:nvSpPr>
            <p:cNvPr id="18" name="Freeform 222"/>
            <p:cNvSpPr>
              <a:spLocks/>
            </p:cNvSpPr>
            <p:nvPr/>
          </p:nvSpPr>
          <p:spPr bwMode="auto">
            <a:xfrm>
              <a:off x="106299000" y="112357287"/>
              <a:ext cx="7772400" cy="2402659"/>
            </a:xfrm>
            <a:custGeom>
              <a:avLst/>
              <a:gdLst>
                <a:gd name="T0" fmla="*/ 5488891 w 8001000"/>
                <a:gd name="T1" fmla="*/ 137222 h 2473325"/>
                <a:gd name="T2" fmla="*/ 5449688 w 8001000"/>
                <a:gd name="T3" fmla="*/ 124155 h 2473325"/>
                <a:gd name="T4" fmla="*/ 5399589 w 8001000"/>
                <a:gd name="T5" fmla="*/ 111086 h 2473325"/>
                <a:gd name="T6" fmla="*/ 5342959 w 8001000"/>
                <a:gd name="T7" fmla="*/ 95839 h 2473325"/>
                <a:gd name="T8" fmla="*/ 5277613 w 8001000"/>
                <a:gd name="T9" fmla="*/ 78413 h 2473325"/>
                <a:gd name="T10" fmla="*/ 5203559 w 8001000"/>
                <a:gd name="T11" fmla="*/ 63165 h 2473325"/>
                <a:gd name="T12" fmla="*/ 5120785 w 8001000"/>
                <a:gd name="T13" fmla="*/ 47920 h 2473325"/>
                <a:gd name="T14" fmla="*/ 5029304 w 8001000"/>
                <a:gd name="T15" fmla="*/ 34850 h 2473325"/>
                <a:gd name="T16" fmla="*/ 4931291 w 8001000"/>
                <a:gd name="T17" fmla="*/ 21781 h 2473325"/>
                <a:gd name="T18" fmla="*/ 4824566 w 8001000"/>
                <a:gd name="T19" fmla="*/ 13069 h 2473325"/>
                <a:gd name="T20" fmla="*/ 4711301 w 8001000"/>
                <a:gd name="T21" fmla="*/ 4357 h 2473325"/>
                <a:gd name="T22" fmla="*/ 4589321 w 8001000"/>
                <a:gd name="T23" fmla="*/ 0 h 2473325"/>
                <a:gd name="T24" fmla="*/ 4458636 w 8001000"/>
                <a:gd name="T25" fmla="*/ 0 h 2473325"/>
                <a:gd name="T26" fmla="*/ 4321413 w 8001000"/>
                <a:gd name="T27" fmla="*/ 4357 h 2473325"/>
                <a:gd name="T28" fmla="*/ 4175477 w 8001000"/>
                <a:gd name="T29" fmla="*/ 13069 h 2473325"/>
                <a:gd name="T30" fmla="*/ 4023000 w 8001000"/>
                <a:gd name="T31" fmla="*/ 28316 h 2473325"/>
                <a:gd name="T32" fmla="*/ 3864009 w 8001000"/>
                <a:gd name="T33" fmla="*/ 47920 h 2473325"/>
                <a:gd name="T34" fmla="*/ 3696290 w 8001000"/>
                <a:gd name="T35" fmla="*/ 74057 h 2473325"/>
                <a:gd name="T36" fmla="*/ 3522037 w 8001000"/>
                <a:gd name="T37" fmla="*/ 108907 h 2473325"/>
                <a:gd name="T38" fmla="*/ 3341254 w 8001000"/>
                <a:gd name="T39" fmla="*/ 150292 h 2473325"/>
                <a:gd name="T40" fmla="*/ 3153935 w 8001000"/>
                <a:gd name="T41" fmla="*/ 198212 h 2473325"/>
                <a:gd name="T42" fmla="*/ 2957905 w 8001000"/>
                <a:gd name="T43" fmla="*/ 254845 h 2473325"/>
                <a:gd name="T44" fmla="*/ 2757517 w 8001000"/>
                <a:gd name="T45" fmla="*/ 322366 h 2473325"/>
                <a:gd name="T46" fmla="*/ 2554949 w 8001000"/>
                <a:gd name="T47" fmla="*/ 389888 h 2473325"/>
                <a:gd name="T48" fmla="*/ 2358918 w 8001000"/>
                <a:gd name="T49" fmla="*/ 446521 h 2473325"/>
                <a:gd name="T50" fmla="*/ 2169420 w 8001000"/>
                <a:gd name="T51" fmla="*/ 494441 h 2473325"/>
                <a:gd name="T52" fmla="*/ 1988638 w 8001000"/>
                <a:gd name="T53" fmla="*/ 535826 h 2473325"/>
                <a:gd name="T54" fmla="*/ 1812207 w 8001000"/>
                <a:gd name="T55" fmla="*/ 568498 h 2473325"/>
                <a:gd name="T56" fmla="*/ 1644493 w 8001000"/>
                <a:gd name="T57" fmla="*/ 594635 h 2473325"/>
                <a:gd name="T58" fmla="*/ 1483312 w 8001000"/>
                <a:gd name="T59" fmla="*/ 614239 h 2473325"/>
                <a:gd name="T60" fmla="*/ 1328663 w 8001000"/>
                <a:gd name="T61" fmla="*/ 627308 h 2473325"/>
                <a:gd name="T62" fmla="*/ 1182730 w 8001000"/>
                <a:gd name="T63" fmla="*/ 636020 h 2473325"/>
                <a:gd name="T64" fmla="*/ 1043330 w 8001000"/>
                <a:gd name="T65" fmla="*/ 640377 h 2473325"/>
                <a:gd name="T66" fmla="*/ 912641 w 8001000"/>
                <a:gd name="T67" fmla="*/ 638198 h 2473325"/>
                <a:gd name="T68" fmla="*/ 788486 w 8001000"/>
                <a:gd name="T69" fmla="*/ 633842 h 2473325"/>
                <a:gd name="T70" fmla="*/ 673043 w 8001000"/>
                <a:gd name="T71" fmla="*/ 625130 h 2473325"/>
                <a:gd name="T72" fmla="*/ 564137 w 8001000"/>
                <a:gd name="T73" fmla="*/ 614239 h 2473325"/>
                <a:gd name="T74" fmla="*/ 463943 w 8001000"/>
                <a:gd name="T75" fmla="*/ 601170 h 2473325"/>
                <a:gd name="T76" fmla="*/ 372461 w 8001000"/>
                <a:gd name="T77" fmla="*/ 585924 h 2473325"/>
                <a:gd name="T78" fmla="*/ 289694 w 8001000"/>
                <a:gd name="T79" fmla="*/ 570675 h 2473325"/>
                <a:gd name="T80" fmla="*/ 213457 w 8001000"/>
                <a:gd name="T81" fmla="*/ 555428 h 2473325"/>
                <a:gd name="T82" fmla="*/ 148114 w 8001000"/>
                <a:gd name="T83" fmla="*/ 538003 h 2473325"/>
                <a:gd name="T84" fmla="*/ 89304 w 8001000"/>
                <a:gd name="T85" fmla="*/ 522755 h 2473325"/>
                <a:gd name="T86" fmla="*/ 41385 w 8001000"/>
                <a:gd name="T87" fmla="*/ 507510 h 2473325"/>
                <a:gd name="T88" fmla="*/ 0 w 8001000"/>
                <a:gd name="T89" fmla="*/ 494441 h 2473325"/>
                <a:gd name="T90" fmla="*/ 0 w 8001000"/>
                <a:gd name="T91" fmla="*/ 1696776 h 2473325"/>
                <a:gd name="T92" fmla="*/ 5488891 w 8001000"/>
                <a:gd name="T93" fmla="*/ 1696776 h 2473325"/>
                <a:gd name="T94" fmla="*/ 5488891 w 8001000"/>
                <a:gd name="T95" fmla="*/ 137222 h 24733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01000"/>
                <a:gd name="T145" fmla="*/ 0 h 2473325"/>
                <a:gd name="T146" fmla="*/ 8001000 w 8001000"/>
                <a:gd name="T147" fmla="*/ 2473325 h 24733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01000" h="2473325">
                  <a:moveTo>
                    <a:pt x="8001000" y="200025"/>
                  </a:moveTo>
                  <a:lnTo>
                    <a:pt x="7943850" y="180975"/>
                  </a:lnTo>
                  <a:lnTo>
                    <a:pt x="7870825" y="161925"/>
                  </a:lnTo>
                  <a:lnTo>
                    <a:pt x="7788275" y="139700"/>
                  </a:lnTo>
                  <a:lnTo>
                    <a:pt x="7693025" y="114300"/>
                  </a:lnTo>
                  <a:lnTo>
                    <a:pt x="7585075" y="92075"/>
                  </a:lnTo>
                  <a:lnTo>
                    <a:pt x="7464425" y="69850"/>
                  </a:lnTo>
                  <a:lnTo>
                    <a:pt x="7331075" y="50800"/>
                  </a:lnTo>
                  <a:lnTo>
                    <a:pt x="7188200" y="31750"/>
                  </a:lnTo>
                  <a:lnTo>
                    <a:pt x="7032625" y="19050"/>
                  </a:lnTo>
                  <a:lnTo>
                    <a:pt x="6867525" y="6350"/>
                  </a:lnTo>
                  <a:lnTo>
                    <a:pt x="6689725" y="0"/>
                  </a:lnTo>
                  <a:lnTo>
                    <a:pt x="6499225" y="0"/>
                  </a:lnTo>
                  <a:lnTo>
                    <a:pt x="6299200" y="6350"/>
                  </a:lnTo>
                  <a:lnTo>
                    <a:pt x="6086475" y="19050"/>
                  </a:lnTo>
                  <a:lnTo>
                    <a:pt x="5864225" y="41275"/>
                  </a:lnTo>
                  <a:lnTo>
                    <a:pt x="5632450" y="69850"/>
                  </a:lnTo>
                  <a:lnTo>
                    <a:pt x="5387975" y="107950"/>
                  </a:lnTo>
                  <a:lnTo>
                    <a:pt x="5133975" y="158750"/>
                  </a:lnTo>
                  <a:lnTo>
                    <a:pt x="4870450" y="219075"/>
                  </a:lnTo>
                  <a:lnTo>
                    <a:pt x="4597400" y="288925"/>
                  </a:lnTo>
                  <a:lnTo>
                    <a:pt x="4311650" y="371475"/>
                  </a:lnTo>
                  <a:lnTo>
                    <a:pt x="4019550" y="469900"/>
                  </a:lnTo>
                  <a:lnTo>
                    <a:pt x="3724275" y="568325"/>
                  </a:lnTo>
                  <a:lnTo>
                    <a:pt x="3438525" y="650875"/>
                  </a:lnTo>
                  <a:lnTo>
                    <a:pt x="3162300" y="720725"/>
                  </a:lnTo>
                  <a:lnTo>
                    <a:pt x="2898775" y="781050"/>
                  </a:lnTo>
                  <a:lnTo>
                    <a:pt x="2641600" y="828675"/>
                  </a:lnTo>
                  <a:lnTo>
                    <a:pt x="2397125" y="866775"/>
                  </a:lnTo>
                  <a:lnTo>
                    <a:pt x="2162175" y="895350"/>
                  </a:lnTo>
                  <a:lnTo>
                    <a:pt x="1936750" y="914400"/>
                  </a:lnTo>
                  <a:lnTo>
                    <a:pt x="1724025" y="927100"/>
                  </a:lnTo>
                  <a:lnTo>
                    <a:pt x="1520825" y="933450"/>
                  </a:lnTo>
                  <a:lnTo>
                    <a:pt x="1330325" y="930275"/>
                  </a:lnTo>
                  <a:lnTo>
                    <a:pt x="1149350" y="923925"/>
                  </a:lnTo>
                  <a:lnTo>
                    <a:pt x="981075" y="911225"/>
                  </a:lnTo>
                  <a:lnTo>
                    <a:pt x="822325" y="895350"/>
                  </a:lnTo>
                  <a:lnTo>
                    <a:pt x="676275" y="876300"/>
                  </a:lnTo>
                  <a:lnTo>
                    <a:pt x="542925" y="854075"/>
                  </a:lnTo>
                  <a:lnTo>
                    <a:pt x="422275" y="831850"/>
                  </a:lnTo>
                  <a:lnTo>
                    <a:pt x="311150" y="809625"/>
                  </a:lnTo>
                  <a:lnTo>
                    <a:pt x="215900" y="784225"/>
                  </a:lnTo>
                  <a:lnTo>
                    <a:pt x="130175" y="762000"/>
                  </a:lnTo>
                  <a:lnTo>
                    <a:pt x="60325" y="739775"/>
                  </a:lnTo>
                  <a:lnTo>
                    <a:pt x="0" y="720725"/>
                  </a:lnTo>
                  <a:lnTo>
                    <a:pt x="0" y="2473325"/>
                  </a:lnTo>
                  <a:lnTo>
                    <a:pt x="8001000" y="2473325"/>
                  </a:lnTo>
                  <a:lnTo>
                    <a:pt x="8001000" y="200025"/>
                  </a:lnTo>
                  <a:close/>
                </a:path>
              </a:pathLst>
            </a:custGeom>
            <a:solidFill>
              <a:srgbClr val="FFFFFE"/>
            </a:solidFill>
            <a:ln w="0" cap="flat" cmpd="sng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23"/>
            <p:cNvSpPr>
              <a:spLocks/>
            </p:cNvSpPr>
            <p:nvPr/>
          </p:nvSpPr>
          <p:spPr bwMode="auto">
            <a:xfrm>
              <a:off x="106299000" y="112232102"/>
              <a:ext cx="7772400" cy="900836"/>
            </a:xfrm>
            <a:custGeom>
              <a:avLst/>
              <a:gdLst>
                <a:gd name="T0" fmla="*/ 8073705 w 7747804"/>
                <a:gd name="T1" fmla="*/ 193695 h 900836"/>
                <a:gd name="T2" fmla="*/ 8016023 w 7747804"/>
                <a:gd name="T3" fmla="*/ 175248 h 900836"/>
                <a:gd name="T4" fmla="*/ 7942338 w 7747804"/>
                <a:gd name="T5" fmla="*/ 153726 h 900836"/>
                <a:gd name="T6" fmla="*/ 7859030 w 7747804"/>
                <a:gd name="T7" fmla="*/ 132205 h 900836"/>
                <a:gd name="T8" fmla="*/ 7762918 w 7747804"/>
                <a:gd name="T9" fmla="*/ 110683 h 900836"/>
                <a:gd name="T10" fmla="*/ 7653997 w 7747804"/>
                <a:gd name="T11" fmla="*/ 86087 h 900836"/>
                <a:gd name="T12" fmla="*/ 7532240 w 7747804"/>
                <a:gd name="T13" fmla="*/ 67640 h 900836"/>
                <a:gd name="T14" fmla="*/ 7400880 w 7747804"/>
                <a:gd name="T15" fmla="*/ 46118 h 900836"/>
                <a:gd name="T16" fmla="*/ 7253510 w 7747804"/>
                <a:gd name="T17" fmla="*/ 30745 h 900836"/>
                <a:gd name="T18" fmla="*/ 7096517 w 7747804"/>
                <a:gd name="T19" fmla="*/ 15373 h 900836"/>
                <a:gd name="T20" fmla="*/ 6929922 w 7747804"/>
                <a:gd name="T21" fmla="*/ 6149 h 900836"/>
                <a:gd name="T22" fmla="*/ 6750506 w 7747804"/>
                <a:gd name="T23" fmla="*/ 0 h 900836"/>
                <a:gd name="T24" fmla="*/ 6558270 w 7747804"/>
                <a:gd name="T25" fmla="*/ 0 h 900836"/>
                <a:gd name="T26" fmla="*/ 6356436 w 7747804"/>
                <a:gd name="T27" fmla="*/ 6149 h 900836"/>
                <a:gd name="T28" fmla="*/ 6141768 w 7747804"/>
                <a:gd name="T29" fmla="*/ 18447 h 900836"/>
                <a:gd name="T30" fmla="*/ 5917511 w 7747804"/>
                <a:gd name="T31" fmla="*/ 36894 h 900836"/>
                <a:gd name="T32" fmla="*/ 5683635 w 7747804"/>
                <a:gd name="T33" fmla="*/ 67640 h 900836"/>
                <a:gd name="T34" fmla="*/ 5436926 w 7747804"/>
                <a:gd name="T35" fmla="*/ 104534 h 900836"/>
                <a:gd name="T36" fmla="*/ 5180623 w 7747804"/>
                <a:gd name="T37" fmla="*/ 150652 h 900836"/>
                <a:gd name="T38" fmla="*/ 4914709 w 7747804"/>
                <a:gd name="T39" fmla="*/ 209068 h 900836"/>
                <a:gd name="T40" fmla="*/ 4639174 w 7747804"/>
                <a:gd name="T41" fmla="*/ 276708 h 900836"/>
                <a:gd name="T42" fmla="*/ 4350825 w 7747804"/>
                <a:gd name="T43" fmla="*/ 359720 h 900836"/>
                <a:gd name="T44" fmla="*/ 4056076 w 7747804"/>
                <a:gd name="T45" fmla="*/ 451956 h 900836"/>
                <a:gd name="T46" fmla="*/ 3758117 w 7747804"/>
                <a:gd name="T47" fmla="*/ 547266 h 900836"/>
                <a:gd name="T48" fmla="*/ 3469770 w 7747804"/>
                <a:gd name="T49" fmla="*/ 627204 h 900836"/>
                <a:gd name="T50" fmla="*/ 3191032 w 7747804"/>
                <a:gd name="T51" fmla="*/ 697918 h 900836"/>
                <a:gd name="T52" fmla="*/ 2925117 w 7747804"/>
                <a:gd name="T53" fmla="*/ 753259 h 900836"/>
                <a:gd name="T54" fmla="*/ 2665602 w 7747804"/>
                <a:gd name="T55" fmla="*/ 802452 h 900836"/>
                <a:gd name="T56" fmla="*/ 2418905 w 7747804"/>
                <a:gd name="T57" fmla="*/ 839346 h 900836"/>
                <a:gd name="T58" fmla="*/ 2181825 w 7747804"/>
                <a:gd name="T59" fmla="*/ 863942 h 900836"/>
                <a:gd name="T60" fmla="*/ 1954354 w 7747804"/>
                <a:gd name="T61" fmla="*/ 885464 h 900836"/>
                <a:gd name="T62" fmla="*/ 1739696 w 7747804"/>
                <a:gd name="T63" fmla="*/ 894687 h 900836"/>
                <a:gd name="T64" fmla="*/ 1534648 w 7747804"/>
                <a:gd name="T65" fmla="*/ 900836 h 900836"/>
                <a:gd name="T66" fmla="*/ 1342417 w 7747804"/>
                <a:gd name="T67" fmla="*/ 900836 h 900836"/>
                <a:gd name="T68" fmla="*/ 1159798 w 7747804"/>
                <a:gd name="T69" fmla="*/ 891613 h 900836"/>
                <a:gd name="T70" fmla="*/ 989991 w 7747804"/>
                <a:gd name="T71" fmla="*/ 882389 h 900836"/>
                <a:gd name="T72" fmla="*/ 829798 w 7747804"/>
                <a:gd name="T73" fmla="*/ 867017 h 900836"/>
                <a:gd name="T74" fmla="*/ 682423 w 7747804"/>
                <a:gd name="T75" fmla="*/ 848569 h 900836"/>
                <a:gd name="T76" fmla="*/ 547860 w 7747804"/>
                <a:gd name="T77" fmla="*/ 827048 h 900836"/>
                <a:gd name="T78" fmla="*/ 426112 w 7747804"/>
                <a:gd name="T79" fmla="*/ 805526 h 900836"/>
                <a:gd name="T80" fmla="*/ 313980 w 7747804"/>
                <a:gd name="T81" fmla="*/ 780930 h 900836"/>
                <a:gd name="T82" fmla="*/ 217862 w 7747804"/>
                <a:gd name="T83" fmla="*/ 756334 h 900836"/>
                <a:gd name="T84" fmla="*/ 131358 w 7747804"/>
                <a:gd name="T85" fmla="*/ 734812 h 900836"/>
                <a:gd name="T86" fmla="*/ 57669 w 7747804"/>
                <a:gd name="T87" fmla="*/ 713290 h 900836"/>
                <a:gd name="T88" fmla="*/ 0 w 7747804"/>
                <a:gd name="T89" fmla="*/ 694843 h 9008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747804"/>
                <a:gd name="T136" fmla="*/ 0 h 900836"/>
                <a:gd name="T137" fmla="*/ 7747804 w 7747804"/>
                <a:gd name="T138" fmla="*/ 900836 h 9008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747804" h="900836">
                  <a:moveTo>
                    <a:pt x="7747804" y="193695"/>
                  </a:moveTo>
                  <a:lnTo>
                    <a:pt x="7692462" y="175248"/>
                  </a:lnTo>
                  <a:lnTo>
                    <a:pt x="7621748" y="153726"/>
                  </a:lnTo>
                  <a:lnTo>
                    <a:pt x="7541811" y="132205"/>
                  </a:lnTo>
                  <a:lnTo>
                    <a:pt x="7449575" y="110683"/>
                  </a:lnTo>
                  <a:lnTo>
                    <a:pt x="7345041" y="86087"/>
                  </a:lnTo>
                  <a:lnTo>
                    <a:pt x="7228209" y="67640"/>
                  </a:lnTo>
                  <a:lnTo>
                    <a:pt x="7102154" y="46118"/>
                  </a:lnTo>
                  <a:lnTo>
                    <a:pt x="6960725" y="30745"/>
                  </a:lnTo>
                  <a:lnTo>
                    <a:pt x="6810074" y="15373"/>
                  </a:lnTo>
                  <a:lnTo>
                    <a:pt x="6650198" y="6149"/>
                  </a:lnTo>
                  <a:lnTo>
                    <a:pt x="6478025" y="0"/>
                  </a:lnTo>
                  <a:lnTo>
                    <a:pt x="6293553" y="0"/>
                  </a:lnTo>
                  <a:lnTo>
                    <a:pt x="6099858" y="6149"/>
                  </a:lnTo>
                  <a:lnTo>
                    <a:pt x="5893865" y="18447"/>
                  </a:lnTo>
                  <a:lnTo>
                    <a:pt x="5678648" y="36894"/>
                  </a:lnTo>
                  <a:lnTo>
                    <a:pt x="5454208" y="67640"/>
                  </a:lnTo>
                  <a:lnTo>
                    <a:pt x="5217470" y="104534"/>
                  </a:lnTo>
                  <a:lnTo>
                    <a:pt x="4971508" y="150652"/>
                  </a:lnTo>
                  <a:lnTo>
                    <a:pt x="4716322" y="209068"/>
                  </a:lnTo>
                  <a:lnTo>
                    <a:pt x="4451913" y="276708"/>
                  </a:lnTo>
                  <a:lnTo>
                    <a:pt x="4175205" y="359720"/>
                  </a:lnTo>
                  <a:lnTo>
                    <a:pt x="3892349" y="451956"/>
                  </a:lnTo>
                  <a:lnTo>
                    <a:pt x="3606418" y="547266"/>
                  </a:lnTo>
                  <a:lnTo>
                    <a:pt x="3329711" y="627204"/>
                  </a:lnTo>
                  <a:lnTo>
                    <a:pt x="3062227" y="697918"/>
                  </a:lnTo>
                  <a:lnTo>
                    <a:pt x="2807042" y="753259"/>
                  </a:lnTo>
                  <a:lnTo>
                    <a:pt x="2558005" y="802452"/>
                  </a:lnTo>
                  <a:lnTo>
                    <a:pt x="2321267" y="839346"/>
                  </a:lnTo>
                  <a:lnTo>
                    <a:pt x="2093752" y="863942"/>
                  </a:lnTo>
                  <a:lnTo>
                    <a:pt x="1875461" y="885464"/>
                  </a:lnTo>
                  <a:lnTo>
                    <a:pt x="1669467" y="894687"/>
                  </a:lnTo>
                  <a:lnTo>
                    <a:pt x="1472698" y="900836"/>
                  </a:lnTo>
                  <a:lnTo>
                    <a:pt x="1288226" y="900836"/>
                  </a:lnTo>
                  <a:lnTo>
                    <a:pt x="1112978" y="891613"/>
                  </a:lnTo>
                  <a:lnTo>
                    <a:pt x="950028" y="882389"/>
                  </a:lnTo>
                  <a:lnTo>
                    <a:pt x="796302" y="867017"/>
                  </a:lnTo>
                  <a:lnTo>
                    <a:pt x="654874" y="848569"/>
                  </a:lnTo>
                  <a:lnTo>
                    <a:pt x="525744" y="827048"/>
                  </a:lnTo>
                  <a:lnTo>
                    <a:pt x="408912" y="805526"/>
                  </a:lnTo>
                  <a:lnTo>
                    <a:pt x="301304" y="780930"/>
                  </a:lnTo>
                  <a:lnTo>
                    <a:pt x="209068" y="756334"/>
                  </a:lnTo>
                  <a:lnTo>
                    <a:pt x="126056" y="734812"/>
                  </a:lnTo>
                  <a:lnTo>
                    <a:pt x="55342" y="713290"/>
                  </a:lnTo>
                  <a:lnTo>
                    <a:pt x="0" y="694843"/>
                  </a:lnTo>
                </a:path>
              </a:pathLst>
            </a:custGeom>
            <a:noFill/>
            <a:ln w="9224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5029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3008313" cy="5029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5791200"/>
            <a:ext cx="91567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066800"/>
            <a:ext cx="6217920" cy="4495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95938"/>
            <a:ext cx="62179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6784"/>
          <a:stretch>
            <a:fillRect/>
          </a:stretch>
        </p:blipFill>
        <p:spPr bwMode="auto">
          <a:xfrm rot="5400000" flipH="1">
            <a:off x="-2693988" y="2693988"/>
            <a:ext cx="68580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5791200"/>
            <a:ext cx="91567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6784"/>
          <a:stretch>
            <a:fillRect/>
          </a:stretch>
        </p:blipFill>
        <p:spPr bwMode="auto">
          <a:xfrm rot="5400000" flipH="1">
            <a:off x="-2693988" y="2693988"/>
            <a:ext cx="68580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229"/>
          <p:cNvSpPr>
            <a:spLocks noChangeShapeType="1"/>
          </p:cNvSpPr>
          <p:nvPr userDrawn="1"/>
        </p:nvSpPr>
        <p:spPr bwMode="auto">
          <a:xfrm flipH="1" flipV="1">
            <a:off x="0" y="152400"/>
            <a:ext cx="9144000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 dirty="0"/>
          </a:p>
        </p:txBody>
      </p:sp>
      <p:grpSp>
        <p:nvGrpSpPr>
          <p:cNvPr id="2" name="Group 221"/>
          <p:cNvGrpSpPr>
            <a:grpSpLocks/>
          </p:cNvGrpSpPr>
          <p:nvPr userDrawn="1"/>
        </p:nvGrpSpPr>
        <p:grpSpPr bwMode="auto">
          <a:xfrm flipH="1">
            <a:off x="0" y="1066800"/>
            <a:ext cx="9144000" cy="1600199"/>
            <a:chOff x="106299000" y="112232102"/>
            <a:chExt cx="7772400" cy="2527844"/>
          </a:xfrm>
        </p:grpSpPr>
        <p:sp>
          <p:nvSpPr>
            <p:cNvPr id="18" name="Freeform 222"/>
            <p:cNvSpPr>
              <a:spLocks/>
            </p:cNvSpPr>
            <p:nvPr/>
          </p:nvSpPr>
          <p:spPr bwMode="auto">
            <a:xfrm>
              <a:off x="106299000" y="112357287"/>
              <a:ext cx="7772400" cy="2402659"/>
            </a:xfrm>
            <a:custGeom>
              <a:avLst/>
              <a:gdLst>
                <a:gd name="T0" fmla="*/ 5488891 w 8001000"/>
                <a:gd name="T1" fmla="*/ 137222 h 2473325"/>
                <a:gd name="T2" fmla="*/ 5449688 w 8001000"/>
                <a:gd name="T3" fmla="*/ 124155 h 2473325"/>
                <a:gd name="T4" fmla="*/ 5399589 w 8001000"/>
                <a:gd name="T5" fmla="*/ 111086 h 2473325"/>
                <a:gd name="T6" fmla="*/ 5342959 w 8001000"/>
                <a:gd name="T7" fmla="*/ 95839 h 2473325"/>
                <a:gd name="T8" fmla="*/ 5277613 w 8001000"/>
                <a:gd name="T9" fmla="*/ 78413 h 2473325"/>
                <a:gd name="T10" fmla="*/ 5203559 w 8001000"/>
                <a:gd name="T11" fmla="*/ 63165 h 2473325"/>
                <a:gd name="T12" fmla="*/ 5120785 w 8001000"/>
                <a:gd name="T13" fmla="*/ 47920 h 2473325"/>
                <a:gd name="T14" fmla="*/ 5029304 w 8001000"/>
                <a:gd name="T15" fmla="*/ 34850 h 2473325"/>
                <a:gd name="T16" fmla="*/ 4931291 w 8001000"/>
                <a:gd name="T17" fmla="*/ 21781 h 2473325"/>
                <a:gd name="T18" fmla="*/ 4824566 w 8001000"/>
                <a:gd name="T19" fmla="*/ 13069 h 2473325"/>
                <a:gd name="T20" fmla="*/ 4711301 w 8001000"/>
                <a:gd name="T21" fmla="*/ 4357 h 2473325"/>
                <a:gd name="T22" fmla="*/ 4589321 w 8001000"/>
                <a:gd name="T23" fmla="*/ 0 h 2473325"/>
                <a:gd name="T24" fmla="*/ 4458636 w 8001000"/>
                <a:gd name="T25" fmla="*/ 0 h 2473325"/>
                <a:gd name="T26" fmla="*/ 4321413 w 8001000"/>
                <a:gd name="T27" fmla="*/ 4357 h 2473325"/>
                <a:gd name="T28" fmla="*/ 4175477 w 8001000"/>
                <a:gd name="T29" fmla="*/ 13069 h 2473325"/>
                <a:gd name="T30" fmla="*/ 4023000 w 8001000"/>
                <a:gd name="T31" fmla="*/ 28316 h 2473325"/>
                <a:gd name="T32" fmla="*/ 3864009 w 8001000"/>
                <a:gd name="T33" fmla="*/ 47920 h 2473325"/>
                <a:gd name="T34" fmla="*/ 3696290 w 8001000"/>
                <a:gd name="T35" fmla="*/ 74057 h 2473325"/>
                <a:gd name="T36" fmla="*/ 3522037 w 8001000"/>
                <a:gd name="T37" fmla="*/ 108907 h 2473325"/>
                <a:gd name="T38" fmla="*/ 3341254 w 8001000"/>
                <a:gd name="T39" fmla="*/ 150292 h 2473325"/>
                <a:gd name="T40" fmla="*/ 3153935 w 8001000"/>
                <a:gd name="T41" fmla="*/ 198212 h 2473325"/>
                <a:gd name="T42" fmla="*/ 2957905 w 8001000"/>
                <a:gd name="T43" fmla="*/ 254845 h 2473325"/>
                <a:gd name="T44" fmla="*/ 2757517 w 8001000"/>
                <a:gd name="T45" fmla="*/ 322366 h 2473325"/>
                <a:gd name="T46" fmla="*/ 2554949 w 8001000"/>
                <a:gd name="T47" fmla="*/ 389888 h 2473325"/>
                <a:gd name="T48" fmla="*/ 2358918 w 8001000"/>
                <a:gd name="T49" fmla="*/ 446521 h 2473325"/>
                <a:gd name="T50" fmla="*/ 2169420 w 8001000"/>
                <a:gd name="T51" fmla="*/ 494441 h 2473325"/>
                <a:gd name="T52" fmla="*/ 1988638 w 8001000"/>
                <a:gd name="T53" fmla="*/ 535826 h 2473325"/>
                <a:gd name="T54" fmla="*/ 1812207 w 8001000"/>
                <a:gd name="T55" fmla="*/ 568498 h 2473325"/>
                <a:gd name="T56" fmla="*/ 1644493 w 8001000"/>
                <a:gd name="T57" fmla="*/ 594635 h 2473325"/>
                <a:gd name="T58" fmla="*/ 1483312 w 8001000"/>
                <a:gd name="T59" fmla="*/ 614239 h 2473325"/>
                <a:gd name="T60" fmla="*/ 1328663 w 8001000"/>
                <a:gd name="T61" fmla="*/ 627308 h 2473325"/>
                <a:gd name="T62" fmla="*/ 1182730 w 8001000"/>
                <a:gd name="T63" fmla="*/ 636020 h 2473325"/>
                <a:gd name="T64" fmla="*/ 1043330 w 8001000"/>
                <a:gd name="T65" fmla="*/ 640377 h 2473325"/>
                <a:gd name="T66" fmla="*/ 912641 w 8001000"/>
                <a:gd name="T67" fmla="*/ 638198 h 2473325"/>
                <a:gd name="T68" fmla="*/ 788486 w 8001000"/>
                <a:gd name="T69" fmla="*/ 633842 h 2473325"/>
                <a:gd name="T70" fmla="*/ 673043 w 8001000"/>
                <a:gd name="T71" fmla="*/ 625130 h 2473325"/>
                <a:gd name="T72" fmla="*/ 564137 w 8001000"/>
                <a:gd name="T73" fmla="*/ 614239 h 2473325"/>
                <a:gd name="T74" fmla="*/ 463943 w 8001000"/>
                <a:gd name="T75" fmla="*/ 601170 h 2473325"/>
                <a:gd name="T76" fmla="*/ 372461 w 8001000"/>
                <a:gd name="T77" fmla="*/ 585924 h 2473325"/>
                <a:gd name="T78" fmla="*/ 289694 w 8001000"/>
                <a:gd name="T79" fmla="*/ 570675 h 2473325"/>
                <a:gd name="T80" fmla="*/ 213457 w 8001000"/>
                <a:gd name="T81" fmla="*/ 555428 h 2473325"/>
                <a:gd name="T82" fmla="*/ 148114 w 8001000"/>
                <a:gd name="T83" fmla="*/ 538003 h 2473325"/>
                <a:gd name="T84" fmla="*/ 89304 w 8001000"/>
                <a:gd name="T85" fmla="*/ 522755 h 2473325"/>
                <a:gd name="T86" fmla="*/ 41385 w 8001000"/>
                <a:gd name="T87" fmla="*/ 507510 h 2473325"/>
                <a:gd name="T88" fmla="*/ 0 w 8001000"/>
                <a:gd name="T89" fmla="*/ 494441 h 2473325"/>
                <a:gd name="T90" fmla="*/ 0 w 8001000"/>
                <a:gd name="T91" fmla="*/ 1696776 h 2473325"/>
                <a:gd name="T92" fmla="*/ 5488891 w 8001000"/>
                <a:gd name="T93" fmla="*/ 1696776 h 2473325"/>
                <a:gd name="T94" fmla="*/ 5488891 w 8001000"/>
                <a:gd name="T95" fmla="*/ 137222 h 24733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01000"/>
                <a:gd name="T145" fmla="*/ 0 h 2473325"/>
                <a:gd name="T146" fmla="*/ 8001000 w 8001000"/>
                <a:gd name="T147" fmla="*/ 2473325 h 24733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01000" h="2473325">
                  <a:moveTo>
                    <a:pt x="8001000" y="200025"/>
                  </a:moveTo>
                  <a:lnTo>
                    <a:pt x="7943850" y="180975"/>
                  </a:lnTo>
                  <a:lnTo>
                    <a:pt x="7870825" y="161925"/>
                  </a:lnTo>
                  <a:lnTo>
                    <a:pt x="7788275" y="139700"/>
                  </a:lnTo>
                  <a:lnTo>
                    <a:pt x="7693025" y="114300"/>
                  </a:lnTo>
                  <a:lnTo>
                    <a:pt x="7585075" y="92075"/>
                  </a:lnTo>
                  <a:lnTo>
                    <a:pt x="7464425" y="69850"/>
                  </a:lnTo>
                  <a:lnTo>
                    <a:pt x="7331075" y="50800"/>
                  </a:lnTo>
                  <a:lnTo>
                    <a:pt x="7188200" y="31750"/>
                  </a:lnTo>
                  <a:lnTo>
                    <a:pt x="7032625" y="19050"/>
                  </a:lnTo>
                  <a:lnTo>
                    <a:pt x="6867525" y="6350"/>
                  </a:lnTo>
                  <a:lnTo>
                    <a:pt x="6689725" y="0"/>
                  </a:lnTo>
                  <a:lnTo>
                    <a:pt x="6499225" y="0"/>
                  </a:lnTo>
                  <a:lnTo>
                    <a:pt x="6299200" y="6350"/>
                  </a:lnTo>
                  <a:lnTo>
                    <a:pt x="6086475" y="19050"/>
                  </a:lnTo>
                  <a:lnTo>
                    <a:pt x="5864225" y="41275"/>
                  </a:lnTo>
                  <a:lnTo>
                    <a:pt x="5632450" y="69850"/>
                  </a:lnTo>
                  <a:lnTo>
                    <a:pt x="5387975" y="107950"/>
                  </a:lnTo>
                  <a:lnTo>
                    <a:pt x="5133975" y="158750"/>
                  </a:lnTo>
                  <a:lnTo>
                    <a:pt x="4870450" y="219075"/>
                  </a:lnTo>
                  <a:lnTo>
                    <a:pt x="4597400" y="288925"/>
                  </a:lnTo>
                  <a:lnTo>
                    <a:pt x="4311650" y="371475"/>
                  </a:lnTo>
                  <a:lnTo>
                    <a:pt x="4019550" y="469900"/>
                  </a:lnTo>
                  <a:lnTo>
                    <a:pt x="3724275" y="568325"/>
                  </a:lnTo>
                  <a:lnTo>
                    <a:pt x="3438525" y="650875"/>
                  </a:lnTo>
                  <a:lnTo>
                    <a:pt x="3162300" y="720725"/>
                  </a:lnTo>
                  <a:lnTo>
                    <a:pt x="2898775" y="781050"/>
                  </a:lnTo>
                  <a:lnTo>
                    <a:pt x="2641600" y="828675"/>
                  </a:lnTo>
                  <a:lnTo>
                    <a:pt x="2397125" y="866775"/>
                  </a:lnTo>
                  <a:lnTo>
                    <a:pt x="2162175" y="895350"/>
                  </a:lnTo>
                  <a:lnTo>
                    <a:pt x="1936750" y="914400"/>
                  </a:lnTo>
                  <a:lnTo>
                    <a:pt x="1724025" y="927100"/>
                  </a:lnTo>
                  <a:lnTo>
                    <a:pt x="1520825" y="933450"/>
                  </a:lnTo>
                  <a:lnTo>
                    <a:pt x="1330325" y="930275"/>
                  </a:lnTo>
                  <a:lnTo>
                    <a:pt x="1149350" y="923925"/>
                  </a:lnTo>
                  <a:lnTo>
                    <a:pt x="981075" y="911225"/>
                  </a:lnTo>
                  <a:lnTo>
                    <a:pt x="822325" y="895350"/>
                  </a:lnTo>
                  <a:lnTo>
                    <a:pt x="676275" y="876300"/>
                  </a:lnTo>
                  <a:lnTo>
                    <a:pt x="542925" y="854075"/>
                  </a:lnTo>
                  <a:lnTo>
                    <a:pt x="422275" y="831850"/>
                  </a:lnTo>
                  <a:lnTo>
                    <a:pt x="311150" y="809625"/>
                  </a:lnTo>
                  <a:lnTo>
                    <a:pt x="215900" y="784225"/>
                  </a:lnTo>
                  <a:lnTo>
                    <a:pt x="130175" y="762000"/>
                  </a:lnTo>
                  <a:lnTo>
                    <a:pt x="60325" y="739775"/>
                  </a:lnTo>
                  <a:lnTo>
                    <a:pt x="0" y="720725"/>
                  </a:lnTo>
                  <a:lnTo>
                    <a:pt x="0" y="2473325"/>
                  </a:lnTo>
                  <a:lnTo>
                    <a:pt x="8001000" y="2473325"/>
                  </a:lnTo>
                  <a:lnTo>
                    <a:pt x="8001000" y="200025"/>
                  </a:lnTo>
                  <a:close/>
                </a:path>
              </a:pathLst>
            </a:custGeom>
            <a:solidFill>
              <a:srgbClr val="FFFFFE"/>
            </a:solidFill>
            <a:ln w="0" cap="flat" cmpd="sng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223"/>
            <p:cNvSpPr>
              <a:spLocks/>
            </p:cNvSpPr>
            <p:nvPr/>
          </p:nvSpPr>
          <p:spPr bwMode="auto">
            <a:xfrm>
              <a:off x="106299000" y="112232102"/>
              <a:ext cx="7772400" cy="900836"/>
            </a:xfrm>
            <a:custGeom>
              <a:avLst/>
              <a:gdLst>
                <a:gd name="T0" fmla="*/ 8073705 w 7747804"/>
                <a:gd name="T1" fmla="*/ 193695 h 900836"/>
                <a:gd name="T2" fmla="*/ 8016023 w 7747804"/>
                <a:gd name="T3" fmla="*/ 175248 h 900836"/>
                <a:gd name="T4" fmla="*/ 7942338 w 7747804"/>
                <a:gd name="T5" fmla="*/ 153726 h 900836"/>
                <a:gd name="T6" fmla="*/ 7859030 w 7747804"/>
                <a:gd name="T7" fmla="*/ 132205 h 900836"/>
                <a:gd name="T8" fmla="*/ 7762918 w 7747804"/>
                <a:gd name="T9" fmla="*/ 110683 h 900836"/>
                <a:gd name="T10" fmla="*/ 7653997 w 7747804"/>
                <a:gd name="T11" fmla="*/ 86087 h 900836"/>
                <a:gd name="T12" fmla="*/ 7532240 w 7747804"/>
                <a:gd name="T13" fmla="*/ 67640 h 900836"/>
                <a:gd name="T14" fmla="*/ 7400880 w 7747804"/>
                <a:gd name="T15" fmla="*/ 46118 h 900836"/>
                <a:gd name="T16" fmla="*/ 7253510 w 7747804"/>
                <a:gd name="T17" fmla="*/ 30745 h 900836"/>
                <a:gd name="T18" fmla="*/ 7096517 w 7747804"/>
                <a:gd name="T19" fmla="*/ 15373 h 900836"/>
                <a:gd name="T20" fmla="*/ 6929922 w 7747804"/>
                <a:gd name="T21" fmla="*/ 6149 h 900836"/>
                <a:gd name="T22" fmla="*/ 6750506 w 7747804"/>
                <a:gd name="T23" fmla="*/ 0 h 900836"/>
                <a:gd name="T24" fmla="*/ 6558270 w 7747804"/>
                <a:gd name="T25" fmla="*/ 0 h 900836"/>
                <a:gd name="T26" fmla="*/ 6356436 w 7747804"/>
                <a:gd name="T27" fmla="*/ 6149 h 900836"/>
                <a:gd name="T28" fmla="*/ 6141768 w 7747804"/>
                <a:gd name="T29" fmla="*/ 18447 h 900836"/>
                <a:gd name="T30" fmla="*/ 5917511 w 7747804"/>
                <a:gd name="T31" fmla="*/ 36894 h 900836"/>
                <a:gd name="T32" fmla="*/ 5683635 w 7747804"/>
                <a:gd name="T33" fmla="*/ 67640 h 900836"/>
                <a:gd name="T34" fmla="*/ 5436926 w 7747804"/>
                <a:gd name="T35" fmla="*/ 104534 h 900836"/>
                <a:gd name="T36" fmla="*/ 5180623 w 7747804"/>
                <a:gd name="T37" fmla="*/ 150652 h 900836"/>
                <a:gd name="T38" fmla="*/ 4914709 w 7747804"/>
                <a:gd name="T39" fmla="*/ 209068 h 900836"/>
                <a:gd name="T40" fmla="*/ 4639174 w 7747804"/>
                <a:gd name="T41" fmla="*/ 276708 h 900836"/>
                <a:gd name="T42" fmla="*/ 4350825 w 7747804"/>
                <a:gd name="T43" fmla="*/ 359720 h 900836"/>
                <a:gd name="T44" fmla="*/ 4056076 w 7747804"/>
                <a:gd name="T45" fmla="*/ 451956 h 900836"/>
                <a:gd name="T46" fmla="*/ 3758117 w 7747804"/>
                <a:gd name="T47" fmla="*/ 547266 h 900836"/>
                <a:gd name="T48" fmla="*/ 3469770 w 7747804"/>
                <a:gd name="T49" fmla="*/ 627204 h 900836"/>
                <a:gd name="T50" fmla="*/ 3191032 w 7747804"/>
                <a:gd name="T51" fmla="*/ 697918 h 900836"/>
                <a:gd name="T52" fmla="*/ 2925117 w 7747804"/>
                <a:gd name="T53" fmla="*/ 753259 h 900836"/>
                <a:gd name="T54" fmla="*/ 2665602 w 7747804"/>
                <a:gd name="T55" fmla="*/ 802452 h 900836"/>
                <a:gd name="T56" fmla="*/ 2418905 w 7747804"/>
                <a:gd name="T57" fmla="*/ 839346 h 900836"/>
                <a:gd name="T58" fmla="*/ 2181825 w 7747804"/>
                <a:gd name="T59" fmla="*/ 863942 h 900836"/>
                <a:gd name="T60" fmla="*/ 1954354 w 7747804"/>
                <a:gd name="T61" fmla="*/ 885464 h 900836"/>
                <a:gd name="T62" fmla="*/ 1739696 w 7747804"/>
                <a:gd name="T63" fmla="*/ 894687 h 900836"/>
                <a:gd name="T64" fmla="*/ 1534648 w 7747804"/>
                <a:gd name="T65" fmla="*/ 900836 h 900836"/>
                <a:gd name="T66" fmla="*/ 1342417 w 7747804"/>
                <a:gd name="T67" fmla="*/ 900836 h 900836"/>
                <a:gd name="T68" fmla="*/ 1159798 w 7747804"/>
                <a:gd name="T69" fmla="*/ 891613 h 900836"/>
                <a:gd name="T70" fmla="*/ 989991 w 7747804"/>
                <a:gd name="T71" fmla="*/ 882389 h 900836"/>
                <a:gd name="T72" fmla="*/ 829798 w 7747804"/>
                <a:gd name="T73" fmla="*/ 867017 h 900836"/>
                <a:gd name="T74" fmla="*/ 682423 w 7747804"/>
                <a:gd name="T75" fmla="*/ 848569 h 900836"/>
                <a:gd name="T76" fmla="*/ 547860 w 7747804"/>
                <a:gd name="T77" fmla="*/ 827048 h 900836"/>
                <a:gd name="T78" fmla="*/ 426112 w 7747804"/>
                <a:gd name="T79" fmla="*/ 805526 h 900836"/>
                <a:gd name="T80" fmla="*/ 313980 w 7747804"/>
                <a:gd name="T81" fmla="*/ 780930 h 900836"/>
                <a:gd name="T82" fmla="*/ 217862 w 7747804"/>
                <a:gd name="T83" fmla="*/ 756334 h 900836"/>
                <a:gd name="T84" fmla="*/ 131358 w 7747804"/>
                <a:gd name="T85" fmla="*/ 734812 h 900836"/>
                <a:gd name="T86" fmla="*/ 57669 w 7747804"/>
                <a:gd name="T87" fmla="*/ 713290 h 900836"/>
                <a:gd name="T88" fmla="*/ 0 w 7747804"/>
                <a:gd name="T89" fmla="*/ 694843 h 9008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747804"/>
                <a:gd name="T136" fmla="*/ 0 h 900836"/>
                <a:gd name="T137" fmla="*/ 7747804 w 7747804"/>
                <a:gd name="T138" fmla="*/ 900836 h 9008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747804" h="900836">
                  <a:moveTo>
                    <a:pt x="7747804" y="193695"/>
                  </a:moveTo>
                  <a:lnTo>
                    <a:pt x="7692462" y="175248"/>
                  </a:lnTo>
                  <a:lnTo>
                    <a:pt x="7621748" y="153726"/>
                  </a:lnTo>
                  <a:lnTo>
                    <a:pt x="7541811" y="132205"/>
                  </a:lnTo>
                  <a:lnTo>
                    <a:pt x="7449575" y="110683"/>
                  </a:lnTo>
                  <a:lnTo>
                    <a:pt x="7345041" y="86087"/>
                  </a:lnTo>
                  <a:lnTo>
                    <a:pt x="7228209" y="67640"/>
                  </a:lnTo>
                  <a:lnTo>
                    <a:pt x="7102154" y="46118"/>
                  </a:lnTo>
                  <a:lnTo>
                    <a:pt x="6960725" y="30745"/>
                  </a:lnTo>
                  <a:lnTo>
                    <a:pt x="6810074" y="15373"/>
                  </a:lnTo>
                  <a:lnTo>
                    <a:pt x="6650198" y="6149"/>
                  </a:lnTo>
                  <a:lnTo>
                    <a:pt x="6478025" y="0"/>
                  </a:lnTo>
                  <a:lnTo>
                    <a:pt x="6293553" y="0"/>
                  </a:lnTo>
                  <a:lnTo>
                    <a:pt x="6099858" y="6149"/>
                  </a:lnTo>
                  <a:lnTo>
                    <a:pt x="5893865" y="18447"/>
                  </a:lnTo>
                  <a:lnTo>
                    <a:pt x="5678648" y="36894"/>
                  </a:lnTo>
                  <a:lnTo>
                    <a:pt x="5454208" y="67640"/>
                  </a:lnTo>
                  <a:lnTo>
                    <a:pt x="5217470" y="104534"/>
                  </a:lnTo>
                  <a:lnTo>
                    <a:pt x="4971508" y="150652"/>
                  </a:lnTo>
                  <a:lnTo>
                    <a:pt x="4716322" y="209068"/>
                  </a:lnTo>
                  <a:lnTo>
                    <a:pt x="4451913" y="276708"/>
                  </a:lnTo>
                  <a:lnTo>
                    <a:pt x="4175205" y="359720"/>
                  </a:lnTo>
                  <a:lnTo>
                    <a:pt x="3892349" y="451956"/>
                  </a:lnTo>
                  <a:lnTo>
                    <a:pt x="3606418" y="547266"/>
                  </a:lnTo>
                  <a:lnTo>
                    <a:pt x="3329711" y="627204"/>
                  </a:lnTo>
                  <a:lnTo>
                    <a:pt x="3062227" y="697918"/>
                  </a:lnTo>
                  <a:lnTo>
                    <a:pt x="2807042" y="753259"/>
                  </a:lnTo>
                  <a:lnTo>
                    <a:pt x="2558005" y="802452"/>
                  </a:lnTo>
                  <a:lnTo>
                    <a:pt x="2321267" y="839346"/>
                  </a:lnTo>
                  <a:lnTo>
                    <a:pt x="2093752" y="863942"/>
                  </a:lnTo>
                  <a:lnTo>
                    <a:pt x="1875461" y="885464"/>
                  </a:lnTo>
                  <a:lnTo>
                    <a:pt x="1669467" y="894687"/>
                  </a:lnTo>
                  <a:lnTo>
                    <a:pt x="1472698" y="900836"/>
                  </a:lnTo>
                  <a:lnTo>
                    <a:pt x="1288226" y="900836"/>
                  </a:lnTo>
                  <a:lnTo>
                    <a:pt x="1112978" y="891613"/>
                  </a:lnTo>
                  <a:lnTo>
                    <a:pt x="950028" y="882389"/>
                  </a:lnTo>
                  <a:lnTo>
                    <a:pt x="796302" y="867017"/>
                  </a:lnTo>
                  <a:lnTo>
                    <a:pt x="654874" y="848569"/>
                  </a:lnTo>
                  <a:lnTo>
                    <a:pt x="525744" y="827048"/>
                  </a:lnTo>
                  <a:lnTo>
                    <a:pt x="408912" y="805526"/>
                  </a:lnTo>
                  <a:lnTo>
                    <a:pt x="301304" y="780930"/>
                  </a:lnTo>
                  <a:lnTo>
                    <a:pt x="209068" y="756334"/>
                  </a:lnTo>
                  <a:lnTo>
                    <a:pt x="126056" y="734812"/>
                  </a:lnTo>
                  <a:lnTo>
                    <a:pt x="55342" y="713290"/>
                  </a:lnTo>
                  <a:lnTo>
                    <a:pt x="0" y="694843"/>
                  </a:lnTo>
                </a:path>
              </a:pathLst>
            </a:custGeom>
            <a:noFill/>
            <a:ln w="9224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0" y="3886200"/>
            <a:ext cx="91440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BF962F"/>
                </a:solidFill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 userDrawn="1">
            <p:ph type="ctrTitle"/>
          </p:nvPr>
        </p:nvSpPr>
        <p:spPr>
          <a:xfrm>
            <a:off x="0" y="3124200"/>
            <a:ext cx="9144000" cy="76200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clear"/>
        </p:spPr>
        <p:txBody>
          <a:bodyPr anchor="ctr"/>
          <a:lstStyle>
            <a:lvl1pPr>
              <a:defRPr sz="4400" cap="none" baseline="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2"/>
          <a:srcRect l="7122"/>
          <a:stretch>
            <a:fillRect/>
          </a:stretch>
        </p:blipFill>
        <p:spPr bwMode="auto">
          <a:xfrm>
            <a:off x="0" y="-3231"/>
            <a:ext cx="9144979" cy="213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0" descr="Gold BSC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58000" y="318927"/>
            <a:ext cx="2011680" cy="671673"/>
          </a:xfrm>
          <a:prstGeom prst="rect">
            <a:avLst/>
          </a:prstGeom>
        </p:spPr>
      </p:pic>
      <p:pic>
        <p:nvPicPr>
          <p:cNvPr id="32" name="Picture 4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8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229"/>
          <p:cNvSpPr>
            <a:spLocks noChangeShapeType="1"/>
          </p:cNvSpPr>
          <p:nvPr userDrawn="1"/>
        </p:nvSpPr>
        <p:spPr bwMode="auto">
          <a:xfrm flipH="1" flipV="1">
            <a:off x="0" y="152400"/>
            <a:ext cx="9144000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 dirty="0"/>
          </a:p>
        </p:txBody>
      </p:sp>
      <p:grpSp>
        <p:nvGrpSpPr>
          <p:cNvPr id="2" name="Group 221"/>
          <p:cNvGrpSpPr>
            <a:grpSpLocks/>
          </p:cNvGrpSpPr>
          <p:nvPr userDrawn="1"/>
        </p:nvGrpSpPr>
        <p:grpSpPr bwMode="auto">
          <a:xfrm flipH="1">
            <a:off x="0" y="1066800"/>
            <a:ext cx="9144000" cy="1600199"/>
            <a:chOff x="106299000" y="112232102"/>
            <a:chExt cx="7772400" cy="2527844"/>
          </a:xfrm>
        </p:grpSpPr>
        <p:sp>
          <p:nvSpPr>
            <p:cNvPr id="18" name="Freeform 222"/>
            <p:cNvSpPr>
              <a:spLocks/>
            </p:cNvSpPr>
            <p:nvPr/>
          </p:nvSpPr>
          <p:spPr bwMode="auto">
            <a:xfrm>
              <a:off x="106299000" y="112357287"/>
              <a:ext cx="7772400" cy="2402659"/>
            </a:xfrm>
            <a:custGeom>
              <a:avLst/>
              <a:gdLst>
                <a:gd name="T0" fmla="*/ 5488891 w 8001000"/>
                <a:gd name="T1" fmla="*/ 137222 h 2473325"/>
                <a:gd name="T2" fmla="*/ 5449688 w 8001000"/>
                <a:gd name="T3" fmla="*/ 124155 h 2473325"/>
                <a:gd name="T4" fmla="*/ 5399589 w 8001000"/>
                <a:gd name="T5" fmla="*/ 111086 h 2473325"/>
                <a:gd name="T6" fmla="*/ 5342959 w 8001000"/>
                <a:gd name="T7" fmla="*/ 95839 h 2473325"/>
                <a:gd name="T8" fmla="*/ 5277613 w 8001000"/>
                <a:gd name="T9" fmla="*/ 78413 h 2473325"/>
                <a:gd name="T10" fmla="*/ 5203559 w 8001000"/>
                <a:gd name="T11" fmla="*/ 63165 h 2473325"/>
                <a:gd name="T12" fmla="*/ 5120785 w 8001000"/>
                <a:gd name="T13" fmla="*/ 47920 h 2473325"/>
                <a:gd name="T14" fmla="*/ 5029304 w 8001000"/>
                <a:gd name="T15" fmla="*/ 34850 h 2473325"/>
                <a:gd name="T16" fmla="*/ 4931291 w 8001000"/>
                <a:gd name="T17" fmla="*/ 21781 h 2473325"/>
                <a:gd name="T18" fmla="*/ 4824566 w 8001000"/>
                <a:gd name="T19" fmla="*/ 13069 h 2473325"/>
                <a:gd name="T20" fmla="*/ 4711301 w 8001000"/>
                <a:gd name="T21" fmla="*/ 4357 h 2473325"/>
                <a:gd name="T22" fmla="*/ 4589321 w 8001000"/>
                <a:gd name="T23" fmla="*/ 0 h 2473325"/>
                <a:gd name="T24" fmla="*/ 4458636 w 8001000"/>
                <a:gd name="T25" fmla="*/ 0 h 2473325"/>
                <a:gd name="T26" fmla="*/ 4321413 w 8001000"/>
                <a:gd name="T27" fmla="*/ 4357 h 2473325"/>
                <a:gd name="T28" fmla="*/ 4175477 w 8001000"/>
                <a:gd name="T29" fmla="*/ 13069 h 2473325"/>
                <a:gd name="T30" fmla="*/ 4023000 w 8001000"/>
                <a:gd name="T31" fmla="*/ 28316 h 2473325"/>
                <a:gd name="T32" fmla="*/ 3864009 w 8001000"/>
                <a:gd name="T33" fmla="*/ 47920 h 2473325"/>
                <a:gd name="T34" fmla="*/ 3696290 w 8001000"/>
                <a:gd name="T35" fmla="*/ 74057 h 2473325"/>
                <a:gd name="T36" fmla="*/ 3522037 w 8001000"/>
                <a:gd name="T37" fmla="*/ 108907 h 2473325"/>
                <a:gd name="T38" fmla="*/ 3341254 w 8001000"/>
                <a:gd name="T39" fmla="*/ 150292 h 2473325"/>
                <a:gd name="T40" fmla="*/ 3153935 w 8001000"/>
                <a:gd name="T41" fmla="*/ 198212 h 2473325"/>
                <a:gd name="T42" fmla="*/ 2957905 w 8001000"/>
                <a:gd name="T43" fmla="*/ 254845 h 2473325"/>
                <a:gd name="T44" fmla="*/ 2757517 w 8001000"/>
                <a:gd name="T45" fmla="*/ 322366 h 2473325"/>
                <a:gd name="T46" fmla="*/ 2554949 w 8001000"/>
                <a:gd name="T47" fmla="*/ 389888 h 2473325"/>
                <a:gd name="T48" fmla="*/ 2358918 w 8001000"/>
                <a:gd name="T49" fmla="*/ 446521 h 2473325"/>
                <a:gd name="T50" fmla="*/ 2169420 w 8001000"/>
                <a:gd name="T51" fmla="*/ 494441 h 2473325"/>
                <a:gd name="T52" fmla="*/ 1988638 w 8001000"/>
                <a:gd name="T53" fmla="*/ 535826 h 2473325"/>
                <a:gd name="T54" fmla="*/ 1812207 w 8001000"/>
                <a:gd name="T55" fmla="*/ 568498 h 2473325"/>
                <a:gd name="T56" fmla="*/ 1644493 w 8001000"/>
                <a:gd name="T57" fmla="*/ 594635 h 2473325"/>
                <a:gd name="T58" fmla="*/ 1483312 w 8001000"/>
                <a:gd name="T59" fmla="*/ 614239 h 2473325"/>
                <a:gd name="T60" fmla="*/ 1328663 w 8001000"/>
                <a:gd name="T61" fmla="*/ 627308 h 2473325"/>
                <a:gd name="T62" fmla="*/ 1182730 w 8001000"/>
                <a:gd name="T63" fmla="*/ 636020 h 2473325"/>
                <a:gd name="T64" fmla="*/ 1043330 w 8001000"/>
                <a:gd name="T65" fmla="*/ 640377 h 2473325"/>
                <a:gd name="T66" fmla="*/ 912641 w 8001000"/>
                <a:gd name="T67" fmla="*/ 638198 h 2473325"/>
                <a:gd name="T68" fmla="*/ 788486 w 8001000"/>
                <a:gd name="T69" fmla="*/ 633842 h 2473325"/>
                <a:gd name="T70" fmla="*/ 673043 w 8001000"/>
                <a:gd name="T71" fmla="*/ 625130 h 2473325"/>
                <a:gd name="T72" fmla="*/ 564137 w 8001000"/>
                <a:gd name="T73" fmla="*/ 614239 h 2473325"/>
                <a:gd name="T74" fmla="*/ 463943 w 8001000"/>
                <a:gd name="T75" fmla="*/ 601170 h 2473325"/>
                <a:gd name="T76" fmla="*/ 372461 w 8001000"/>
                <a:gd name="T77" fmla="*/ 585924 h 2473325"/>
                <a:gd name="T78" fmla="*/ 289694 w 8001000"/>
                <a:gd name="T79" fmla="*/ 570675 h 2473325"/>
                <a:gd name="T80" fmla="*/ 213457 w 8001000"/>
                <a:gd name="T81" fmla="*/ 555428 h 2473325"/>
                <a:gd name="T82" fmla="*/ 148114 w 8001000"/>
                <a:gd name="T83" fmla="*/ 538003 h 2473325"/>
                <a:gd name="T84" fmla="*/ 89304 w 8001000"/>
                <a:gd name="T85" fmla="*/ 522755 h 2473325"/>
                <a:gd name="T86" fmla="*/ 41385 w 8001000"/>
                <a:gd name="T87" fmla="*/ 507510 h 2473325"/>
                <a:gd name="T88" fmla="*/ 0 w 8001000"/>
                <a:gd name="T89" fmla="*/ 494441 h 2473325"/>
                <a:gd name="T90" fmla="*/ 0 w 8001000"/>
                <a:gd name="T91" fmla="*/ 1696776 h 2473325"/>
                <a:gd name="T92" fmla="*/ 5488891 w 8001000"/>
                <a:gd name="T93" fmla="*/ 1696776 h 2473325"/>
                <a:gd name="T94" fmla="*/ 5488891 w 8001000"/>
                <a:gd name="T95" fmla="*/ 137222 h 24733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01000"/>
                <a:gd name="T145" fmla="*/ 0 h 2473325"/>
                <a:gd name="T146" fmla="*/ 8001000 w 8001000"/>
                <a:gd name="T147" fmla="*/ 2473325 h 24733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01000" h="2473325">
                  <a:moveTo>
                    <a:pt x="8001000" y="200025"/>
                  </a:moveTo>
                  <a:lnTo>
                    <a:pt x="7943850" y="180975"/>
                  </a:lnTo>
                  <a:lnTo>
                    <a:pt x="7870825" y="161925"/>
                  </a:lnTo>
                  <a:lnTo>
                    <a:pt x="7788275" y="139700"/>
                  </a:lnTo>
                  <a:lnTo>
                    <a:pt x="7693025" y="114300"/>
                  </a:lnTo>
                  <a:lnTo>
                    <a:pt x="7585075" y="92075"/>
                  </a:lnTo>
                  <a:lnTo>
                    <a:pt x="7464425" y="69850"/>
                  </a:lnTo>
                  <a:lnTo>
                    <a:pt x="7331075" y="50800"/>
                  </a:lnTo>
                  <a:lnTo>
                    <a:pt x="7188200" y="31750"/>
                  </a:lnTo>
                  <a:lnTo>
                    <a:pt x="7032625" y="19050"/>
                  </a:lnTo>
                  <a:lnTo>
                    <a:pt x="6867525" y="6350"/>
                  </a:lnTo>
                  <a:lnTo>
                    <a:pt x="6689725" y="0"/>
                  </a:lnTo>
                  <a:lnTo>
                    <a:pt x="6499225" y="0"/>
                  </a:lnTo>
                  <a:lnTo>
                    <a:pt x="6299200" y="6350"/>
                  </a:lnTo>
                  <a:lnTo>
                    <a:pt x="6086475" y="19050"/>
                  </a:lnTo>
                  <a:lnTo>
                    <a:pt x="5864225" y="41275"/>
                  </a:lnTo>
                  <a:lnTo>
                    <a:pt x="5632450" y="69850"/>
                  </a:lnTo>
                  <a:lnTo>
                    <a:pt x="5387975" y="107950"/>
                  </a:lnTo>
                  <a:lnTo>
                    <a:pt x="5133975" y="158750"/>
                  </a:lnTo>
                  <a:lnTo>
                    <a:pt x="4870450" y="219075"/>
                  </a:lnTo>
                  <a:lnTo>
                    <a:pt x="4597400" y="288925"/>
                  </a:lnTo>
                  <a:lnTo>
                    <a:pt x="4311650" y="371475"/>
                  </a:lnTo>
                  <a:lnTo>
                    <a:pt x="4019550" y="469900"/>
                  </a:lnTo>
                  <a:lnTo>
                    <a:pt x="3724275" y="568325"/>
                  </a:lnTo>
                  <a:lnTo>
                    <a:pt x="3438525" y="650875"/>
                  </a:lnTo>
                  <a:lnTo>
                    <a:pt x="3162300" y="720725"/>
                  </a:lnTo>
                  <a:lnTo>
                    <a:pt x="2898775" y="781050"/>
                  </a:lnTo>
                  <a:lnTo>
                    <a:pt x="2641600" y="828675"/>
                  </a:lnTo>
                  <a:lnTo>
                    <a:pt x="2397125" y="866775"/>
                  </a:lnTo>
                  <a:lnTo>
                    <a:pt x="2162175" y="895350"/>
                  </a:lnTo>
                  <a:lnTo>
                    <a:pt x="1936750" y="914400"/>
                  </a:lnTo>
                  <a:lnTo>
                    <a:pt x="1724025" y="927100"/>
                  </a:lnTo>
                  <a:lnTo>
                    <a:pt x="1520825" y="933450"/>
                  </a:lnTo>
                  <a:lnTo>
                    <a:pt x="1330325" y="930275"/>
                  </a:lnTo>
                  <a:lnTo>
                    <a:pt x="1149350" y="923925"/>
                  </a:lnTo>
                  <a:lnTo>
                    <a:pt x="981075" y="911225"/>
                  </a:lnTo>
                  <a:lnTo>
                    <a:pt x="822325" y="895350"/>
                  </a:lnTo>
                  <a:lnTo>
                    <a:pt x="676275" y="876300"/>
                  </a:lnTo>
                  <a:lnTo>
                    <a:pt x="542925" y="854075"/>
                  </a:lnTo>
                  <a:lnTo>
                    <a:pt x="422275" y="831850"/>
                  </a:lnTo>
                  <a:lnTo>
                    <a:pt x="311150" y="809625"/>
                  </a:lnTo>
                  <a:lnTo>
                    <a:pt x="215900" y="784225"/>
                  </a:lnTo>
                  <a:lnTo>
                    <a:pt x="130175" y="762000"/>
                  </a:lnTo>
                  <a:lnTo>
                    <a:pt x="60325" y="739775"/>
                  </a:lnTo>
                  <a:lnTo>
                    <a:pt x="0" y="720725"/>
                  </a:lnTo>
                  <a:lnTo>
                    <a:pt x="0" y="2473325"/>
                  </a:lnTo>
                  <a:lnTo>
                    <a:pt x="8001000" y="2473325"/>
                  </a:lnTo>
                  <a:lnTo>
                    <a:pt x="8001000" y="200025"/>
                  </a:lnTo>
                  <a:close/>
                </a:path>
              </a:pathLst>
            </a:custGeom>
            <a:solidFill>
              <a:srgbClr val="FFFFFE"/>
            </a:solidFill>
            <a:ln w="0" cap="flat" cmpd="sng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223"/>
            <p:cNvSpPr>
              <a:spLocks/>
            </p:cNvSpPr>
            <p:nvPr/>
          </p:nvSpPr>
          <p:spPr bwMode="auto">
            <a:xfrm>
              <a:off x="106299000" y="112232102"/>
              <a:ext cx="7772400" cy="900836"/>
            </a:xfrm>
            <a:custGeom>
              <a:avLst/>
              <a:gdLst>
                <a:gd name="T0" fmla="*/ 8073705 w 7747804"/>
                <a:gd name="T1" fmla="*/ 193695 h 900836"/>
                <a:gd name="T2" fmla="*/ 8016023 w 7747804"/>
                <a:gd name="T3" fmla="*/ 175248 h 900836"/>
                <a:gd name="T4" fmla="*/ 7942338 w 7747804"/>
                <a:gd name="T5" fmla="*/ 153726 h 900836"/>
                <a:gd name="T6" fmla="*/ 7859030 w 7747804"/>
                <a:gd name="T7" fmla="*/ 132205 h 900836"/>
                <a:gd name="T8" fmla="*/ 7762918 w 7747804"/>
                <a:gd name="T9" fmla="*/ 110683 h 900836"/>
                <a:gd name="T10" fmla="*/ 7653997 w 7747804"/>
                <a:gd name="T11" fmla="*/ 86087 h 900836"/>
                <a:gd name="T12" fmla="*/ 7532240 w 7747804"/>
                <a:gd name="T13" fmla="*/ 67640 h 900836"/>
                <a:gd name="T14" fmla="*/ 7400880 w 7747804"/>
                <a:gd name="T15" fmla="*/ 46118 h 900836"/>
                <a:gd name="T16" fmla="*/ 7253510 w 7747804"/>
                <a:gd name="T17" fmla="*/ 30745 h 900836"/>
                <a:gd name="T18" fmla="*/ 7096517 w 7747804"/>
                <a:gd name="T19" fmla="*/ 15373 h 900836"/>
                <a:gd name="T20" fmla="*/ 6929922 w 7747804"/>
                <a:gd name="T21" fmla="*/ 6149 h 900836"/>
                <a:gd name="T22" fmla="*/ 6750506 w 7747804"/>
                <a:gd name="T23" fmla="*/ 0 h 900836"/>
                <a:gd name="T24" fmla="*/ 6558270 w 7747804"/>
                <a:gd name="T25" fmla="*/ 0 h 900836"/>
                <a:gd name="T26" fmla="*/ 6356436 w 7747804"/>
                <a:gd name="T27" fmla="*/ 6149 h 900836"/>
                <a:gd name="T28" fmla="*/ 6141768 w 7747804"/>
                <a:gd name="T29" fmla="*/ 18447 h 900836"/>
                <a:gd name="T30" fmla="*/ 5917511 w 7747804"/>
                <a:gd name="T31" fmla="*/ 36894 h 900836"/>
                <a:gd name="T32" fmla="*/ 5683635 w 7747804"/>
                <a:gd name="T33" fmla="*/ 67640 h 900836"/>
                <a:gd name="T34" fmla="*/ 5436926 w 7747804"/>
                <a:gd name="T35" fmla="*/ 104534 h 900836"/>
                <a:gd name="T36" fmla="*/ 5180623 w 7747804"/>
                <a:gd name="T37" fmla="*/ 150652 h 900836"/>
                <a:gd name="T38" fmla="*/ 4914709 w 7747804"/>
                <a:gd name="T39" fmla="*/ 209068 h 900836"/>
                <a:gd name="T40" fmla="*/ 4639174 w 7747804"/>
                <a:gd name="T41" fmla="*/ 276708 h 900836"/>
                <a:gd name="T42" fmla="*/ 4350825 w 7747804"/>
                <a:gd name="T43" fmla="*/ 359720 h 900836"/>
                <a:gd name="T44" fmla="*/ 4056076 w 7747804"/>
                <a:gd name="T45" fmla="*/ 451956 h 900836"/>
                <a:gd name="T46" fmla="*/ 3758117 w 7747804"/>
                <a:gd name="T47" fmla="*/ 547266 h 900836"/>
                <a:gd name="T48" fmla="*/ 3469770 w 7747804"/>
                <a:gd name="T49" fmla="*/ 627204 h 900836"/>
                <a:gd name="T50" fmla="*/ 3191032 w 7747804"/>
                <a:gd name="T51" fmla="*/ 697918 h 900836"/>
                <a:gd name="T52" fmla="*/ 2925117 w 7747804"/>
                <a:gd name="T53" fmla="*/ 753259 h 900836"/>
                <a:gd name="T54" fmla="*/ 2665602 w 7747804"/>
                <a:gd name="T55" fmla="*/ 802452 h 900836"/>
                <a:gd name="T56" fmla="*/ 2418905 w 7747804"/>
                <a:gd name="T57" fmla="*/ 839346 h 900836"/>
                <a:gd name="T58" fmla="*/ 2181825 w 7747804"/>
                <a:gd name="T59" fmla="*/ 863942 h 900836"/>
                <a:gd name="T60" fmla="*/ 1954354 w 7747804"/>
                <a:gd name="T61" fmla="*/ 885464 h 900836"/>
                <a:gd name="T62" fmla="*/ 1739696 w 7747804"/>
                <a:gd name="T63" fmla="*/ 894687 h 900836"/>
                <a:gd name="T64" fmla="*/ 1534648 w 7747804"/>
                <a:gd name="T65" fmla="*/ 900836 h 900836"/>
                <a:gd name="T66" fmla="*/ 1342417 w 7747804"/>
                <a:gd name="T67" fmla="*/ 900836 h 900836"/>
                <a:gd name="T68" fmla="*/ 1159798 w 7747804"/>
                <a:gd name="T69" fmla="*/ 891613 h 900836"/>
                <a:gd name="T70" fmla="*/ 989991 w 7747804"/>
                <a:gd name="T71" fmla="*/ 882389 h 900836"/>
                <a:gd name="T72" fmla="*/ 829798 w 7747804"/>
                <a:gd name="T73" fmla="*/ 867017 h 900836"/>
                <a:gd name="T74" fmla="*/ 682423 w 7747804"/>
                <a:gd name="T75" fmla="*/ 848569 h 900836"/>
                <a:gd name="T76" fmla="*/ 547860 w 7747804"/>
                <a:gd name="T77" fmla="*/ 827048 h 900836"/>
                <a:gd name="T78" fmla="*/ 426112 w 7747804"/>
                <a:gd name="T79" fmla="*/ 805526 h 900836"/>
                <a:gd name="T80" fmla="*/ 313980 w 7747804"/>
                <a:gd name="T81" fmla="*/ 780930 h 900836"/>
                <a:gd name="T82" fmla="*/ 217862 w 7747804"/>
                <a:gd name="T83" fmla="*/ 756334 h 900836"/>
                <a:gd name="T84" fmla="*/ 131358 w 7747804"/>
                <a:gd name="T85" fmla="*/ 734812 h 900836"/>
                <a:gd name="T86" fmla="*/ 57669 w 7747804"/>
                <a:gd name="T87" fmla="*/ 713290 h 900836"/>
                <a:gd name="T88" fmla="*/ 0 w 7747804"/>
                <a:gd name="T89" fmla="*/ 694843 h 9008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747804"/>
                <a:gd name="T136" fmla="*/ 0 h 900836"/>
                <a:gd name="T137" fmla="*/ 7747804 w 7747804"/>
                <a:gd name="T138" fmla="*/ 900836 h 9008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747804" h="900836">
                  <a:moveTo>
                    <a:pt x="7747804" y="193695"/>
                  </a:moveTo>
                  <a:lnTo>
                    <a:pt x="7692462" y="175248"/>
                  </a:lnTo>
                  <a:lnTo>
                    <a:pt x="7621748" y="153726"/>
                  </a:lnTo>
                  <a:lnTo>
                    <a:pt x="7541811" y="132205"/>
                  </a:lnTo>
                  <a:lnTo>
                    <a:pt x="7449575" y="110683"/>
                  </a:lnTo>
                  <a:lnTo>
                    <a:pt x="7345041" y="86087"/>
                  </a:lnTo>
                  <a:lnTo>
                    <a:pt x="7228209" y="67640"/>
                  </a:lnTo>
                  <a:lnTo>
                    <a:pt x="7102154" y="46118"/>
                  </a:lnTo>
                  <a:lnTo>
                    <a:pt x="6960725" y="30745"/>
                  </a:lnTo>
                  <a:lnTo>
                    <a:pt x="6810074" y="15373"/>
                  </a:lnTo>
                  <a:lnTo>
                    <a:pt x="6650198" y="6149"/>
                  </a:lnTo>
                  <a:lnTo>
                    <a:pt x="6478025" y="0"/>
                  </a:lnTo>
                  <a:lnTo>
                    <a:pt x="6293553" y="0"/>
                  </a:lnTo>
                  <a:lnTo>
                    <a:pt x="6099858" y="6149"/>
                  </a:lnTo>
                  <a:lnTo>
                    <a:pt x="5893865" y="18447"/>
                  </a:lnTo>
                  <a:lnTo>
                    <a:pt x="5678648" y="36894"/>
                  </a:lnTo>
                  <a:lnTo>
                    <a:pt x="5454208" y="67640"/>
                  </a:lnTo>
                  <a:lnTo>
                    <a:pt x="5217470" y="104534"/>
                  </a:lnTo>
                  <a:lnTo>
                    <a:pt x="4971508" y="150652"/>
                  </a:lnTo>
                  <a:lnTo>
                    <a:pt x="4716322" y="209068"/>
                  </a:lnTo>
                  <a:lnTo>
                    <a:pt x="4451913" y="276708"/>
                  </a:lnTo>
                  <a:lnTo>
                    <a:pt x="4175205" y="359720"/>
                  </a:lnTo>
                  <a:lnTo>
                    <a:pt x="3892349" y="451956"/>
                  </a:lnTo>
                  <a:lnTo>
                    <a:pt x="3606418" y="547266"/>
                  </a:lnTo>
                  <a:lnTo>
                    <a:pt x="3329711" y="627204"/>
                  </a:lnTo>
                  <a:lnTo>
                    <a:pt x="3062227" y="697918"/>
                  </a:lnTo>
                  <a:lnTo>
                    <a:pt x="2807042" y="753259"/>
                  </a:lnTo>
                  <a:lnTo>
                    <a:pt x="2558005" y="802452"/>
                  </a:lnTo>
                  <a:lnTo>
                    <a:pt x="2321267" y="839346"/>
                  </a:lnTo>
                  <a:lnTo>
                    <a:pt x="2093752" y="863942"/>
                  </a:lnTo>
                  <a:lnTo>
                    <a:pt x="1875461" y="885464"/>
                  </a:lnTo>
                  <a:lnTo>
                    <a:pt x="1669467" y="894687"/>
                  </a:lnTo>
                  <a:lnTo>
                    <a:pt x="1472698" y="900836"/>
                  </a:lnTo>
                  <a:lnTo>
                    <a:pt x="1288226" y="900836"/>
                  </a:lnTo>
                  <a:lnTo>
                    <a:pt x="1112978" y="891613"/>
                  </a:lnTo>
                  <a:lnTo>
                    <a:pt x="950028" y="882389"/>
                  </a:lnTo>
                  <a:lnTo>
                    <a:pt x="796302" y="867017"/>
                  </a:lnTo>
                  <a:lnTo>
                    <a:pt x="654874" y="848569"/>
                  </a:lnTo>
                  <a:lnTo>
                    <a:pt x="525744" y="827048"/>
                  </a:lnTo>
                  <a:lnTo>
                    <a:pt x="408912" y="805526"/>
                  </a:lnTo>
                  <a:lnTo>
                    <a:pt x="301304" y="780930"/>
                  </a:lnTo>
                  <a:lnTo>
                    <a:pt x="209068" y="756334"/>
                  </a:lnTo>
                  <a:lnTo>
                    <a:pt x="126056" y="734812"/>
                  </a:lnTo>
                  <a:lnTo>
                    <a:pt x="55342" y="713290"/>
                  </a:lnTo>
                  <a:lnTo>
                    <a:pt x="0" y="694843"/>
                  </a:lnTo>
                </a:path>
              </a:pathLst>
            </a:custGeom>
            <a:noFill/>
            <a:ln w="9224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0" y="3352800"/>
            <a:ext cx="91440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BF962F"/>
                </a:solidFill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 userDrawn="1">
            <p:ph type="ctrTitle"/>
          </p:nvPr>
        </p:nvSpPr>
        <p:spPr>
          <a:xfrm>
            <a:off x="0" y="2590800"/>
            <a:ext cx="9144000" cy="76200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clear"/>
        </p:spPr>
        <p:txBody>
          <a:bodyPr anchor="ctr"/>
          <a:lstStyle>
            <a:lvl1pPr>
              <a:defRPr sz="4400" cap="none" baseline="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2"/>
          <a:srcRect l="7122"/>
          <a:stretch>
            <a:fillRect/>
          </a:stretch>
        </p:blipFill>
        <p:spPr bwMode="auto">
          <a:xfrm>
            <a:off x="0" y="-3231"/>
            <a:ext cx="9144979" cy="213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4"/>
          <p:cNvPicPr>
            <a:picLocks noChangeAspect="1" noChangeArrowheads="1"/>
          </p:cNvPicPr>
          <p:nvPr userDrawn="1"/>
        </p:nvPicPr>
        <p:blipFill>
          <a:blip r:embed="rId3"/>
          <a:srcRect b="15385"/>
          <a:stretch>
            <a:fillRect/>
          </a:stretch>
        </p:blipFill>
        <p:spPr bwMode="auto">
          <a:xfrm>
            <a:off x="0" y="6019799"/>
            <a:ext cx="91440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5240" y="5562600"/>
            <a:ext cx="3566160" cy="85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78922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Gold BSC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95822" y="6324601"/>
            <a:ext cx="1097280" cy="366366"/>
          </a:xfrm>
          <a:prstGeom prst="rect">
            <a:avLst/>
          </a:prstGeom>
        </p:spPr>
      </p:pic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41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1E3C7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Picture 220" descr="MP900439486[1]"/>
          <p:cNvPicPr>
            <a:picLocks noChangeAspect="1" noChangeArrowheads="1"/>
          </p:cNvPicPr>
          <p:nvPr userDrawn="1"/>
        </p:nvPicPr>
        <p:blipFill>
          <a:blip r:embed="rId2" cstate="print"/>
          <a:srcRect t="27272" r="1989"/>
          <a:stretch>
            <a:fillRect/>
          </a:stretch>
        </p:blipFill>
        <p:spPr bwMode="auto">
          <a:xfrm flipH="1">
            <a:off x="0" y="228600"/>
            <a:ext cx="9144000" cy="2438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pSp>
        <p:nvGrpSpPr>
          <p:cNvPr id="2" name="Group 221"/>
          <p:cNvGrpSpPr>
            <a:grpSpLocks/>
          </p:cNvGrpSpPr>
          <p:nvPr userDrawn="1"/>
        </p:nvGrpSpPr>
        <p:grpSpPr bwMode="auto">
          <a:xfrm flipH="1">
            <a:off x="0" y="1600201"/>
            <a:ext cx="9144000" cy="1600199"/>
            <a:chOff x="106299000" y="112232102"/>
            <a:chExt cx="7772400" cy="2527844"/>
          </a:xfrm>
        </p:grpSpPr>
        <p:sp>
          <p:nvSpPr>
            <p:cNvPr id="18" name="Freeform 222"/>
            <p:cNvSpPr>
              <a:spLocks/>
            </p:cNvSpPr>
            <p:nvPr/>
          </p:nvSpPr>
          <p:spPr bwMode="auto">
            <a:xfrm>
              <a:off x="106299000" y="112357287"/>
              <a:ext cx="7772400" cy="2402659"/>
            </a:xfrm>
            <a:custGeom>
              <a:avLst/>
              <a:gdLst>
                <a:gd name="T0" fmla="*/ 5488891 w 8001000"/>
                <a:gd name="T1" fmla="*/ 137222 h 2473325"/>
                <a:gd name="T2" fmla="*/ 5449688 w 8001000"/>
                <a:gd name="T3" fmla="*/ 124155 h 2473325"/>
                <a:gd name="T4" fmla="*/ 5399589 w 8001000"/>
                <a:gd name="T5" fmla="*/ 111086 h 2473325"/>
                <a:gd name="T6" fmla="*/ 5342959 w 8001000"/>
                <a:gd name="T7" fmla="*/ 95839 h 2473325"/>
                <a:gd name="T8" fmla="*/ 5277613 w 8001000"/>
                <a:gd name="T9" fmla="*/ 78413 h 2473325"/>
                <a:gd name="T10" fmla="*/ 5203559 w 8001000"/>
                <a:gd name="T11" fmla="*/ 63165 h 2473325"/>
                <a:gd name="T12" fmla="*/ 5120785 w 8001000"/>
                <a:gd name="T13" fmla="*/ 47920 h 2473325"/>
                <a:gd name="T14" fmla="*/ 5029304 w 8001000"/>
                <a:gd name="T15" fmla="*/ 34850 h 2473325"/>
                <a:gd name="T16" fmla="*/ 4931291 w 8001000"/>
                <a:gd name="T17" fmla="*/ 21781 h 2473325"/>
                <a:gd name="T18" fmla="*/ 4824566 w 8001000"/>
                <a:gd name="T19" fmla="*/ 13069 h 2473325"/>
                <a:gd name="T20" fmla="*/ 4711301 w 8001000"/>
                <a:gd name="T21" fmla="*/ 4357 h 2473325"/>
                <a:gd name="T22" fmla="*/ 4589321 w 8001000"/>
                <a:gd name="T23" fmla="*/ 0 h 2473325"/>
                <a:gd name="T24" fmla="*/ 4458636 w 8001000"/>
                <a:gd name="T25" fmla="*/ 0 h 2473325"/>
                <a:gd name="T26" fmla="*/ 4321413 w 8001000"/>
                <a:gd name="T27" fmla="*/ 4357 h 2473325"/>
                <a:gd name="T28" fmla="*/ 4175477 w 8001000"/>
                <a:gd name="T29" fmla="*/ 13069 h 2473325"/>
                <a:gd name="T30" fmla="*/ 4023000 w 8001000"/>
                <a:gd name="T31" fmla="*/ 28316 h 2473325"/>
                <a:gd name="T32" fmla="*/ 3864009 w 8001000"/>
                <a:gd name="T33" fmla="*/ 47920 h 2473325"/>
                <a:gd name="T34" fmla="*/ 3696290 w 8001000"/>
                <a:gd name="T35" fmla="*/ 74057 h 2473325"/>
                <a:gd name="T36" fmla="*/ 3522037 w 8001000"/>
                <a:gd name="T37" fmla="*/ 108907 h 2473325"/>
                <a:gd name="T38" fmla="*/ 3341254 w 8001000"/>
                <a:gd name="T39" fmla="*/ 150292 h 2473325"/>
                <a:gd name="T40" fmla="*/ 3153935 w 8001000"/>
                <a:gd name="T41" fmla="*/ 198212 h 2473325"/>
                <a:gd name="T42" fmla="*/ 2957905 w 8001000"/>
                <a:gd name="T43" fmla="*/ 254845 h 2473325"/>
                <a:gd name="T44" fmla="*/ 2757517 w 8001000"/>
                <a:gd name="T45" fmla="*/ 322366 h 2473325"/>
                <a:gd name="T46" fmla="*/ 2554949 w 8001000"/>
                <a:gd name="T47" fmla="*/ 389888 h 2473325"/>
                <a:gd name="T48" fmla="*/ 2358918 w 8001000"/>
                <a:gd name="T49" fmla="*/ 446521 h 2473325"/>
                <a:gd name="T50" fmla="*/ 2169420 w 8001000"/>
                <a:gd name="T51" fmla="*/ 494441 h 2473325"/>
                <a:gd name="T52" fmla="*/ 1988638 w 8001000"/>
                <a:gd name="T53" fmla="*/ 535826 h 2473325"/>
                <a:gd name="T54" fmla="*/ 1812207 w 8001000"/>
                <a:gd name="T55" fmla="*/ 568498 h 2473325"/>
                <a:gd name="T56" fmla="*/ 1644493 w 8001000"/>
                <a:gd name="T57" fmla="*/ 594635 h 2473325"/>
                <a:gd name="T58" fmla="*/ 1483312 w 8001000"/>
                <a:gd name="T59" fmla="*/ 614239 h 2473325"/>
                <a:gd name="T60" fmla="*/ 1328663 w 8001000"/>
                <a:gd name="T61" fmla="*/ 627308 h 2473325"/>
                <a:gd name="T62" fmla="*/ 1182730 w 8001000"/>
                <a:gd name="T63" fmla="*/ 636020 h 2473325"/>
                <a:gd name="T64" fmla="*/ 1043330 w 8001000"/>
                <a:gd name="T65" fmla="*/ 640377 h 2473325"/>
                <a:gd name="T66" fmla="*/ 912641 w 8001000"/>
                <a:gd name="T67" fmla="*/ 638198 h 2473325"/>
                <a:gd name="T68" fmla="*/ 788486 w 8001000"/>
                <a:gd name="T69" fmla="*/ 633842 h 2473325"/>
                <a:gd name="T70" fmla="*/ 673043 w 8001000"/>
                <a:gd name="T71" fmla="*/ 625130 h 2473325"/>
                <a:gd name="T72" fmla="*/ 564137 w 8001000"/>
                <a:gd name="T73" fmla="*/ 614239 h 2473325"/>
                <a:gd name="T74" fmla="*/ 463943 w 8001000"/>
                <a:gd name="T75" fmla="*/ 601170 h 2473325"/>
                <a:gd name="T76" fmla="*/ 372461 w 8001000"/>
                <a:gd name="T77" fmla="*/ 585924 h 2473325"/>
                <a:gd name="T78" fmla="*/ 289694 w 8001000"/>
                <a:gd name="T79" fmla="*/ 570675 h 2473325"/>
                <a:gd name="T80" fmla="*/ 213457 w 8001000"/>
                <a:gd name="T81" fmla="*/ 555428 h 2473325"/>
                <a:gd name="T82" fmla="*/ 148114 w 8001000"/>
                <a:gd name="T83" fmla="*/ 538003 h 2473325"/>
                <a:gd name="T84" fmla="*/ 89304 w 8001000"/>
                <a:gd name="T85" fmla="*/ 522755 h 2473325"/>
                <a:gd name="T86" fmla="*/ 41385 w 8001000"/>
                <a:gd name="T87" fmla="*/ 507510 h 2473325"/>
                <a:gd name="T88" fmla="*/ 0 w 8001000"/>
                <a:gd name="T89" fmla="*/ 494441 h 2473325"/>
                <a:gd name="T90" fmla="*/ 0 w 8001000"/>
                <a:gd name="T91" fmla="*/ 1696776 h 2473325"/>
                <a:gd name="T92" fmla="*/ 5488891 w 8001000"/>
                <a:gd name="T93" fmla="*/ 1696776 h 2473325"/>
                <a:gd name="T94" fmla="*/ 5488891 w 8001000"/>
                <a:gd name="T95" fmla="*/ 137222 h 24733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01000"/>
                <a:gd name="T145" fmla="*/ 0 h 2473325"/>
                <a:gd name="T146" fmla="*/ 8001000 w 8001000"/>
                <a:gd name="T147" fmla="*/ 2473325 h 24733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01000" h="2473325">
                  <a:moveTo>
                    <a:pt x="8001000" y="200025"/>
                  </a:moveTo>
                  <a:lnTo>
                    <a:pt x="7943850" y="180975"/>
                  </a:lnTo>
                  <a:lnTo>
                    <a:pt x="7870825" y="161925"/>
                  </a:lnTo>
                  <a:lnTo>
                    <a:pt x="7788275" y="139700"/>
                  </a:lnTo>
                  <a:lnTo>
                    <a:pt x="7693025" y="114300"/>
                  </a:lnTo>
                  <a:lnTo>
                    <a:pt x="7585075" y="92075"/>
                  </a:lnTo>
                  <a:lnTo>
                    <a:pt x="7464425" y="69850"/>
                  </a:lnTo>
                  <a:lnTo>
                    <a:pt x="7331075" y="50800"/>
                  </a:lnTo>
                  <a:lnTo>
                    <a:pt x="7188200" y="31750"/>
                  </a:lnTo>
                  <a:lnTo>
                    <a:pt x="7032625" y="19050"/>
                  </a:lnTo>
                  <a:lnTo>
                    <a:pt x="6867525" y="6350"/>
                  </a:lnTo>
                  <a:lnTo>
                    <a:pt x="6689725" y="0"/>
                  </a:lnTo>
                  <a:lnTo>
                    <a:pt x="6499225" y="0"/>
                  </a:lnTo>
                  <a:lnTo>
                    <a:pt x="6299200" y="6350"/>
                  </a:lnTo>
                  <a:lnTo>
                    <a:pt x="6086475" y="19050"/>
                  </a:lnTo>
                  <a:lnTo>
                    <a:pt x="5864225" y="41275"/>
                  </a:lnTo>
                  <a:lnTo>
                    <a:pt x="5632450" y="69850"/>
                  </a:lnTo>
                  <a:lnTo>
                    <a:pt x="5387975" y="107950"/>
                  </a:lnTo>
                  <a:lnTo>
                    <a:pt x="5133975" y="158750"/>
                  </a:lnTo>
                  <a:lnTo>
                    <a:pt x="4870450" y="219075"/>
                  </a:lnTo>
                  <a:lnTo>
                    <a:pt x="4597400" y="288925"/>
                  </a:lnTo>
                  <a:lnTo>
                    <a:pt x="4311650" y="371475"/>
                  </a:lnTo>
                  <a:lnTo>
                    <a:pt x="4019550" y="469900"/>
                  </a:lnTo>
                  <a:lnTo>
                    <a:pt x="3724275" y="568325"/>
                  </a:lnTo>
                  <a:lnTo>
                    <a:pt x="3438525" y="650875"/>
                  </a:lnTo>
                  <a:lnTo>
                    <a:pt x="3162300" y="720725"/>
                  </a:lnTo>
                  <a:lnTo>
                    <a:pt x="2898775" y="781050"/>
                  </a:lnTo>
                  <a:lnTo>
                    <a:pt x="2641600" y="828675"/>
                  </a:lnTo>
                  <a:lnTo>
                    <a:pt x="2397125" y="866775"/>
                  </a:lnTo>
                  <a:lnTo>
                    <a:pt x="2162175" y="895350"/>
                  </a:lnTo>
                  <a:lnTo>
                    <a:pt x="1936750" y="914400"/>
                  </a:lnTo>
                  <a:lnTo>
                    <a:pt x="1724025" y="927100"/>
                  </a:lnTo>
                  <a:lnTo>
                    <a:pt x="1520825" y="933450"/>
                  </a:lnTo>
                  <a:lnTo>
                    <a:pt x="1330325" y="930275"/>
                  </a:lnTo>
                  <a:lnTo>
                    <a:pt x="1149350" y="923925"/>
                  </a:lnTo>
                  <a:lnTo>
                    <a:pt x="981075" y="911225"/>
                  </a:lnTo>
                  <a:lnTo>
                    <a:pt x="822325" y="895350"/>
                  </a:lnTo>
                  <a:lnTo>
                    <a:pt x="676275" y="876300"/>
                  </a:lnTo>
                  <a:lnTo>
                    <a:pt x="542925" y="854075"/>
                  </a:lnTo>
                  <a:lnTo>
                    <a:pt x="422275" y="831850"/>
                  </a:lnTo>
                  <a:lnTo>
                    <a:pt x="311150" y="809625"/>
                  </a:lnTo>
                  <a:lnTo>
                    <a:pt x="215900" y="784225"/>
                  </a:lnTo>
                  <a:lnTo>
                    <a:pt x="130175" y="762000"/>
                  </a:lnTo>
                  <a:lnTo>
                    <a:pt x="60325" y="739775"/>
                  </a:lnTo>
                  <a:lnTo>
                    <a:pt x="0" y="720725"/>
                  </a:lnTo>
                  <a:lnTo>
                    <a:pt x="0" y="2473325"/>
                  </a:lnTo>
                  <a:lnTo>
                    <a:pt x="8001000" y="2473325"/>
                  </a:lnTo>
                  <a:lnTo>
                    <a:pt x="8001000" y="200025"/>
                  </a:lnTo>
                  <a:close/>
                </a:path>
              </a:pathLst>
            </a:custGeom>
            <a:solidFill>
              <a:srgbClr val="FFFFFE"/>
            </a:solidFill>
            <a:ln w="0" cap="flat" cmpd="sng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23"/>
            <p:cNvSpPr>
              <a:spLocks/>
            </p:cNvSpPr>
            <p:nvPr/>
          </p:nvSpPr>
          <p:spPr bwMode="auto">
            <a:xfrm>
              <a:off x="106299000" y="112232102"/>
              <a:ext cx="7772400" cy="900836"/>
            </a:xfrm>
            <a:custGeom>
              <a:avLst/>
              <a:gdLst>
                <a:gd name="T0" fmla="*/ 8073705 w 7747804"/>
                <a:gd name="T1" fmla="*/ 193695 h 900836"/>
                <a:gd name="T2" fmla="*/ 8016023 w 7747804"/>
                <a:gd name="T3" fmla="*/ 175248 h 900836"/>
                <a:gd name="T4" fmla="*/ 7942338 w 7747804"/>
                <a:gd name="T5" fmla="*/ 153726 h 900836"/>
                <a:gd name="T6" fmla="*/ 7859030 w 7747804"/>
                <a:gd name="T7" fmla="*/ 132205 h 900836"/>
                <a:gd name="T8" fmla="*/ 7762918 w 7747804"/>
                <a:gd name="T9" fmla="*/ 110683 h 900836"/>
                <a:gd name="T10" fmla="*/ 7653997 w 7747804"/>
                <a:gd name="T11" fmla="*/ 86087 h 900836"/>
                <a:gd name="T12" fmla="*/ 7532240 w 7747804"/>
                <a:gd name="T13" fmla="*/ 67640 h 900836"/>
                <a:gd name="T14" fmla="*/ 7400880 w 7747804"/>
                <a:gd name="T15" fmla="*/ 46118 h 900836"/>
                <a:gd name="T16" fmla="*/ 7253510 w 7747804"/>
                <a:gd name="T17" fmla="*/ 30745 h 900836"/>
                <a:gd name="T18" fmla="*/ 7096517 w 7747804"/>
                <a:gd name="T19" fmla="*/ 15373 h 900836"/>
                <a:gd name="T20" fmla="*/ 6929922 w 7747804"/>
                <a:gd name="T21" fmla="*/ 6149 h 900836"/>
                <a:gd name="T22" fmla="*/ 6750506 w 7747804"/>
                <a:gd name="T23" fmla="*/ 0 h 900836"/>
                <a:gd name="T24" fmla="*/ 6558270 w 7747804"/>
                <a:gd name="T25" fmla="*/ 0 h 900836"/>
                <a:gd name="T26" fmla="*/ 6356436 w 7747804"/>
                <a:gd name="T27" fmla="*/ 6149 h 900836"/>
                <a:gd name="T28" fmla="*/ 6141768 w 7747804"/>
                <a:gd name="T29" fmla="*/ 18447 h 900836"/>
                <a:gd name="T30" fmla="*/ 5917511 w 7747804"/>
                <a:gd name="T31" fmla="*/ 36894 h 900836"/>
                <a:gd name="T32" fmla="*/ 5683635 w 7747804"/>
                <a:gd name="T33" fmla="*/ 67640 h 900836"/>
                <a:gd name="T34" fmla="*/ 5436926 w 7747804"/>
                <a:gd name="T35" fmla="*/ 104534 h 900836"/>
                <a:gd name="T36" fmla="*/ 5180623 w 7747804"/>
                <a:gd name="T37" fmla="*/ 150652 h 900836"/>
                <a:gd name="T38" fmla="*/ 4914709 w 7747804"/>
                <a:gd name="T39" fmla="*/ 209068 h 900836"/>
                <a:gd name="T40" fmla="*/ 4639174 w 7747804"/>
                <a:gd name="T41" fmla="*/ 276708 h 900836"/>
                <a:gd name="T42" fmla="*/ 4350825 w 7747804"/>
                <a:gd name="T43" fmla="*/ 359720 h 900836"/>
                <a:gd name="T44" fmla="*/ 4056076 w 7747804"/>
                <a:gd name="T45" fmla="*/ 451956 h 900836"/>
                <a:gd name="T46" fmla="*/ 3758117 w 7747804"/>
                <a:gd name="T47" fmla="*/ 547266 h 900836"/>
                <a:gd name="T48" fmla="*/ 3469770 w 7747804"/>
                <a:gd name="T49" fmla="*/ 627204 h 900836"/>
                <a:gd name="T50" fmla="*/ 3191032 w 7747804"/>
                <a:gd name="T51" fmla="*/ 697918 h 900836"/>
                <a:gd name="T52" fmla="*/ 2925117 w 7747804"/>
                <a:gd name="T53" fmla="*/ 753259 h 900836"/>
                <a:gd name="T54" fmla="*/ 2665602 w 7747804"/>
                <a:gd name="T55" fmla="*/ 802452 h 900836"/>
                <a:gd name="T56" fmla="*/ 2418905 w 7747804"/>
                <a:gd name="T57" fmla="*/ 839346 h 900836"/>
                <a:gd name="T58" fmla="*/ 2181825 w 7747804"/>
                <a:gd name="T59" fmla="*/ 863942 h 900836"/>
                <a:gd name="T60" fmla="*/ 1954354 w 7747804"/>
                <a:gd name="T61" fmla="*/ 885464 h 900836"/>
                <a:gd name="T62" fmla="*/ 1739696 w 7747804"/>
                <a:gd name="T63" fmla="*/ 894687 h 900836"/>
                <a:gd name="T64" fmla="*/ 1534648 w 7747804"/>
                <a:gd name="T65" fmla="*/ 900836 h 900836"/>
                <a:gd name="T66" fmla="*/ 1342417 w 7747804"/>
                <a:gd name="T67" fmla="*/ 900836 h 900836"/>
                <a:gd name="T68" fmla="*/ 1159798 w 7747804"/>
                <a:gd name="T69" fmla="*/ 891613 h 900836"/>
                <a:gd name="T70" fmla="*/ 989991 w 7747804"/>
                <a:gd name="T71" fmla="*/ 882389 h 900836"/>
                <a:gd name="T72" fmla="*/ 829798 w 7747804"/>
                <a:gd name="T73" fmla="*/ 867017 h 900836"/>
                <a:gd name="T74" fmla="*/ 682423 w 7747804"/>
                <a:gd name="T75" fmla="*/ 848569 h 900836"/>
                <a:gd name="T76" fmla="*/ 547860 w 7747804"/>
                <a:gd name="T77" fmla="*/ 827048 h 900836"/>
                <a:gd name="T78" fmla="*/ 426112 w 7747804"/>
                <a:gd name="T79" fmla="*/ 805526 h 900836"/>
                <a:gd name="T80" fmla="*/ 313980 w 7747804"/>
                <a:gd name="T81" fmla="*/ 780930 h 900836"/>
                <a:gd name="T82" fmla="*/ 217862 w 7747804"/>
                <a:gd name="T83" fmla="*/ 756334 h 900836"/>
                <a:gd name="T84" fmla="*/ 131358 w 7747804"/>
                <a:gd name="T85" fmla="*/ 734812 h 900836"/>
                <a:gd name="T86" fmla="*/ 57669 w 7747804"/>
                <a:gd name="T87" fmla="*/ 713290 h 900836"/>
                <a:gd name="T88" fmla="*/ 0 w 7747804"/>
                <a:gd name="T89" fmla="*/ 694843 h 9008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747804"/>
                <a:gd name="T136" fmla="*/ 0 h 900836"/>
                <a:gd name="T137" fmla="*/ 7747804 w 7747804"/>
                <a:gd name="T138" fmla="*/ 900836 h 9008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747804" h="900836">
                  <a:moveTo>
                    <a:pt x="7747804" y="193695"/>
                  </a:moveTo>
                  <a:lnTo>
                    <a:pt x="7692462" y="175248"/>
                  </a:lnTo>
                  <a:lnTo>
                    <a:pt x="7621748" y="153726"/>
                  </a:lnTo>
                  <a:lnTo>
                    <a:pt x="7541811" y="132205"/>
                  </a:lnTo>
                  <a:lnTo>
                    <a:pt x="7449575" y="110683"/>
                  </a:lnTo>
                  <a:lnTo>
                    <a:pt x="7345041" y="86087"/>
                  </a:lnTo>
                  <a:lnTo>
                    <a:pt x="7228209" y="67640"/>
                  </a:lnTo>
                  <a:lnTo>
                    <a:pt x="7102154" y="46118"/>
                  </a:lnTo>
                  <a:lnTo>
                    <a:pt x="6960725" y="30745"/>
                  </a:lnTo>
                  <a:lnTo>
                    <a:pt x="6810074" y="15373"/>
                  </a:lnTo>
                  <a:lnTo>
                    <a:pt x="6650198" y="6149"/>
                  </a:lnTo>
                  <a:lnTo>
                    <a:pt x="6478025" y="0"/>
                  </a:lnTo>
                  <a:lnTo>
                    <a:pt x="6293553" y="0"/>
                  </a:lnTo>
                  <a:lnTo>
                    <a:pt x="6099858" y="6149"/>
                  </a:lnTo>
                  <a:lnTo>
                    <a:pt x="5893865" y="18447"/>
                  </a:lnTo>
                  <a:lnTo>
                    <a:pt x="5678648" y="36894"/>
                  </a:lnTo>
                  <a:lnTo>
                    <a:pt x="5454208" y="67640"/>
                  </a:lnTo>
                  <a:lnTo>
                    <a:pt x="5217470" y="104534"/>
                  </a:lnTo>
                  <a:lnTo>
                    <a:pt x="4971508" y="150652"/>
                  </a:lnTo>
                  <a:lnTo>
                    <a:pt x="4716322" y="209068"/>
                  </a:lnTo>
                  <a:lnTo>
                    <a:pt x="4451913" y="276708"/>
                  </a:lnTo>
                  <a:lnTo>
                    <a:pt x="4175205" y="359720"/>
                  </a:lnTo>
                  <a:lnTo>
                    <a:pt x="3892349" y="451956"/>
                  </a:lnTo>
                  <a:lnTo>
                    <a:pt x="3606418" y="547266"/>
                  </a:lnTo>
                  <a:lnTo>
                    <a:pt x="3329711" y="627204"/>
                  </a:lnTo>
                  <a:lnTo>
                    <a:pt x="3062227" y="697918"/>
                  </a:lnTo>
                  <a:lnTo>
                    <a:pt x="2807042" y="753259"/>
                  </a:lnTo>
                  <a:lnTo>
                    <a:pt x="2558005" y="802452"/>
                  </a:lnTo>
                  <a:lnTo>
                    <a:pt x="2321267" y="839346"/>
                  </a:lnTo>
                  <a:lnTo>
                    <a:pt x="2093752" y="863942"/>
                  </a:lnTo>
                  <a:lnTo>
                    <a:pt x="1875461" y="885464"/>
                  </a:lnTo>
                  <a:lnTo>
                    <a:pt x="1669467" y="894687"/>
                  </a:lnTo>
                  <a:lnTo>
                    <a:pt x="1472698" y="900836"/>
                  </a:lnTo>
                  <a:lnTo>
                    <a:pt x="1288226" y="900836"/>
                  </a:lnTo>
                  <a:lnTo>
                    <a:pt x="1112978" y="891613"/>
                  </a:lnTo>
                  <a:lnTo>
                    <a:pt x="950028" y="882389"/>
                  </a:lnTo>
                  <a:lnTo>
                    <a:pt x="796302" y="867017"/>
                  </a:lnTo>
                  <a:lnTo>
                    <a:pt x="654874" y="848569"/>
                  </a:lnTo>
                  <a:lnTo>
                    <a:pt x="525744" y="827048"/>
                  </a:lnTo>
                  <a:lnTo>
                    <a:pt x="408912" y="805526"/>
                  </a:lnTo>
                  <a:lnTo>
                    <a:pt x="301304" y="780930"/>
                  </a:lnTo>
                  <a:lnTo>
                    <a:pt x="209068" y="756334"/>
                  </a:lnTo>
                  <a:lnTo>
                    <a:pt x="126056" y="734812"/>
                  </a:lnTo>
                  <a:lnTo>
                    <a:pt x="55342" y="713290"/>
                  </a:lnTo>
                  <a:lnTo>
                    <a:pt x="0" y="694843"/>
                  </a:lnTo>
                </a:path>
              </a:pathLst>
            </a:custGeom>
            <a:noFill/>
            <a:ln w="9224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Line 229"/>
          <p:cNvSpPr>
            <a:spLocks noChangeShapeType="1"/>
          </p:cNvSpPr>
          <p:nvPr userDrawn="1"/>
        </p:nvSpPr>
        <p:spPr bwMode="auto">
          <a:xfrm flipV="1">
            <a:off x="0" y="228601"/>
            <a:ext cx="9144000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3" name="Line 230"/>
          <p:cNvSpPr>
            <a:spLocks noChangeShapeType="1"/>
          </p:cNvSpPr>
          <p:nvPr userDrawn="1"/>
        </p:nvSpPr>
        <p:spPr bwMode="auto">
          <a:xfrm flipH="1">
            <a:off x="2590800" y="228601"/>
            <a:ext cx="0" cy="164592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" name="Line 231"/>
          <p:cNvSpPr>
            <a:spLocks noChangeShapeType="1"/>
          </p:cNvSpPr>
          <p:nvPr userDrawn="1"/>
        </p:nvSpPr>
        <p:spPr bwMode="auto">
          <a:xfrm flipH="1">
            <a:off x="6553200" y="228601"/>
            <a:ext cx="0" cy="237744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0" y="3886200"/>
            <a:ext cx="91440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BF962F"/>
                </a:solidFill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 userDrawn="1">
            <p:ph type="ctrTitle"/>
          </p:nvPr>
        </p:nvSpPr>
        <p:spPr>
          <a:xfrm>
            <a:off x="0" y="3124200"/>
            <a:ext cx="9144000" cy="76200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clear"/>
        </p:spPr>
        <p:txBody>
          <a:bodyPr anchor="ctr"/>
          <a:lstStyle>
            <a:lvl1pPr>
              <a:defRPr sz="4400" cap="none" baseline="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5791200"/>
            <a:ext cx="91567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325" y="16764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228600" y="6400800"/>
            <a:ext cx="16002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10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41363" y="17526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384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524000"/>
            <a:ext cx="3754438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  <a:latin typeface="Arial Rounded MT Bold" pitchFamily="34" charset="0"/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  <a:latin typeface="Arial Rounded MT Bold" pitchFamily="34" charset="0"/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  <a:latin typeface="Arial Rounded MT Bold" pitchFamily="34" charset="0"/>
              </a:defRPr>
            </a:lvl3pPr>
            <a:lvl4pPr>
              <a:defRPr sz="1800">
                <a:solidFill>
                  <a:srgbClr val="264D9A"/>
                </a:solidFill>
                <a:latin typeface="Arial Rounded MT Bold" pitchFamily="34" charset="0"/>
              </a:defRPr>
            </a:lvl4pPr>
            <a:lvl5pPr>
              <a:defRPr sz="1800">
                <a:solidFill>
                  <a:srgbClr val="264D9A"/>
                </a:solidFill>
                <a:latin typeface="Arial Rounded MT Bold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524000"/>
            <a:ext cx="3754437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</a:defRPr>
            </a:lvl3pPr>
            <a:lvl4pPr>
              <a:defRPr sz="1800">
                <a:solidFill>
                  <a:srgbClr val="264D9A"/>
                </a:solidFill>
              </a:defRPr>
            </a:lvl4pPr>
            <a:lvl5pPr>
              <a:defRPr sz="1800">
                <a:solidFill>
                  <a:srgbClr val="264D9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Gold BSC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95822" y="6324601"/>
            <a:ext cx="1097280" cy="36636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21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600200"/>
            <a:ext cx="3754438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  <a:latin typeface="Arial Rounded MT Bold" pitchFamily="34" charset="0"/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  <a:latin typeface="Arial Rounded MT Bold" pitchFamily="34" charset="0"/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  <a:latin typeface="Arial Rounded MT Bold" pitchFamily="34" charset="0"/>
              </a:defRPr>
            </a:lvl3pPr>
            <a:lvl4pPr>
              <a:defRPr sz="1800">
                <a:solidFill>
                  <a:srgbClr val="264D9A"/>
                </a:solidFill>
                <a:latin typeface="Arial Rounded MT Bold" pitchFamily="34" charset="0"/>
              </a:defRPr>
            </a:lvl4pPr>
            <a:lvl5pPr>
              <a:defRPr sz="1800">
                <a:solidFill>
                  <a:srgbClr val="264D9A"/>
                </a:solidFill>
                <a:latin typeface="Arial Rounded MT Bold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600200"/>
            <a:ext cx="3754437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</a:defRPr>
            </a:lvl3pPr>
            <a:lvl4pPr>
              <a:defRPr sz="1800">
                <a:solidFill>
                  <a:srgbClr val="264D9A"/>
                </a:solidFill>
              </a:defRPr>
            </a:lvl4pPr>
            <a:lvl5pPr>
              <a:defRPr sz="1800">
                <a:solidFill>
                  <a:srgbClr val="264D9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43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Gold BSC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95822" y="6324601"/>
            <a:ext cx="1097280" cy="366366"/>
          </a:xfrm>
          <a:prstGeom prst="rect">
            <a:avLst/>
          </a:prstGeom>
        </p:spPr>
      </p:pic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26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228600" y="6400800"/>
            <a:ext cx="1524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91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98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066800"/>
            <a:ext cx="6217920" cy="4495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95938"/>
            <a:ext cx="62179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228600" y="6400800"/>
            <a:ext cx="16002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09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89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04800" y="6400800"/>
            <a:ext cx="1524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92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D946E-3767-4B1B-821F-E19772298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5410200"/>
            <a:ext cx="91567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94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89104"/>
      </p:ext>
    </p:extLst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53843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325" y="16764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6784"/>
          <a:stretch>
            <a:fillRect/>
          </a:stretch>
        </p:blipFill>
        <p:spPr bwMode="auto">
          <a:xfrm rot="5400000" flipH="1">
            <a:off x="-2693988" y="2693988"/>
            <a:ext cx="68580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41363" y="17526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524000"/>
            <a:ext cx="3754438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  <a:latin typeface="Arial Rounded MT Bold" pitchFamily="34" charset="0"/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  <a:latin typeface="Arial Rounded MT Bold" pitchFamily="34" charset="0"/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  <a:latin typeface="Arial Rounded MT Bold" pitchFamily="34" charset="0"/>
              </a:defRPr>
            </a:lvl3pPr>
            <a:lvl4pPr>
              <a:defRPr sz="1800">
                <a:solidFill>
                  <a:srgbClr val="264D9A"/>
                </a:solidFill>
                <a:latin typeface="Arial Rounded MT Bold" pitchFamily="34" charset="0"/>
              </a:defRPr>
            </a:lvl4pPr>
            <a:lvl5pPr>
              <a:defRPr sz="1800">
                <a:solidFill>
                  <a:srgbClr val="264D9A"/>
                </a:solidFill>
                <a:latin typeface="Arial Rounded MT Bold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524000"/>
            <a:ext cx="3754437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</a:defRPr>
            </a:lvl3pPr>
            <a:lvl4pPr>
              <a:defRPr sz="1800">
                <a:solidFill>
                  <a:srgbClr val="264D9A"/>
                </a:solidFill>
              </a:defRPr>
            </a:lvl4pPr>
            <a:lvl5pPr>
              <a:defRPr sz="1800">
                <a:solidFill>
                  <a:srgbClr val="264D9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5410200"/>
            <a:ext cx="91567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600200"/>
            <a:ext cx="3754438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  <a:latin typeface="Arial Rounded MT Bold" pitchFamily="34" charset="0"/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  <a:latin typeface="Arial Rounded MT Bold" pitchFamily="34" charset="0"/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  <a:latin typeface="Arial Rounded MT Bold" pitchFamily="34" charset="0"/>
              </a:defRPr>
            </a:lvl3pPr>
            <a:lvl4pPr>
              <a:defRPr sz="1800">
                <a:solidFill>
                  <a:srgbClr val="264D9A"/>
                </a:solidFill>
                <a:latin typeface="Arial Rounded MT Bold" pitchFamily="34" charset="0"/>
              </a:defRPr>
            </a:lvl4pPr>
            <a:lvl5pPr>
              <a:defRPr sz="1800">
                <a:solidFill>
                  <a:srgbClr val="264D9A"/>
                </a:solidFill>
                <a:latin typeface="Arial Rounded MT Bold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600200"/>
            <a:ext cx="3754437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</a:defRPr>
            </a:lvl3pPr>
            <a:lvl4pPr>
              <a:defRPr sz="1800">
                <a:solidFill>
                  <a:srgbClr val="264D9A"/>
                </a:solidFill>
              </a:defRPr>
            </a:lvl4pPr>
            <a:lvl5pPr>
              <a:defRPr sz="1800">
                <a:solidFill>
                  <a:srgbClr val="264D9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5410200"/>
            <a:ext cx="91567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6784"/>
          <a:stretch>
            <a:fillRect/>
          </a:stretch>
        </p:blipFill>
        <p:spPr bwMode="auto">
          <a:xfrm rot="5400000" flipH="1">
            <a:off x="-2693988" y="2693988"/>
            <a:ext cx="68580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64D9A"/>
            </a:gs>
            <a:gs pos="21000">
              <a:schemeClr val="bg1"/>
            </a:gs>
            <a:gs pos="100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1295400"/>
          </a:xfrm>
          <a:prstGeom prst="rect">
            <a:avLst/>
          </a:prstGeom>
          <a:solidFill>
            <a:srgbClr val="264D9A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clear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A536AC6B-3E1A-4283-88DD-FAF875A3B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314" r:id="rId2"/>
    <p:sldLayoutId id="2147484272" r:id="rId3"/>
    <p:sldLayoutId id="2147484307" r:id="rId4"/>
    <p:sldLayoutId id="2147484294" r:id="rId5"/>
    <p:sldLayoutId id="2147484274" r:id="rId6"/>
    <p:sldLayoutId id="2147484308" r:id="rId7"/>
    <p:sldLayoutId id="2147484309" r:id="rId8"/>
    <p:sldLayoutId id="2147484310" r:id="rId9"/>
    <p:sldLayoutId id="2147484275" r:id="rId10"/>
    <p:sldLayoutId id="2147484278" r:id="rId11"/>
    <p:sldLayoutId id="2147484279" r:id="rId12"/>
    <p:sldLayoutId id="2147484281" r:id="rId13"/>
    <p:sldLayoutId id="2147484311" r:id="rId14"/>
    <p:sldLayoutId id="2147484312" r:id="rId15"/>
    <p:sldLayoutId id="2147484313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cap="small" baseline="0">
          <a:solidFill>
            <a:schemeClr val="bg1"/>
          </a:solidFill>
          <a:latin typeface="Arial Rounded MT Bol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10000"/>
        <a:buFontTx/>
        <a:buBlip>
          <a:blip r:embed="rId18"/>
        </a:buBlip>
        <a:defRPr sz="3200">
          <a:solidFill>
            <a:srgbClr val="264D9A"/>
          </a:solidFill>
          <a:latin typeface="Arial Rounded MT Bold" pitchFamily="34" charset="0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Tx/>
        <a:buBlip>
          <a:blip r:embed="rId18"/>
        </a:buBlip>
        <a:defRPr sz="2800">
          <a:solidFill>
            <a:srgbClr val="264D9A"/>
          </a:solidFill>
          <a:latin typeface="Arial Rounded MT Bold" pitchFamily="34" charset="0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Tx/>
        <a:buBlip>
          <a:blip r:embed="rId18"/>
        </a:buBlip>
        <a:defRPr sz="2400">
          <a:solidFill>
            <a:srgbClr val="264D9A"/>
          </a:solidFill>
          <a:latin typeface="Arial Rounded MT Bold" pitchFamily="34" charset="0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Tx/>
        <a:buBlip>
          <a:blip r:embed="rId18"/>
        </a:buBlip>
        <a:defRPr sz="2000">
          <a:solidFill>
            <a:srgbClr val="264D9A"/>
          </a:solidFill>
          <a:latin typeface="Arial Rounded MT Bold" pitchFamily="34" charset="0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Tx/>
        <a:buBlip>
          <a:blip r:embed="rId18"/>
        </a:buBlip>
        <a:defRPr sz="2000">
          <a:solidFill>
            <a:srgbClr val="264D9A"/>
          </a:solidFill>
          <a:latin typeface="Arial Rounded MT Bold" pitchFamily="34" charset="0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264D9A"/>
            </a:gs>
            <a:gs pos="21000">
              <a:schemeClr val="bg1"/>
            </a:gs>
            <a:gs pos="100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1295400"/>
          </a:xfrm>
          <a:prstGeom prst="rect">
            <a:avLst/>
          </a:prstGeom>
          <a:solidFill>
            <a:srgbClr val="264D9A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clear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24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  <p:sldLayoutId id="2147484327" r:id="rId12"/>
    <p:sldLayoutId id="2147484328" r:id="rId13"/>
    <p:sldLayoutId id="2147484329" r:id="rId14"/>
    <p:sldLayoutId id="2147484330" r:id="rId15"/>
    <p:sldLayoutId id="2147484331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cap="small" baseline="0">
          <a:solidFill>
            <a:schemeClr val="bg1"/>
          </a:solidFill>
          <a:latin typeface="Arial Rounded MT Bol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10000"/>
        <a:buFontTx/>
        <a:buBlip>
          <a:blip r:embed="rId18"/>
        </a:buBlip>
        <a:defRPr sz="3200">
          <a:solidFill>
            <a:srgbClr val="264D9A"/>
          </a:solidFill>
          <a:latin typeface="Arial Rounded MT Bold" pitchFamily="34" charset="0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Tx/>
        <a:buBlip>
          <a:blip r:embed="rId18"/>
        </a:buBlip>
        <a:defRPr sz="2800">
          <a:solidFill>
            <a:srgbClr val="264D9A"/>
          </a:solidFill>
          <a:latin typeface="Arial Rounded MT Bold" pitchFamily="34" charset="0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Tx/>
        <a:buBlip>
          <a:blip r:embed="rId18"/>
        </a:buBlip>
        <a:defRPr sz="2400">
          <a:solidFill>
            <a:srgbClr val="264D9A"/>
          </a:solidFill>
          <a:latin typeface="Arial Rounded MT Bold" pitchFamily="34" charset="0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Tx/>
        <a:buBlip>
          <a:blip r:embed="rId18"/>
        </a:buBlip>
        <a:defRPr sz="2000">
          <a:solidFill>
            <a:srgbClr val="264D9A"/>
          </a:solidFill>
          <a:latin typeface="Arial Rounded MT Bold" pitchFamily="34" charset="0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Tx/>
        <a:buBlip>
          <a:blip r:embed="rId18"/>
        </a:buBlip>
        <a:defRPr sz="2000">
          <a:solidFill>
            <a:srgbClr val="264D9A"/>
          </a:solidFill>
          <a:latin typeface="Arial Rounded MT Bold" pitchFamily="34" charset="0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228600" y="2895600"/>
            <a:ext cx="8839200" cy="914400"/>
          </a:xfrm>
        </p:spPr>
        <p:txBody>
          <a:bodyPr/>
          <a:lstStyle/>
          <a:p>
            <a:br>
              <a:rPr lang="en-US" dirty="0"/>
            </a:br>
            <a:r>
              <a:rPr lang="en-US" sz="3600" b="1" dirty="0"/>
              <a:t>Youth Reinvestment Grant -</a:t>
            </a:r>
            <a:br>
              <a:rPr lang="en-US" sz="3600" b="1" dirty="0"/>
            </a:br>
            <a:r>
              <a:rPr lang="en-US" sz="3600" b="1" dirty="0"/>
              <a:t>Tribal Youth Diversion Program </a:t>
            </a:r>
            <a:br>
              <a:rPr lang="en-US" dirty="0"/>
            </a:br>
            <a:endParaRPr lang="en-US" dirty="0"/>
          </a:p>
        </p:txBody>
      </p:sp>
      <p:sp>
        <p:nvSpPr>
          <p:cNvPr id="5" name="Title 21"/>
          <p:cNvSpPr txBox="1">
            <a:spLocks/>
          </p:cNvSpPr>
          <p:nvPr/>
        </p:nvSpPr>
        <p:spPr bwMode="auto">
          <a:xfrm>
            <a:off x="228600" y="37338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clear"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cap="none" baseline="0">
                <a:solidFill>
                  <a:srgbClr val="1E3C78"/>
                </a:solidFill>
                <a:latin typeface="Arial Rounded MT Bold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>
                <a:solidFill>
                  <a:srgbClr val="BF962F"/>
                </a:solidFill>
              </a:rPr>
              <a:t>Bidder’s Conference</a:t>
            </a:r>
            <a:endParaRPr lang="en-US" sz="3600" kern="0" dirty="0">
              <a:solidFill>
                <a:srgbClr val="BF962F"/>
              </a:solidFill>
            </a:endParaRPr>
          </a:p>
        </p:txBody>
      </p:sp>
      <p:sp>
        <p:nvSpPr>
          <p:cNvPr id="4" name="Title 21"/>
          <p:cNvSpPr txBox="1">
            <a:spLocks/>
          </p:cNvSpPr>
          <p:nvPr/>
        </p:nvSpPr>
        <p:spPr bwMode="auto">
          <a:xfrm>
            <a:off x="228600" y="4648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clear"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cap="none" baseline="0">
                <a:solidFill>
                  <a:srgbClr val="1E3C78"/>
                </a:solidFill>
                <a:latin typeface="Arial Rounded MT Bold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/>
              <a:t>February 13, 2019</a:t>
            </a:r>
          </a:p>
        </p:txBody>
      </p:sp>
    </p:spTree>
  </p:cSld>
  <p:clrMapOvr>
    <a:masterClrMapping/>
  </p:clrMapOvr>
  <p:transition>
    <p:cover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600204"/>
            <a:ext cx="7315200" cy="495299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600" b="1" u="sng" dirty="0">
                <a:solidFill>
                  <a:srgbClr val="090807"/>
                </a:solidFill>
              </a:rPr>
              <a:t>Eligible Applicants</a:t>
            </a:r>
          </a:p>
          <a:p>
            <a:pPr>
              <a:spcBef>
                <a:spcPts val="0"/>
              </a:spcBef>
            </a:pPr>
            <a:endParaRPr lang="en-US" sz="1200" b="1" u="sng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Federally recognized Indian Tribes in California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Presumption of: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High rates of juvenile arrests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High rates of suicide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High rates of alcohol and substance abuse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Lower than average high school graduation rates</a:t>
            </a: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RFP, Page 2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RFP Overview (2)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124200" y="12954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39321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19200" y="1447807"/>
            <a:ext cx="7924800" cy="510538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600" b="1" u="sng" dirty="0">
                <a:solidFill>
                  <a:srgbClr val="090807"/>
                </a:solidFill>
              </a:rPr>
              <a:t>Non-Governmental Organizations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Be duly organized, in existence, and in good standing at least six months…</a:t>
            </a:r>
          </a:p>
          <a:p>
            <a:pPr>
              <a:spcBef>
                <a:spcPts val="0"/>
              </a:spcBef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Be registered with the California Secretary of State’s Office, if applicable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Have a valid business license, if required by the applicable local jurisdiction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Have any other licenses or certifications necessary to provide the services requested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Have an address</a:t>
            </a: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RFP, Page 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RFP Overview (3)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124200" y="12954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93195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11166"/>
            <a:ext cx="7315200" cy="5042028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Letters of Intent due: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u="sng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FF0000"/>
                </a:solidFill>
              </a:rPr>
              <a:t>		</a:t>
            </a:r>
            <a:r>
              <a:rPr lang="en-US" sz="2600" u="sng" dirty="0">
                <a:solidFill>
                  <a:srgbClr val="FF0000"/>
                </a:solidFill>
              </a:rPr>
              <a:t>February 20, 2019</a:t>
            </a:r>
          </a:p>
          <a:p>
            <a:pPr>
              <a:spcBef>
                <a:spcPts val="0"/>
              </a:spcBef>
            </a:pPr>
            <a:endParaRPr lang="en-US" sz="1000" dirty="0">
              <a:solidFill>
                <a:srgbClr val="090807"/>
              </a:solidFill>
            </a:endParaRPr>
          </a:p>
          <a:p>
            <a:pPr marL="9144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90807"/>
              </a:solidFill>
            </a:endParaRPr>
          </a:p>
          <a:p>
            <a:pPr marL="9144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0807"/>
                </a:solidFill>
              </a:rPr>
              <a:t>Non-Binding </a:t>
            </a:r>
          </a:p>
          <a:p>
            <a:pPr marL="9144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0807"/>
                </a:solidFill>
              </a:rPr>
              <a:t>Tribes that submit a Letter of Intent and decide later not to apply will not be penalized</a:t>
            </a:r>
          </a:p>
          <a:p>
            <a:pPr marL="9144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0807"/>
                </a:solidFill>
              </a:rPr>
              <a:t>Applications will be accepted from eligible applicants who did not submit a Letter of Intent</a:t>
            </a: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RFP, Pages 3-4</a:t>
            </a: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RFP Overview (4)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124200" y="12954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53940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600200"/>
            <a:ext cx="7315200" cy="4952993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Projects funded for 3 years beginning July 1, 2019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rgbClr val="090807"/>
                </a:solidFill>
              </a:rPr>
              <a:t>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$1,119,000 available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No minimum or maximum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rgbClr val="090807"/>
                </a:solidFill>
                <a:latin typeface="+mn-lt"/>
              </a:rPr>
              <a:t>No match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200" b="1" dirty="0">
              <a:solidFill>
                <a:srgbClr val="090807"/>
              </a:solidFill>
              <a:latin typeface="+mn-lt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rgbClr val="090807"/>
                </a:solidFill>
                <a:latin typeface="+mn-lt"/>
              </a:rPr>
              <a:t>Supplanting of funds not allowed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200" b="1" dirty="0">
              <a:solidFill>
                <a:srgbClr val="090807"/>
              </a:solidFill>
              <a:latin typeface="+mn-lt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rgbClr val="090807"/>
                </a:solidFill>
                <a:latin typeface="+mn-lt"/>
              </a:rPr>
              <a:t>Flexibility to define diversion program</a:t>
            </a:r>
          </a:p>
          <a:p>
            <a:pPr>
              <a:spcBef>
                <a:spcPts val="0"/>
              </a:spcBef>
            </a:pPr>
            <a:endParaRPr lang="en-US" sz="2400" b="1" i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400" b="1" i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RFP, Page 4</a:t>
            </a: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RFP Overview (5)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124200" y="12954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86389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752600"/>
            <a:ext cx="7315200" cy="480059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u="sng" dirty="0">
                <a:solidFill>
                  <a:srgbClr val="090807"/>
                </a:solidFill>
              </a:rPr>
              <a:t>Project Requirements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0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Tribal Project Review Plan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Identify goals and objectives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How will effectiveness be assessed?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Tribal Project Review Report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200" dirty="0">
              <a:solidFill>
                <a:srgbClr val="090807"/>
              </a:solidFill>
            </a:endParaRP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Was the overall project successful in meeting the goals?</a:t>
            </a:r>
          </a:p>
          <a:p>
            <a:pPr algn="just">
              <a:spcBef>
                <a:spcPts val="0"/>
              </a:spcBef>
            </a:pPr>
            <a:endParaRPr lang="en-US" dirty="0">
              <a:solidFill>
                <a:srgbClr val="090807"/>
              </a:solidFill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2400" b="1" i="1" dirty="0">
              <a:solidFill>
                <a:srgbClr val="090807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RFP, Page 5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RFP Overview (6)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124200" y="12954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46913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295401"/>
            <a:ext cx="7527758" cy="525779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600" b="1" u="sng" dirty="0">
                <a:solidFill>
                  <a:srgbClr val="090807"/>
                </a:solidFill>
              </a:rPr>
              <a:t>Other Requirements</a:t>
            </a:r>
          </a:p>
          <a:p>
            <a:pPr>
              <a:spcBef>
                <a:spcPts val="0"/>
              </a:spcBef>
            </a:pPr>
            <a:endParaRPr lang="en-US" sz="1000" b="1" u="sng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Grant Agreement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Governing Board/Tribal Council Resolution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Audit Requirements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Grantee Orientation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Funding Disbursement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lvl="0" algn="just">
              <a:spcBef>
                <a:spcPts val="0"/>
              </a:spcBef>
              <a:buClr>
                <a:srgbClr val="B4975A"/>
              </a:buClr>
            </a:pPr>
            <a:r>
              <a:rPr lang="en-US" sz="2400" b="1" i="1" dirty="0">
                <a:solidFill>
                  <a:srgbClr val="090807"/>
                </a:solidFill>
              </a:rPr>
              <a:t>RFP, Pages 9-10</a:t>
            </a: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RFP Overview (7)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124200" y="12954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36515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295401"/>
            <a:ext cx="7527758" cy="525779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600" b="1" u="sng" dirty="0">
                <a:solidFill>
                  <a:srgbClr val="090807"/>
                </a:solidFill>
              </a:rPr>
              <a:t>Other Requirements (cont’d)</a:t>
            </a:r>
          </a:p>
          <a:p>
            <a:pPr>
              <a:spcBef>
                <a:spcPts val="0"/>
              </a:spcBef>
            </a:pPr>
            <a:endParaRPr lang="en-US" sz="1000" b="1" u="sng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Quarterly Progress Reports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Travel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Debarment, Fraud, Theft, Embezzlement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>
                <a:solidFill>
                  <a:srgbClr val="090807"/>
                </a:solidFill>
              </a:rPr>
              <a:t>Comprehensive </a:t>
            </a:r>
            <a:r>
              <a:rPr lang="en-US" sz="2600" dirty="0">
                <a:solidFill>
                  <a:srgbClr val="090807"/>
                </a:solidFill>
              </a:rPr>
              <a:t>Monitoring Visits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Effective Programs &amp; Data-Driven Approaches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lvl="0" algn="just">
              <a:spcBef>
                <a:spcPts val="0"/>
              </a:spcBef>
              <a:buClr>
                <a:srgbClr val="B4975A"/>
              </a:buClr>
            </a:pPr>
            <a:r>
              <a:rPr lang="en-US" sz="2400" b="1" i="1" dirty="0">
                <a:solidFill>
                  <a:srgbClr val="090807"/>
                </a:solidFill>
              </a:rPr>
              <a:t>RFP, Pages 9-13</a:t>
            </a: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RFP Overview (7)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124200" y="12954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67600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24000"/>
            <a:ext cx="7315200" cy="5042028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Technical Compliance Review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Disqualification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Notification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ESC Rating Process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2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Proposal Rating Process (1)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1600200" y="1295400"/>
            <a:ext cx="6172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64153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676400"/>
            <a:ext cx="7315200" cy="4889627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Rating Factors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12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sz="1000" b="1" dirty="0">
              <a:solidFill>
                <a:srgbClr val="090807"/>
              </a:solidFill>
              <a:latin typeface="+mn-lt"/>
            </a:endParaRPr>
          </a:p>
          <a:p>
            <a:pPr lvl="0">
              <a:spcBef>
                <a:spcPts val="0"/>
              </a:spcBef>
              <a:buClr>
                <a:srgbClr val="B4975A"/>
              </a:buClr>
            </a:pPr>
            <a:r>
              <a:rPr lang="en-US" sz="2400" i="1" dirty="0">
                <a:solidFill>
                  <a:srgbClr val="090807"/>
                </a:solidFill>
              </a:rPr>
              <a:t>RFP, Page 8 for table above</a:t>
            </a:r>
          </a:p>
          <a:p>
            <a:pPr lvl="0">
              <a:spcBef>
                <a:spcPts val="0"/>
              </a:spcBef>
              <a:buClr>
                <a:srgbClr val="B4975A"/>
              </a:buClr>
            </a:pPr>
            <a:r>
              <a:rPr lang="en-US" sz="2400" i="1" dirty="0">
                <a:solidFill>
                  <a:srgbClr val="090807"/>
                </a:solidFill>
              </a:rPr>
              <a:t>RFP, Pages 16-24 for actual rating factors</a:t>
            </a: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Proposal Rating Process (2)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1676400" y="1295400"/>
            <a:ext cx="6172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D047515-626F-438A-81B4-52CD56B29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53935"/>
              </p:ext>
            </p:extLst>
          </p:nvPr>
        </p:nvGraphicFramePr>
        <p:xfrm>
          <a:off x="990600" y="2514598"/>
          <a:ext cx="7950032" cy="2667002"/>
        </p:xfrm>
        <a:graphic>
          <a:graphicData uri="http://schemas.openxmlformats.org/drawingml/2006/table">
            <a:tbl>
              <a:tblPr firstRow="1" firstCol="1" bandRow="1"/>
              <a:tblGrid>
                <a:gridCol w="1090650">
                  <a:extLst>
                    <a:ext uri="{9D8B030D-6E8A-4147-A177-3AD203B41FA5}">
                      <a16:colId xmlns:a16="http://schemas.microsoft.com/office/drawing/2014/main" val="915366034"/>
                    </a:ext>
                  </a:extLst>
                </a:gridCol>
                <a:gridCol w="3442639">
                  <a:extLst>
                    <a:ext uri="{9D8B030D-6E8A-4147-A177-3AD203B41FA5}">
                      <a16:colId xmlns:a16="http://schemas.microsoft.com/office/drawing/2014/main" val="125663692"/>
                    </a:ext>
                  </a:extLst>
                </a:gridCol>
                <a:gridCol w="1502368">
                  <a:extLst>
                    <a:ext uri="{9D8B030D-6E8A-4147-A177-3AD203B41FA5}">
                      <a16:colId xmlns:a16="http://schemas.microsoft.com/office/drawing/2014/main" val="4187025496"/>
                    </a:ext>
                  </a:extLst>
                </a:gridCol>
                <a:gridCol w="1914375">
                  <a:extLst>
                    <a:ext uri="{9D8B030D-6E8A-4147-A177-3AD203B41FA5}">
                      <a16:colId xmlns:a16="http://schemas.microsoft.com/office/drawing/2014/main" val="2611508753"/>
                    </a:ext>
                  </a:extLst>
                </a:gridCol>
              </a:tblGrid>
              <a:tr h="881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Rating Factors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Point Range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 of Total Value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897763"/>
                  </a:ext>
                </a:extLst>
              </a:tr>
              <a:tr h="3571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Need 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1-5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023674"/>
                  </a:ext>
                </a:extLst>
              </a:tr>
              <a:tr h="3571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Description</a:t>
                      </a:r>
                      <a:endParaRPr lang="en-US" sz="140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1-5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619761"/>
                  </a:ext>
                </a:extLst>
              </a:tr>
              <a:tr h="3571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Collection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1-5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500144"/>
                  </a:ext>
                </a:extLst>
              </a:tr>
              <a:tr h="3571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Budget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1-5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00666"/>
                  </a:ext>
                </a:extLst>
              </a:tr>
              <a:tr h="3571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1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150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24000"/>
            <a:ext cx="7315200" cy="5042028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Scoring Rubric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i="1" dirty="0">
                <a:solidFill>
                  <a:srgbClr val="090807"/>
                </a:solidFill>
              </a:rPr>
              <a:t>RFP, Page 9</a:t>
            </a:r>
          </a:p>
          <a:p>
            <a:pPr>
              <a:spcBef>
                <a:spcPts val="0"/>
              </a:spcBef>
            </a:pPr>
            <a:endParaRPr lang="en-US" sz="12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Proposal Rating Process (3)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1600200" y="1295400"/>
            <a:ext cx="6172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6104912-25D8-4F19-8601-F017D6EFE0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560487"/>
              </p:ext>
            </p:extLst>
          </p:nvPr>
        </p:nvGraphicFramePr>
        <p:xfrm>
          <a:off x="1066800" y="2743200"/>
          <a:ext cx="7772400" cy="2839212"/>
        </p:xfrm>
        <a:graphic>
          <a:graphicData uri="http://schemas.openxmlformats.org/drawingml/2006/table">
            <a:tbl>
              <a:tblPr firstRow="1" firstCol="1" bandRow="1"/>
              <a:tblGrid>
                <a:gridCol w="1564590">
                  <a:extLst>
                    <a:ext uri="{9D8B030D-6E8A-4147-A177-3AD203B41FA5}">
                      <a16:colId xmlns:a16="http://schemas.microsoft.com/office/drawing/2014/main" val="434134888"/>
                    </a:ext>
                  </a:extLst>
                </a:gridCol>
                <a:gridCol w="1568552">
                  <a:extLst>
                    <a:ext uri="{9D8B030D-6E8A-4147-A177-3AD203B41FA5}">
                      <a16:colId xmlns:a16="http://schemas.microsoft.com/office/drawing/2014/main" val="928410647"/>
                    </a:ext>
                  </a:extLst>
                </a:gridCol>
                <a:gridCol w="1497254">
                  <a:extLst>
                    <a:ext uri="{9D8B030D-6E8A-4147-A177-3AD203B41FA5}">
                      <a16:colId xmlns:a16="http://schemas.microsoft.com/office/drawing/2014/main" val="2227968547"/>
                    </a:ext>
                  </a:extLst>
                </a:gridCol>
                <a:gridCol w="1639848">
                  <a:extLst>
                    <a:ext uri="{9D8B030D-6E8A-4147-A177-3AD203B41FA5}">
                      <a16:colId xmlns:a16="http://schemas.microsoft.com/office/drawing/2014/main" val="2152517848"/>
                    </a:ext>
                  </a:extLst>
                </a:gridCol>
                <a:gridCol w="1502156">
                  <a:extLst>
                    <a:ext uri="{9D8B030D-6E8A-4147-A177-3AD203B41FA5}">
                      <a16:colId xmlns:a16="http://schemas.microsoft.com/office/drawing/2014/main" val="1641433515"/>
                    </a:ext>
                  </a:extLst>
                </a:gridCol>
              </a:tblGrid>
              <a:tr h="5716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Poor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Satisfactory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US" sz="180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Excellent</a:t>
                      </a:r>
                      <a:endParaRPr lang="en-US" sz="180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614005"/>
                  </a:ext>
                </a:extLst>
              </a:tr>
              <a:tr h="19429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response addresses the criteria in a very inadequate way. 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response addresses the criteria in a non-specific or unsatisfactory way. 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response addresses the criteria in an adequate way. 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response addresses the criteria in a substantial way. 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response addresses the criteria in an outstanding way.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258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469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71600" y="1447800"/>
            <a:ext cx="7543800" cy="500674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Introductions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Grant Summary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Executive Steering Committee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Tribal Advisory Group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90807"/>
              </a:solidFill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 Request for Proposals Overview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90807"/>
              </a:solidFill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 Proposal Rating Process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90807"/>
              </a:solidFill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 </a:t>
            </a:r>
            <a:r>
              <a:rPr lang="en-US" sz="2800" dirty="0">
                <a:solidFill>
                  <a:srgbClr val="070C11"/>
                </a:solidFill>
              </a:rPr>
              <a:t>Proposal Instructions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90807"/>
              </a:solidFill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 Key Dates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b="1" dirty="0">
              <a:solidFill>
                <a:srgbClr val="090807"/>
              </a:solidFill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90807"/>
                </a:solidFill>
                <a:latin typeface="+mn-lt"/>
              </a:rPr>
              <a:t> Questions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403460"/>
            <a:ext cx="8229600" cy="838200"/>
          </a:xfrm>
        </p:spPr>
        <p:txBody>
          <a:bodyPr/>
          <a:lstStyle/>
          <a:p>
            <a:r>
              <a:rPr lang="en-US" b="1" dirty="0"/>
              <a:t>Agenda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879959" y="1143000"/>
            <a:ext cx="381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50215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24000"/>
            <a:ext cx="7222958" cy="5042028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Preference Points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90807"/>
              </a:solidFill>
            </a:endParaRP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Regional applications consortium of tribes – 5 points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i="1" dirty="0">
                <a:solidFill>
                  <a:srgbClr val="090807"/>
                </a:solidFill>
              </a:rPr>
              <a:t>RFP, Page 8</a:t>
            </a:r>
          </a:p>
          <a:p>
            <a:pPr>
              <a:spcBef>
                <a:spcPts val="0"/>
              </a:spcBef>
            </a:pPr>
            <a:endParaRPr lang="en-US" sz="12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Proposal Rating Process (4)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1600200" y="1295400"/>
            <a:ext cx="6172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74932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11166"/>
            <a:ext cx="7451558" cy="5042028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Proposal Abstract – 1 page</a:t>
            </a:r>
          </a:p>
          <a:p>
            <a:pPr>
              <a:spcBef>
                <a:spcPts val="0"/>
              </a:spcBef>
            </a:pPr>
            <a:endParaRPr lang="en-US" sz="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Proposal Narrative – 12 pages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Program Need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Program Description &amp; Work Plan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Data Collection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Program Budget – Excel Document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Additional Documents – 5 pages or less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Letter(s) of Commitment</a:t>
            </a: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RFP, Pages 15-22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Proposal Components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286000" y="1295400"/>
            <a:ext cx="5029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37285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11166"/>
            <a:ext cx="7451558" cy="5042028"/>
          </a:xfrm>
        </p:spPr>
        <p:txBody>
          <a:bodyPr/>
          <a:lstStyle/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marL="457200" lvl="0" indent="-457200">
              <a:buClr>
                <a:srgbClr val="B4975A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70C11"/>
                </a:solidFill>
              </a:rPr>
              <a:t>The Budget Table and Narrative are submitted in a separate document</a:t>
            </a:r>
          </a:p>
          <a:p>
            <a:pPr marL="457200" lvl="0" indent="-457200">
              <a:buClr>
                <a:srgbClr val="B4975A"/>
              </a:buClr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70C11"/>
              </a:solidFill>
            </a:endParaRPr>
          </a:p>
          <a:p>
            <a:pPr marL="457200" lvl="0" indent="-457200">
              <a:buClr>
                <a:srgbClr val="B4975A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70C11"/>
                </a:solidFill>
              </a:rPr>
              <a:t>The link is built into the RFP</a:t>
            </a: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RFP, Page 21 &amp; Proposal Package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Program Budget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286000" y="1295400"/>
            <a:ext cx="5029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27452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28762" y="1181101"/>
            <a:ext cx="6934200" cy="506729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1E3C78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70C11"/>
                </a:solidFill>
              </a:rPr>
              <a:t>Funds must be requested in whole dollars only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70C11"/>
                </a:solidFill>
              </a:rPr>
              <a:t>Budget line items are limited to those contained in the Budget Attachment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70C11"/>
                </a:solidFill>
              </a:rPr>
              <a:t>If no money is requested for a particular line item, enter $0 in the budget table and “N/A” in the corresponding narrative</a:t>
            </a:r>
          </a:p>
          <a:p>
            <a:endParaRPr lang="en-US" sz="800" dirty="0">
              <a:solidFill>
                <a:srgbClr val="1E3C78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605A58C-50DA-411E-BD04-9FA9D66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z="4000" b="1" dirty="0"/>
              <a:t>Budget Reminders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E67F0B-0870-4937-9EA4-3497A96F16A3}"/>
              </a:ext>
            </a:extLst>
          </p:cNvPr>
          <p:cNvCxnSpPr/>
          <p:nvPr/>
        </p:nvCxnSpPr>
        <p:spPr bwMode="auto">
          <a:xfrm>
            <a:off x="3124200" y="1162050"/>
            <a:ext cx="3429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60418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71717" y="4908770"/>
            <a:ext cx="6934200" cy="157436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70C11"/>
                </a:solidFill>
              </a:rPr>
              <a:t>Tribal applicants must enter their name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70C11"/>
                </a:solidFill>
              </a:rPr>
              <a:t>Dollars will automatically populate from each budget line item table </a:t>
            </a:r>
          </a:p>
          <a:p>
            <a:endParaRPr lang="en-US" sz="800" dirty="0">
              <a:solidFill>
                <a:srgbClr val="1E3C78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605A58C-50DA-411E-BD04-9FA9D66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z="4000" b="1" dirty="0"/>
              <a:t>Using The Budget Tables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E67F0B-0870-4937-9EA4-3497A96F16A3}"/>
              </a:ext>
            </a:extLst>
          </p:cNvPr>
          <p:cNvCxnSpPr/>
          <p:nvPr/>
        </p:nvCxnSpPr>
        <p:spPr bwMode="auto">
          <a:xfrm>
            <a:off x="3124200" y="1162050"/>
            <a:ext cx="3429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0013559-4ED3-41F4-B823-76216E3D2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40480"/>
            <a:ext cx="6454008" cy="346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88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28762" y="4495800"/>
            <a:ext cx="7067550" cy="220979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070C11"/>
                </a:solidFill>
              </a:rPr>
              <a:t>List the classification/title, percentage of time, salary or hourly rates, and the benefits (if applicable) for every staff person that will be funded from the grant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070C11"/>
                </a:solidFill>
              </a:rPr>
              <a:t>In the corresponding narrative, briefly describe their roles and responsibilities</a:t>
            </a:r>
          </a:p>
          <a:p>
            <a:endParaRPr lang="en-US" sz="800" dirty="0">
              <a:solidFill>
                <a:srgbClr val="1E3C78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605A58C-50DA-411E-BD04-9FA9D66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z="4000" b="1" dirty="0"/>
              <a:t>Using The Budget Tables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E67F0B-0870-4937-9EA4-3497A96F16A3}"/>
              </a:ext>
            </a:extLst>
          </p:cNvPr>
          <p:cNvCxnSpPr/>
          <p:nvPr/>
        </p:nvCxnSpPr>
        <p:spPr bwMode="auto">
          <a:xfrm>
            <a:off x="3124200" y="1162050"/>
            <a:ext cx="3429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7FCCF49-A0E2-4F76-BCB8-2850985D9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534719"/>
            <a:ext cx="6705599" cy="281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65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62100" y="1362075"/>
            <a:ext cx="6934200" cy="48768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endParaRPr lang="en-US" sz="800" dirty="0">
              <a:solidFill>
                <a:srgbClr val="1E3C78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800" dirty="0">
              <a:solidFill>
                <a:srgbClr val="1E3C78"/>
              </a:solidFill>
            </a:endParaRPr>
          </a:p>
          <a:p>
            <a:endParaRPr lang="en-US" dirty="0">
              <a:solidFill>
                <a:srgbClr val="1E3C78"/>
              </a:solidFill>
            </a:endParaRPr>
          </a:p>
          <a:p>
            <a:r>
              <a:rPr lang="en-US" sz="2800" dirty="0"/>
              <a:t>                         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605A58C-50DA-411E-BD04-9FA9D66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z="4000" b="1" dirty="0"/>
              <a:t>Using The Budget Tables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E67F0B-0870-4937-9EA4-3497A96F16A3}"/>
              </a:ext>
            </a:extLst>
          </p:cNvPr>
          <p:cNvCxnSpPr/>
          <p:nvPr/>
        </p:nvCxnSpPr>
        <p:spPr bwMode="auto">
          <a:xfrm>
            <a:off x="3124200" y="1162050"/>
            <a:ext cx="3429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77D0941-FC49-4138-98A8-BC800218D3CC}"/>
              </a:ext>
            </a:extLst>
          </p:cNvPr>
          <p:cNvSpPr txBox="1">
            <a:spLocks/>
          </p:cNvSpPr>
          <p:nvPr/>
        </p:nvSpPr>
        <p:spPr bwMode="auto">
          <a:xfrm>
            <a:off x="1295400" y="4495800"/>
            <a:ext cx="7200900" cy="23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0000"/>
              <a:buFontTx/>
              <a:buNone/>
              <a:defRPr sz="1400">
                <a:solidFill>
                  <a:srgbClr val="264D9A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Tx/>
              <a:buNone/>
              <a:defRPr sz="1200">
                <a:solidFill>
                  <a:srgbClr val="264D9A"/>
                </a:solidFill>
                <a:latin typeface="Arial Rounded MT Bold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defRPr sz="1000">
                <a:solidFill>
                  <a:srgbClr val="264D9A"/>
                </a:solidFill>
                <a:latin typeface="Arial Rounded MT Bold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Tx/>
              <a:buNone/>
              <a:defRPr sz="900">
                <a:solidFill>
                  <a:srgbClr val="264D9A"/>
                </a:solidFill>
                <a:latin typeface="Arial Rounded MT Bold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defRPr sz="900">
                <a:solidFill>
                  <a:srgbClr val="264D9A"/>
                </a:solidFill>
                <a:latin typeface="Arial Rounded MT Bold" pitchFamily="34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70C11"/>
                </a:solidFill>
                <a:effectLst/>
                <a:uLnTx/>
                <a:uFillTx/>
              </a:rPr>
              <a:t>Provide a narrative description of the item(s), and how the item(s) and amounts requested will serve to meet the stated goals and objectives and planned activities of the project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70C11"/>
                </a:solidFill>
                <a:effectLst/>
                <a:uLnTx/>
                <a:uFillTx/>
              </a:rPr>
              <a:t>Starting a new paragraph within a narrative cell, hold down the Alt key and then press Enter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C2F868-38FC-416E-A9FD-B828519DA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540471"/>
            <a:ext cx="6115050" cy="285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72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11166"/>
            <a:ext cx="7315200" cy="5042028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2600" b="1" u="sng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Indirect Costs for Tribes are limited to: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90807"/>
              </a:solidFill>
            </a:endParaRP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10% of salaries and wages or 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90807"/>
              </a:solidFill>
            </a:endParaRP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5% of project costs, excluding equipment</a:t>
            </a: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  <a:latin typeface="+mn-lt"/>
              </a:rPr>
              <a:t>Budget Attachment, Instructions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Indirect Costs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124200" y="12954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8766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24000"/>
            <a:ext cx="7603958" cy="5029193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Appendix A: Eligible Tribes - Pg. 25 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rgbClr val="FF0000"/>
                </a:solidFill>
              </a:rPr>
              <a:t>Appendix B: NGO Criteria - Pg. 31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Appendix C: Glossary - Pg. 33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Appendix D: Tribal Project Review Plan - Pg. 37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Appendix E: ESC &amp; TAG Rosters - Pg. 38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Appendix F: Sample Agreement - Pg. 40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Appendices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124200" y="12954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07093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11166"/>
            <a:ext cx="7680158" cy="5042028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rgbClr val="FF0000"/>
                </a:solidFill>
              </a:rPr>
              <a:t>Appendix G: Resolution - Pg. 58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4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Appendix H: Sample Quarterly Progress Report - Pg. 59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4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rgbClr val="FF0000"/>
                </a:solidFill>
              </a:rPr>
              <a:t>Appendix I: Compliance w/ Policies - Pg. 65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4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Appendix J: Sample Monitoring Tool - Pg. 66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Appendix K: Evidence-Based Resources - Pg. 76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Appendices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124200" y="12954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5146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11166"/>
            <a:ext cx="7315200" cy="50420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0C11"/>
                </a:solidFill>
              </a:rPr>
              <a:t>The Youth Reinvestment Grant was established during the budget development process last Summer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0C11"/>
                </a:solidFill>
              </a:rPr>
              <a:t>The Tribal Youth Diversion Program is one component within the larger Youth Reinvestment Grant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0C11"/>
                </a:solidFill>
              </a:rPr>
              <a:t>$1,119,000 for California Indian Tribes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0C11"/>
                </a:solidFill>
              </a:rPr>
              <a:t>Diversion programs for Indian children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0C11"/>
                </a:solidFill>
              </a:rPr>
              <a:t>Trauma-informed, community-based, and health-based interventions</a:t>
            </a:r>
            <a:r>
              <a:rPr lang="en-US" sz="2800" dirty="0">
                <a:solidFill>
                  <a:srgbClr val="2E2A22"/>
                </a:solidFill>
              </a:rPr>
              <a:t>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Tribal Youth Diversion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048000" y="1295400"/>
            <a:ext cx="3505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97607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11166"/>
            <a:ext cx="7315200" cy="5042028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Proposal Checklist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Applicant Information Form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Proposal Narrative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Budget Section</a:t>
            </a:r>
          </a:p>
          <a:p>
            <a:pPr marL="914400" lvl="1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90807"/>
                </a:solidFill>
              </a:rPr>
              <a:t>Budget Table </a:t>
            </a:r>
            <a:r>
              <a:rPr lang="en-US" sz="2400" u="sng" dirty="0">
                <a:solidFill>
                  <a:srgbClr val="090807"/>
                </a:solidFill>
              </a:rPr>
              <a:t>and</a:t>
            </a:r>
            <a:r>
              <a:rPr lang="en-US" sz="2400" dirty="0">
                <a:solidFill>
                  <a:srgbClr val="090807"/>
                </a:solidFill>
              </a:rPr>
              <a:t> Budget Narrative</a:t>
            </a: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RFP, Pages 78-end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Proposal Instructions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286000" y="1295400"/>
            <a:ext cx="5029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67531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F078945-424F-42E3-9807-1354157E7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04" y="454066"/>
            <a:ext cx="8260796" cy="99373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4A4ADA-B918-424F-96C9-7D9E77DA3A12}"/>
              </a:ext>
            </a:extLst>
          </p:cNvPr>
          <p:cNvCxnSpPr>
            <a:cxnSpLocks/>
          </p:cNvCxnSpPr>
          <p:nvPr/>
        </p:nvCxnSpPr>
        <p:spPr bwMode="auto">
          <a:xfrm>
            <a:off x="3581400" y="1219200"/>
            <a:ext cx="2362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15CBE8C-E0F0-4FA6-A8AD-974FD713C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112536"/>
              </p:ext>
            </p:extLst>
          </p:nvPr>
        </p:nvGraphicFramePr>
        <p:xfrm>
          <a:off x="578405" y="1447800"/>
          <a:ext cx="8413195" cy="4684629"/>
        </p:xfrm>
        <a:graphic>
          <a:graphicData uri="http://schemas.openxmlformats.org/drawingml/2006/table">
            <a:tbl>
              <a:tblPr/>
              <a:tblGrid>
                <a:gridCol w="5549091">
                  <a:extLst>
                    <a:ext uri="{9D8B030D-6E8A-4147-A177-3AD203B41FA5}">
                      <a16:colId xmlns:a16="http://schemas.microsoft.com/office/drawing/2014/main" val="1335357408"/>
                    </a:ext>
                  </a:extLst>
                </a:gridCol>
                <a:gridCol w="2864104">
                  <a:extLst>
                    <a:ext uri="{9D8B030D-6E8A-4147-A177-3AD203B41FA5}">
                      <a16:colId xmlns:a16="http://schemas.microsoft.com/office/drawing/2014/main" val="342761624"/>
                    </a:ext>
                  </a:extLst>
                </a:gridCol>
              </a:tblGrid>
              <a:tr h="4516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US" sz="20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20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386392"/>
                  </a:ext>
                </a:extLst>
              </a:tr>
              <a:tr h="4516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Release Request for Proposals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 18, 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59222"/>
                  </a:ext>
                </a:extLst>
              </a:tr>
              <a:tr h="4516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Letter of Intent to Apply Due to the BSCC</a:t>
                      </a:r>
                      <a:endParaRPr lang="en-US" sz="20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20, 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282354"/>
                  </a:ext>
                </a:extLst>
              </a:tr>
              <a:tr h="4516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Proposals Due to the BSCC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29, 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838945"/>
                  </a:ext>
                </a:extLst>
              </a:tr>
              <a:tr h="6828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Proposal Rating Process and Development of Funding Recommendations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April-May 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666567"/>
                  </a:ext>
                </a:extLst>
              </a:tr>
              <a:tr h="6828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BSCC Board Considers Funding Recommendations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13, 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733635"/>
                  </a:ext>
                </a:extLst>
              </a:tr>
              <a:tr h="4516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Grants Begin (planned)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1, 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464415"/>
                  </a:ext>
                </a:extLst>
              </a:tr>
              <a:tr h="10242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Mandatory New Grantee Orientation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 - Sept 2019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(Date to be determined)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835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073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5949950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6362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11166"/>
            <a:ext cx="7315200" cy="5042028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Proposals due </a:t>
            </a:r>
            <a:r>
              <a:rPr lang="en-US" sz="2600" dirty="0">
                <a:solidFill>
                  <a:srgbClr val="FF0000"/>
                </a:solidFill>
              </a:rPr>
              <a:t>March 29, 2019</a:t>
            </a:r>
          </a:p>
          <a:p>
            <a:pPr>
              <a:spcBef>
                <a:spcPts val="0"/>
              </a:spcBef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Submit questions to </a:t>
            </a:r>
            <a:r>
              <a:rPr lang="en-US" sz="2600" u="sng" dirty="0">
                <a:solidFill>
                  <a:srgbClr val="0070C0"/>
                </a:solidFill>
              </a:rPr>
              <a:t>YouthReinvestmentGrant</a:t>
            </a:r>
            <a:r>
              <a:rPr lang="en-US" sz="2800" u="sng" dirty="0">
                <a:solidFill>
                  <a:srgbClr val="0070C0"/>
                </a:solidFill>
              </a:rPr>
              <a:t>@bscc.ca.gov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BSCC will respond to questions through  the proposal due date</a:t>
            </a:r>
          </a:p>
          <a:p>
            <a:pPr>
              <a:spcBef>
                <a:spcPts val="0"/>
              </a:spcBef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Q&amp;A will be posted on the BSCC website and updated as needed  </a:t>
            </a: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Summary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276600" y="1295400"/>
            <a:ext cx="304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18658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11166"/>
            <a:ext cx="7315200" cy="5042028"/>
          </a:xfrm>
        </p:spPr>
        <p:txBody>
          <a:bodyPr/>
          <a:lstStyle/>
          <a:p>
            <a:pPr marL="342900" lvl="0" indent="-342900">
              <a:buClr>
                <a:srgbClr val="B4975A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0C11"/>
                </a:solidFill>
              </a:rPr>
              <a:t>Federally recognized tribes may apply</a:t>
            </a:r>
          </a:p>
          <a:p>
            <a:pPr marL="342900" lvl="0" indent="-342900">
              <a:buClr>
                <a:srgbClr val="B4975A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0C11"/>
                </a:solidFill>
              </a:rPr>
              <a:t>No minimum and no maximum amount</a:t>
            </a:r>
          </a:p>
          <a:p>
            <a:pPr marL="342900" lvl="0" indent="-342900">
              <a:buClr>
                <a:srgbClr val="B4975A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0C11"/>
                </a:solidFill>
              </a:rPr>
              <a:t>Multiple applications allowed</a:t>
            </a:r>
          </a:p>
          <a:p>
            <a:pPr marL="342900" lvl="0" indent="-342900">
              <a:buClr>
                <a:srgbClr val="B4975A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0C11"/>
                </a:solidFill>
              </a:rPr>
              <a:t>Regional applications allowed</a:t>
            </a:r>
          </a:p>
          <a:p>
            <a:pPr marL="800100" lvl="1" indent="-342900">
              <a:buClr>
                <a:srgbClr val="999933"/>
              </a:buClr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070C11"/>
                </a:solidFill>
              </a:rPr>
              <a:t>Preference points for proposals that include a consortium of tribes</a:t>
            </a:r>
          </a:p>
          <a:p>
            <a:pPr marL="342900" lvl="0" indent="-342900">
              <a:buClr>
                <a:srgbClr val="B4975A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0C11"/>
                </a:solidFill>
              </a:rPr>
              <a:t>Successful applicants will be funded for 3 years</a:t>
            </a:r>
          </a:p>
          <a:p>
            <a:pPr marL="914400" lvl="1" indent="-457200">
              <a:buClr>
                <a:srgbClr val="B4975A"/>
              </a:buClr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070C11"/>
                </a:solidFill>
              </a:rPr>
              <a:t>July 1, 2019 – June 30, 2022</a:t>
            </a:r>
            <a:endParaRPr lang="en-US" sz="2000" b="1" dirty="0">
              <a:solidFill>
                <a:srgbClr val="070C1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Tribal Youth Diversion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048000" y="1295400"/>
            <a:ext cx="3505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83477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11166"/>
            <a:ext cx="7756358" cy="5042028"/>
          </a:xfrm>
        </p:spPr>
        <p:txBody>
          <a:bodyPr/>
          <a:lstStyle/>
          <a:p>
            <a:pPr lvl="0"/>
            <a:r>
              <a:rPr lang="en-US" sz="2800" dirty="0">
                <a:solidFill>
                  <a:srgbClr val="070C11"/>
                </a:solidFill>
              </a:rPr>
              <a:t>Target population is Indian children who are: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0C11"/>
                </a:solidFill>
              </a:rPr>
              <a:t>Under 18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0C11"/>
                </a:solidFill>
              </a:rPr>
              <a:t>Facing entry to the juvenile justice system or further involvement in the system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0C11"/>
                </a:solidFill>
              </a:rPr>
              <a:t>Experience: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070C11"/>
                </a:solidFill>
              </a:rPr>
              <a:t>High rates of juvenile arrests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070C11"/>
                </a:solidFill>
              </a:rPr>
              <a:t>High rates of suicide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070C11"/>
                </a:solidFill>
              </a:rPr>
              <a:t>High rates of alcohol &amp; substance abuse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070C11"/>
                </a:solidFill>
              </a:rPr>
              <a:t>Low high school graduation rates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228601"/>
            <a:ext cx="8229600" cy="761999"/>
          </a:xfrm>
        </p:spPr>
        <p:txBody>
          <a:bodyPr/>
          <a:lstStyle/>
          <a:p>
            <a:r>
              <a:rPr lang="en-US" b="1" dirty="0"/>
              <a:t>Tribal Youth Diversion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048000" y="1295400"/>
            <a:ext cx="3505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4595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600200"/>
            <a:ext cx="7315200" cy="4952994"/>
          </a:xfrm>
        </p:spPr>
        <p:txBody>
          <a:bodyPr/>
          <a:lstStyle/>
          <a:p>
            <a:pPr lvl="0">
              <a:buClr>
                <a:srgbClr val="B4975A"/>
              </a:buClr>
            </a:pPr>
            <a:r>
              <a:rPr lang="en-US" sz="2800" dirty="0">
                <a:solidFill>
                  <a:srgbClr val="070C11"/>
                </a:solidFill>
              </a:rPr>
              <a:t>Diversion services must be trauma-informed, community-based, and health-based.</a:t>
            </a:r>
          </a:p>
          <a:p>
            <a:pPr marL="342900" lvl="0" indent="-342900">
              <a:buClr>
                <a:srgbClr val="B4975A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0C11"/>
                </a:solidFill>
              </a:rPr>
              <a:t>Trauma-informed diversion services provided under this grant must be sensitive to the issues of historical trauma.</a:t>
            </a:r>
          </a:p>
          <a:p>
            <a:pPr marL="342900" lvl="0" indent="-342900">
              <a:buClr>
                <a:srgbClr val="B4975A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0C11"/>
                </a:solidFill>
              </a:rPr>
              <a:t>Health-based approaches under this grant must be grounded in an overall wellness approach.</a:t>
            </a:r>
            <a:endParaRPr lang="en-US" sz="2800" dirty="0">
              <a:solidFill>
                <a:srgbClr val="2E2A2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Tribal Youth Diversion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048000" y="1295400"/>
            <a:ext cx="3505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09931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828800"/>
            <a:ext cx="7315200" cy="4724393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14-Members representing various disciplines and communities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Co-chairs: David Steinhart &amp; Mark Varela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Full roster is included in the RFP – p. 38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88442" cy="838200"/>
          </a:xfrm>
        </p:spPr>
        <p:txBody>
          <a:bodyPr/>
          <a:lstStyle/>
          <a:p>
            <a:r>
              <a:rPr lang="en-US" b="1" dirty="0"/>
              <a:t>Executive Steering Committee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124200" y="1295400"/>
            <a:ext cx="3352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53397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600202"/>
            <a:ext cx="7315200" cy="5105396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Five Tribal experts with broad experience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TAG Chair: Olin Jones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Full roster is in the RFP – p. 39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Develop the RFP, read &amp; rate proposals, and develop award recommendations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Conflict of interest policies prohibit anyone who participated on the Tribal Advisory Group from receiving funds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88442" cy="838200"/>
          </a:xfrm>
        </p:spPr>
        <p:txBody>
          <a:bodyPr/>
          <a:lstStyle/>
          <a:p>
            <a:r>
              <a:rPr lang="en-US" b="1" dirty="0"/>
              <a:t>Tribal Advisory Group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124200" y="1295400"/>
            <a:ext cx="3352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56937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11166"/>
            <a:ext cx="7315200" cy="5042028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Proposal Due Date: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u="sng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FF0000"/>
                </a:solidFill>
              </a:rPr>
              <a:t>		</a:t>
            </a:r>
            <a:r>
              <a:rPr lang="en-US" sz="2600" u="sng" dirty="0">
                <a:solidFill>
                  <a:srgbClr val="FF0000"/>
                </a:solidFill>
              </a:rPr>
              <a:t>March 29, 2019</a:t>
            </a:r>
          </a:p>
          <a:p>
            <a:pPr algn="ctr">
              <a:spcBef>
                <a:spcPts val="0"/>
              </a:spcBef>
            </a:pPr>
            <a:endParaRPr lang="en-US" sz="2600" u="sng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en-US" sz="1200" dirty="0">
              <a:solidFill>
                <a:srgbClr val="090807"/>
              </a:solidFill>
            </a:endParaRPr>
          </a:p>
          <a:p>
            <a:pPr marL="9144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0807"/>
                </a:solidFill>
              </a:rPr>
              <a:t>One original signed proposal packet </a:t>
            </a:r>
            <a:r>
              <a:rPr lang="en-US" sz="2400" u="sng" dirty="0">
                <a:solidFill>
                  <a:srgbClr val="090807"/>
                </a:solidFill>
              </a:rPr>
              <a:t>and</a:t>
            </a:r>
            <a:r>
              <a:rPr lang="en-US" sz="1050" dirty="0">
                <a:solidFill>
                  <a:srgbClr val="090807"/>
                </a:solidFill>
              </a:rPr>
              <a:t>  </a:t>
            </a:r>
          </a:p>
          <a:p>
            <a:pPr marL="9144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90807"/>
              </a:solidFill>
            </a:endParaRPr>
          </a:p>
          <a:p>
            <a:pPr marL="9144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0807"/>
                </a:solidFill>
              </a:rPr>
              <a:t>One electronic copy of the signed proposal packet-</a:t>
            </a:r>
          </a:p>
          <a:p>
            <a:pPr marL="9144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90807"/>
              </a:solidFill>
            </a:endParaRPr>
          </a:p>
          <a:p>
            <a:pPr marL="457200" algn="ctr">
              <a:spcBef>
                <a:spcPts val="0"/>
              </a:spcBef>
            </a:pPr>
            <a:r>
              <a:rPr lang="en-US" sz="2400" dirty="0">
                <a:solidFill>
                  <a:srgbClr val="090807"/>
                </a:solidFill>
              </a:rPr>
              <a:t> </a:t>
            </a:r>
            <a:r>
              <a:rPr lang="en-US" sz="2400" u="sng" dirty="0">
                <a:solidFill>
                  <a:srgbClr val="0070C0"/>
                </a:solidFill>
              </a:rPr>
              <a:t>YouthReinvestmentGrant@bscc.ca.gov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2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000" b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RFP, Pages 1-2</a:t>
            </a: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RFP Overview (1)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124200" y="12954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90499858"/>
      </p:ext>
    </p:extLst>
  </p:cSld>
  <p:clrMapOvr>
    <a:masterClrMapping/>
  </p:clrMapOvr>
</p:sld>
</file>

<file path=ppt/theme/theme1.xml><?xml version="1.0" encoding="utf-8"?>
<a:theme xmlns:a="http://schemas.openxmlformats.org/drawingml/2006/main" name="Axis">
  <a:themeElements>
    <a:clrScheme name="Custom 1">
      <a:dk1>
        <a:srgbClr val="A0937C"/>
      </a:dk1>
      <a:lt1>
        <a:srgbClr val="FFFFFF"/>
      </a:lt1>
      <a:dk2>
        <a:srgbClr val="666E66"/>
      </a:dk2>
      <a:lt2>
        <a:srgbClr val="FFFFFF"/>
      </a:lt2>
      <a:accent1>
        <a:srgbClr val="B4975A"/>
      </a:accent1>
      <a:accent2>
        <a:srgbClr val="315984"/>
      </a:accent2>
      <a:accent3>
        <a:srgbClr val="FFFFFF"/>
      </a:accent3>
      <a:accent4>
        <a:srgbClr val="28476A"/>
      </a:accent4>
      <a:accent5>
        <a:srgbClr val="C3AB7B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xis">
  <a:themeElements>
    <a:clrScheme name="Custom 1">
      <a:dk1>
        <a:srgbClr val="A0937C"/>
      </a:dk1>
      <a:lt1>
        <a:srgbClr val="FFFFFF"/>
      </a:lt1>
      <a:dk2>
        <a:srgbClr val="666E66"/>
      </a:dk2>
      <a:lt2>
        <a:srgbClr val="FFFFFF"/>
      </a:lt2>
      <a:accent1>
        <a:srgbClr val="B4975A"/>
      </a:accent1>
      <a:accent2>
        <a:srgbClr val="315984"/>
      </a:accent2>
      <a:accent3>
        <a:srgbClr val="FFFFFF"/>
      </a:accent3>
      <a:accent4>
        <a:srgbClr val="28476A"/>
      </a:accent4>
      <a:accent5>
        <a:srgbClr val="C3AB7B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9436</TotalTime>
  <Words>1286</Words>
  <Application>Microsoft Office PowerPoint</Application>
  <PresentationFormat>On-screen Show (4:3)</PresentationFormat>
  <Paragraphs>425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Rounded MT Bold</vt:lpstr>
      <vt:lpstr>Calibri</vt:lpstr>
      <vt:lpstr>Courier New</vt:lpstr>
      <vt:lpstr>Times New Roman</vt:lpstr>
      <vt:lpstr>Wingdings</vt:lpstr>
      <vt:lpstr>Axis</vt:lpstr>
      <vt:lpstr>1_Axis</vt:lpstr>
      <vt:lpstr> Youth Reinvestment Grant - Tribal Youth Diversion Program  </vt:lpstr>
      <vt:lpstr>Agenda</vt:lpstr>
      <vt:lpstr>Tribal Youth Diversion</vt:lpstr>
      <vt:lpstr>Tribal Youth Diversion</vt:lpstr>
      <vt:lpstr>Tribal Youth Diversion</vt:lpstr>
      <vt:lpstr>Tribal Youth Diversion</vt:lpstr>
      <vt:lpstr>Executive Steering Committee</vt:lpstr>
      <vt:lpstr>Tribal Advisory Group</vt:lpstr>
      <vt:lpstr>RFP Overview (1)</vt:lpstr>
      <vt:lpstr>RFP Overview (2)</vt:lpstr>
      <vt:lpstr>RFP Overview (3)</vt:lpstr>
      <vt:lpstr>RFP Overview (4)</vt:lpstr>
      <vt:lpstr>RFP Overview (5)</vt:lpstr>
      <vt:lpstr>RFP Overview (6)</vt:lpstr>
      <vt:lpstr>RFP Overview (7)</vt:lpstr>
      <vt:lpstr>RFP Overview (7)</vt:lpstr>
      <vt:lpstr>Proposal Rating Process (1)</vt:lpstr>
      <vt:lpstr>Proposal Rating Process (2)</vt:lpstr>
      <vt:lpstr>Proposal Rating Process (3)</vt:lpstr>
      <vt:lpstr>Proposal Rating Process (4)</vt:lpstr>
      <vt:lpstr>Proposal Components</vt:lpstr>
      <vt:lpstr>Program Budget</vt:lpstr>
      <vt:lpstr>Budget Reminders</vt:lpstr>
      <vt:lpstr>Using The Budget Tables </vt:lpstr>
      <vt:lpstr>Using The Budget Tables </vt:lpstr>
      <vt:lpstr>Using The Budget Tables </vt:lpstr>
      <vt:lpstr>Indirect Costs</vt:lpstr>
      <vt:lpstr>Appendices</vt:lpstr>
      <vt:lpstr>Appendices</vt:lpstr>
      <vt:lpstr>Proposal Instructions</vt:lpstr>
      <vt:lpstr>PowerPoint Presentation</vt:lpstr>
      <vt:lpstr>PowerPoint Presentation</vt:lpstr>
      <vt:lpstr>Summary</vt:lpstr>
    </vt:vector>
  </TitlesOfParts>
  <Company>CA Department of Corrections and Rehabilitation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State of California</dc:creator>
  <cp:lastModifiedBy>Bushard, Kimberly@BSCC</cp:lastModifiedBy>
  <cp:revision>515</cp:revision>
  <cp:lastPrinted>2019-01-23T21:21:47Z</cp:lastPrinted>
  <dcterms:created xsi:type="dcterms:W3CDTF">2009-10-14T22:33:33Z</dcterms:created>
  <dcterms:modified xsi:type="dcterms:W3CDTF">2019-02-13T20:38:44Z</dcterms:modified>
</cp:coreProperties>
</file>