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66" r:id="rId5"/>
    <p:sldId id="269" r:id="rId6"/>
    <p:sldId id="265" r:id="rId7"/>
    <p:sldId id="267" r:id="rId8"/>
    <p:sldId id="268" r:id="rId9"/>
    <p:sldId id="271" r:id="rId10"/>
    <p:sldId id="272" r:id="rId11"/>
    <p:sldId id="274" r:id="rId12"/>
    <p:sldId id="275" r:id="rId13"/>
    <p:sldId id="276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E3C78"/>
    <a:srgbClr val="CC9900"/>
    <a:srgbClr val="FFCC66"/>
    <a:srgbClr val="14285A"/>
    <a:srgbClr val="FFCC00"/>
    <a:srgbClr val="CC6600"/>
    <a:srgbClr val="996633"/>
    <a:srgbClr val="993300"/>
    <a:srgbClr val="FFCC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C53A8-5172-411B-B747-BAD1307E5D53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3186-8D59-4A2E-B8D0-8D25EEFEE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51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352800"/>
            <a:ext cx="84582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6400800"/>
            <a:ext cx="4572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28800" y="732109"/>
            <a:ext cx="5486400" cy="1163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6324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86400"/>
            <a:ext cx="6553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4671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600200"/>
            <a:ext cx="762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438400"/>
            <a:ext cx="48768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438400"/>
            <a:ext cx="28194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6764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5146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5146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7526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4" r:id="rId4"/>
    <p:sldLayoutId id="2147483670" r:id="rId5"/>
    <p:sldLayoutId id="2147483672" r:id="rId6"/>
    <p:sldLayoutId id="2147483666" r:id="rId7"/>
    <p:sldLayoutId id="2147483668" r:id="rId8"/>
    <p:sldLayoutId id="2147483674" r:id="rId9"/>
    <p:sldLayoutId id="2147483669" r:id="rId10"/>
    <p:sldLayoutId id="2147483675" r:id="rId11"/>
    <p:sldLayoutId id="2147483667" r:id="rId12"/>
    <p:sldLayoutId id="2147483673" r:id="rId13"/>
    <p:sldLayoutId id="2147483677" r:id="rId14"/>
    <p:sldLayoutId id="2147483678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8458200" cy="1371600"/>
          </a:xfrm>
        </p:spPr>
        <p:txBody>
          <a:bodyPr/>
          <a:lstStyle/>
          <a:p>
            <a:r>
              <a:rPr lang="en-US" dirty="0" smtClean="0"/>
              <a:t>Strengthening Law Enforcement &amp; Community Relations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19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Program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7467" y="838200"/>
            <a:ext cx="6747933" cy="8382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Information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981200"/>
            <a:ext cx="6781800" cy="38862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year grant period: July 1, 2016 to June 30, 2018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Rating factors: Need, Project Description, Community Engagement, Data-Driven Strategies, Data Collection &amp; Evaluation, Budget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score at least 60 percent of total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to be eligible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3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6747933" cy="8382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Additional Funding 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2286000"/>
            <a:ext cx="6553200" cy="4038600"/>
          </a:xfrm>
        </p:spPr>
        <p:txBody>
          <a:bodyPr/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$6 million proposed for Fiscal Year 2016-17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 down ranked list from this RFP to fund additional agencies</a:t>
            </a: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2016 (once finalized)</a:t>
            </a:r>
          </a:p>
        </p:txBody>
      </p:sp>
    </p:spTree>
    <p:extLst>
      <p:ext uri="{BB962C8B-B14F-4D97-AF65-F5344CB8AC3E}">
        <p14:creationId xmlns:p14="http://schemas.microsoft.com/office/powerpoint/2010/main" xmlns="" val="102478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38200"/>
            <a:ext cx="6747933" cy="8382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Needed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81200"/>
            <a:ext cx="6553200" cy="4038600"/>
          </a:xfrm>
        </p:spPr>
        <p:txBody>
          <a:bodyPr/>
          <a:lstStyle/>
          <a:p>
            <a:pPr lvl="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of the Request for Proposal (RFP) for the Strengthening Law Enforcement &amp; Community Relations Grant</a:t>
            </a:r>
          </a:p>
          <a:p>
            <a:pPr lvl="0"/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plan to move down ranked list to fund additional grantees should FY 2016-17 funds become available</a:t>
            </a:r>
          </a:p>
          <a:p>
            <a:pPr lvl="0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4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019800" cy="762000"/>
          </a:xfrm>
        </p:spPr>
        <p:txBody>
          <a:bodyPr/>
          <a:lstStyle/>
          <a:p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905000"/>
            <a:ext cx="7162800" cy="3505200"/>
          </a:xfrm>
        </p:spPr>
        <p:txBody>
          <a:bodyPr/>
          <a:lstStyle/>
          <a:p>
            <a:pPr marL="457200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Act of 2015</a:t>
            </a:r>
          </a:p>
          <a:p>
            <a:pPr marL="0" indent="0">
              <a:buNone/>
            </a:pPr>
            <a:endParaRPr lang="en-US" sz="7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Allocates $6 million to BSCC for new grant program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 to local law enforcement for programs and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strengthen the relationship between law enforcement and the communities they serve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73152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Steering Committee (ESC)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315200" cy="3505200"/>
          </a:xfrm>
        </p:spPr>
        <p:txBody>
          <a:bodyPr/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Chair: Board Member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Bejarano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Co-Chair: B.J. Davis,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Psy.D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CEO of Strategies for Change (community treatment provider)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ncludes formerly incarcerated, faith-based organizations, law enforcement, advocates and academia.</a:t>
            </a: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three times (November 9-10, 2015 and December 17, 2015)</a:t>
            </a:r>
          </a:p>
        </p:txBody>
      </p:sp>
    </p:spTree>
    <p:extLst>
      <p:ext uri="{BB962C8B-B14F-4D97-AF65-F5344CB8AC3E}">
        <p14:creationId xmlns:p14="http://schemas.microsoft.com/office/powerpoint/2010/main" xmlns="" val="21998749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400800" cy="762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 development of the RFP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010400" cy="3505200"/>
          </a:xfrm>
        </p:spPr>
        <p:txBody>
          <a:bodyPr/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Trained in procedural justice, implicit bias and community engagement</a:t>
            </a: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extensive reading material in advance of meetings</a:t>
            </a: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Discussed current state of police/community relations and how to improve or reinforce positive relationships</a:t>
            </a:r>
          </a:p>
          <a:p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 on recently published report from the President’s Task Force on 21</a:t>
            </a:r>
            <a:r>
              <a:rPr lang="en-US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Century Policing</a:t>
            </a:r>
          </a:p>
        </p:txBody>
      </p:sp>
    </p:spTree>
    <p:extLst>
      <p:ext uri="{BB962C8B-B14F-4D97-AF65-F5344CB8AC3E}">
        <p14:creationId xmlns:p14="http://schemas.microsoft.com/office/powerpoint/2010/main" xmlns="" val="33037544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747933" cy="1143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President’s Task Force on</a:t>
            </a:r>
            <a:b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US" sz="3200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Century Policing 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2133600"/>
            <a:ext cx="6858000" cy="44196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 in May 2015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Underlying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 community policing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fair and impartial policing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community capital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attention to officer wellness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a set of recommendations organized under six “Pillars”</a:t>
            </a:r>
          </a:p>
          <a:p>
            <a:pPr marL="457200" lvl="1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7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14400"/>
            <a:ext cx="6747933" cy="1143000"/>
          </a:xfrm>
        </p:spPr>
        <p:txBody>
          <a:bodyPr/>
          <a:lstStyle/>
          <a:p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President’s Task Force on</a:t>
            </a:r>
            <a:b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US" sz="3200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Century Policing: </a:t>
            </a:r>
            <a:r>
              <a:rPr lang="en-US" sz="3200" i="1" dirty="0" smtClean="0">
                <a:solidFill>
                  <a:srgbClr val="CC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 Pillars</a:t>
            </a:r>
            <a:endParaRPr lang="en-US" sz="3200" i="1" dirty="0">
              <a:solidFill>
                <a:srgbClr val="CC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2362200"/>
            <a:ext cx="6705600" cy="3505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Trust &amp; Legitimacy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and Oversight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and Social Media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Policing and Crime Reduction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and Education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 Wellness and Safety</a:t>
            </a:r>
          </a:p>
        </p:txBody>
      </p:sp>
    </p:spTree>
    <p:extLst>
      <p:ext uri="{BB962C8B-B14F-4D97-AF65-F5344CB8AC3E}">
        <p14:creationId xmlns:p14="http://schemas.microsoft.com/office/powerpoint/2010/main" xmlns="" val="323250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14400"/>
            <a:ext cx="6747933" cy="8382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grant activities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2133600"/>
            <a:ext cx="6781800" cy="38862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 adopted President’s Report as foundation for this RFP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tie proposed activities to one or more of the six Pillars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are required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address Pillar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(Building Trust &amp; Legitimacy)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least one additional Pillar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10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6324600" cy="7620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 applicants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209800"/>
            <a:ext cx="6972300" cy="35052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law enforcement 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partnership with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communities they serve: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Municipal police departments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sheriff’s departments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 that contract for police services</a:t>
            </a:r>
          </a:p>
          <a:p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self-certify compliance with Penal Code Section 11108 (re: stolen firearms)</a:t>
            </a:r>
          </a:p>
        </p:txBody>
      </p:sp>
    </p:spTree>
    <p:extLst>
      <p:ext uri="{BB962C8B-B14F-4D97-AF65-F5344CB8AC3E}">
        <p14:creationId xmlns:p14="http://schemas.microsoft.com/office/powerpoint/2010/main" xmlns="" val="42336922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90600"/>
            <a:ext cx="6747933" cy="838200"/>
          </a:xfrm>
        </p:spPr>
        <p:txBody>
          <a:bodyPr/>
          <a:lstStyle/>
          <a:p>
            <a:r>
              <a:rPr lang="en-US" sz="3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information</a:t>
            </a:r>
            <a:endParaRPr 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2209800"/>
            <a:ext cx="6781800" cy="38862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$600,000 for individual applicants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$850,000 for joint applicants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percent match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percent pass through to one or more community partners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percent (or $20,000) to data collection and 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6679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755</TotalTime>
  <Words>464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01018438</vt:lpstr>
      <vt:lpstr>Strengthening Law Enforcement &amp; Community Relations</vt:lpstr>
      <vt:lpstr>Background</vt:lpstr>
      <vt:lpstr>Executive Steering Committee (ESC)</vt:lpstr>
      <vt:lpstr>ESC development of the RFP</vt:lpstr>
      <vt:lpstr>President’s Task Force on 21st Century Policing </vt:lpstr>
      <vt:lpstr>President’s Task Force on 21st Century Policing: Six Pillars</vt:lpstr>
      <vt:lpstr>Eligible grant activities</vt:lpstr>
      <vt:lpstr>Eligible applicants</vt:lpstr>
      <vt:lpstr>Funding information</vt:lpstr>
      <vt:lpstr>Other Information</vt:lpstr>
      <vt:lpstr>Proposed Additional Funding </vt:lpstr>
      <vt:lpstr>Action Needed</vt:lpstr>
    </vt:vector>
  </TitlesOfParts>
  <Company>California Technology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Kally Pile</dc:creator>
  <cp:lastModifiedBy>Antonio Esmael</cp:lastModifiedBy>
  <cp:revision>82</cp:revision>
  <cp:lastPrinted>2016-02-03T17:36:38Z</cp:lastPrinted>
  <dcterms:created xsi:type="dcterms:W3CDTF">2014-07-24T16:31:56Z</dcterms:created>
  <dcterms:modified xsi:type="dcterms:W3CDTF">2016-02-04T22:22:46Z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