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6" r:id="rId2"/>
    <p:sldId id="265" r:id="rId3"/>
    <p:sldId id="263" r:id="rId4"/>
    <p:sldId id="264" r:id="rId5"/>
    <p:sldId id="261" r:id="rId6"/>
    <p:sldId id="270" r:id="rId7"/>
    <p:sldId id="266" r:id="rId8"/>
    <p:sldId id="268" r:id="rId9"/>
    <p:sldId id="262" r:id="rId10"/>
    <p:sldId id="267" r:id="rId11"/>
    <p:sldId id="260" r:id="rId12"/>
    <p:sldId id="271" r:id="rId13"/>
    <p:sldId id="259" r:id="rId14"/>
  </p:sldIdLst>
  <p:sldSz cx="9144000" cy="6858000" type="screen4x3"/>
  <p:notesSz cx="7077075" cy="9383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613" autoAdjust="0"/>
  </p:normalViewPr>
  <p:slideViewPr>
    <p:cSldViewPr>
      <p:cViewPr>
        <p:scale>
          <a:sx n="69" d="100"/>
          <a:sy n="69" d="100"/>
        </p:scale>
        <p:origin x="-141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186"/>
          </a:xfrm>
          <a:prstGeom prst="rect">
            <a:avLst/>
          </a:prstGeom>
        </p:spPr>
        <p:txBody>
          <a:bodyPr vert="horz" lIns="94055" tIns="47028" rIns="94055" bIns="47028" rtlCol="0"/>
          <a:lstStyle>
            <a:lvl1pPr algn="l">
              <a:defRPr sz="1200"/>
            </a:lvl1pPr>
          </a:lstStyle>
          <a:p>
            <a:endParaRPr lang="en-US"/>
          </a:p>
        </p:txBody>
      </p:sp>
      <p:sp>
        <p:nvSpPr>
          <p:cNvPr id="3" name="Date Placeholder 2"/>
          <p:cNvSpPr>
            <a:spLocks noGrp="1"/>
          </p:cNvSpPr>
          <p:nvPr>
            <p:ph type="dt" idx="1"/>
          </p:nvPr>
        </p:nvSpPr>
        <p:spPr>
          <a:xfrm>
            <a:off x="4008705" y="0"/>
            <a:ext cx="3066733" cy="469186"/>
          </a:xfrm>
          <a:prstGeom prst="rect">
            <a:avLst/>
          </a:prstGeom>
        </p:spPr>
        <p:txBody>
          <a:bodyPr vert="horz" lIns="94055" tIns="47028" rIns="94055" bIns="47028" rtlCol="0"/>
          <a:lstStyle>
            <a:lvl1pPr algn="r">
              <a:defRPr sz="1200"/>
            </a:lvl1pPr>
          </a:lstStyle>
          <a:p>
            <a:fld id="{B33F612D-CF46-4C3D-8374-DB5F56FA3447}" type="datetimeFigureOut">
              <a:rPr lang="en-US" smtClean="0"/>
              <a:pPr/>
              <a:t>6/10/2015</a:t>
            </a:fld>
            <a:endParaRPr lang="en-US"/>
          </a:p>
        </p:txBody>
      </p:sp>
      <p:sp>
        <p:nvSpPr>
          <p:cNvPr id="4" name="Slide Image Placeholder 3"/>
          <p:cNvSpPr>
            <a:spLocks noGrp="1" noRot="1" noChangeAspect="1"/>
          </p:cNvSpPr>
          <p:nvPr>
            <p:ph type="sldImg" idx="2"/>
          </p:nvPr>
        </p:nvSpPr>
        <p:spPr>
          <a:xfrm>
            <a:off x="1192213" y="703263"/>
            <a:ext cx="4692650" cy="3519487"/>
          </a:xfrm>
          <a:prstGeom prst="rect">
            <a:avLst/>
          </a:prstGeom>
          <a:noFill/>
          <a:ln w="12700">
            <a:solidFill>
              <a:prstClr val="black"/>
            </a:solidFill>
          </a:ln>
        </p:spPr>
        <p:txBody>
          <a:bodyPr vert="horz" lIns="94055" tIns="47028" rIns="94055" bIns="47028" rtlCol="0" anchor="ctr"/>
          <a:lstStyle/>
          <a:p>
            <a:endParaRPr lang="en-US"/>
          </a:p>
        </p:txBody>
      </p:sp>
      <p:sp>
        <p:nvSpPr>
          <p:cNvPr id="5" name="Notes Placeholder 4"/>
          <p:cNvSpPr>
            <a:spLocks noGrp="1"/>
          </p:cNvSpPr>
          <p:nvPr>
            <p:ph type="body" sz="quarter" idx="3"/>
          </p:nvPr>
        </p:nvSpPr>
        <p:spPr>
          <a:xfrm>
            <a:off x="707708" y="4457264"/>
            <a:ext cx="5661660" cy="4222671"/>
          </a:xfrm>
          <a:prstGeom prst="rect">
            <a:avLst/>
          </a:prstGeom>
        </p:spPr>
        <p:txBody>
          <a:bodyPr vert="horz" lIns="94055" tIns="47028" rIns="94055" bIns="4702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2899"/>
            <a:ext cx="3066733" cy="469186"/>
          </a:xfrm>
          <a:prstGeom prst="rect">
            <a:avLst/>
          </a:prstGeom>
        </p:spPr>
        <p:txBody>
          <a:bodyPr vert="horz" lIns="94055" tIns="47028" rIns="94055" bIns="4702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912899"/>
            <a:ext cx="3066733" cy="469186"/>
          </a:xfrm>
          <a:prstGeom prst="rect">
            <a:avLst/>
          </a:prstGeom>
        </p:spPr>
        <p:txBody>
          <a:bodyPr vert="horz" lIns="94055" tIns="47028" rIns="94055" bIns="47028" rtlCol="0" anchor="b"/>
          <a:lstStyle>
            <a:lvl1pPr algn="r">
              <a:defRPr sz="1200"/>
            </a:lvl1pPr>
          </a:lstStyle>
          <a:p>
            <a:fld id="{D6B8DC85-93A3-49A2-97F4-133FB52008C9}" type="slidenum">
              <a:rPr lang="en-US" smtClean="0"/>
              <a:pPr/>
              <a:t>‹#›</a:t>
            </a:fld>
            <a:endParaRPr lang="en-US"/>
          </a:p>
        </p:txBody>
      </p:sp>
    </p:spTree>
    <p:extLst>
      <p:ext uri="{BB962C8B-B14F-4D97-AF65-F5344CB8AC3E}">
        <p14:creationId xmlns:p14="http://schemas.microsoft.com/office/powerpoint/2010/main" val="1679911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Good</a:t>
            </a:r>
            <a:r>
              <a:rPr lang="en-US" sz="1400" baseline="0" dirty="0" smtClean="0"/>
              <a:t> morning Madame Chair, and members of the Board. I am pleased to be here with you this morning to present an update on Alameda County’s SB81 project.</a:t>
            </a:r>
            <a:endParaRPr lang="en-US" sz="1400" dirty="0"/>
          </a:p>
        </p:txBody>
      </p:sp>
      <p:sp>
        <p:nvSpPr>
          <p:cNvPr id="4" name="Slide Number Placeholder 3"/>
          <p:cNvSpPr>
            <a:spLocks noGrp="1"/>
          </p:cNvSpPr>
          <p:nvPr>
            <p:ph type="sldNum" sz="quarter" idx="10"/>
          </p:nvPr>
        </p:nvSpPr>
        <p:spPr/>
        <p:txBody>
          <a:bodyPr/>
          <a:lstStyle/>
          <a:p>
            <a:fld id="{D6B8DC85-93A3-49A2-97F4-133FB52008C9}" type="slidenum">
              <a:rPr lang="en-US" smtClean="0"/>
              <a:pPr/>
              <a:t>1</a:t>
            </a:fld>
            <a:endParaRPr lang="en-US"/>
          </a:p>
        </p:txBody>
      </p:sp>
    </p:spTree>
    <p:extLst>
      <p:ext uri="{BB962C8B-B14F-4D97-AF65-F5344CB8AC3E}">
        <p14:creationId xmlns:p14="http://schemas.microsoft.com/office/powerpoint/2010/main" val="1338307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Given the age of the facility,</a:t>
            </a:r>
            <a:r>
              <a:rPr lang="en-US" sz="1400" baseline="0" dirty="0" smtClean="0"/>
              <a:t> considerable work is required to create a less institutional environment and to ensure compliance with the Prison Rape Elimination Act. </a:t>
            </a:r>
            <a:endParaRPr lang="en-US" sz="1400" dirty="0"/>
          </a:p>
        </p:txBody>
      </p:sp>
      <p:sp>
        <p:nvSpPr>
          <p:cNvPr id="4" name="Slide Number Placeholder 3"/>
          <p:cNvSpPr>
            <a:spLocks noGrp="1"/>
          </p:cNvSpPr>
          <p:nvPr>
            <p:ph type="sldNum" sz="quarter" idx="10"/>
          </p:nvPr>
        </p:nvSpPr>
        <p:spPr/>
        <p:txBody>
          <a:bodyPr/>
          <a:lstStyle/>
          <a:p>
            <a:fld id="{D6B8DC85-93A3-49A2-97F4-133FB52008C9}" type="slidenum">
              <a:rPr lang="en-US" smtClean="0"/>
              <a:pPr/>
              <a:t>10</a:t>
            </a:fld>
            <a:endParaRPr lang="en-US"/>
          </a:p>
        </p:txBody>
      </p:sp>
    </p:spTree>
    <p:extLst>
      <p:ext uri="{BB962C8B-B14F-4D97-AF65-F5344CB8AC3E}">
        <p14:creationId xmlns:p14="http://schemas.microsoft.com/office/powerpoint/2010/main" val="3612196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Significant</a:t>
            </a:r>
            <a:r>
              <a:rPr lang="en-US" sz="1400" baseline="0" dirty="0" smtClean="0"/>
              <a:t> seismic challenges were discovered in our preliminary environmental site inspections.  The green area is considered “buildable” space, and as you can see, the Hayward fault line runs through this site.  In addition to compromised programming and quality of life issues, structurally, there are obvious concerns about the safety of the youth and staff in the existing Camp.  The relocated space contains the same square footage, with none of the safety concerns. </a:t>
            </a:r>
          </a:p>
          <a:p>
            <a:endParaRPr lang="en-US" sz="1400" dirty="0"/>
          </a:p>
        </p:txBody>
      </p:sp>
      <p:sp>
        <p:nvSpPr>
          <p:cNvPr id="4" name="Slide Number Placeholder 3"/>
          <p:cNvSpPr>
            <a:spLocks noGrp="1"/>
          </p:cNvSpPr>
          <p:nvPr>
            <p:ph type="sldNum" sz="quarter" idx="10"/>
          </p:nvPr>
        </p:nvSpPr>
        <p:spPr/>
        <p:txBody>
          <a:bodyPr/>
          <a:lstStyle/>
          <a:p>
            <a:fld id="{D6B8DC85-93A3-49A2-97F4-133FB52008C9}" type="slidenum">
              <a:rPr lang="en-US" smtClean="0"/>
              <a:pPr/>
              <a:t>11</a:t>
            </a:fld>
            <a:endParaRPr lang="en-US"/>
          </a:p>
        </p:txBody>
      </p:sp>
    </p:spTree>
    <p:extLst>
      <p:ext uri="{BB962C8B-B14F-4D97-AF65-F5344CB8AC3E}">
        <p14:creationId xmlns:p14="http://schemas.microsoft.com/office/powerpoint/2010/main" val="2335023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We are committed to replacing this aged institution with a facility that is reflective of the value we place on the youth we serve; one that is modern, safe, comfortable and  inspires learning</a:t>
            </a:r>
            <a:r>
              <a:rPr lang="en-US" sz="1400" smtClean="0"/>
              <a:t>, transformation</a:t>
            </a:r>
            <a:r>
              <a:rPr lang="en-US" sz="1400" dirty="0" smtClean="0"/>
              <a:t>, creativity and hope.</a:t>
            </a:r>
            <a:endParaRPr lang="en-US" sz="1400" dirty="0"/>
          </a:p>
        </p:txBody>
      </p:sp>
      <p:sp>
        <p:nvSpPr>
          <p:cNvPr id="4" name="Slide Number Placeholder 3"/>
          <p:cNvSpPr>
            <a:spLocks noGrp="1"/>
          </p:cNvSpPr>
          <p:nvPr>
            <p:ph type="sldNum" sz="quarter" idx="10"/>
          </p:nvPr>
        </p:nvSpPr>
        <p:spPr/>
        <p:txBody>
          <a:bodyPr/>
          <a:lstStyle/>
          <a:p>
            <a:fld id="{D6B8DC85-93A3-49A2-97F4-133FB52008C9}" type="slidenum">
              <a:rPr lang="en-US" smtClean="0"/>
              <a:pPr/>
              <a:t>12</a:t>
            </a:fld>
            <a:endParaRPr lang="en-US"/>
          </a:p>
        </p:txBody>
      </p:sp>
    </p:spTree>
    <p:extLst>
      <p:ext uri="{BB962C8B-B14F-4D97-AF65-F5344CB8AC3E}">
        <p14:creationId xmlns:p14="http://schemas.microsoft.com/office/powerpoint/2010/main" val="2770761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We </a:t>
            </a:r>
            <a:r>
              <a:rPr lang="en-US" sz="1400" baseline="0" dirty="0" smtClean="0"/>
              <a:t>are requesting your Board’s approval to reduce the scope of this project from 150 beds to 120 beds. With the compromised original site and our declining population, this relocation and redesign will better meet our needs</a:t>
            </a:r>
            <a:r>
              <a:rPr lang="en-US" sz="1400" baseline="0" smtClean="0"/>
              <a:t>.  120 </a:t>
            </a:r>
            <a:r>
              <a:rPr lang="en-US" sz="1400" baseline="0" dirty="0" smtClean="0"/>
              <a:t>beds will allow us to provide robust rehabilitative and reentry opportunities to our youth, in a local, safe and therapeutic atmosphere. The proposed project scope features enhanced recreational and vocational opportunities, and state of the art academic facilities. While this is an overall increase in our locally served client population, the 120 beds includes 32 beds for females, and a 24 bed living unit designated for the realigned juvenile population.  </a:t>
            </a:r>
          </a:p>
          <a:p>
            <a:endParaRPr lang="en-US" sz="1400" baseline="0" dirty="0" smtClean="0"/>
          </a:p>
          <a:p>
            <a:r>
              <a:rPr lang="en-US" sz="1400" baseline="0" dirty="0" smtClean="0"/>
              <a:t>This will provide currently unavailable, high quality local options for a significantly challenged clientele.  We remain committed to our ongoing efforts to keep youth in the least restrictive environment suitable, as evidenced by our steadily and intentional declining population in our juvenile hall. With the new Camp, we will better serve the youth who most need our local services, treatment and support.</a:t>
            </a:r>
          </a:p>
          <a:p>
            <a:endParaRPr lang="en-US" sz="1400" baseline="0" dirty="0" smtClean="0"/>
          </a:p>
          <a:p>
            <a:r>
              <a:rPr lang="en-US" sz="1400" baseline="0" dirty="0" smtClean="0"/>
              <a:t>Thank you for your attention, and we are prepared to answer any questions.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6B8DC85-93A3-49A2-97F4-133FB52008C9}" type="slidenum">
              <a:rPr lang="en-US" smtClean="0"/>
              <a:pPr/>
              <a:t>13</a:t>
            </a:fld>
            <a:endParaRPr lang="en-US"/>
          </a:p>
        </p:txBody>
      </p:sp>
    </p:spTree>
    <p:extLst>
      <p:ext uri="{BB962C8B-B14F-4D97-AF65-F5344CB8AC3E}">
        <p14:creationId xmlns:p14="http://schemas.microsoft.com/office/powerpoint/2010/main" val="4071839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In 2007</a:t>
            </a:r>
            <a:r>
              <a:rPr lang="en-US" sz="1400" baseline="0" dirty="0" smtClean="0"/>
              <a:t> Alameda County submitted an application to your Board for $35 million to replace the existing Camp </a:t>
            </a:r>
            <a:r>
              <a:rPr lang="en-US" sz="1400" baseline="0" dirty="0" err="1" smtClean="0"/>
              <a:t>Wilmont</a:t>
            </a:r>
            <a:r>
              <a:rPr lang="en-US" sz="1400" baseline="0" dirty="0" smtClean="0"/>
              <a:t> Sweeney. </a:t>
            </a:r>
            <a:endParaRPr lang="en-US" sz="1400" dirty="0"/>
          </a:p>
        </p:txBody>
      </p:sp>
      <p:sp>
        <p:nvSpPr>
          <p:cNvPr id="4" name="Slide Number Placeholder 3"/>
          <p:cNvSpPr>
            <a:spLocks noGrp="1"/>
          </p:cNvSpPr>
          <p:nvPr>
            <p:ph type="sldNum" sz="quarter" idx="10"/>
          </p:nvPr>
        </p:nvSpPr>
        <p:spPr/>
        <p:txBody>
          <a:bodyPr/>
          <a:lstStyle/>
          <a:p>
            <a:fld id="{D6B8DC85-93A3-49A2-97F4-133FB52008C9}" type="slidenum">
              <a:rPr lang="en-US" smtClean="0"/>
              <a:pPr/>
              <a:t>2</a:t>
            </a:fld>
            <a:endParaRPr lang="en-US"/>
          </a:p>
        </p:txBody>
      </p:sp>
    </p:spTree>
    <p:extLst>
      <p:ext uri="{BB962C8B-B14F-4D97-AF65-F5344CB8AC3E}">
        <p14:creationId xmlns:p14="http://schemas.microsoft.com/office/powerpoint/2010/main" val="3487491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552">
              <a:defRPr/>
            </a:pPr>
            <a:r>
              <a:rPr lang="en-US" sz="1400" dirty="0" smtClean="0"/>
              <a:t>Our current Camp is a minimum security</a:t>
            </a:r>
            <a:r>
              <a:rPr lang="en-US" sz="1400" baseline="0" dirty="0" smtClean="0"/>
              <a:t> </a:t>
            </a:r>
            <a:r>
              <a:rPr lang="en-US" sz="1400" dirty="0" smtClean="0"/>
              <a:t>facility for boys ages 15-18.</a:t>
            </a:r>
            <a:r>
              <a:rPr lang="en-US" sz="1400" baseline="0" dirty="0" smtClean="0"/>
              <a:t> </a:t>
            </a:r>
            <a:r>
              <a:rPr lang="en-US" sz="1400" dirty="0" smtClean="0"/>
              <a:t>Camp Sweeney</a:t>
            </a:r>
            <a:r>
              <a:rPr lang="en-US" sz="1400" baseline="0" dirty="0" smtClean="0"/>
              <a:t> was built in the 1950s and was formerly known as the Los </a:t>
            </a:r>
            <a:r>
              <a:rPr lang="en-US" sz="1400" baseline="0" dirty="0" err="1" smtClean="0"/>
              <a:t>Cerros</a:t>
            </a:r>
            <a:r>
              <a:rPr lang="en-US" sz="1400" baseline="0" dirty="0" smtClean="0"/>
              <a:t> Sr. Boys Ranch. At one point Alameda County operated 3 Camp &amp; Ranch programs for girls and boys, serving as many as 300 youth with these local placement options.</a:t>
            </a:r>
            <a:endParaRPr lang="en-US" sz="1400" dirty="0" smtClean="0"/>
          </a:p>
        </p:txBody>
      </p:sp>
      <p:sp>
        <p:nvSpPr>
          <p:cNvPr id="4" name="Slide Number Placeholder 3"/>
          <p:cNvSpPr>
            <a:spLocks noGrp="1"/>
          </p:cNvSpPr>
          <p:nvPr>
            <p:ph type="sldNum" sz="quarter" idx="10"/>
          </p:nvPr>
        </p:nvSpPr>
        <p:spPr/>
        <p:txBody>
          <a:bodyPr/>
          <a:lstStyle/>
          <a:p>
            <a:fld id="{D6B8DC85-93A3-49A2-97F4-133FB52008C9}" type="slidenum">
              <a:rPr lang="en-US" smtClean="0"/>
              <a:pPr/>
              <a:t>3</a:t>
            </a:fld>
            <a:endParaRPr lang="en-US"/>
          </a:p>
        </p:txBody>
      </p:sp>
    </p:spTree>
    <p:extLst>
      <p:ext uri="{BB962C8B-B14F-4D97-AF65-F5344CB8AC3E}">
        <p14:creationId xmlns:p14="http://schemas.microsoft.com/office/powerpoint/2010/main" val="2897098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Camp</a:t>
            </a:r>
            <a:r>
              <a:rPr lang="en-US" sz="1400" baseline="0" dirty="0" smtClean="0"/>
              <a:t> Sweeney is the only remaining camp in Alameda County.  Because it only serves males, the County relies heavily on group home and residential treatment facilities for our female youth. These options are primarily out of county and out of state, which hinders reunification efforts and aftercare planning for this fragile population. Our proposed replacement project is co-ed, allowing us to serve our female clients in a local facility, and better coordinate the young women’s transition back to the community. </a:t>
            </a:r>
            <a:endParaRPr lang="en-US" sz="1400" dirty="0"/>
          </a:p>
        </p:txBody>
      </p:sp>
      <p:sp>
        <p:nvSpPr>
          <p:cNvPr id="4" name="Slide Number Placeholder 3"/>
          <p:cNvSpPr>
            <a:spLocks noGrp="1"/>
          </p:cNvSpPr>
          <p:nvPr>
            <p:ph type="sldNum" sz="quarter" idx="10"/>
          </p:nvPr>
        </p:nvSpPr>
        <p:spPr/>
        <p:txBody>
          <a:bodyPr/>
          <a:lstStyle/>
          <a:p>
            <a:fld id="{D6B8DC85-93A3-49A2-97F4-133FB52008C9}" type="slidenum">
              <a:rPr lang="en-US" smtClean="0"/>
              <a:pPr/>
              <a:t>4</a:t>
            </a:fld>
            <a:endParaRPr lang="en-US"/>
          </a:p>
        </p:txBody>
      </p:sp>
    </p:spTree>
    <p:extLst>
      <p:ext uri="{BB962C8B-B14F-4D97-AF65-F5344CB8AC3E}">
        <p14:creationId xmlns:p14="http://schemas.microsoft.com/office/powerpoint/2010/main" val="2543122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Our current Camp has</a:t>
            </a:r>
            <a:r>
              <a:rPr lang="en-US" sz="1400" baseline="0" dirty="0" smtClean="0"/>
              <a:t> inadequate space to creatively and effectively address the needs of our youth.  Programming space consists of a small library that is poorly ventilated, and one meeting room that can accommodate approximately 12 people comfortably. </a:t>
            </a:r>
          </a:p>
          <a:p>
            <a:endParaRPr lang="en-US" sz="1400" baseline="0" dirty="0" smtClean="0"/>
          </a:p>
          <a:p>
            <a:r>
              <a:rPr lang="en-US" sz="1400" baseline="0" dirty="0" smtClean="0"/>
              <a:t>With no air conditioning and limited electrical outlet capacity, summertime use of these spaces is extremely uncomfortable.  Our space challenges frequently result in having to cancel and reschedule groups and other planned activities with our partners, service providers and youth.</a:t>
            </a:r>
            <a:endParaRPr lang="en-US" sz="1400" dirty="0"/>
          </a:p>
        </p:txBody>
      </p:sp>
      <p:sp>
        <p:nvSpPr>
          <p:cNvPr id="4" name="Slide Number Placeholder 3"/>
          <p:cNvSpPr>
            <a:spLocks noGrp="1"/>
          </p:cNvSpPr>
          <p:nvPr>
            <p:ph type="sldNum" sz="quarter" idx="10"/>
          </p:nvPr>
        </p:nvSpPr>
        <p:spPr/>
        <p:txBody>
          <a:bodyPr/>
          <a:lstStyle/>
          <a:p>
            <a:fld id="{D6B8DC85-93A3-49A2-97F4-133FB52008C9}" type="slidenum">
              <a:rPr lang="en-US" smtClean="0"/>
              <a:pPr/>
              <a:t>5</a:t>
            </a:fld>
            <a:endParaRPr lang="en-US"/>
          </a:p>
        </p:txBody>
      </p:sp>
    </p:spTree>
    <p:extLst>
      <p:ext uri="{BB962C8B-B14F-4D97-AF65-F5344CB8AC3E}">
        <p14:creationId xmlns:p14="http://schemas.microsoft.com/office/powerpoint/2010/main" val="1282093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Indoor recreational</a:t>
            </a:r>
            <a:r>
              <a:rPr lang="en-US" sz="1400" baseline="0" dirty="0" smtClean="0"/>
              <a:t> space consists of an open multipurpose room that often gets co-opted for additional programming space.</a:t>
            </a:r>
            <a:endParaRPr lang="en-US" sz="1400" dirty="0"/>
          </a:p>
        </p:txBody>
      </p:sp>
      <p:sp>
        <p:nvSpPr>
          <p:cNvPr id="4" name="Slide Number Placeholder 3"/>
          <p:cNvSpPr>
            <a:spLocks noGrp="1"/>
          </p:cNvSpPr>
          <p:nvPr>
            <p:ph type="sldNum" sz="quarter" idx="10"/>
          </p:nvPr>
        </p:nvSpPr>
        <p:spPr/>
        <p:txBody>
          <a:bodyPr/>
          <a:lstStyle/>
          <a:p>
            <a:fld id="{D6B8DC85-93A3-49A2-97F4-133FB52008C9}" type="slidenum">
              <a:rPr lang="en-US" smtClean="0"/>
              <a:pPr/>
              <a:t>6</a:t>
            </a:fld>
            <a:endParaRPr lang="en-US"/>
          </a:p>
        </p:txBody>
      </p:sp>
    </p:spTree>
    <p:extLst>
      <p:ext uri="{BB962C8B-B14F-4D97-AF65-F5344CB8AC3E}">
        <p14:creationId xmlns:p14="http://schemas.microsoft.com/office/powerpoint/2010/main" val="405132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Outdoor recreational</a:t>
            </a:r>
            <a:r>
              <a:rPr lang="en-US" sz="1400" baseline="0" dirty="0" smtClean="0"/>
              <a:t> space consists of 2 basketball hoops and a yard with a baseball field. Despite this, Camp Sweeney remains active and highly successful in the intramural athletics league with regional camps and ranches.</a:t>
            </a:r>
            <a:endParaRPr lang="en-US" sz="1400" dirty="0"/>
          </a:p>
        </p:txBody>
      </p:sp>
      <p:sp>
        <p:nvSpPr>
          <p:cNvPr id="4" name="Slide Number Placeholder 3"/>
          <p:cNvSpPr>
            <a:spLocks noGrp="1"/>
          </p:cNvSpPr>
          <p:nvPr>
            <p:ph type="sldNum" sz="quarter" idx="10"/>
          </p:nvPr>
        </p:nvSpPr>
        <p:spPr/>
        <p:txBody>
          <a:bodyPr/>
          <a:lstStyle/>
          <a:p>
            <a:fld id="{D6B8DC85-93A3-49A2-97F4-133FB52008C9}" type="slidenum">
              <a:rPr lang="en-US" smtClean="0"/>
              <a:pPr/>
              <a:t>7</a:t>
            </a:fld>
            <a:endParaRPr lang="en-US"/>
          </a:p>
        </p:txBody>
      </p:sp>
    </p:spTree>
    <p:extLst>
      <p:ext uri="{BB962C8B-B14F-4D97-AF65-F5344CB8AC3E}">
        <p14:creationId xmlns:p14="http://schemas.microsoft.com/office/powerpoint/2010/main" val="405132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aseline="0" dirty="0" smtClean="0"/>
              <a:t>The Camp kitchen is inoperable, requiring all meals to be prepared offsite and brought in daily. The proposed new camp features a fully operational teaching kitchen, with the ability to host a culinary arts vocational program.   </a:t>
            </a:r>
            <a:endParaRPr lang="en-US" sz="1400" dirty="0"/>
          </a:p>
        </p:txBody>
      </p:sp>
      <p:sp>
        <p:nvSpPr>
          <p:cNvPr id="4" name="Slide Number Placeholder 3"/>
          <p:cNvSpPr>
            <a:spLocks noGrp="1"/>
          </p:cNvSpPr>
          <p:nvPr>
            <p:ph type="sldNum" sz="quarter" idx="10"/>
          </p:nvPr>
        </p:nvSpPr>
        <p:spPr/>
        <p:txBody>
          <a:bodyPr/>
          <a:lstStyle/>
          <a:p>
            <a:fld id="{D6B8DC85-93A3-49A2-97F4-133FB52008C9}" type="slidenum">
              <a:rPr lang="en-US" smtClean="0"/>
              <a:pPr/>
              <a:t>8</a:t>
            </a:fld>
            <a:endParaRPr lang="en-US"/>
          </a:p>
        </p:txBody>
      </p:sp>
    </p:spTree>
    <p:extLst>
      <p:ext uri="{BB962C8B-B14F-4D97-AF65-F5344CB8AC3E}">
        <p14:creationId xmlns:p14="http://schemas.microsoft.com/office/powerpoint/2010/main" val="3066340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Due to the open bay dormitory</a:t>
            </a:r>
            <a:r>
              <a:rPr lang="en-US" sz="1400" baseline="0" dirty="0" smtClean="0"/>
              <a:t> style setting, youth cannot be classified by risk level.  If youth need to be separated, they are often taken to juvenile hall until the situation can be resolved. The replacement camp will have multiple buildings containing smaller dorms, as well as a secure unit for youth returning from, or in lieu of, DJJ. </a:t>
            </a:r>
            <a:endParaRPr lang="en-US" sz="1400" dirty="0"/>
          </a:p>
        </p:txBody>
      </p:sp>
      <p:sp>
        <p:nvSpPr>
          <p:cNvPr id="4" name="Slide Number Placeholder 3"/>
          <p:cNvSpPr>
            <a:spLocks noGrp="1"/>
          </p:cNvSpPr>
          <p:nvPr>
            <p:ph type="sldNum" sz="quarter" idx="10"/>
          </p:nvPr>
        </p:nvSpPr>
        <p:spPr/>
        <p:txBody>
          <a:bodyPr/>
          <a:lstStyle/>
          <a:p>
            <a:fld id="{D6B8DC85-93A3-49A2-97F4-133FB52008C9}" type="slidenum">
              <a:rPr lang="en-US" smtClean="0"/>
              <a:pPr/>
              <a:t>9</a:t>
            </a:fld>
            <a:endParaRPr lang="en-US"/>
          </a:p>
        </p:txBody>
      </p:sp>
    </p:spTree>
    <p:extLst>
      <p:ext uri="{BB962C8B-B14F-4D97-AF65-F5344CB8AC3E}">
        <p14:creationId xmlns:p14="http://schemas.microsoft.com/office/powerpoint/2010/main" val="2770761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4A338418-E63E-4AB4-9FFC-1C026D3B537B}" type="datetimeFigureOut">
              <a:rPr lang="en-US" smtClean="0"/>
              <a:pPr/>
              <a:t>6/10/2015</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2F5D6DDE-4916-45DB-BD07-16133E47599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A338418-E63E-4AB4-9FFC-1C026D3B537B}" type="datetimeFigureOut">
              <a:rPr lang="en-US" smtClean="0"/>
              <a:pPr/>
              <a:t>6/10/2015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5D6DDE-4916-45DB-BD07-16133E47599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A338418-E63E-4AB4-9FFC-1C026D3B537B}" type="datetimeFigureOut">
              <a:rPr lang="en-US" smtClean="0"/>
              <a:pPr/>
              <a:t>6/10/2015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5D6DDE-4916-45DB-BD07-16133E47599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4A338418-E63E-4AB4-9FFC-1C026D3B537B}" type="datetimeFigureOut">
              <a:rPr lang="en-US" smtClean="0"/>
              <a:pPr/>
              <a:t>6/10/2015</a:t>
            </a:fld>
            <a:endParaRPr lang="en-US"/>
          </a:p>
        </p:txBody>
      </p:sp>
      <p:sp>
        <p:nvSpPr>
          <p:cNvPr id="19" name="Footer Placeholder 18"/>
          <p:cNvSpPr>
            <a:spLocks noGrp="1"/>
          </p:cNvSpPr>
          <p:nvPr>
            <p:ph type="ftr" sz="quarter" idx="11"/>
          </p:nvPr>
        </p:nvSpPr>
        <p:spPr>
          <a:xfrm>
            <a:off x="3581400" y="76200"/>
            <a:ext cx="2895600" cy="288925"/>
          </a:xfrm>
        </p:spPr>
        <p:txBody>
          <a:bodyPr/>
          <a:lstStyle/>
          <a:p>
            <a:endParaRPr lang="en-US"/>
          </a:p>
        </p:txBody>
      </p:sp>
      <p:sp>
        <p:nvSpPr>
          <p:cNvPr id="16" name="Slide Number Placeholder 15"/>
          <p:cNvSpPr>
            <a:spLocks noGrp="1"/>
          </p:cNvSpPr>
          <p:nvPr>
            <p:ph type="sldNum" sz="quarter" idx="12"/>
          </p:nvPr>
        </p:nvSpPr>
        <p:spPr>
          <a:xfrm>
            <a:off x="8229600" y="6473952"/>
            <a:ext cx="758952" cy="246888"/>
          </a:xfrm>
        </p:spPr>
        <p:txBody>
          <a:bodyPr/>
          <a:lstStyle/>
          <a:p>
            <a:fld id="{2F5D6DDE-4916-45DB-BD07-16133E47599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4A338418-E63E-4AB4-9FFC-1C026D3B537B}" type="datetimeFigureOut">
              <a:rPr lang="en-US" smtClean="0"/>
              <a:pPr/>
              <a:t>6/10/2015</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2F5D6DDE-4916-45DB-BD07-16133E475992}" type="slidenum">
              <a:rPr lang="en-US" smtClean="0"/>
              <a:pPr/>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4A338418-E63E-4AB4-9FFC-1C026D3B537B}" type="datetimeFigureOut">
              <a:rPr lang="en-US" smtClean="0"/>
              <a:pPr/>
              <a:t>6/10/2015</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2F5D6DDE-4916-45DB-BD07-16133E47599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4A338418-E63E-4AB4-9FFC-1C026D3B537B}" type="datetimeFigureOut">
              <a:rPr lang="en-US" smtClean="0"/>
              <a:pPr/>
              <a:t>6/10/2015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229600" y="6477000"/>
            <a:ext cx="762000" cy="246888"/>
          </a:xfrm>
        </p:spPr>
        <p:txBody>
          <a:bodyPr/>
          <a:lstStyle/>
          <a:p>
            <a:fld id="{2F5D6DDE-4916-45DB-BD07-16133E475992}" type="slidenum">
              <a:rPr lang="en-US" smtClean="0"/>
              <a:pPr/>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4A338418-E63E-4AB4-9FFC-1C026D3B537B}" type="datetimeFigureOut">
              <a:rPr lang="en-US" smtClean="0"/>
              <a:pPr/>
              <a:t>6/10/2015</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5D6DDE-4916-45DB-BD07-16133E47599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A338418-E63E-4AB4-9FFC-1C026D3B537B}" type="datetimeFigureOut">
              <a:rPr lang="en-US" smtClean="0"/>
              <a:pPr/>
              <a:t>6/10/2015</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5D6DDE-4916-45DB-BD07-16133E47599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4A338418-E63E-4AB4-9FFC-1C026D3B537B}" type="datetimeFigureOut">
              <a:rPr lang="en-US" smtClean="0"/>
              <a:pPr/>
              <a:t>6/10/2015</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5D6DDE-4916-45DB-BD07-16133E47599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4A338418-E63E-4AB4-9FFC-1C026D3B537B}" type="datetimeFigureOut">
              <a:rPr lang="en-US" smtClean="0"/>
              <a:pPr/>
              <a:t>6/10/2015</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2F5D6DDE-4916-45DB-BD07-16133E475992}" type="slidenum">
              <a:rPr lang="en-US" smtClean="0"/>
              <a:pPr/>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4A338418-E63E-4AB4-9FFC-1C026D3B537B}" type="datetimeFigureOut">
              <a:rPr lang="en-US" smtClean="0"/>
              <a:pPr/>
              <a:t>6/10/2015</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2F5D6DDE-4916-45DB-BD07-16133E475992}" type="slidenum">
              <a:rPr lang="en-US" smtClean="0"/>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048000"/>
            <a:ext cx="8458200" cy="2286000"/>
          </a:xfrm>
        </p:spPr>
        <p:txBody>
          <a:bodyPr>
            <a:normAutofit fontScale="90000"/>
          </a:bodyPr>
          <a:lstStyle/>
          <a:p>
            <a:r>
              <a:rPr lang="en-US" sz="3100" dirty="0" smtClean="0"/>
              <a:t>Senate Bill 81 </a:t>
            </a:r>
            <a:br>
              <a:rPr lang="en-US" sz="3100" dirty="0" smtClean="0"/>
            </a:br>
            <a:r>
              <a:rPr lang="en-US" sz="3100" dirty="0" smtClean="0"/>
              <a:t>Local Youthful offender Rehabilitative Facility Construction Funding Program</a:t>
            </a:r>
            <a:r>
              <a:rPr lang="en-US" dirty="0" smtClean="0"/>
              <a:t>:</a:t>
            </a:r>
            <a:r>
              <a:rPr lang="en-US" dirty="0"/>
              <a:t/>
            </a:r>
            <a:br>
              <a:rPr lang="en-US" dirty="0"/>
            </a:br>
            <a:r>
              <a:rPr lang="en-US" sz="4900" dirty="0" smtClean="0"/>
              <a:t>Camp Sweeney replacement</a:t>
            </a:r>
            <a:endParaRPr lang="en-US" sz="4900" dirty="0"/>
          </a:p>
        </p:txBody>
      </p:sp>
      <p:sp>
        <p:nvSpPr>
          <p:cNvPr id="3" name="Subtitle 2"/>
          <p:cNvSpPr>
            <a:spLocks noGrp="1"/>
          </p:cNvSpPr>
          <p:nvPr>
            <p:ph type="subTitle" idx="1"/>
          </p:nvPr>
        </p:nvSpPr>
        <p:spPr>
          <a:xfrm>
            <a:off x="381000" y="1981200"/>
            <a:ext cx="8458200" cy="914400"/>
          </a:xfrm>
        </p:spPr>
        <p:txBody>
          <a:bodyPr/>
          <a:lstStyle/>
          <a:p>
            <a:r>
              <a:rPr lang="en-US" dirty="0" smtClean="0"/>
              <a:t>Alameda County </a:t>
            </a:r>
            <a:r>
              <a:rPr lang="en-US" dirty="0"/>
              <a:t>P</a:t>
            </a:r>
            <a:r>
              <a:rPr lang="en-US" dirty="0" smtClean="0"/>
              <a:t>robation Department</a:t>
            </a:r>
            <a:endParaRPr lang="en-US" dirty="0"/>
          </a:p>
        </p:txBody>
      </p:sp>
    </p:spTree>
    <p:extLst>
      <p:ext uri="{BB962C8B-B14F-4D97-AF65-F5344CB8AC3E}">
        <p14:creationId xmlns:p14="http://schemas.microsoft.com/office/powerpoint/2010/main" val="13099140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Alameda County Probation Department</a:t>
            </a:r>
            <a:br>
              <a:rPr lang="en-US" dirty="0"/>
            </a:br>
            <a:r>
              <a:rPr lang="en-US" dirty="0"/>
              <a:t>Camp Sweeney replacement</a:t>
            </a:r>
          </a:p>
        </p:txBody>
      </p:sp>
      <p:sp>
        <p:nvSpPr>
          <p:cNvPr id="5" name="Content Placeholder 4"/>
          <p:cNvSpPr>
            <a:spLocks noGrp="1"/>
          </p:cNvSpPr>
          <p:nvPr>
            <p:ph idx="1"/>
          </p:nvPr>
        </p:nvSpPr>
        <p:spPr/>
        <p:txBody>
          <a:bodyPr/>
          <a:lstStyle/>
          <a:p>
            <a:r>
              <a:rPr lang="en-US" dirty="0"/>
              <a:t>Antiquated </a:t>
            </a:r>
            <a:r>
              <a:rPr lang="en-US" dirty="0" smtClean="0"/>
              <a:t>dormitories</a:t>
            </a:r>
            <a:endParaRPr lang="en-US" dirty="0"/>
          </a:p>
          <a:p>
            <a:pPr lvl="1"/>
            <a:r>
              <a:rPr lang="en-US" dirty="0" smtClean="0"/>
              <a:t>Open bay showers and toilets</a:t>
            </a:r>
          </a:p>
          <a:p>
            <a:pPr lvl="1"/>
            <a:r>
              <a:rPr lang="en-US" dirty="0" smtClean="0"/>
              <a:t>Concerns with PREA compliance</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429000"/>
            <a:ext cx="4064000" cy="3048000"/>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3425438"/>
            <a:ext cx="4068748" cy="305156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45029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Alameda County Probation Department</a:t>
            </a:r>
            <a:br>
              <a:rPr lang="en-US" sz="2800" dirty="0"/>
            </a:br>
            <a:r>
              <a:rPr lang="en-US" sz="2800" dirty="0"/>
              <a:t>Site Overview</a:t>
            </a:r>
          </a:p>
        </p:txBody>
      </p:sp>
      <p:pic>
        <p:nvPicPr>
          <p:cNvPr id="4" name="Content Placeholder 3" descr="A.Architectural Drawings 2015_0324.pdf - Adobe Reade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2519" t="9845" r="11576" b="1789"/>
          <a:stretch/>
        </p:blipFill>
        <p:spPr>
          <a:xfrm>
            <a:off x="1066800" y="1600201"/>
            <a:ext cx="6927401" cy="439894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059448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Alameda County Probation Department</a:t>
            </a:r>
            <a:br>
              <a:rPr lang="en-US" sz="2800" dirty="0"/>
            </a:br>
            <a:r>
              <a:rPr lang="en-US" sz="2800" dirty="0" smtClean="0"/>
              <a:t>Camp Sweeney replacement</a:t>
            </a:r>
            <a:endParaRPr lang="en-US" sz="2800" dirty="0"/>
          </a:p>
        </p:txBody>
      </p:sp>
      <p:sp>
        <p:nvSpPr>
          <p:cNvPr id="3" name="Content Placeholder 2"/>
          <p:cNvSpPr>
            <a:spLocks noGrp="1"/>
          </p:cNvSpPr>
          <p:nvPr>
            <p:ph idx="1"/>
          </p:nvPr>
        </p:nvSpPr>
        <p:spPr/>
        <p:txBody>
          <a:bodyPr/>
          <a:lstStyle/>
          <a:p>
            <a:r>
              <a:rPr lang="en-US" dirty="0" smtClean="0"/>
              <a:t>Quality of life concerns</a:t>
            </a:r>
          </a:p>
          <a:p>
            <a:pPr lvl="1"/>
            <a:r>
              <a:rPr lang="en-US" dirty="0" smtClean="0"/>
              <a:t>Poorly ventilated</a:t>
            </a:r>
          </a:p>
          <a:p>
            <a:pPr lvl="1"/>
            <a:r>
              <a:rPr lang="en-US" dirty="0" smtClean="0"/>
              <a:t>Issues with moisture, mold and pest control</a:t>
            </a:r>
          </a:p>
          <a:p>
            <a:pPr lvl="1"/>
            <a:endParaRPr lang="en-US" dirty="0"/>
          </a:p>
        </p:txBody>
      </p:sp>
      <p:pic>
        <p:nvPicPr>
          <p:cNvPr id="6" name="Picture 5" descr="IMG_0612.JPG - Windows Photo Viewer"/>
          <p:cNvPicPr>
            <a:picLocks noChangeAspect="1"/>
          </p:cNvPicPr>
          <p:nvPr/>
        </p:nvPicPr>
        <p:blipFill rotWithShape="1">
          <a:blip r:embed="rId3" cstate="print">
            <a:extLst>
              <a:ext uri="{28A0092B-C50C-407E-A947-70E740481C1C}">
                <a14:useLocalDpi xmlns:a14="http://schemas.microsoft.com/office/drawing/2010/main" val="0"/>
              </a:ext>
            </a:extLst>
          </a:blip>
          <a:srcRect l="39167" t="20018" r="38229" b="20399"/>
          <a:stretch/>
        </p:blipFill>
        <p:spPr>
          <a:xfrm>
            <a:off x="4572000" y="3124200"/>
            <a:ext cx="2033800" cy="2924174"/>
          </a:xfrm>
          <a:prstGeom prst="rect">
            <a:avLst/>
          </a:prstGeom>
          <a:ln>
            <a:noFill/>
          </a:ln>
          <a:effectLst>
            <a:outerShdw blurRad="190500" algn="tl" rotWithShape="0">
              <a:srgbClr val="000000">
                <a:alpha val="70000"/>
              </a:srgbClr>
            </a:outerShdw>
          </a:effectLst>
        </p:spPr>
      </p:pic>
      <p:pic>
        <p:nvPicPr>
          <p:cNvPr id="7" name="Picture 6" descr="IMG_0613.JPG - Windows Photo Viewer"/>
          <p:cNvPicPr>
            <a:picLocks noChangeAspect="1"/>
          </p:cNvPicPr>
          <p:nvPr/>
        </p:nvPicPr>
        <p:blipFill rotWithShape="1">
          <a:blip r:embed="rId4" cstate="print">
            <a:extLst>
              <a:ext uri="{28A0092B-C50C-407E-A947-70E740481C1C}">
                <a14:useLocalDpi xmlns:a14="http://schemas.microsoft.com/office/drawing/2010/main" val="0"/>
              </a:ext>
            </a:extLst>
          </a:blip>
          <a:srcRect l="38229" t="20972" r="38437" b="20399"/>
          <a:stretch/>
        </p:blipFill>
        <p:spPr>
          <a:xfrm>
            <a:off x="2438400" y="3124200"/>
            <a:ext cx="2133600" cy="2924175"/>
          </a:xfrm>
          <a:prstGeom prst="rect">
            <a:avLst/>
          </a:prstGeom>
          <a:ln>
            <a:noFill/>
          </a:ln>
          <a:effectLst>
            <a:outerShdw blurRad="190500" algn="tl" rotWithShape="0">
              <a:srgbClr val="000000">
                <a:alpha val="70000"/>
              </a:srgbClr>
            </a:outerShdw>
          </a:effectLst>
        </p:spPr>
      </p:pic>
      <p:pic>
        <p:nvPicPr>
          <p:cNvPr id="8" name="Picture 7" descr="IMG_0617.JPG - Windows Photo Viewer"/>
          <p:cNvPicPr>
            <a:picLocks noChangeAspect="1"/>
          </p:cNvPicPr>
          <p:nvPr/>
        </p:nvPicPr>
        <p:blipFill rotWithShape="1">
          <a:blip r:embed="rId5" cstate="print">
            <a:extLst>
              <a:ext uri="{28A0092B-C50C-407E-A947-70E740481C1C}">
                <a14:useLocalDpi xmlns:a14="http://schemas.microsoft.com/office/drawing/2010/main" val="0"/>
              </a:ext>
            </a:extLst>
          </a:blip>
          <a:srcRect l="38333" t="19827" r="37917" b="20972"/>
          <a:stretch/>
        </p:blipFill>
        <p:spPr>
          <a:xfrm>
            <a:off x="304800" y="3124200"/>
            <a:ext cx="2150684" cy="2924175"/>
          </a:xfrm>
          <a:prstGeom prst="rect">
            <a:avLst/>
          </a:prstGeom>
          <a:ln>
            <a:noFill/>
          </a:ln>
          <a:effectLst>
            <a:outerShdw blurRad="190500" algn="tl" rotWithShape="0">
              <a:srgbClr val="000000">
                <a:alpha val="70000"/>
              </a:srgbClr>
            </a:outerShdw>
          </a:effectLst>
        </p:spPr>
      </p:pic>
      <p:pic>
        <p:nvPicPr>
          <p:cNvPr id="9" name="Picture 8" descr="IMG_0620.JPG - Windows Photo Viewer"/>
          <p:cNvPicPr>
            <a:picLocks noChangeAspect="1"/>
          </p:cNvPicPr>
          <p:nvPr/>
        </p:nvPicPr>
        <p:blipFill rotWithShape="1">
          <a:blip r:embed="rId6" cstate="print">
            <a:extLst>
              <a:ext uri="{28A0092B-C50C-407E-A947-70E740481C1C}">
                <a14:useLocalDpi xmlns:a14="http://schemas.microsoft.com/office/drawing/2010/main" val="0"/>
              </a:ext>
            </a:extLst>
          </a:blip>
          <a:srcRect l="38229" t="20781" r="38229" b="20781"/>
          <a:stretch/>
        </p:blipFill>
        <p:spPr>
          <a:xfrm>
            <a:off x="6629400" y="3124199"/>
            <a:ext cx="2152650" cy="29146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723315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Alameda County Probation Department</a:t>
            </a:r>
            <a:br>
              <a:rPr lang="en-US" sz="2800" dirty="0"/>
            </a:br>
            <a:r>
              <a:rPr lang="en-US" sz="2800" dirty="0"/>
              <a:t>Site Overview</a:t>
            </a:r>
          </a:p>
        </p:txBody>
      </p:sp>
      <p:pic>
        <p:nvPicPr>
          <p:cNvPr id="4" name="Content Placeholder 3" descr="A.Architectural Drawings 2015_0324.pdf - Adobe Reade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3137" t="9278" r="11371" b="1412"/>
          <a:stretch/>
        </p:blipFill>
        <p:spPr>
          <a:xfrm>
            <a:off x="1138016" y="1538430"/>
            <a:ext cx="6939184" cy="447781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178366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Alameda County Probation Department</a:t>
            </a:r>
            <a:br>
              <a:rPr lang="en-US" dirty="0"/>
            </a:br>
            <a:r>
              <a:rPr lang="en-US" dirty="0" smtClean="0"/>
              <a:t>SB81 Camp Sweeney replacement Project</a:t>
            </a:r>
            <a:endParaRPr lang="en-US" dirty="0"/>
          </a:p>
        </p:txBody>
      </p:sp>
      <p:pic>
        <p:nvPicPr>
          <p:cNvPr id="4" name="Content Placeholder 3" descr="IMG_0151.JPG - Windows Photo Viewe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4148" t="27782" r="34543" b="28412"/>
          <a:stretch/>
        </p:blipFill>
        <p:spPr>
          <a:xfrm>
            <a:off x="1143000" y="1580577"/>
            <a:ext cx="6400800" cy="48848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72793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Alameda County Probation Department</a:t>
            </a:r>
            <a:br>
              <a:rPr lang="en-US" dirty="0"/>
            </a:br>
            <a:r>
              <a:rPr lang="en-US" dirty="0" smtClean="0"/>
              <a:t>sb81 Camp Sweeney replacement Project</a:t>
            </a:r>
            <a:endParaRPr lang="en-US" dirty="0"/>
          </a:p>
        </p:txBody>
      </p:sp>
      <p:pic>
        <p:nvPicPr>
          <p:cNvPr id="4" name="Content Placeholder 3" descr="Administration001.JPG - Windows Photo Viewe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4372" t="5691" r="14047" b="6887"/>
          <a:stretch/>
        </p:blipFill>
        <p:spPr>
          <a:xfrm>
            <a:off x="838200" y="1616244"/>
            <a:ext cx="7086600" cy="472100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663148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Alameda County Probation Department</a:t>
            </a:r>
            <a:br>
              <a:rPr lang="en-US" dirty="0"/>
            </a:br>
            <a:r>
              <a:rPr lang="en-US" dirty="0" smtClean="0"/>
              <a:t>SB81 Camp </a:t>
            </a:r>
            <a:r>
              <a:rPr lang="en-US" dirty="0" err="1" smtClean="0"/>
              <a:t>sweeney</a:t>
            </a:r>
            <a:r>
              <a:rPr lang="en-US" dirty="0" smtClean="0"/>
              <a:t> replacement project</a:t>
            </a:r>
            <a:endParaRPr lang="en-US" dirty="0"/>
          </a:p>
        </p:txBody>
      </p:sp>
      <p:pic>
        <p:nvPicPr>
          <p:cNvPr id="4" name="Content Placeholder 3" descr="Camp001.JPG - Windows Photo Viewe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3756" t="5879" r="14460" b="5943"/>
          <a:stretch/>
        </p:blipFill>
        <p:spPr>
          <a:xfrm>
            <a:off x="988482" y="1600200"/>
            <a:ext cx="7164918" cy="48006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452625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_0138.JPG - Windows Photo Viewer"/>
          <p:cNvPicPr>
            <a:picLocks noChangeAspect="1"/>
          </p:cNvPicPr>
          <p:nvPr/>
        </p:nvPicPr>
        <p:blipFill rotWithShape="1">
          <a:blip r:embed="rId3" cstate="print">
            <a:extLst>
              <a:ext uri="{28A0092B-C50C-407E-A947-70E740481C1C}">
                <a14:useLocalDpi xmlns:a14="http://schemas.microsoft.com/office/drawing/2010/main" val="0"/>
              </a:ext>
            </a:extLst>
          </a:blip>
          <a:srcRect l="35104" t="28611" r="35729" b="28802"/>
          <a:stretch/>
        </p:blipFill>
        <p:spPr>
          <a:xfrm>
            <a:off x="5715000" y="2819400"/>
            <a:ext cx="2667000" cy="2124075"/>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2895600"/>
            <a:ext cx="3962400" cy="2971800"/>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normAutofit fontScale="90000"/>
          </a:bodyPr>
          <a:lstStyle/>
          <a:p>
            <a:r>
              <a:rPr lang="en-US" dirty="0"/>
              <a:t>Alameda County Probation Department</a:t>
            </a:r>
            <a:br>
              <a:rPr lang="en-US" dirty="0"/>
            </a:br>
            <a:r>
              <a:rPr lang="en-US" dirty="0" smtClean="0"/>
              <a:t>Camp Sweeney Replacement</a:t>
            </a:r>
            <a:endParaRPr lang="en-US" dirty="0"/>
          </a:p>
        </p:txBody>
      </p:sp>
      <p:sp>
        <p:nvSpPr>
          <p:cNvPr id="3" name="Content Placeholder 2"/>
          <p:cNvSpPr>
            <a:spLocks noGrp="1"/>
          </p:cNvSpPr>
          <p:nvPr>
            <p:ph idx="1"/>
          </p:nvPr>
        </p:nvSpPr>
        <p:spPr/>
        <p:txBody>
          <a:bodyPr/>
          <a:lstStyle/>
          <a:p>
            <a:r>
              <a:rPr lang="en-US" dirty="0" smtClean="0"/>
              <a:t>Inadequate facilities</a:t>
            </a:r>
          </a:p>
          <a:p>
            <a:pPr lvl="1"/>
            <a:r>
              <a:rPr lang="en-US" dirty="0" smtClean="0"/>
              <a:t>Limited academic and programming space</a:t>
            </a:r>
            <a:endParaRPr lang="en-US" dirty="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6600" y="3881437"/>
            <a:ext cx="3378200" cy="25336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9752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4232264"/>
            <a:ext cx="2641600" cy="1981200"/>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normAutofit fontScale="90000"/>
          </a:bodyPr>
          <a:lstStyle/>
          <a:p>
            <a:r>
              <a:rPr lang="en-US" dirty="0"/>
              <a:t>Alameda County Probation Department</a:t>
            </a:r>
            <a:br>
              <a:rPr lang="en-US" dirty="0"/>
            </a:br>
            <a:r>
              <a:rPr lang="en-US" dirty="0"/>
              <a:t>Camp Sweeney Replacement</a:t>
            </a:r>
          </a:p>
        </p:txBody>
      </p:sp>
      <p:sp>
        <p:nvSpPr>
          <p:cNvPr id="3" name="Content Placeholder 2"/>
          <p:cNvSpPr>
            <a:spLocks noGrp="1"/>
          </p:cNvSpPr>
          <p:nvPr>
            <p:ph idx="1"/>
          </p:nvPr>
        </p:nvSpPr>
        <p:spPr/>
        <p:txBody>
          <a:bodyPr/>
          <a:lstStyle/>
          <a:p>
            <a:r>
              <a:rPr lang="en-US" dirty="0"/>
              <a:t>Inadequate facilities</a:t>
            </a:r>
          </a:p>
          <a:p>
            <a:pPr lvl="1"/>
            <a:r>
              <a:rPr lang="en-US" dirty="0"/>
              <a:t>Limited </a:t>
            </a:r>
            <a:r>
              <a:rPr lang="en-US" dirty="0" smtClean="0"/>
              <a:t>recreation and vocational opportunities</a:t>
            </a:r>
            <a:endParaRPr lang="en-US" dirty="0"/>
          </a:p>
          <a:p>
            <a:endParaRPr lang="en-US" dirty="0"/>
          </a:p>
        </p:txBody>
      </p:sp>
      <p:pic>
        <p:nvPicPr>
          <p:cNvPr id="7" name="Content Placeholder 5" descr="IMG_0156.JPG - Windows Photo Viewer"/>
          <p:cNvPicPr>
            <a:picLocks noChangeAspect="1"/>
          </p:cNvPicPr>
          <p:nvPr/>
        </p:nvPicPr>
        <p:blipFill rotWithShape="1">
          <a:blip r:embed="rId4" cstate="print">
            <a:extLst>
              <a:ext uri="{28A0092B-C50C-407E-A947-70E740481C1C}">
                <a14:useLocalDpi xmlns:a14="http://schemas.microsoft.com/office/drawing/2010/main" val="0"/>
              </a:ext>
            </a:extLst>
          </a:blip>
          <a:srcRect l="29337" t="21010" r="29108" b="22589"/>
          <a:stretch/>
        </p:blipFill>
        <p:spPr>
          <a:xfrm>
            <a:off x="2495550" y="3124200"/>
            <a:ext cx="3448050" cy="2552700"/>
          </a:xfrm>
          <a:prstGeom prst="rect">
            <a:avLst/>
          </a:prstGeom>
          <a:ln>
            <a:noFill/>
          </a:ln>
          <a:effectLst>
            <a:outerShdw blurRad="190500" algn="tl" rotWithShape="0">
              <a:srgbClr val="000000">
                <a:alpha val="70000"/>
              </a:srgbClr>
            </a:outerShdw>
          </a:effectLst>
        </p:spPr>
      </p:pic>
      <p:pic>
        <p:nvPicPr>
          <p:cNvPr id="8" name="Picture 7" descr="IMG_0157.JPG - Windows Photo Viewer"/>
          <p:cNvPicPr>
            <a:picLocks noChangeAspect="1"/>
          </p:cNvPicPr>
          <p:nvPr/>
        </p:nvPicPr>
        <p:blipFill rotWithShape="1">
          <a:blip r:embed="rId5" cstate="print">
            <a:extLst>
              <a:ext uri="{28A0092B-C50C-407E-A947-70E740481C1C}">
                <a14:useLocalDpi xmlns:a14="http://schemas.microsoft.com/office/drawing/2010/main" val="0"/>
              </a:ext>
            </a:extLst>
          </a:blip>
          <a:srcRect l="33958" t="27657" r="33750" b="27847"/>
          <a:stretch/>
        </p:blipFill>
        <p:spPr>
          <a:xfrm>
            <a:off x="5429250" y="2760129"/>
            <a:ext cx="3276600" cy="246273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558069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2919101"/>
            <a:ext cx="3046046" cy="2024928"/>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400" y="4419600"/>
            <a:ext cx="2971800" cy="2228850"/>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normAutofit fontScale="90000"/>
          </a:bodyPr>
          <a:lstStyle/>
          <a:p>
            <a:r>
              <a:rPr lang="en-US" dirty="0"/>
              <a:t>Alameda County Probation Department</a:t>
            </a:r>
            <a:br>
              <a:rPr lang="en-US" dirty="0"/>
            </a:br>
            <a:r>
              <a:rPr lang="en-US" dirty="0"/>
              <a:t>Camp Sweeney Replacement</a:t>
            </a:r>
          </a:p>
        </p:txBody>
      </p:sp>
      <p:sp>
        <p:nvSpPr>
          <p:cNvPr id="3" name="Content Placeholder 2"/>
          <p:cNvSpPr>
            <a:spLocks noGrp="1"/>
          </p:cNvSpPr>
          <p:nvPr>
            <p:ph idx="1"/>
          </p:nvPr>
        </p:nvSpPr>
        <p:spPr/>
        <p:txBody>
          <a:bodyPr/>
          <a:lstStyle/>
          <a:p>
            <a:r>
              <a:rPr lang="en-US" dirty="0"/>
              <a:t>Inadequate facilities</a:t>
            </a:r>
          </a:p>
          <a:p>
            <a:pPr lvl="1"/>
            <a:r>
              <a:rPr lang="en-US" dirty="0"/>
              <a:t>Limited </a:t>
            </a:r>
            <a:r>
              <a:rPr lang="en-US" dirty="0" smtClean="0"/>
              <a:t>recreation and vocational opportunities</a:t>
            </a:r>
            <a:endParaRPr lang="en-US" dirty="0"/>
          </a:p>
          <a:p>
            <a:endParaRPr lang="en-US"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3000" y="2910555"/>
            <a:ext cx="3073400" cy="23050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616040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4389868"/>
            <a:ext cx="2768600" cy="2076450"/>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0400" y="2438400"/>
            <a:ext cx="2921000" cy="2190750"/>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normAutofit fontScale="90000"/>
          </a:bodyPr>
          <a:lstStyle/>
          <a:p>
            <a:r>
              <a:rPr lang="en-US" dirty="0"/>
              <a:t>Alameda County Probation Department</a:t>
            </a:r>
            <a:br>
              <a:rPr lang="en-US" dirty="0"/>
            </a:br>
            <a:r>
              <a:rPr lang="en-US" dirty="0"/>
              <a:t>Camp Sweeney replacement</a:t>
            </a:r>
          </a:p>
        </p:txBody>
      </p:sp>
      <p:sp>
        <p:nvSpPr>
          <p:cNvPr id="3" name="Content Placeholder 2"/>
          <p:cNvSpPr>
            <a:spLocks noGrp="1"/>
          </p:cNvSpPr>
          <p:nvPr>
            <p:ph idx="1"/>
          </p:nvPr>
        </p:nvSpPr>
        <p:spPr/>
        <p:txBody>
          <a:bodyPr/>
          <a:lstStyle/>
          <a:p>
            <a:r>
              <a:rPr lang="en-US" dirty="0" smtClean="0"/>
              <a:t>Limited recreation and vocational opportunities</a:t>
            </a:r>
          </a:p>
          <a:p>
            <a:pPr marL="457200" lvl="1" indent="0">
              <a:buNone/>
            </a:pPr>
            <a:r>
              <a:rPr lang="en-US" dirty="0" smtClean="0"/>
              <a:t> </a:t>
            </a:r>
            <a:endParaRPr lang="en-US"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7400" y="4400550"/>
            <a:ext cx="2768600" cy="20764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28303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Alameda County Probation Department</a:t>
            </a:r>
            <a:br>
              <a:rPr lang="en-US" sz="2800" dirty="0"/>
            </a:br>
            <a:r>
              <a:rPr lang="en-US" sz="2800" dirty="0" smtClean="0"/>
              <a:t>Camp Sweeney replacement</a:t>
            </a:r>
            <a:endParaRPr lang="en-US" sz="2800" dirty="0"/>
          </a:p>
        </p:txBody>
      </p:sp>
      <p:sp>
        <p:nvSpPr>
          <p:cNvPr id="3" name="Content Placeholder 2"/>
          <p:cNvSpPr>
            <a:spLocks noGrp="1"/>
          </p:cNvSpPr>
          <p:nvPr>
            <p:ph idx="1"/>
          </p:nvPr>
        </p:nvSpPr>
        <p:spPr/>
        <p:txBody>
          <a:bodyPr/>
          <a:lstStyle/>
          <a:p>
            <a:r>
              <a:rPr lang="en-US" dirty="0" smtClean="0"/>
              <a:t>Antiquated dormitories</a:t>
            </a:r>
          </a:p>
          <a:p>
            <a:pPr lvl="1"/>
            <a:r>
              <a:rPr lang="en-US" dirty="0" smtClean="0"/>
              <a:t>Limited housing and classification options</a:t>
            </a:r>
          </a:p>
          <a:p>
            <a:pPr lvl="1"/>
            <a:r>
              <a:rPr lang="en-US" dirty="0" smtClean="0"/>
              <a:t>Reduce </a:t>
            </a:r>
            <a:r>
              <a:rPr lang="en-US" dirty="0"/>
              <a:t>the ability to provide rehabilitative opportunities to the youth</a:t>
            </a:r>
          </a:p>
          <a:p>
            <a:pPr lvl="1"/>
            <a:endParaRPr lang="en-US" dirty="0" smtClean="0"/>
          </a:p>
          <a:p>
            <a:pPr lvl="1"/>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600" y="3543300"/>
            <a:ext cx="3683000" cy="2762250"/>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600" y="3543300"/>
            <a:ext cx="3683000" cy="27622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9691498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481</TotalTime>
  <Words>943</Words>
  <Application>Microsoft Office PowerPoint</Application>
  <PresentationFormat>On-screen Show (4:3)</PresentationFormat>
  <Paragraphs>63</Paragraphs>
  <Slides>13</Slides>
  <Notes>13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Trek</vt:lpstr>
      <vt:lpstr>Senate Bill 81  Local Youthful offender Rehabilitative Facility Construction Funding Program: Camp Sweeney replacement</vt:lpstr>
      <vt:lpstr>Alameda County Probation Department SB81 Camp Sweeney replacement Project</vt:lpstr>
      <vt:lpstr>Alameda County Probation Department sb81 Camp Sweeney replacement Project</vt:lpstr>
      <vt:lpstr>Alameda County Probation Department SB81 Camp sweeney replacement project</vt:lpstr>
      <vt:lpstr>Alameda County Probation Department Camp Sweeney Replacement</vt:lpstr>
      <vt:lpstr>Alameda County Probation Department Camp Sweeney Replacement</vt:lpstr>
      <vt:lpstr>Alameda County Probation Department Camp Sweeney Replacement</vt:lpstr>
      <vt:lpstr>Alameda County Probation Department Camp Sweeney replacement</vt:lpstr>
      <vt:lpstr>Alameda County Probation Department Camp Sweeney replacement</vt:lpstr>
      <vt:lpstr>Alameda County Probation Department Camp Sweeney replacement</vt:lpstr>
      <vt:lpstr>Alameda County Probation Department Site Overview</vt:lpstr>
      <vt:lpstr>Alameda County Probation Department Camp Sweeney replacement</vt:lpstr>
      <vt:lpstr>Alameda County Probation Department Site Overview</vt:lpstr>
    </vt:vector>
  </TitlesOfParts>
  <Company>Alameda County Probation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SB81 Project: Camp Sweeney replacement</dc:title>
  <dc:creator>Ehmen-Krause, Esa, Probation</dc:creator>
  <cp:lastModifiedBy>Ehmen-Krause, Esa, Probation</cp:lastModifiedBy>
  <cp:revision>38</cp:revision>
  <cp:lastPrinted>2015-06-08T16:06:20Z</cp:lastPrinted>
  <dcterms:created xsi:type="dcterms:W3CDTF">2015-06-04T22:27:14Z</dcterms:created>
  <dcterms:modified xsi:type="dcterms:W3CDTF">2015-06-10T13:41:03Z</dcterms:modified>
</cp:coreProperties>
</file>