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316" r:id="rId2"/>
    <p:sldId id="320" r:id="rId3"/>
    <p:sldId id="326" r:id="rId4"/>
    <p:sldId id="385" r:id="rId5"/>
    <p:sldId id="388" r:id="rId6"/>
    <p:sldId id="398" r:id="rId7"/>
    <p:sldId id="397" r:id="rId8"/>
    <p:sldId id="390" r:id="rId9"/>
    <p:sldId id="389" r:id="rId10"/>
    <p:sldId id="400" r:id="rId11"/>
    <p:sldId id="391" r:id="rId12"/>
    <p:sldId id="399" r:id="rId13"/>
    <p:sldId id="392" r:id="rId14"/>
    <p:sldId id="401" r:id="rId15"/>
    <p:sldId id="402" r:id="rId16"/>
    <p:sldId id="387" r:id="rId17"/>
    <p:sldId id="394" r:id="rId18"/>
    <p:sldId id="396" r:id="rId19"/>
    <p:sldId id="404" r:id="rId20"/>
    <p:sldId id="403" r:id="rId21"/>
    <p:sldId id="395" r:id="rId22"/>
    <p:sldId id="405" r:id="rId23"/>
    <p:sldId id="406" r:id="rId24"/>
    <p:sldId id="414" r:id="rId25"/>
    <p:sldId id="408" r:id="rId26"/>
    <p:sldId id="413" r:id="rId27"/>
    <p:sldId id="409" r:id="rId28"/>
    <p:sldId id="410" r:id="rId29"/>
    <p:sldId id="411" r:id="rId30"/>
    <p:sldId id="412" r:id="rId31"/>
    <p:sldId id="407" r:id="rId32"/>
    <p:sldId id="373" r:id="rId33"/>
    <p:sldId id="376" r:id="rId34"/>
    <p:sldId id="365"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005A9E"/>
    <a:srgbClr val="005392"/>
    <a:srgbClr val="00467A"/>
    <a:srgbClr val="1E3C78"/>
    <a:srgbClr val="0060A8"/>
    <a:srgbClr val="000000"/>
    <a:srgbClr val="F25C08"/>
    <a:srgbClr val="ACE3FE"/>
    <a:srgbClr val="D0BF9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205" autoAdjust="0"/>
    <p:restoredTop sz="89310" autoAdjust="0"/>
  </p:normalViewPr>
  <p:slideViewPr>
    <p:cSldViewPr>
      <p:cViewPr varScale="1">
        <p:scale>
          <a:sx n="69" d="100"/>
          <a:sy n="69" d="100"/>
        </p:scale>
        <p:origin x="-13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0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F576C-F02C-4A93-9C17-E5C5BDE7D41B}" type="doc">
      <dgm:prSet loTypeId="urn:microsoft.com/office/officeart/2005/8/layout/gear1" loCatId="cycle" qsTypeId="urn:microsoft.com/office/officeart/2005/8/quickstyle/simple4" qsCatId="simple" csTypeId="urn:microsoft.com/office/officeart/2005/8/colors/accent1_2" csCatId="accent1" phldr="1"/>
      <dgm:spPr/>
    </dgm:pt>
    <dgm:pt modelId="{5C3A8CC1-6A11-42DD-A299-23A379EC73BC}">
      <dgm:prSet phldrT="[Text]"/>
      <dgm:spPr/>
      <dgm:t>
        <a:bodyPr/>
        <a:lstStyle/>
        <a:p>
          <a:r>
            <a:rPr lang="en-US" b="1" dirty="0" smtClean="0">
              <a:solidFill>
                <a:schemeClr val="accent4"/>
              </a:solidFill>
            </a:rPr>
            <a:t>Jail Project</a:t>
          </a:r>
          <a:endParaRPr lang="en-US" b="1" dirty="0">
            <a:solidFill>
              <a:schemeClr val="accent4"/>
            </a:solidFill>
          </a:endParaRPr>
        </a:p>
      </dgm:t>
    </dgm:pt>
    <dgm:pt modelId="{61BB84E2-8D2F-40A2-AE2D-562FF5BBE05F}" type="parTrans" cxnId="{A79B9A75-2617-49F8-A831-F6B88E89436C}">
      <dgm:prSet/>
      <dgm:spPr/>
      <dgm:t>
        <a:bodyPr/>
        <a:lstStyle/>
        <a:p>
          <a:endParaRPr lang="en-US"/>
        </a:p>
      </dgm:t>
    </dgm:pt>
    <dgm:pt modelId="{4438F589-0F25-4371-A1C2-816486376B5E}" type="sibTrans" cxnId="{A79B9A75-2617-49F8-A831-F6B88E89436C}">
      <dgm:prSet/>
      <dgm:spPr/>
      <dgm:t>
        <a:bodyPr/>
        <a:lstStyle/>
        <a:p>
          <a:endParaRPr lang="en-US"/>
        </a:p>
      </dgm:t>
    </dgm:pt>
    <dgm:pt modelId="{99DB2A72-306C-4516-AA9A-F88AD9FF9586}">
      <dgm:prSet phldrT="[Text]" custT="1"/>
      <dgm:spPr/>
      <dgm:t>
        <a:bodyPr/>
        <a:lstStyle/>
        <a:p>
          <a:r>
            <a:rPr lang="en-US" sz="2000" b="1" dirty="0" smtClean="0"/>
            <a:t>BSCC</a:t>
          </a:r>
        </a:p>
        <a:p>
          <a:r>
            <a:rPr lang="en-US" sz="1600" dirty="0" smtClean="0"/>
            <a:t>Coordinating the State Processes</a:t>
          </a:r>
          <a:endParaRPr lang="en-US" sz="1600" dirty="0"/>
        </a:p>
      </dgm:t>
    </dgm:pt>
    <dgm:pt modelId="{F4148DCF-F3F2-445A-8F7F-29FB5101F1DC}" type="parTrans" cxnId="{8A5A355B-F23F-4DE6-8651-05756CE305B4}">
      <dgm:prSet/>
      <dgm:spPr/>
      <dgm:t>
        <a:bodyPr/>
        <a:lstStyle/>
        <a:p>
          <a:endParaRPr lang="en-US"/>
        </a:p>
      </dgm:t>
    </dgm:pt>
    <dgm:pt modelId="{08FA338F-957D-47D2-AF10-9FB7397339CE}" type="sibTrans" cxnId="{8A5A355B-F23F-4DE6-8651-05756CE305B4}">
      <dgm:prSet/>
      <dgm:spPr/>
      <dgm:t>
        <a:bodyPr/>
        <a:lstStyle/>
        <a:p>
          <a:endParaRPr lang="en-US"/>
        </a:p>
      </dgm:t>
    </dgm:pt>
    <dgm:pt modelId="{C5BDF6EE-BF66-48C3-A2CD-522251DF1FFD}">
      <dgm:prSet phldrT="[Text]" custT="1"/>
      <dgm:spPr/>
      <dgm:t>
        <a:bodyPr/>
        <a:lstStyle/>
        <a:p>
          <a:r>
            <a:rPr lang="en-US" sz="1600" b="1" dirty="0" smtClean="0"/>
            <a:t>County Proposal</a:t>
          </a:r>
          <a:endParaRPr lang="en-US" sz="1600" b="1" dirty="0"/>
        </a:p>
      </dgm:t>
    </dgm:pt>
    <dgm:pt modelId="{10277AE5-B698-45DA-B27B-2B9823E2CB0C}" type="parTrans" cxnId="{32993F17-F3F3-4600-8281-65373F596111}">
      <dgm:prSet/>
      <dgm:spPr/>
      <dgm:t>
        <a:bodyPr/>
        <a:lstStyle/>
        <a:p>
          <a:endParaRPr lang="en-US"/>
        </a:p>
      </dgm:t>
    </dgm:pt>
    <dgm:pt modelId="{0D903F1C-9CCB-474E-BC2A-798A6214DDA4}" type="sibTrans" cxnId="{32993F17-F3F3-4600-8281-65373F596111}">
      <dgm:prSet/>
      <dgm:spPr/>
      <dgm:t>
        <a:bodyPr/>
        <a:lstStyle/>
        <a:p>
          <a:endParaRPr lang="en-US"/>
        </a:p>
      </dgm:t>
    </dgm:pt>
    <dgm:pt modelId="{BEA15E05-AA30-44B0-8A0A-16A0309CBE9A}" type="pres">
      <dgm:prSet presAssocID="{A59F576C-F02C-4A93-9C17-E5C5BDE7D41B}" presName="composite" presStyleCnt="0">
        <dgm:presLayoutVars>
          <dgm:chMax val="3"/>
          <dgm:animLvl val="lvl"/>
          <dgm:resizeHandles val="exact"/>
        </dgm:presLayoutVars>
      </dgm:prSet>
      <dgm:spPr/>
    </dgm:pt>
    <dgm:pt modelId="{B2A7291C-ED68-4E54-8F33-F6DC243D8D89}" type="pres">
      <dgm:prSet presAssocID="{5C3A8CC1-6A11-42DD-A299-23A379EC73BC}" presName="gear1" presStyleLbl="node1" presStyleIdx="0" presStyleCnt="3" custScaleX="93265" custScaleY="88552" custLinFactNeighborX="-20586" custLinFactNeighborY="-2742">
        <dgm:presLayoutVars>
          <dgm:chMax val="1"/>
          <dgm:bulletEnabled val="1"/>
        </dgm:presLayoutVars>
      </dgm:prSet>
      <dgm:spPr/>
      <dgm:t>
        <a:bodyPr/>
        <a:lstStyle/>
        <a:p>
          <a:endParaRPr lang="en-US"/>
        </a:p>
      </dgm:t>
    </dgm:pt>
    <dgm:pt modelId="{850A5FCC-E84B-4216-B8B7-C2D7A87D5815}" type="pres">
      <dgm:prSet presAssocID="{5C3A8CC1-6A11-42DD-A299-23A379EC73BC}" presName="gear1srcNode" presStyleLbl="node1" presStyleIdx="0" presStyleCnt="3"/>
      <dgm:spPr/>
      <dgm:t>
        <a:bodyPr/>
        <a:lstStyle/>
        <a:p>
          <a:endParaRPr lang="en-US"/>
        </a:p>
      </dgm:t>
    </dgm:pt>
    <dgm:pt modelId="{8D0AD941-9662-40C0-B419-7F57519D9865}" type="pres">
      <dgm:prSet presAssocID="{5C3A8CC1-6A11-42DD-A299-23A379EC73BC}" presName="gear1dstNode" presStyleLbl="node1" presStyleIdx="0" presStyleCnt="3"/>
      <dgm:spPr/>
      <dgm:t>
        <a:bodyPr/>
        <a:lstStyle/>
        <a:p>
          <a:endParaRPr lang="en-US"/>
        </a:p>
      </dgm:t>
    </dgm:pt>
    <dgm:pt modelId="{9AA3B2FF-A998-46A6-9588-D448246F382B}" type="pres">
      <dgm:prSet presAssocID="{99DB2A72-306C-4516-AA9A-F88AD9FF9586}" presName="gear2" presStyleLbl="node1" presStyleIdx="1" presStyleCnt="3" custScaleX="181347" custScaleY="169656" custLinFactNeighborX="-53194" custLinFactNeighborY="-22321">
        <dgm:presLayoutVars>
          <dgm:chMax val="1"/>
          <dgm:bulletEnabled val="1"/>
        </dgm:presLayoutVars>
      </dgm:prSet>
      <dgm:spPr/>
      <dgm:t>
        <a:bodyPr/>
        <a:lstStyle/>
        <a:p>
          <a:endParaRPr lang="en-US"/>
        </a:p>
      </dgm:t>
    </dgm:pt>
    <dgm:pt modelId="{62B41965-54CB-46D8-BC1C-22EBF79E5466}" type="pres">
      <dgm:prSet presAssocID="{99DB2A72-306C-4516-AA9A-F88AD9FF9586}" presName="gear2srcNode" presStyleLbl="node1" presStyleIdx="1" presStyleCnt="3"/>
      <dgm:spPr/>
      <dgm:t>
        <a:bodyPr/>
        <a:lstStyle/>
        <a:p>
          <a:endParaRPr lang="en-US"/>
        </a:p>
      </dgm:t>
    </dgm:pt>
    <dgm:pt modelId="{C4F0757A-38CD-452B-BC8D-2C7A9FB076E3}" type="pres">
      <dgm:prSet presAssocID="{99DB2A72-306C-4516-AA9A-F88AD9FF9586}" presName="gear2dstNode" presStyleLbl="node1" presStyleIdx="1" presStyleCnt="3"/>
      <dgm:spPr/>
      <dgm:t>
        <a:bodyPr/>
        <a:lstStyle/>
        <a:p>
          <a:endParaRPr lang="en-US"/>
        </a:p>
      </dgm:t>
    </dgm:pt>
    <dgm:pt modelId="{E92A5D80-91F6-45B6-B3E5-E09DAEC808CD}" type="pres">
      <dgm:prSet presAssocID="{C5BDF6EE-BF66-48C3-A2CD-522251DF1FFD}" presName="gear3" presStyleLbl="node1" presStyleIdx="2" presStyleCnt="3" custLinFactNeighborX="7045" custLinFactNeighborY="-3279"/>
      <dgm:spPr/>
      <dgm:t>
        <a:bodyPr/>
        <a:lstStyle/>
        <a:p>
          <a:endParaRPr lang="en-US"/>
        </a:p>
      </dgm:t>
    </dgm:pt>
    <dgm:pt modelId="{44D614A2-C4F2-46F3-9DA5-D8D58B2E891C}" type="pres">
      <dgm:prSet presAssocID="{C5BDF6EE-BF66-48C3-A2CD-522251DF1FFD}" presName="gear3tx" presStyleLbl="node1" presStyleIdx="2" presStyleCnt="3">
        <dgm:presLayoutVars>
          <dgm:chMax val="1"/>
          <dgm:bulletEnabled val="1"/>
        </dgm:presLayoutVars>
      </dgm:prSet>
      <dgm:spPr/>
      <dgm:t>
        <a:bodyPr/>
        <a:lstStyle/>
        <a:p>
          <a:endParaRPr lang="en-US"/>
        </a:p>
      </dgm:t>
    </dgm:pt>
    <dgm:pt modelId="{1339E814-DF46-475A-8F1A-A3B8BCC1E1BF}" type="pres">
      <dgm:prSet presAssocID="{C5BDF6EE-BF66-48C3-A2CD-522251DF1FFD}" presName="gear3srcNode" presStyleLbl="node1" presStyleIdx="2" presStyleCnt="3"/>
      <dgm:spPr/>
      <dgm:t>
        <a:bodyPr/>
        <a:lstStyle/>
        <a:p>
          <a:endParaRPr lang="en-US"/>
        </a:p>
      </dgm:t>
    </dgm:pt>
    <dgm:pt modelId="{C15437B2-55AE-4B6D-8CFA-E74D0EF08E76}" type="pres">
      <dgm:prSet presAssocID="{C5BDF6EE-BF66-48C3-A2CD-522251DF1FFD}" presName="gear3dstNode" presStyleLbl="node1" presStyleIdx="2" presStyleCnt="3"/>
      <dgm:spPr/>
      <dgm:t>
        <a:bodyPr/>
        <a:lstStyle/>
        <a:p>
          <a:endParaRPr lang="en-US"/>
        </a:p>
      </dgm:t>
    </dgm:pt>
    <dgm:pt modelId="{14F54F47-C62F-4B28-91BB-E87ED16CDED6}" type="pres">
      <dgm:prSet presAssocID="{4438F589-0F25-4371-A1C2-816486376B5E}" presName="connector1" presStyleLbl="sibTrans2D1" presStyleIdx="0" presStyleCnt="3" custAng="16200000" custLinFactX="-417" custLinFactNeighborX="-100000" custLinFactNeighborY="-54352"/>
      <dgm:spPr/>
      <dgm:t>
        <a:bodyPr/>
        <a:lstStyle/>
        <a:p>
          <a:endParaRPr lang="en-US"/>
        </a:p>
      </dgm:t>
    </dgm:pt>
    <dgm:pt modelId="{D220A30C-7747-4F48-AA95-BD210E41A776}" type="pres">
      <dgm:prSet presAssocID="{08FA338F-957D-47D2-AF10-9FB7397339CE}" presName="connector2" presStyleLbl="sibTrans2D1" presStyleIdx="1" presStyleCnt="3" custAng="5765769" custLinFactNeighborX="55651" custLinFactNeighborY="-58795"/>
      <dgm:spPr/>
      <dgm:t>
        <a:bodyPr/>
        <a:lstStyle/>
        <a:p>
          <a:endParaRPr lang="en-US"/>
        </a:p>
      </dgm:t>
    </dgm:pt>
    <dgm:pt modelId="{888980DA-C085-413D-B120-EC31B53EAA61}" type="pres">
      <dgm:prSet presAssocID="{0D903F1C-9CCB-474E-BC2A-798A6214DDA4}" presName="connector3" presStyleLbl="sibTrans2D1" presStyleIdx="2" presStyleCnt="3" custScaleY="1943" custLinFactX="-71689" custLinFactY="70879" custLinFactNeighborX="-100000" custLinFactNeighborY="100000"/>
      <dgm:spPr/>
      <dgm:t>
        <a:bodyPr/>
        <a:lstStyle/>
        <a:p>
          <a:endParaRPr lang="en-US"/>
        </a:p>
      </dgm:t>
    </dgm:pt>
  </dgm:ptLst>
  <dgm:cxnLst>
    <dgm:cxn modelId="{D8F479D1-9C14-44C5-8377-24F7C5D3BB4C}" type="presOf" srcId="{0D903F1C-9CCB-474E-BC2A-798A6214DDA4}" destId="{888980DA-C085-413D-B120-EC31B53EAA61}" srcOrd="0" destOrd="0" presId="urn:microsoft.com/office/officeart/2005/8/layout/gear1"/>
    <dgm:cxn modelId="{8B08FD6A-4982-495E-A9D2-47746105851E}" type="presOf" srcId="{08FA338F-957D-47D2-AF10-9FB7397339CE}" destId="{D220A30C-7747-4F48-AA95-BD210E41A776}" srcOrd="0" destOrd="0" presId="urn:microsoft.com/office/officeart/2005/8/layout/gear1"/>
    <dgm:cxn modelId="{36EA5FA8-C294-43C0-8DE4-E85E681AEF9F}" type="presOf" srcId="{C5BDF6EE-BF66-48C3-A2CD-522251DF1FFD}" destId="{E92A5D80-91F6-45B6-B3E5-E09DAEC808CD}" srcOrd="0" destOrd="0" presId="urn:microsoft.com/office/officeart/2005/8/layout/gear1"/>
    <dgm:cxn modelId="{0B7AA790-3E19-4A56-B709-5067522DA5E1}" type="presOf" srcId="{99DB2A72-306C-4516-AA9A-F88AD9FF9586}" destId="{9AA3B2FF-A998-46A6-9588-D448246F382B}" srcOrd="0" destOrd="0" presId="urn:microsoft.com/office/officeart/2005/8/layout/gear1"/>
    <dgm:cxn modelId="{92EF3AD1-C4CA-4865-A675-38948AEA6B23}" type="presOf" srcId="{C5BDF6EE-BF66-48C3-A2CD-522251DF1FFD}" destId="{1339E814-DF46-475A-8F1A-A3B8BCC1E1BF}" srcOrd="2" destOrd="0" presId="urn:microsoft.com/office/officeart/2005/8/layout/gear1"/>
    <dgm:cxn modelId="{97CF547A-C89A-4031-BD48-7AF6177CEB16}" type="presOf" srcId="{C5BDF6EE-BF66-48C3-A2CD-522251DF1FFD}" destId="{44D614A2-C4F2-46F3-9DA5-D8D58B2E891C}" srcOrd="1" destOrd="0" presId="urn:microsoft.com/office/officeart/2005/8/layout/gear1"/>
    <dgm:cxn modelId="{F2E5BF72-698E-4DF6-992B-2DF720308A4B}" type="presOf" srcId="{A59F576C-F02C-4A93-9C17-E5C5BDE7D41B}" destId="{BEA15E05-AA30-44B0-8A0A-16A0309CBE9A}" srcOrd="0" destOrd="0" presId="urn:microsoft.com/office/officeart/2005/8/layout/gear1"/>
    <dgm:cxn modelId="{FE615DCD-2717-42EF-941A-3A94FF5FCCBE}" type="presOf" srcId="{5C3A8CC1-6A11-42DD-A299-23A379EC73BC}" destId="{B2A7291C-ED68-4E54-8F33-F6DC243D8D89}" srcOrd="0" destOrd="0" presId="urn:microsoft.com/office/officeart/2005/8/layout/gear1"/>
    <dgm:cxn modelId="{8A5A355B-F23F-4DE6-8651-05756CE305B4}" srcId="{A59F576C-F02C-4A93-9C17-E5C5BDE7D41B}" destId="{99DB2A72-306C-4516-AA9A-F88AD9FF9586}" srcOrd="1" destOrd="0" parTransId="{F4148DCF-F3F2-445A-8F7F-29FB5101F1DC}" sibTransId="{08FA338F-957D-47D2-AF10-9FB7397339CE}"/>
    <dgm:cxn modelId="{506262B5-AACD-4217-8ECC-E91DD4E04875}" type="presOf" srcId="{5C3A8CC1-6A11-42DD-A299-23A379EC73BC}" destId="{850A5FCC-E84B-4216-B8B7-C2D7A87D5815}" srcOrd="1" destOrd="0" presId="urn:microsoft.com/office/officeart/2005/8/layout/gear1"/>
    <dgm:cxn modelId="{B979BC10-C8C6-4B46-AF5A-A2EFB688941C}" type="presOf" srcId="{C5BDF6EE-BF66-48C3-A2CD-522251DF1FFD}" destId="{C15437B2-55AE-4B6D-8CFA-E74D0EF08E76}" srcOrd="3" destOrd="0" presId="urn:microsoft.com/office/officeart/2005/8/layout/gear1"/>
    <dgm:cxn modelId="{32993F17-F3F3-4600-8281-65373F596111}" srcId="{A59F576C-F02C-4A93-9C17-E5C5BDE7D41B}" destId="{C5BDF6EE-BF66-48C3-A2CD-522251DF1FFD}" srcOrd="2" destOrd="0" parTransId="{10277AE5-B698-45DA-B27B-2B9823E2CB0C}" sibTransId="{0D903F1C-9CCB-474E-BC2A-798A6214DDA4}"/>
    <dgm:cxn modelId="{A79B9A75-2617-49F8-A831-F6B88E89436C}" srcId="{A59F576C-F02C-4A93-9C17-E5C5BDE7D41B}" destId="{5C3A8CC1-6A11-42DD-A299-23A379EC73BC}" srcOrd="0" destOrd="0" parTransId="{61BB84E2-8D2F-40A2-AE2D-562FF5BBE05F}" sibTransId="{4438F589-0F25-4371-A1C2-816486376B5E}"/>
    <dgm:cxn modelId="{E66CEB07-21BD-4B54-83BE-526906CFC01D}" type="presOf" srcId="{5C3A8CC1-6A11-42DD-A299-23A379EC73BC}" destId="{8D0AD941-9662-40C0-B419-7F57519D9865}" srcOrd="2" destOrd="0" presId="urn:microsoft.com/office/officeart/2005/8/layout/gear1"/>
    <dgm:cxn modelId="{2EE42BD4-3A2A-4E29-A546-E28DE8F616D5}" type="presOf" srcId="{99DB2A72-306C-4516-AA9A-F88AD9FF9586}" destId="{62B41965-54CB-46D8-BC1C-22EBF79E5466}" srcOrd="1" destOrd="0" presId="urn:microsoft.com/office/officeart/2005/8/layout/gear1"/>
    <dgm:cxn modelId="{09E929CF-BABD-4E38-948C-95112E424630}" type="presOf" srcId="{4438F589-0F25-4371-A1C2-816486376B5E}" destId="{14F54F47-C62F-4B28-91BB-E87ED16CDED6}" srcOrd="0" destOrd="0" presId="urn:microsoft.com/office/officeart/2005/8/layout/gear1"/>
    <dgm:cxn modelId="{205FA72A-DFA2-4DD2-AE0B-3CC03E54ACA9}" type="presOf" srcId="{99DB2A72-306C-4516-AA9A-F88AD9FF9586}" destId="{C4F0757A-38CD-452B-BC8D-2C7A9FB076E3}" srcOrd="2" destOrd="0" presId="urn:microsoft.com/office/officeart/2005/8/layout/gear1"/>
    <dgm:cxn modelId="{7CC6AAED-38B7-4AF9-9069-667A7CF127D0}" type="presParOf" srcId="{BEA15E05-AA30-44B0-8A0A-16A0309CBE9A}" destId="{B2A7291C-ED68-4E54-8F33-F6DC243D8D89}" srcOrd="0" destOrd="0" presId="urn:microsoft.com/office/officeart/2005/8/layout/gear1"/>
    <dgm:cxn modelId="{2A6D03E6-3364-40E1-815B-5105B40AA9D5}" type="presParOf" srcId="{BEA15E05-AA30-44B0-8A0A-16A0309CBE9A}" destId="{850A5FCC-E84B-4216-B8B7-C2D7A87D5815}" srcOrd="1" destOrd="0" presId="urn:microsoft.com/office/officeart/2005/8/layout/gear1"/>
    <dgm:cxn modelId="{D18BDE86-4F8E-43E0-8279-961E3058DE3D}" type="presParOf" srcId="{BEA15E05-AA30-44B0-8A0A-16A0309CBE9A}" destId="{8D0AD941-9662-40C0-B419-7F57519D9865}" srcOrd="2" destOrd="0" presId="urn:microsoft.com/office/officeart/2005/8/layout/gear1"/>
    <dgm:cxn modelId="{B52DE286-7D75-4A4C-89AB-9ACCFDB0143C}" type="presParOf" srcId="{BEA15E05-AA30-44B0-8A0A-16A0309CBE9A}" destId="{9AA3B2FF-A998-46A6-9588-D448246F382B}" srcOrd="3" destOrd="0" presId="urn:microsoft.com/office/officeart/2005/8/layout/gear1"/>
    <dgm:cxn modelId="{268EC7CC-B417-4C21-AC80-37F0372BF9B7}" type="presParOf" srcId="{BEA15E05-AA30-44B0-8A0A-16A0309CBE9A}" destId="{62B41965-54CB-46D8-BC1C-22EBF79E5466}" srcOrd="4" destOrd="0" presId="urn:microsoft.com/office/officeart/2005/8/layout/gear1"/>
    <dgm:cxn modelId="{3941AB37-D006-4E31-9339-45537995EAB2}" type="presParOf" srcId="{BEA15E05-AA30-44B0-8A0A-16A0309CBE9A}" destId="{C4F0757A-38CD-452B-BC8D-2C7A9FB076E3}" srcOrd="5" destOrd="0" presId="urn:microsoft.com/office/officeart/2005/8/layout/gear1"/>
    <dgm:cxn modelId="{AD84872C-27EA-4F16-A045-91F837B48F7F}" type="presParOf" srcId="{BEA15E05-AA30-44B0-8A0A-16A0309CBE9A}" destId="{E92A5D80-91F6-45B6-B3E5-E09DAEC808CD}" srcOrd="6" destOrd="0" presId="urn:microsoft.com/office/officeart/2005/8/layout/gear1"/>
    <dgm:cxn modelId="{560A61C9-0D09-4BA5-BEFD-63E231CC89D1}" type="presParOf" srcId="{BEA15E05-AA30-44B0-8A0A-16A0309CBE9A}" destId="{44D614A2-C4F2-46F3-9DA5-D8D58B2E891C}" srcOrd="7" destOrd="0" presId="urn:microsoft.com/office/officeart/2005/8/layout/gear1"/>
    <dgm:cxn modelId="{D57C560A-36C1-4575-A28E-17C2563C0A87}" type="presParOf" srcId="{BEA15E05-AA30-44B0-8A0A-16A0309CBE9A}" destId="{1339E814-DF46-475A-8F1A-A3B8BCC1E1BF}" srcOrd="8" destOrd="0" presId="urn:microsoft.com/office/officeart/2005/8/layout/gear1"/>
    <dgm:cxn modelId="{8433B9A3-E585-4FB2-93D2-A7B8848DCB84}" type="presParOf" srcId="{BEA15E05-AA30-44B0-8A0A-16A0309CBE9A}" destId="{C15437B2-55AE-4B6D-8CFA-E74D0EF08E76}" srcOrd="9" destOrd="0" presId="urn:microsoft.com/office/officeart/2005/8/layout/gear1"/>
    <dgm:cxn modelId="{63B9669E-EC60-49C3-98D5-3809AE6E9F72}" type="presParOf" srcId="{BEA15E05-AA30-44B0-8A0A-16A0309CBE9A}" destId="{14F54F47-C62F-4B28-91BB-E87ED16CDED6}" srcOrd="10" destOrd="0" presId="urn:microsoft.com/office/officeart/2005/8/layout/gear1"/>
    <dgm:cxn modelId="{41A32F0D-8FC2-49C7-87CF-C80AEB92A441}" type="presParOf" srcId="{BEA15E05-AA30-44B0-8A0A-16A0309CBE9A}" destId="{D220A30C-7747-4F48-AA95-BD210E41A776}" srcOrd="11" destOrd="0" presId="urn:microsoft.com/office/officeart/2005/8/layout/gear1"/>
    <dgm:cxn modelId="{4C7831B0-FFB3-4C4D-841F-D7BBE36B6E9B}" type="presParOf" srcId="{BEA15E05-AA30-44B0-8A0A-16A0309CBE9A}" destId="{888980DA-C085-413D-B120-EC31B53EAA61}" srcOrd="12" destOrd="0" presId="urn:microsoft.com/office/officeart/2005/8/layout/gear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1312" tIns="45656" rIns="91312" bIns="45656" rtlCol="0"/>
          <a:lstStyle>
            <a:lvl1pPr algn="l">
              <a:defRPr sz="1300"/>
            </a:lvl1pPr>
          </a:lstStyle>
          <a:p>
            <a:pPr>
              <a:defRPr/>
            </a:pPr>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91312" tIns="45656" rIns="91312" bIns="45656" rtlCol="0"/>
          <a:lstStyle>
            <a:lvl1pPr algn="r">
              <a:defRPr sz="1300"/>
            </a:lvl1pPr>
          </a:lstStyle>
          <a:p>
            <a:pPr>
              <a:defRPr/>
            </a:pPr>
            <a:fld id="{3B7892F4-2BBB-436C-AA5B-421043F639F2}" type="datetimeFigureOut">
              <a:rPr lang="en-US"/>
              <a:pPr>
                <a:defRPr/>
              </a:pPr>
              <a:t>1/24/2017</a:t>
            </a:fld>
            <a:endParaRPr lang="en-US" dirty="0"/>
          </a:p>
        </p:txBody>
      </p:sp>
      <p:sp>
        <p:nvSpPr>
          <p:cNvPr id="4" name="Footer Placeholder 3"/>
          <p:cNvSpPr>
            <a:spLocks noGrp="1"/>
          </p:cNvSpPr>
          <p:nvPr>
            <p:ph type="ftr" sz="quarter" idx="2"/>
          </p:nvPr>
        </p:nvSpPr>
        <p:spPr>
          <a:xfrm>
            <a:off x="0" y="8829121"/>
            <a:ext cx="3038145" cy="465743"/>
          </a:xfrm>
          <a:prstGeom prst="rect">
            <a:avLst/>
          </a:prstGeom>
        </p:spPr>
        <p:txBody>
          <a:bodyPr vert="horz" lIns="91312" tIns="45656" rIns="91312" bIns="45656"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3970734" y="8829121"/>
            <a:ext cx="3038145" cy="465743"/>
          </a:xfrm>
          <a:prstGeom prst="rect">
            <a:avLst/>
          </a:prstGeom>
        </p:spPr>
        <p:txBody>
          <a:bodyPr vert="horz" lIns="91312" tIns="45656" rIns="91312" bIns="45656" rtlCol="0" anchor="b"/>
          <a:lstStyle>
            <a:lvl1pPr algn="r">
              <a:defRPr sz="1300"/>
            </a:lvl1pPr>
          </a:lstStyle>
          <a:p>
            <a:pPr>
              <a:defRPr/>
            </a:pPr>
            <a:fld id="{0B49206A-C0FE-4D1E-ABC8-B7490504445E}" type="slidenum">
              <a:rPr lang="en-US"/>
              <a:pPr>
                <a:defRPr/>
              </a:pPr>
              <a:t>‹#›</a:t>
            </a:fld>
            <a:endParaRPr lang="en-US" dirty="0"/>
          </a:p>
        </p:txBody>
      </p:sp>
    </p:spTree>
    <p:extLst>
      <p:ext uri="{BB962C8B-B14F-4D97-AF65-F5344CB8AC3E}">
        <p14:creationId xmlns="" xmlns:p14="http://schemas.microsoft.com/office/powerpoint/2010/main" val="2778055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defTabSz="931582" eaLnBrk="1" hangingPunct="1">
              <a:defRPr sz="1300"/>
            </a:lvl1pPr>
          </a:lstStyle>
          <a:p>
            <a:pPr>
              <a:defRPr/>
            </a:pPr>
            <a:endParaRPr lang="en-US" dirty="0"/>
          </a:p>
        </p:txBody>
      </p:sp>
      <p:sp>
        <p:nvSpPr>
          <p:cNvPr id="72707" name="Rectangle 3"/>
          <p:cNvSpPr>
            <a:spLocks noGrp="1" noChangeArrowheads="1"/>
          </p:cNvSpPr>
          <p:nvPr>
            <p:ph type="dt" idx="1"/>
          </p:nvPr>
        </p:nvSpPr>
        <p:spPr bwMode="auto">
          <a:xfrm>
            <a:off x="3969214"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algn="r" defTabSz="931582" eaLnBrk="1" hangingPunct="1">
              <a:defRPr sz="1300"/>
            </a:lvl1pPr>
          </a:lstStyle>
          <a:p>
            <a:pPr>
              <a:defRPr/>
            </a:pPr>
            <a:endParaRPr lang="en-US" dirty="0"/>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702866" y="4416098"/>
            <a:ext cx="5604669" cy="4183995"/>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defTabSz="931582" eaLnBrk="1" hangingPunct="1">
              <a:defRPr sz="1300"/>
            </a:lvl1pPr>
          </a:lstStyle>
          <a:p>
            <a:pPr>
              <a:defRPr/>
            </a:pPr>
            <a:endParaRPr lang="en-US" dirty="0"/>
          </a:p>
        </p:txBody>
      </p:sp>
      <p:sp>
        <p:nvSpPr>
          <p:cNvPr id="72711" name="Rectangle 7"/>
          <p:cNvSpPr>
            <a:spLocks noGrp="1" noChangeArrowheads="1"/>
          </p:cNvSpPr>
          <p:nvPr>
            <p:ph type="sldNum" sz="quarter" idx="5"/>
          </p:nvPr>
        </p:nvSpPr>
        <p:spPr bwMode="auto">
          <a:xfrm>
            <a:off x="3969214"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algn="r" defTabSz="931582" eaLnBrk="1" hangingPunct="1">
              <a:defRPr sz="1300"/>
            </a:lvl1pPr>
          </a:lstStyle>
          <a:p>
            <a:pPr>
              <a:defRPr/>
            </a:pPr>
            <a:fld id="{A96E7DF0-4989-4C25-B9FB-1ED8B126B169}" type="slidenum">
              <a:rPr lang="en-US"/>
              <a:pPr>
                <a:defRPr/>
              </a:pPr>
              <a:t>‹#›</a:t>
            </a:fld>
            <a:endParaRPr lang="en-US" dirty="0"/>
          </a:p>
        </p:txBody>
      </p:sp>
    </p:spTree>
    <p:extLst>
      <p:ext uri="{BB962C8B-B14F-4D97-AF65-F5344CB8AC3E}">
        <p14:creationId xmlns="" xmlns:p14="http://schemas.microsoft.com/office/powerpoint/2010/main" val="4270732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smtClean="0"/>
          </a:p>
        </p:txBody>
      </p:sp>
      <p:sp>
        <p:nvSpPr>
          <p:cNvPr id="57348" name="Slide Number Placeholder 3"/>
          <p:cNvSpPr>
            <a:spLocks noGrp="1"/>
          </p:cNvSpPr>
          <p:nvPr>
            <p:ph type="sldNum" sz="quarter" idx="5"/>
          </p:nvPr>
        </p:nvSpPr>
        <p:spPr>
          <a:noFill/>
        </p:spPr>
        <p:txBody>
          <a:bodyPr/>
          <a:lstStyle/>
          <a:p>
            <a:pPr defTabSz="930356"/>
            <a:fld id="{9B55826A-C67D-4599-9B44-222DD1009CDA}" type="slidenum">
              <a:rPr lang="en-US" smtClean="0"/>
              <a:pPr defTabSz="930356"/>
              <a:t>1</a:t>
            </a:fld>
            <a:endParaRPr lang="en-US" dirty="0" smtClean="0"/>
          </a:p>
        </p:txBody>
      </p:sp>
    </p:spTree>
    <p:extLst>
      <p:ext uri="{BB962C8B-B14F-4D97-AF65-F5344CB8AC3E}">
        <p14:creationId xmlns="" xmlns:p14="http://schemas.microsoft.com/office/powerpoint/2010/main" val="66774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16</a:t>
            </a:fld>
            <a:endParaRPr lang="en-US" dirty="0"/>
          </a:p>
        </p:txBody>
      </p:sp>
    </p:spTree>
    <p:extLst>
      <p:ext uri="{BB962C8B-B14F-4D97-AF65-F5344CB8AC3E}">
        <p14:creationId xmlns="" xmlns:p14="http://schemas.microsoft.com/office/powerpoint/2010/main" val="323571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21</a:t>
            </a:fld>
            <a:endParaRPr lang="en-US" dirty="0"/>
          </a:p>
        </p:txBody>
      </p:sp>
    </p:spTree>
    <p:extLst>
      <p:ext uri="{BB962C8B-B14F-4D97-AF65-F5344CB8AC3E}">
        <p14:creationId xmlns="" xmlns:p14="http://schemas.microsoft.com/office/powerpoint/2010/main" val="4179651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17"/>
          <p:cNvSpPr>
            <a:spLocks noChangeArrowheads="1"/>
          </p:cNvSpPr>
          <p:nvPr userDrawn="1"/>
        </p:nvSpPr>
        <p:spPr bwMode="auto">
          <a:xfrm>
            <a:off x="0" y="0"/>
            <a:ext cx="9144000" cy="1714500"/>
          </a:xfrm>
          <a:prstGeom prst="rect">
            <a:avLst/>
          </a:prstGeom>
          <a:solidFill>
            <a:srgbClr val="D5AF54">
              <a:alpha val="52000"/>
            </a:srgbClr>
          </a:solidFill>
          <a:ln w="9525" algn="in">
            <a:noFill/>
            <a:miter lim="800000"/>
            <a:headEnd/>
            <a:tailEnd/>
          </a:ln>
        </p:spPr>
        <p:txBody>
          <a:bodyPr lIns="36576" tIns="36576" rIns="36576" bIns="36576"/>
          <a:lstStyle/>
          <a:p>
            <a:endParaRPr lang="en-US" dirty="0"/>
          </a:p>
        </p:txBody>
      </p:sp>
      <p:pic>
        <p:nvPicPr>
          <p:cNvPr id="32" name="Picture 220" descr="MP900439486[1]"/>
          <p:cNvPicPr>
            <a:picLocks noChangeAspect="1" noChangeArrowheads="1"/>
          </p:cNvPicPr>
          <p:nvPr userDrawn="1"/>
        </p:nvPicPr>
        <p:blipFill>
          <a:blip r:embed="rId2" cstate="print"/>
          <a:stretch>
            <a:fillRect/>
          </a:stretch>
        </p:blipFill>
        <p:spPr bwMode="auto">
          <a:xfrm>
            <a:off x="2590800" y="381001"/>
            <a:ext cx="3962400" cy="2642920"/>
          </a:xfrm>
          <a:prstGeom prst="rect">
            <a:avLst/>
          </a:prstGeom>
          <a:noFill/>
          <a:ln w="9525" algn="in">
            <a:noFill/>
            <a:miter lim="800000"/>
            <a:headEnd/>
            <a:tailEnd/>
          </a:ln>
        </p:spPr>
      </p:pic>
      <p:pic>
        <p:nvPicPr>
          <p:cNvPr id="14" name="Picture 218" descr="MP900422246[1]"/>
          <p:cNvPicPr>
            <a:picLocks noChangeAspect="1" noChangeArrowheads="1"/>
          </p:cNvPicPr>
          <p:nvPr userDrawn="1"/>
        </p:nvPicPr>
        <p:blipFill>
          <a:blip r:embed="rId3" cstate="print"/>
          <a:srcRect t="12969" r="45946" b="6621"/>
          <a:stretch>
            <a:fillRect/>
          </a:stretch>
        </p:blipFill>
        <p:spPr bwMode="auto">
          <a:xfrm>
            <a:off x="6553200" y="381000"/>
            <a:ext cx="2590800" cy="2570629"/>
          </a:xfrm>
          <a:prstGeom prst="rect">
            <a:avLst/>
          </a:prstGeom>
          <a:noFill/>
          <a:ln w="9525" algn="in">
            <a:noFill/>
            <a:miter lim="800000"/>
            <a:headEnd/>
            <a:tailEnd/>
          </a:ln>
        </p:spPr>
      </p:pic>
      <p:pic>
        <p:nvPicPr>
          <p:cNvPr id="15" name="Picture 220" descr="MP900439486[1]"/>
          <p:cNvPicPr>
            <a:picLocks noChangeAspect="1" noChangeArrowheads="1"/>
          </p:cNvPicPr>
          <p:nvPr userDrawn="1"/>
        </p:nvPicPr>
        <p:blipFill>
          <a:blip r:embed="rId4" cstate="print"/>
          <a:srcRect l="15387" r="30862"/>
          <a:stretch>
            <a:fillRect/>
          </a:stretch>
        </p:blipFill>
        <p:spPr bwMode="auto">
          <a:xfrm flipH="1">
            <a:off x="0" y="381000"/>
            <a:ext cx="2590800" cy="3072533"/>
          </a:xfrm>
          <a:prstGeom prst="rect">
            <a:avLst/>
          </a:prstGeom>
          <a:noFill/>
          <a:ln w="9525" algn="in">
            <a:noFill/>
            <a:miter lim="800000"/>
            <a:headEnd/>
            <a:tailEnd/>
          </a:ln>
        </p:spPr>
      </p:pic>
      <p:grpSp>
        <p:nvGrpSpPr>
          <p:cNvPr id="17" name="Group 221"/>
          <p:cNvGrpSpPr>
            <a:grpSpLocks/>
          </p:cNvGrpSpPr>
          <p:nvPr userDrawn="1"/>
        </p:nvGrpSpPr>
        <p:grpSpPr bwMode="auto">
          <a:xfrm>
            <a:off x="0" y="1752601"/>
            <a:ext cx="9144000" cy="2527300"/>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dirty="0"/>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dirty="0"/>
            </a:p>
          </p:txBody>
        </p:sp>
      </p:grpSp>
      <p:sp>
        <p:nvSpPr>
          <p:cNvPr id="22" name="Line 229"/>
          <p:cNvSpPr>
            <a:spLocks noChangeShapeType="1"/>
          </p:cNvSpPr>
          <p:nvPr userDrawn="1"/>
        </p:nvSpPr>
        <p:spPr bwMode="auto">
          <a:xfrm flipH="1" flipV="1">
            <a:off x="0" y="381001"/>
            <a:ext cx="9144000" cy="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3" name="Line 230"/>
          <p:cNvSpPr>
            <a:spLocks noChangeShapeType="1"/>
          </p:cNvSpPr>
          <p:nvPr userDrawn="1"/>
        </p:nvSpPr>
        <p:spPr bwMode="auto">
          <a:xfrm>
            <a:off x="6553200" y="381000"/>
            <a:ext cx="0" cy="164592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4" name="Line 231"/>
          <p:cNvSpPr>
            <a:spLocks noChangeShapeType="1"/>
          </p:cNvSpPr>
          <p:nvPr userDrawn="1"/>
        </p:nvSpPr>
        <p:spPr bwMode="auto">
          <a:xfrm>
            <a:off x="2590800" y="381000"/>
            <a:ext cx="0" cy="2377440"/>
          </a:xfrm>
          <a:prstGeom prst="line">
            <a:avLst/>
          </a:prstGeom>
          <a:noFill/>
          <a:ln w="9525" algn="ctr">
            <a:solidFill>
              <a:srgbClr val="FFFFFE"/>
            </a:solidFill>
            <a:round/>
            <a:headEnd/>
            <a:tailEnd/>
          </a:ln>
        </p:spPr>
        <p:txBody>
          <a:bodyPr lIns="36576" tIns="36576" rIns="36576" bIns="36576"/>
          <a:lstStyle/>
          <a:p>
            <a:endParaRPr lang="en-US" dirty="0"/>
          </a:p>
        </p:txBody>
      </p:sp>
      <p:pic>
        <p:nvPicPr>
          <p:cNvPr id="31" name="Picture 9"/>
          <p:cNvPicPr>
            <a:picLocks noChangeAspect="1" noChangeArrowheads="1"/>
          </p:cNvPicPr>
          <p:nvPr userDrawn="1"/>
        </p:nvPicPr>
        <p:blipFill>
          <a:blip r:embed="rId5" cstate="print"/>
          <a:srcRect/>
          <a:stretch>
            <a:fillRect/>
          </a:stretch>
        </p:blipFill>
        <p:spPr bwMode="auto">
          <a:xfrm>
            <a:off x="0" y="5387975"/>
            <a:ext cx="9144000" cy="1476433"/>
          </a:xfrm>
          <a:prstGeom prst="rect">
            <a:avLst/>
          </a:prstGeom>
          <a:noFill/>
          <a:ln w="9525">
            <a:noFill/>
            <a:miter lim="800000"/>
            <a:headEnd/>
            <a:tailEnd/>
          </a:ln>
          <a:effectLst/>
        </p:spPr>
      </p:pic>
      <p:sp>
        <p:nvSpPr>
          <p:cNvPr id="6146" name="Rectangle 2"/>
          <p:cNvSpPr>
            <a:spLocks noGrp="1" noChangeArrowheads="1"/>
          </p:cNvSpPr>
          <p:nvPr>
            <p:ph type="subTitle" idx="1"/>
          </p:nvPr>
        </p:nvSpPr>
        <p:spPr>
          <a:xfrm>
            <a:off x="2133600" y="3886200"/>
            <a:ext cx="6858000" cy="609600"/>
          </a:xfrm>
        </p:spPr>
        <p:txBody>
          <a:bodyPr/>
          <a:lstStyle>
            <a:lvl1pPr marL="0" indent="0" algn="ctr">
              <a:buFont typeface="Wingdings" pitchFamily="2" charset="2"/>
              <a:buNone/>
              <a:defRPr sz="2400">
                <a:solidFill>
                  <a:srgbClr val="BF962F"/>
                </a:solidFill>
                <a:latin typeface="+mj-lt"/>
              </a:defRPr>
            </a:lvl1pPr>
          </a:lstStyle>
          <a:p>
            <a:r>
              <a:rPr lang="en-US" dirty="0" smtClean="0"/>
              <a:t>Click to edit Master subtitle style</a:t>
            </a:r>
            <a:endParaRPr lang="en-US" dirty="0"/>
          </a:p>
        </p:txBody>
      </p:sp>
      <p:sp>
        <p:nvSpPr>
          <p:cNvPr id="6156" name="Rectangle 12"/>
          <p:cNvSpPr>
            <a:spLocks noGrp="1" noChangeArrowheads="1"/>
          </p:cNvSpPr>
          <p:nvPr>
            <p:ph type="ctrTitle"/>
          </p:nvPr>
        </p:nvSpPr>
        <p:spPr>
          <a:xfrm>
            <a:off x="2133600" y="3124200"/>
            <a:ext cx="6858000" cy="762000"/>
          </a:xfrm>
          <a:noFill/>
          <a:ln>
            <a:noFill/>
          </a:ln>
          <a:scene3d>
            <a:camera prst="orthographicFront"/>
            <a:lightRig rig="balanced" dir="t"/>
          </a:scene3d>
          <a:sp3d prstMaterial="clear"/>
        </p:spPr>
        <p:txBody>
          <a:bodyPr anchor="ctr"/>
          <a:lstStyle>
            <a:lvl1pPr>
              <a:defRPr sz="3200" cap="none" baseline="0">
                <a:solidFill>
                  <a:srgbClr val="1E3C78"/>
                </a:solidFill>
              </a:defRPr>
            </a:lvl1pPr>
          </a:lstStyle>
          <a:p>
            <a:r>
              <a:rPr lang="en-US" dirty="0"/>
              <a:t>Click to edit Master title style</a:t>
            </a:r>
          </a:p>
        </p:txBody>
      </p:sp>
      <p:sp>
        <p:nvSpPr>
          <p:cNvPr id="12" name="Rectangle 5"/>
          <p:cNvSpPr>
            <a:spLocks noGrp="1" noChangeArrowheads="1"/>
          </p:cNvSpPr>
          <p:nvPr>
            <p:ph type="sldNum" sz="quarter" idx="12"/>
          </p:nvPr>
        </p:nvSpPr>
        <p:spPr>
          <a:xfrm>
            <a:off x="0" y="6553200"/>
            <a:ext cx="381000" cy="304800"/>
          </a:xfrm>
        </p:spPr>
        <p:txBody>
          <a:bodyPr/>
          <a:lstStyle>
            <a:lvl1pPr>
              <a:defRPr/>
            </a:lvl1pPr>
          </a:lstStyle>
          <a:p>
            <a:pPr>
              <a:defRPr/>
            </a:pPr>
            <a:fld id="{7ED48888-3581-4331-A0A4-93E9F0A57B37}" type="slidenum">
              <a:rPr lang="en-US"/>
              <a:pPr>
                <a:defRPr/>
              </a:pPr>
              <a:t>‹#›</a:t>
            </a:fld>
            <a:endParaRPr lang="en-US" dirty="0"/>
          </a:p>
        </p:txBody>
      </p:sp>
      <p:pic>
        <p:nvPicPr>
          <p:cNvPr id="26" name="Picture 25" descr="Blue Gold Logo.png"/>
          <p:cNvPicPr>
            <a:picLocks noChangeAspect="1"/>
          </p:cNvPicPr>
          <p:nvPr/>
        </p:nvPicPr>
        <p:blipFill>
          <a:blip r:embed="rId6" cstate="print"/>
          <a:stretch>
            <a:fillRect/>
          </a:stretch>
        </p:blipFill>
        <p:spPr>
          <a:xfrm>
            <a:off x="533400" y="5485403"/>
            <a:ext cx="2011680" cy="686797"/>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12" name="Picture 11"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43000"/>
            <a:ext cx="3008313" cy="502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11"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066800"/>
            <a:ext cx="621792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595938"/>
            <a:ext cx="6217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sp>
        <p:nvSpPr>
          <p:cNvPr id="9"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pic>
        <p:nvPicPr>
          <p:cNvPr id="11" name="Picture 10"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3" name="Picture 2"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bwMode="auto">
          <a:xfrm>
            <a:off x="0" y="0"/>
            <a:ext cx="9144000" cy="990600"/>
          </a:xfrm>
          <a:prstGeom prst="rect">
            <a:avLst/>
          </a:prstGeom>
          <a:solidFill>
            <a:srgbClr val="1E3C7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pic>
        <p:nvPicPr>
          <p:cNvPr id="15" name="Picture 220" descr="MP900439486[1]"/>
          <p:cNvPicPr>
            <a:picLocks noChangeAspect="1" noChangeArrowheads="1"/>
          </p:cNvPicPr>
          <p:nvPr userDrawn="1"/>
        </p:nvPicPr>
        <p:blipFill>
          <a:blip r:embed="rId2" cstate="print"/>
          <a:srcRect t="27272" r="1989"/>
          <a:stretch>
            <a:fillRect/>
          </a:stretch>
        </p:blipFill>
        <p:spPr bwMode="auto">
          <a:xfrm flipH="1">
            <a:off x="0" y="228600"/>
            <a:ext cx="9144000" cy="2438400"/>
          </a:xfrm>
          <a:prstGeom prst="rect">
            <a:avLst/>
          </a:prstGeom>
          <a:noFill/>
          <a:ln w="9525" algn="in">
            <a:noFill/>
            <a:miter lim="800000"/>
            <a:headEnd/>
            <a:tailEnd/>
          </a:ln>
        </p:spPr>
      </p:pic>
      <p:grpSp>
        <p:nvGrpSpPr>
          <p:cNvPr id="2" name="Group 221"/>
          <p:cNvGrpSpPr>
            <a:grpSpLocks/>
          </p:cNvGrpSpPr>
          <p:nvPr userDrawn="1"/>
        </p:nvGrpSpPr>
        <p:grpSpPr bwMode="auto">
          <a:xfrm flipH="1">
            <a:off x="0" y="1600201"/>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dirty="0"/>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dirty="0"/>
            </a:p>
          </p:txBody>
        </p:sp>
      </p:grpSp>
      <p:sp>
        <p:nvSpPr>
          <p:cNvPr id="22" name="Line 229"/>
          <p:cNvSpPr>
            <a:spLocks noChangeShapeType="1"/>
          </p:cNvSpPr>
          <p:nvPr userDrawn="1"/>
        </p:nvSpPr>
        <p:spPr bwMode="auto">
          <a:xfrm flipV="1">
            <a:off x="0" y="228601"/>
            <a:ext cx="9144000" cy="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3" name="Line 230"/>
          <p:cNvSpPr>
            <a:spLocks noChangeShapeType="1"/>
          </p:cNvSpPr>
          <p:nvPr userDrawn="1"/>
        </p:nvSpPr>
        <p:spPr bwMode="auto">
          <a:xfrm flipH="1">
            <a:off x="2590800" y="228601"/>
            <a:ext cx="0" cy="164592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4" name="Line 231"/>
          <p:cNvSpPr>
            <a:spLocks noChangeShapeType="1"/>
          </p:cNvSpPr>
          <p:nvPr userDrawn="1"/>
        </p:nvSpPr>
        <p:spPr bwMode="auto">
          <a:xfrm flipH="1">
            <a:off x="6553200" y="228601"/>
            <a:ext cx="0" cy="2377440"/>
          </a:xfrm>
          <a:prstGeom prst="line">
            <a:avLst/>
          </a:prstGeom>
          <a:noFill/>
          <a:ln w="9525" algn="ctr">
            <a:solidFill>
              <a:srgbClr val="FFFFFE"/>
            </a:solidFill>
            <a:round/>
            <a:headEnd/>
            <a:tailEnd/>
          </a:ln>
        </p:spPr>
        <p:txBody>
          <a:bodyPr lIns="36576" tIns="36576" rIns="36576" bIns="36576"/>
          <a:lstStyle/>
          <a:p>
            <a:endParaRPr lang="en-US" dirty="0"/>
          </a:p>
        </p:txBody>
      </p:sp>
      <p:sp>
        <p:nvSpPr>
          <p:cNvPr id="6146" name="Rectangle 2"/>
          <p:cNvSpPr>
            <a:spLocks noGrp="1" noChangeArrowheads="1"/>
          </p:cNvSpPr>
          <p:nvPr userDrawn="1">
            <p:ph type="subTitle" idx="1"/>
          </p:nvPr>
        </p:nvSpPr>
        <p:spPr>
          <a:xfrm>
            <a:off x="0" y="38862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smtClean="0"/>
              <a:t>Click to edit Master subtitle style</a:t>
            </a:r>
            <a:endParaRPr lang="en-US" dirty="0"/>
          </a:p>
        </p:txBody>
      </p:sp>
      <p:sp>
        <p:nvSpPr>
          <p:cNvPr id="6156" name="Rectangle 12"/>
          <p:cNvSpPr>
            <a:spLocks noGrp="1" noChangeArrowheads="1"/>
          </p:cNvSpPr>
          <p:nvPr userDrawn="1">
            <p:ph type="ctrTitle"/>
          </p:nvPr>
        </p:nvSpPr>
        <p:spPr>
          <a:xfrm>
            <a:off x="0" y="31242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20" name="Picture 2"/>
          <p:cNvPicPr>
            <a:picLocks noChangeAspect="1" noChangeArrowheads="1"/>
          </p:cNvPicPr>
          <p:nvPr userDrawn="1"/>
        </p:nvPicPr>
        <p:blipFill>
          <a:blip r:embed="rId3"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sp>
        <p:nvSpPr>
          <p:cNvPr id="3" name="Content Placeholder 2"/>
          <p:cNvSpPr>
            <a:spLocks noGrp="1"/>
          </p:cNvSpPr>
          <p:nvPr>
            <p:ph idx="1"/>
          </p:nvPr>
        </p:nvSpPr>
        <p:spPr>
          <a:xfrm>
            <a:off x="838200" y="15240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962D946E-3767-4B1B-821F-E197722984EE}"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30325" y="16764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741363" y="17526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9" name="Picture 8"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5240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7563" y="15240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p:cNvPicPr>
            <a:picLocks noChangeAspect="1" noChangeArrowheads="1"/>
          </p:cNvPicPr>
          <p:nvPr userDrawn="1"/>
        </p:nvPicPr>
        <p:blipFill>
          <a:blip r:embed="rId3" cstate="print"/>
          <a:srcRect/>
          <a:stretch>
            <a:fillRect/>
          </a:stretch>
        </p:blipFill>
        <p:spPr bwMode="auto">
          <a:xfrm>
            <a:off x="-6350" y="5410200"/>
            <a:ext cx="9156700" cy="1487488"/>
          </a:xfrm>
          <a:prstGeom prst="rect">
            <a:avLst/>
          </a:prstGeom>
          <a:noFill/>
          <a:ln w="9525">
            <a:noFill/>
            <a:miter lim="800000"/>
            <a:headEnd/>
            <a:tailEnd/>
          </a:ln>
          <a:effectLst/>
        </p:spPr>
      </p:pic>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6002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7563" y="16002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3"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6" name="Picture 5"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64D9A"/>
            </a:gs>
            <a:gs pos="21000">
              <a:schemeClr val="bg1"/>
            </a:gs>
            <a:gs pos="100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9144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2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512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dirty="0"/>
          </a:p>
        </p:txBody>
      </p:sp>
      <p:sp>
        <p:nvSpPr>
          <p:cNvPr id="512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536AC6B-3E1A-4283-88DD-FAF875A3B3B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3" r:id="rId1"/>
    <p:sldLayoutId id="2147484314" r:id="rId2"/>
    <p:sldLayoutId id="2147484272" r:id="rId3"/>
    <p:sldLayoutId id="2147484307" r:id="rId4"/>
    <p:sldLayoutId id="2147484294" r:id="rId5"/>
    <p:sldLayoutId id="2147484274" r:id="rId6"/>
    <p:sldLayoutId id="2147484308" r:id="rId7"/>
    <p:sldLayoutId id="2147484309" r:id="rId8"/>
    <p:sldLayoutId id="2147484310" r:id="rId9"/>
    <p:sldLayoutId id="2147484275" r:id="rId10"/>
    <p:sldLayoutId id="2147484278" r:id="rId11"/>
    <p:sldLayoutId id="2147484279" r:id="rId12"/>
    <p:sldLayoutId id="2147484281" r:id="rId13"/>
    <p:sldLayoutId id="2147484311" r:id="rId14"/>
    <p:sldLayoutId id="2147484312" r:id="rId15"/>
    <p:sldLayoutId id="2147484313" r:id="rId16"/>
  </p:sldLayoutIdLst>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8"/>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8"/>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8"/>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8"/>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8"/>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image" Target="http://dgsnet.dgs.ca.gov/NR/rdonlyres/e5kfuefv3wqii6aog3poxbk635bqigzrky6gge3thbgwqqnn2bovageepgzhw24l6pxofwj7hvt6hd/main.jpg" TargetMode="Externa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osfm.fire.ca.gov/firelifesafety/firelifesafety_planreview"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hyperlink" Target="http://bscc.ca.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304800" y="2971800"/>
            <a:ext cx="8534400" cy="1600200"/>
          </a:xfrm>
        </p:spPr>
        <p:txBody>
          <a:bodyPr/>
          <a:lstStyle/>
          <a:p>
            <a:r>
              <a:rPr lang="en-US" sz="4000" b="1" dirty="0" smtClean="0">
                <a:latin typeface="Times New Roman" panose="02020603050405020304" pitchFamily="18" charset="0"/>
                <a:cs typeface="Times New Roman" panose="02020603050405020304" pitchFamily="18" charset="0"/>
              </a:rPr>
              <a:t> </a:t>
            </a:r>
            <a:br>
              <a:rPr lang="en-US" sz="4000" b="1" dirty="0" smtClean="0">
                <a:latin typeface="Times New Roman" panose="02020603050405020304" pitchFamily="18" charset="0"/>
                <a:cs typeface="Times New Roman" panose="02020603050405020304" pitchFamily="18" charset="0"/>
              </a:rPr>
            </a:br>
            <a:r>
              <a:rPr lang="en-US" b="1" dirty="0" smtClean="0">
                <a:latin typeface="+mj-lt"/>
              </a:rPr>
              <a:t>Senate Bill 844 Bidder’s Conference</a:t>
            </a:r>
            <a:br>
              <a:rPr lang="en-US" b="1" dirty="0" smtClean="0">
                <a:latin typeface="+mj-lt"/>
              </a:rPr>
            </a:br>
            <a:r>
              <a:rPr lang="en-US" sz="2400" b="1" dirty="0" smtClean="0">
                <a:latin typeface="+mj-lt"/>
              </a:rPr>
              <a:t> </a:t>
            </a:r>
            <a:br>
              <a:rPr lang="en-US" sz="2400" b="1" dirty="0" smtClean="0">
                <a:latin typeface="+mj-lt"/>
              </a:rPr>
            </a:br>
            <a:r>
              <a:rPr lang="en-US" sz="2800" b="1" dirty="0" smtClean="0">
                <a:latin typeface="+mj-lt"/>
              </a:rPr>
              <a:t>Construction of </a:t>
            </a:r>
            <a:br>
              <a:rPr lang="en-US" sz="2800" b="1" dirty="0" smtClean="0">
                <a:latin typeface="+mj-lt"/>
              </a:rPr>
            </a:br>
            <a:r>
              <a:rPr lang="en-US" sz="2800" b="1" dirty="0" smtClean="0">
                <a:latin typeface="+mj-lt"/>
              </a:rPr>
              <a:t>Adult Local Criminal Justice Facilities</a:t>
            </a:r>
            <a:br>
              <a:rPr lang="en-US" sz="2800" b="1" dirty="0" smtClean="0">
                <a:latin typeface="+mj-lt"/>
              </a:rPr>
            </a:br>
            <a:r>
              <a:rPr lang="en-US" sz="2800" b="1" dirty="0" smtClean="0">
                <a:latin typeface="+mj-lt"/>
              </a:rPr>
              <a:t>January 25, 2017</a:t>
            </a:r>
            <a:endParaRPr lang="en-US" sz="2800" b="1" dirty="0">
              <a:latin typeface="+mj-lt"/>
              <a:cs typeface="Times New Roman" panose="02020603050405020304" pitchFamily="18" charset="0"/>
            </a:endParaRPr>
          </a:p>
        </p:txBody>
      </p:sp>
      <p:sp>
        <p:nvSpPr>
          <p:cNvPr id="4" name="Subtitle 22"/>
          <p:cNvSpPr txBox="1">
            <a:spLocks/>
          </p:cNvSpPr>
          <p:nvPr/>
        </p:nvSpPr>
        <p:spPr bwMode="auto">
          <a:xfrm>
            <a:off x="9296400" y="5867400"/>
            <a:ext cx="45847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
                <a:schemeClr val="accent1"/>
              </a:buClr>
              <a:buSzPct val="110000"/>
              <a:buFont typeface="Wingdings" pitchFamily="2" charset="2"/>
              <a:buNone/>
              <a:tabLst/>
              <a:defRPr/>
            </a:pPr>
            <a:endParaRPr kumimoji="0" lang="en-US" sz="2000" b="0" i="0" u="none" strike="noStrike" kern="0" cap="none" spc="0" normalizeH="0" baseline="0" noProof="0" dirty="0">
              <a:ln>
                <a:noFill/>
              </a:ln>
              <a:solidFill>
                <a:srgbClr val="BF962F"/>
              </a:solidFill>
              <a:effectLst/>
              <a:uLnTx/>
              <a:uFillTx/>
              <a:latin typeface="+mj-lt"/>
              <a:ea typeface="+mn-ea"/>
              <a:cs typeface="+mn-cs"/>
            </a:endParaRPr>
          </a:p>
        </p:txBody>
      </p:sp>
    </p:spTree>
    <p:custDataLst>
      <p:tags r:id="rId1"/>
    </p:custData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RFP Preferences Points</a:t>
            </a:r>
            <a:endParaRPr lang="en-US" dirty="0">
              <a:latin typeface="+mj-lt"/>
            </a:endParaRPr>
          </a:p>
        </p:txBody>
      </p:sp>
      <p:sp>
        <p:nvSpPr>
          <p:cNvPr id="3" name="Content Placeholder 2"/>
          <p:cNvSpPr>
            <a:spLocks noGrp="1"/>
          </p:cNvSpPr>
          <p:nvPr>
            <p:ph idx="1"/>
          </p:nvPr>
        </p:nvSpPr>
        <p:spPr>
          <a:xfrm>
            <a:off x="838200" y="1295400"/>
            <a:ext cx="7661275" cy="4343400"/>
          </a:xfrm>
        </p:spPr>
        <p:txBody>
          <a:bodyPr/>
          <a:lstStyle/>
          <a:p>
            <a:pPr>
              <a:buNone/>
            </a:pPr>
            <a:r>
              <a:rPr lang="pt-BR" sz="2000" b="1" u="sng" dirty="0" smtClean="0">
                <a:latin typeface="+mj-lt"/>
              </a:rPr>
              <a:t>Preference Points available</a:t>
            </a:r>
            <a:r>
              <a:rPr lang="pt-BR" sz="2000" b="1" dirty="0" smtClean="0">
                <a:latin typeface="+mj-lt"/>
              </a:rPr>
              <a:t>:</a:t>
            </a:r>
            <a:endParaRPr lang="pt-BR" sz="2000" dirty="0" smtClean="0">
              <a:latin typeface="+mj-lt"/>
            </a:endParaRPr>
          </a:p>
          <a:p>
            <a:pPr>
              <a:buNone/>
            </a:pPr>
            <a:endParaRPr lang="pt-BR" sz="2000" dirty="0" smtClean="0">
              <a:latin typeface="+mj-lt"/>
            </a:endParaRPr>
          </a:p>
          <a:p>
            <a:pPr>
              <a:spcBef>
                <a:spcPts val="200"/>
              </a:spcBef>
              <a:buFont typeface="Wingdings" pitchFamily="2" charset="2"/>
              <a:buChar char="ü"/>
            </a:pPr>
            <a:r>
              <a:rPr lang="en-US" sz="2000" dirty="0" smtClean="0">
                <a:latin typeface="+mj-lt"/>
              </a:rPr>
              <a:t>Board of Supervisors Resolution with local match funds </a:t>
            </a:r>
          </a:p>
          <a:p>
            <a:pPr>
              <a:spcBef>
                <a:spcPts val="200"/>
              </a:spcBef>
              <a:buFont typeface="Wingdings" pitchFamily="2" charset="2"/>
              <a:buChar char="ü"/>
            </a:pPr>
            <a:endParaRPr lang="en-US" sz="1100" dirty="0" smtClean="0">
              <a:latin typeface="+mj-lt"/>
            </a:endParaRPr>
          </a:p>
          <a:p>
            <a:pPr>
              <a:spcBef>
                <a:spcPts val="200"/>
              </a:spcBef>
              <a:buFont typeface="Wingdings" pitchFamily="2" charset="2"/>
              <a:buChar char="ü"/>
            </a:pPr>
            <a:r>
              <a:rPr lang="en-US" sz="2000" dirty="0" smtClean="0">
                <a:latin typeface="+mj-lt"/>
              </a:rPr>
              <a:t>Compliance with California Environment Quality Act (CEQA)</a:t>
            </a:r>
          </a:p>
          <a:p>
            <a:pPr>
              <a:spcBef>
                <a:spcPts val="200"/>
              </a:spcBef>
              <a:buNone/>
            </a:pPr>
            <a:endParaRPr lang="en-US" sz="1100" dirty="0" smtClean="0">
              <a:latin typeface="+mj-lt"/>
            </a:endParaRPr>
          </a:p>
          <a:p>
            <a:pPr>
              <a:spcBef>
                <a:spcPts val="200"/>
              </a:spcBef>
              <a:buFont typeface="Wingdings" pitchFamily="2" charset="2"/>
              <a:buChar char="ü"/>
            </a:pPr>
            <a:r>
              <a:rPr lang="en-US" sz="2000" dirty="0" smtClean="0">
                <a:latin typeface="+mj-lt"/>
              </a:rPr>
              <a:t>Replacing compacted, outdated, or unsafe housing capacity that </a:t>
            </a:r>
            <a:r>
              <a:rPr lang="en-US" sz="2000" u="sng" dirty="0" smtClean="0">
                <a:latin typeface="+mj-lt"/>
              </a:rPr>
              <a:t>adds treatment space </a:t>
            </a:r>
            <a:r>
              <a:rPr lang="en-US" sz="2000" b="1" dirty="0" smtClean="0">
                <a:latin typeface="+mj-lt"/>
              </a:rPr>
              <a:t>OR</a:t>
            </a:r>
            <a:r>
              <a:rPr lang="en-US" sz="2000" dirty="0" smtClean="0">
                <a:latin typeface="+mj-lt"/>
              </a:rPr>
              <a:t> seeking to </a:t>
            </a:r>
            <a:r>
              <a:rPr lang="en-US" sz="2000" u="sng" dirty="0" smtClean="0">
                <a:latin typeface="+mj-lt"/>
              </a:rPr>
              <a:t>renovate existing </a:t>
            </a:r>
            <a:r>
              <a:rPr lang="en-US" sz="2000" dirty="0" smtClean="0">
                <a:latin typeface="+mj-lt"/>
              </a:rPr>
              <a:t>or build </a:t>
            </a:r>
            <a:r>
              <a:rPr lang="en-US" sz="2000" u="sng" dirty="0" smtClean="0">
                <a:latin typeface="+mj-lt"/>
              </a:rPr>
              <a:t>new facilities that provide adequate space for the provision of treatment and rehabilitative services</a:t>
            </a:r>
            <a:r>
              <a:rPr lang="en-US" sz="2000" dirty="0" smtClean="0">
                <a:latin typeface="+mj-lt"/>
              </a:rPr>
              <a:t>, including mental health treatment. </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Requirements for increasing beds</a:t>
            </a:r>
            <a:endParaRPr lang="en-US" dirty="0">
              <a:latin typeface="+mj-lt"/>
            </a:endParaRPr>
          </a:p>
        </p:txBody>
      </p:sp>
      <p:sp>
        <p:nvSpPr>
          <p:cNvPr id="3" name="Content Placeholder 2"/>
          <p:cNvSpPr>
            <a:spLocks noGrp="1"/>
          </p:cNvSpPr>
          <p:nvPr>
            <p:ph idx="1"/>
          </p:nvPr>
        </p:nvSpPr>
        <p:spPr>
          <a:xfrm>
            <a:off x="838200" y="838200"/>
            <a:ext cx="7661275" cy="4800600"/>
          </a:xfrm>
        </p:spPr>
        <p:txBody>
          <a:bodyPr/>
          <a:lstStyle/>
          <a:p>
            <a:pPr>
              <a:buNone/>
            </a:pPr>
            <a:endParaRPr lang="en-US" sz="800" dirty="0" smtClean="0"/>
          </a:p>
          <a:p>
            <a:pPr>
              <a:buNone/>
            </a:pPr>
            <a:r>
              <a:rPr lang="en-US" sz="900" dirty="0" smtClean="0"/>
              <a:t>(pg. 8 of RFP)</a:t>
            </a:r>
          </a:p>
          <a:p>
            <a:pPr>
              <a:buNone/>
            </a:pPr>
            <a:endParaRPr lang="en-US" sz="2000" b="1" u="sng" dirty="0" smtClean="0"/>
          </a:p>
          <a:p>
            <a:pPr>
              <a:buNone/>
            </a:pPr>
            <a:r>
              <a:rPr lang="en-US" sz="2000" b="1" u="sng" dirty="0" smtClean="0">
                <a:latin typeface="+mj-lt"/>
              </a:rPr>
              <a:t>Proposals can only increase the number of beds if:</a:t>
            </a:r>
            <a:endParaRPr lang="en-US" sz="2000" b="1" dirty="0" smtClean="0">
              <a:latin typeface="+mj-lt"/>
            </a:endParaRPr>
          </a:p>
          <a:p>
            <a:endParaRPr lang="en-US" sz="1200" b="1" u="sng" dirty="0" smtClean="0">
              <a:latin typeface="+mj-lt"/>
            </a:endParaRPr>
          </a:p>
          <a:p>
            <a:pPr>
              <a:buFont typeface="Wingdings" pitchFamily="2" charset="2"/>
              <a:buChar char="ü"/>
            </a:pPr>
            <a:r>
              <a:rPr lang="en-US" sz="2000" dirty="0" smtClean="0">
                <a:latin typeface="+mj-lt"/>
              </a:rPr>
              <a:t>Replacing existing housing capacity, realizing only a minimal increase in capacity, using this financing authority, </a:t>
            </a:r>
            <a:r>
              <a:rPr lang="en-US" sz="2000" b="1" u="sng" dirty="0" smtClean="0">
                <a:latin typeface="+mj-lt"/>
              </a:rPr>
              <a:t>IF</a:t>
            </a:r>
            <a:r>
              <a:rPr lang="en-US" sz="2000" dirty="0" smtClean="0">
                <a:latin typeface="+mj-lt"/>
              </a:rPr>
              <a:t>  the requesting county clearly documents an existing housing capacity deficiency,  </a:t>
            </a:r>
            <a:r>
              <a:rPr lang="en-US" sz="2000" b="1" dirty="0" smtClean="0">
                <a:latin typeface="+mj-lt"/>
              </a:rPr>
              <a:t>AND</a:t>
            </a:r>
          </a:p>
          <a:p>
            <a:pPr>
              <a:buNone/>
            </a:pPr>
            <a:endParaRPr lang="en-US" sz="1100" dirty="0" smtClean="0">
              <a:latin typeface="+mj-lt"/>
            </a:endParaRPr>
          </a:p>
          <a:p>
            <a:pPr>
              <a:buFont typeface="Wingdings" pitchFamily="2" charset="2"/>
              <a:buChar char="ü"/>
            </a:pPr>
            <a:r>
              <a:rPr lang="en-US" sz="2000" dirty="0" smtClean="0">
                <a:latin typeface="+mj-lt"/>
              </a:rPr>
              <a:t>Shall be required to certify and covenant in writing that the county is not and </a:t>
            </a:r>
            <a:r>
              <a:rPr lang="en-US" sz="2000" b="1" u="sng" dirty="0" smtClean="0">
                <a:latin typeface="+mj-lt"/>
              </a:rPr>
              <a:t>will not be leasing housing</a:t>
            </a:r>
            <a:r>
              <a:rPr lang="en-US" sz="2000" u="sng" dirty="0" smtClean="0">
                <a:latin typeface="+mj-lt"/>
              </a:rPr>
              <a:t> </a:t>
            </a:r>
            <a:r>
              <a:rPr lang="en-US" sz="2000" dirty="0" smtClean="0">
                <a:latin typeface="+mj-lt"/>
              </a:rPr>
              <a:t>capacity to any other public or private entity for a period of </a:t>
            </a:r>
            <a:r>
              <a:rPr lang="en-US" sz="2000" b="1" u="sng" dirty="0" smtClean="0">
                <a:latin typeface="+mj-lt"/>
              </a:rPr>
              <a:t>10 years beyond the completion date</a:t>
            </a:r>
            <a:r>
              <a:rPr lang="en-US" sz="2000" b="1" dirty="0" smtClean="0">
                <a:latin typeface="+mj-lt"/>
              </a:rPr>
              <a:t> </a:t>
            </a:r>
            <a:r>
              <a:rPr lang="en-US" sz="2000" dirty="0" smtClean="0">
                <a:latin typeface="+mj-lt"/>
              </a:rPr>
              <a:t>of the adult local criminal justice facility.</a:t>
            </a:r>
          </a:p>
          <a:p>
            <a:pPr>
              <a:buNone/>
            </a:pPr>
            <a:endParaRPr lang="en-US" sz="800" dirty="0" smtClean="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increasing beds Cont.</a:t>
            </a:r>
            <a:endParaRPr lang="en-US" dirty="0">
              <a:latin typeface="+mj-lt"/>
            </a:endParaRPr>
          </a:p>
        </p:txBody>
      </p:sp>
      <p:sp>
        <p:nvSpPr>
          <p:cNvPr id="3" name="Content Placeholder 2"/>
          <p:cNvSpPr>
            <a:spLocks noGrp="1"/>
          </p:cNvSpPr>
          <p:nvPr>
            <p:ph idx="1"/>
          </p:nvPr>
        </p:nvSpPr>
        <p:spPr>
          <a:xfrm>
            <a:off x="838200" y="1066800"/>
            <a:ext cx="7661275" cy="4572000"/>
          </a:xfrm>
        </p:spPr>
        <p:txBody>
          <a:bodyPr/>
          <a:lstStyle/>
          <a:p>
            <a:pPr>
              <a:buNone/>
            </a:pPr>
            <a:endParaRPr lang="en-US" sz="1800" dirty="0" smtClean="0"/>
          </a:p>
          <a:p>
            <a:pPr>
              <a:buNone/>
            </a:pPr>
            <a:r>
              <a:rPr lang="en-US" sz="2000" b="1" u="sng" dirty="0" smtClean="0">
                <a:latin typeface="+mj-lt"/>
              </a:rPr>
              <a:t>For purposes of increasing beds</a:t>
            </a:r>
          </a:p>
          <a:p>
            <a:pPr>
              <a:buNone/>
            </a:pPr>
            <a:endParaRPr lang="en-US" sz="2000" b="1" u="sng" dirty="0" smtClean="0">
              <a:latin typeface="+mj-lt"/>
            </a:endParaRPr>
          </a:p>
          <a:p>
            <a:pPr>
              <a:buNone/>
            </a:pPr>
            <a:r>
              <a:rPr lang="en-US" sz="2000" b="1" dirty="0" smtClean="0">
                <a:latin typeface="+mj-lt"/>
              </a:rPr>
              <a:t>Beds defined as:</a:t>
            </a:r>
            <a:endParaRPr lang="en-US" sz="2000" dirty="0" smtClean="0">
              <a:latin typeface="+mj-lt"/>
            </a:endParaRPr>
          </a:p>
          <a:p>
            <a:pPr>
              <a:buNone/>
            </a:pPr>
            <a:endParaRPr lang="en-US" sz="1100" dirty="0" smtClean="0">
              <a:latin typeface="+mj-lt"/>
            </a:endParaRPr>
          </a:p>
          <a:p>
            <a:pPr>
              <a:buNone/>
            </a:pPr>
            <a:r>
              <a:rPr lang="en-US" sz="2000" dirty="0" smtClean="0">
                <a:latin typeface="+mj-lt"/>
              </a:rPr>
              <a:t>	BSCC-rated beds that are dedicated to housing offenders in a local detention facility's single and double occupancy cells/rooms or dormitories.  Beds can also include special use beds for medical, mental health and disciplinary purposes.  All beds must be planned and designed in conformance with the standards and requirements contained in Titles 15 and 24 of the California Code of Regulations.</a:t>
            </a:r>
          </a:p>
          <a:p>
            <a:pPr>
              <a:buNone/>
            </a:pPr>
            <a:endParaRPr lang="en-US" sz="12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Other SB 844 Considerations</a:t>
            </a:r>
            <a:endParaRPr lang="en-US" dirty="0">
              <a:latin typeface="+mj-lt"/>
            </a:endParaRPr>
          </a:p>
        </p:txBody>
      </p:sp>
      <p:sp>
        <p:nvSpPr>
          <p:cNvPr id="3" name="Content Placeholder 2"/>
          <p:cNvSpPr>
            <a:spLocks noGrp="1"/>
          </p:cNvSpPr>
          <p:nvPr>
            <p:ph idx="1"/>
          </p:nvPr>
        </p:nvSpPr>
        <p:spPr>
          <a:xfrm>
            <a:off x="838200" y="914400"/>
            <a:ext cx="7661275" cy="4724400"/>
          </a:xfrm>
        </p:spPr>
        <p:txBody>
          <a:bodyPr/>
          <a:lstStyle/>
          <a:p>
            <a:pPr>
              <a:buNone/>
            </a:pPr>
            <a:endParaRPr lang="en-US" sz="800" b="1" u="sng" dirty="0" smtClean="0"/>
          </a:p>
          <a:p>
            <a:pPr>
              <a:buNone/>
            </a:pPr>
            <a:r>
              <a:rPr lang="en-US" sz="2000" b="1" u="sng" dirty="0" smtClean="0">
                <a:latin typeface="+mj-lt"/>
              </a:rPr>
              <a:t>Project attached to another building </a:t>
            </a:r>
            <a:r>
              <a:rPr lang="en-US" sz="2000" b="1" dirty="0" smtClean="0">
                <a:latin typeface="+mj-lt"/>
              </a:rPr>
              <a:t>?</a:t>
            </a:r>
          </a:p>
          <a:p>
            <a:endParaRPr lang="en-US" sz="900" dirty="0" smtClean="0">
              <a:latin typeface="+mj-lt"/>
            </a:endParaRPr>
          </a:p>
          <a:p>
            <a:pPr>
              <a:buFont typeface="Wingdings" pitchFamily="2" charset="2"/>
              <a:buChar char="ü"/>
            </a:pPr>
            <a:r>
              <a:rPr lang="en-US" sz="2000" dirty="0" smtClean="0">
                <a:latin typeface="+mj-lt"/>
              </a:rPr>
              <a:t>Renovation projects or new construction proposed through SB 844 that are physically attached to an existing facility, requires that the scope of the proposed project include all work necessary for the existing facility to meet current fire and life safety standards, and meet or exceed a seismic level 3 performance standards</a:t>
            </a:r>
          </a:p>
          <a:p>
            <a:pPr>
              <a:buNone/>
            </a:pPr>
            <a:r>
              <a:rPr lang="en-US" sz="900" b="1" dirty="0" smtClean="0">
                <a:latin typeface="+mj-lt"/>
              </a:rPr>
              <a:t>P. 9</a:t>
            </a:r>
          </a:p>
          <a:p>
            <a:pPr>
              <a:buNone/>
            </a:pPr>
            <a:r>
              <a:rPr lang="en-US" sz="2000" b="1" u="sng" dirty="0" smtClean="0">
                <a:latin typeface="+mj-lt"/>
              </a:rPr>
              <a:t>Regional Project </a:t>
            </a:r>
            <a:r>
              <a:rPr lang="en-US" sz="2000" b="1" dirty="0" smtClean="0">
                <a:latin typeface="+mj-lt"/>
              </a:rPr>
              <a:t>? </a:t>
            </a:r>
            <a:endParaRPr lang="en-US" sz="2000" dirty="0" smtClean="0">
              <a:latin typeface="+mj-lt"/>
            </a:endParaRPr>
          </a:p>
          <a:p>
            <a:pPr>
              <a:buNone/>
            </a:pPr>
            <a:endParaRPr lang="en-US" sz="900" dirty="0" smtClean="0">
              <a:latin typeface="+mj-lt"/>
            </a:endParaRPr>
          </a:p>
          <a:p>
            <a:pPr>
              <a:buFont typeface="Wingdings" pitchFamily="2" charset="2"/>
              <a:buChar char="ü"/>
            </a:pPr>
            <a:r>
              <a:rPr lang="en-US" sz="2000" dirty="0" smtClean="0">
                <a:latin typeface="+mj-lt"/>
              </a:rPr>
              <a:t>Regional Projects shall include only those counties that have previously received only a partial award or have never received an award from the state - </a:t>
            </a:r>
            <a:r>
              <a:rPr lang="en-US" sz="1600" dirty="0" smtClean="0">
                <a:latin typeface="+mj-lt"/>
              </a:rPr>
              <a:t>Regional projects may request up to an additional 10% of the maximum amount.</a:t>
            </a:r>
          </a:p>
          <a:p>
            <a:pPr>
              <a:buNone/>
            </a:pPr>
            <a:endParaRPr lang="en-US" sz="900" dirty="0" smtClean="0"/>
          </a:p>
          <a:p>
            <a:pPr>
              <a:buNone/>
            </a:pPr>
            <a:endParaRPr lang="en-US" sz="900" dirty="0" smtClean="0"/>
          </a:p>
          <a:p>
            <a:pPr>
              <a:buNone/>
            </a:pPr>
            <a:endParaRPr lang="en-US" sz="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Other SB 844 Considerations</a:t>
            </a:r>
            <a:endParaRPr lang="en-US" dirty="0">
              <a:latin typeface="+mj-lt"/>
            </a:endParaRPr>
          </a:p>
        </p:txBody>
      </p:sp>
      <p:sp>
        <p:nvSpPr>
          <p:cNvPr id="3" name="Content Placeholder 2"/>
          <p:cNvSpPr>
            <a:spLocks noGrp="1"/>
          </p:cNvSpPr>
          <p:nvPr>
            <p:ph idx="1"/>
          </p:nvPr>
        </p:nvSpPr>
        <p:spPr>
          <a:xfrm>
            <a:off x="838200" y="1066800"/>
            <a:ext cx="7661275" cy="4572000"/>
          </a:xfrm>
        </p:spPr>
        <p:txBody>
          <a:bodyPr/>
          <a:lstStyle/>
          <a:p>
            <a:pPr>
              <a:buNone/>
            </a:pPr>
            <a:r>
              <a:rPr lang="en-US" sz="900" dirty="0" smtClean="0"/>
              <a:t>(pg. 16 of RFP)</a:t>
            </a:r>
          </a:p>
          <a:p>
            <a:pPr>
              <a:buNone/>
            </a:pPr>
            <a:endParaRPr lang="en-US" sz="2000" b="1" u="sng" dirty="0" smtClean="0">
              <a:latin typeface="+mj-lt"/>
            </a:endParaRPr>
          </a:p>
          <a:p>
            <a:pPr>
              <a:buNone/>
            </a:pPr>
            <a:r>
              <a:rPr lang="en-US" sz="2000" b="1" u="sng" dirty="0" smtClean="0">
                <a:latin typeface="+mj-lt"/>
              </a:rPr>
              <a:t>Needs Assessment Study</a:t>
            </a:r>
            <a:endParaRPr lang="en-US" sz="1100" dirty="0" smtClean="0">
              <a:latin typeface="+mj-lt"/>
            </a:endParaRPr>
          </a:p>
          <a:p>
            <a:pPr>
              <a:buFont typeface="Wingdings" pitchFamily="2" charset="2"/>
              <a:buChar char="ü"/>
            </a:pPr>
            <a:r>
              <a:rPr lang="en-US" sz="2000" dirty="0" smtClean="0">
                <a:latin typeface="+mj-lt"/>
              </a:rPr>
              <a:t>A county shall not be required to submit a new needs assessment if the county previously submitted a needs assessment for a request under the financing described above</a:t>
            </a:r>
          </a:p>
          <a:p>
            <a:pPr>
              <a:buFont typeface="Wingdings" pitchFamily="2" charset="2"/>
              <a:buChar char="ü"/>
            </a:pPr>
            <a:endParaRPr lang="en-US" sz="1100" dirty="0" smtClean="0">
              <a:latin typeface="+mj-lt"/>
            </a:endParaRPr>
          </a:p>
          <a:p>
            <a:pPr>
              <a:buNone/>
            </a:pPr>
            <a:r>
              <a:rPr lang="en-US" sz="2000" b="1" u="sng" dirty="0" smtClean="0">
                <a:latin typeface="+mj-lt"/>
              </a:rPr>
              <a:t>Site Assurance</a:t>
            </a:r>
          </a:p>
          <a:p>
            <a:pPr>
              <a:buFont typeface="Wingdings" pitchFamily="2" charset="2"/>
              <a:buChar char="ü"/>
            </a:pPr>
            <a:r>
              <a:rPr lang="en-US" sz="2000" dirty="0" smtClean="0">
                <a:latin typeface="+mj-lt"/>
              </a:rPr>
              <a:t>Project must include a suitable project site and any land purchases (escrow closed) within 90 days of conditional award</a:t>
            </a:r>
          </a:p>
          <a:p>
            <a:pPr>
              <a:buFont typeface="Wingdings" pitchFamily="2" charset="2"/>
              <a:buChar char="ü"/>
            </a:pPr>
            <a:endParaRPr lang="en-US" sz="1100" dirty="0" smtClean="0">
              <a:latin typeface="+mj-lt"/>
            </a:endParaRPr>
          </a:p>
          <a:p>
            <a:pPr>
              <a:buNone/>
            </a:pPr>
            <a:r>
              <a:rPr lang="en-US" sz="2000" b="1" u="sng" dirty="0" smtClean="0">
                <a:latin typeface="+mj-lt"/>
              </a:rPr>
              <a:t>Real Estate Due Diligence</a:t>
            </a:r>
          </a:p>
          <a:p>
            <a:pPr>
              <a:buFont typeface="Wingdings" pitchFamily="2" charset="2"/>
              <a:buChar char="ü"/>
            </a:pPr>
            <a:r>
              <a:rPr lang="en-US" sz="2000" dirty="0" smtClean="0">
                <a:latin typeface="+mj-lt"/>
              </a:rPr>
              <a:t>DGS will use its own process – county will pay for it</a:t>
            </a:r>
          </a:p>
          <a:p>
            <a:pPr>
              <a:buNone/>
            </a:pPr>
            <a:endParaRPr lang="en-US" sz="2000" dirty="0" smtClean="0"/>
          </a:p>
          <a:p>
            <a:pPr>
              <a:buNone/>
            </a:pP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Other SB 844 Considerations</a:t>
            </a:r>
            <a:endParaRPr lang="en-US" dirty="0">
              <a:latin typeface="+mj-lt"/>
            </a:endParaRPr>
          </a:p>
        </p:txBody>
      </p:sp>
      <p:sp>
        <p:nvSpPr>
          <p:cNvPr id="3" name="Content Placeholder 2"/>
          <p:cNvSpPr>
            <a:spLocks noGrp="1"/>
          </p:cNvSpPr>
          <p:nvPr>
            <p:ph idx="1"/>
          </p:nvPr>
        </p:nvSpPr>
        <p:spPr>
          <a:xfrm>
            <a:off x="838200" y="1066800"/>
            <a:ext cx="7661275" cy="4572000"/>
          </a:xfrm>
        </p:spPr>
        <p:txBody>
          <a:bodyPr/>
          <a:lstStyle/>
          <a:p>
            <a:pPr>
              <a:buNone/>
            </a:pPr>
            <a:r>
              <a:rPr lang="en-US" sz="2000" b="1" u="sng" dirty="0" smtClean="0">
                <a:latin typeface="+mj-lt"/>
              </a:rPr>
              <a:t>State Fire Marshall Review</a:t>
            </a:r>
          </a:p>
          <a:p>
            <a:pPr>
              <a:buNone/>
            </a:pPr>
            <a:endParaRPr lang="en-US" sz="800" b="1" u="sng" dirty="0" smtClean="0">
              <a:latin typeface="+mj-lt"/>
            </a:endParaRPr>
          </a:p>
          <a:p>
            <a:pPr>
              <a:buFont typeface="Wingdings" pitchFamily="2" charset="2"/>
              <a:buChar char="ü"/>
            </a:pPr>
            <a:r>
              <a:rPr lang="en-US" sz="2000" dirty="0" smtClean="0">
                <a:latin typeface="+mj-lt"/>
              </a:rPr>
              <a:t>State Fire Marshall Reviews for Fire and Life Safety.  Uses SFM process – county pays for it.  Recommended to budget between .05% and 1% of total project cost.</a:t>
            </a:r>
          </a:p>
          <a:p>
            <a:pPr>
              <a:buNone/>
            </a:pPr>
            <a:endParaRPr lang="en-US" sz="1000" b="1" u="sng" dirty="0" smtClean="0">
              <a:latin typeface="+mj-lt"/>
            </a:endParaRPr>
          </a:p>
          <a:p>
            <a:pPr>
              <a:buNone/>
            </a:pPr>
            <a:r>
              <a:rPr lang="en-US" sz="2000" b="1" u="sng" dirty="0" smtClean="0">
                <a:latin typeface="+mj-lt"/>
              </a:rPr>
              <a:t>County Match Funds</a:t>
            </a:r>
          </a:p>
          <a:p>
            <a:pPr>
              <a:buNone/>
            </a:pPr>
            <a:endParaRPr lang="en-US" sz="800" b="1" u="sng" dirty="0" smtClean="0">
              <a:latin typeface="+mj-lt"/>
            </a:endParaRPr>
          </a:p>
          <a:p>
            <a:pPr>
              <a:buFont typeface="Wingdings" pitchFamily="2" charset="2"/>
              <a:buChar char="ü"/>
            </a:pPr>
            <a:r>
              <a:rPr lang="en-US" sz="1800" dirty="0" smtClean="0">
                <a:latin typeface="+mj-lt"/>
              </a:rPr>
              <a:t>Counties with a general population of 200,000 and above shall provide a minimum of ten percent (10%) of the total project costs in matching funds. </a:t>
            </a:r>
            <a:r>
              <a:rPr lang="en-US" sz="1800" u="sng" dirty="0" smtClean="0">
                <a:latin typeface="+mj-lt"/>
              </a:rPr>
              <a:t>Upon petition</a:t>
            </a:r>
            <a:r>
              <a:rPr lang="en-US" sz="1800" dirty="0" smtClean="0">
                <a:latin typeface="+mj-lt"/>
              </a:rPr>
              <a:t> to the BSCC, counties with a general population below 200,000 may request to reduce the required match to an amount not less than the total non-state reimbursable project costs</a:t>
            </a:r>
          </a:p>
          <a:p>
            <a:pPr>
              <a:buFont typeface="Wingdings" pitchFamily="2" charset="2"/>
              <a:buChar char="ü"/>
            </a:pPr>
            <a:endParaRPr lang="en-US" sz="800" dirty="0" smtClean="0">
              <a:latin typeface="+mj-lt"/>
            </a:endParaRPr>
          </a:p>
          <a:p>
            <a:pPr>
              <a:buFont typeface="Wingdings" pitchFamily="2" charset="2"/>
              <a:buChar char="ü"/>
            </a:pPr>
            <a:r>
              <a:rPr lang="en-US" sz="1800" dirty="0" smtClean="0">
                <a:latin typeface="+mj-lt"/>
              </a:rPr>
              <a:t>Reduction of in-kind match must be on the funding Proposal Form</a:t>
            </a:r>
            <a:endParaRPr lang="en-US" sz="1800" b="1" u="sng"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Funding Amounts</a:t>
            </a:r>
            <a:endParaRPr lang="en-US" dirty="0">
              <a:latin typeface="+mj-lt"/>
            </a:endParaRPr>
          </a:p>
        </p:txBody>
      </p:sp>
      <p:sp>
        <p:nvSpPr>
          <p:cNvPr id="3" name="Content Placeholder 2"/>
          <p:cNvSpPr>
            <a:spLocks noGrp="1"/>
          </p:cNvSpPr>
          <p:nvPr>
            <p:ph idx="1"/>
          </p:nvPr>
        </p:nvSpPr>
        <p:spPr>
          <a:xfrm>
            <a:off x="838200" y="914400"/>
            <a:ext cx="7661275" cy="4876800"/>
          </a:xfrm>
        </p:spPr>
        <p:txBody>
          <a:bodyPr/>
          <a:lstStyle/>
          <a:p>
            <a:pPr marL="0" indent="0">
              <a:buNone/>
            </a:pPr>
            <a:r>
              <a:rPr lang="en-US" sz="1000" dirty="0" smtClean="0"/>
              <a:t>(pg. 10 of RFP)</a:t>
            </a:r>
          </a:p>
          <a:p>
            <a:pPr>
              <a:buNone/>
            </a:pPr>
            <a:r>
              <a:rPr lang="en-US" sz="2000" b="1" u="sng" dirty="0" smtClean="0">
                <a:latin typeface="+mj-lt"/>
              </a:rPr>
              <a:t>Funding Set  Asides</a:t>
            </a:r>
            <a:r>
              <a:rPr lang="en-US" sz="2000" b="1" dirty="0" smtClean="0">
                <a:latin typeface="+mj-lt"/>
              </a:rPr>
              <a:t>:</a:t>
            </a:r>
          </a:p>
          <a:p>
            <a:endParaRPr lang="en-US" sz="1100" b="1" dirty="0" smtClean="0">
              <a:latin typeface="+mj-lt"/>
            </a:endParaRPr>
          </a:p>
          <a:p>
            <a:pPr>
              <a:buNone/>
            </a:pPr>
            <a:r>
              <a:rPr lang="en-US" sz="2000" dirty="0" smtClean="0">
                <a:latin typeface="+mj-lt"/>
              </a:rPr>
              <a:t>The disbursement schedule for $250 million is as follows:</a:t>
            </a:r>
          </a:p>
          <a:p>
            <a:endParaRPr lang="en-US" sz="1100" dirty="0" smtClean="0">
              <a:latin typeface="+mj-lt"/>
            </a:endParaRPr>
          </a:p>
          <a:p>
            <a:pPr>
              <a:buFont typeface="Wingdings" pitchFamily="2" charset="2"/>
              <a:buChar char="ü"/>
            </a:pPr>
            <a:r>
              <a:rPr lang="en-US" sz="2000" b="1" dirty="0" smtClean="0">
                <a:latin typeface="+mj-lt"/>
              </a:rPr>
              <a:t>$70 </a:t>
            </a:r>
            <a:r>
              <a:rPr lang="en-US" sz="2000" dirty="0" smtClean="0">
                <a:latin typeface="+mj-lt"/>
              </a:rPr>
              <a:t>mil. for one large county = one (1) full award </a:t>
            </a:r>
          </a:p>
          <a:p>
            <a:pPr>
              <a:buNone/>
            </a:pPr>
            <a:r>
              <a:rPr lang="en-US" sz="2000" dirty="0" smtClean="0">
                <a:latin typeface="+mj-lt"/>
              </a:rPr>
              <a:t>	 (Max award - $70 mil.)</a:t>
            </a:r>
          </a:p>
          <a:p>
            <a:pPr>
              <a:buNone/>
            </a:pPr>
            <a:endParaRPr lang="en-US" sz="1100" dirty="0" smtClean="0">
              <a:latin typeface="+mj-lt"/>
            </a:endParaRPr>
          </a:p>
          <a:p>
            <a:pPr>
              <a:buFont typeface="Wingdings" pitchFamily="2" charset="2"/>
              <a:buChar char="ü"/>
            </a:pPr>
            <a:r>
              <a:rPr lang="en-US" sz="2000" b="1" dirty="0" smtClean="0">
                <a:latin typeface="+mj-lt"/>
              </a:rPr>
              <a:t>$30 </a:t>
            </a:r>
            <a:r>
              <a:rPr lang="en-US" sz="2000" dirty="0" smtClean="0">
                <a:latin typeface="+mj-lt"/>
              </a:rPr>
              <a:t>mil. for one medium county = 	one (1) full award  </a:t>
            </a:r>
          </a:p>
          <a:p>
            <a:pPr>
              <a:buNone/>
            </a:pPr>
            <a:r>
              <a:rPr lang="en-US" sz="2000" dirty="0" smtClean="0">
                <a:latin typeface="+mj-lt"/>
              </a:rPr>
              <a:t>	(Max award $30 mil.)</a:t>
            </a:r>
          </a:p>
          <a:p>
            <a:endParaRPr lang="en-US" sz="1100" dirty="0" smtClean="0">
              <a:latin typeface="+mj-lt"/>
            </a:endParaRPr>
          </a:p>
          <a:p>
            <a:pPr>
              <a:buFont typeface="Wingdings" pitchFamily="2" charset="2"/>
              <a:buChar char="ü"/>
            </a:pPr>
            <a:r>
              <a:rPr lang="en-US" sz="2000" b="1" dirty="0" smtClean="0">
                <a:latin typeface="+mj-lt"/>
              </a:rPr>
              <a:t>$150 </a:t>
            </a:r>
            <a:r>
              <a:rPr lang="en-US" sz="2000" dirty="0" smtClean="0">
                <a:latin typeface="+mj-lt"/>
              </a:rPr>
              <a:t>mil. for small counties = six (6) full awards  </a:t>
            </a:r>
          </a:p>
          <a:p>
            <a:pPr>
              <a:buNone/>
            </a:pPr>
            <a:r>
              <a:rPr lang="en-US" sz="2000" dirty="0" smtClean="0">
                <a:latin typeface="+mj-lt"/>
              </a:rPr>
              <a:t>	</a:t>
            </a:r>
            <a:r>
              <a:rPr lang="en-US" sz="2000" b="1" dirty="0" smtClean="0">
                <a:latin typeface="+mj-lt"/>
              </a:rPr>
              <a:t>*</a:t>
            </a:r>
            <a:r>
              <a:rPr lang="en-US" sz="2000" dirty="0" smtClean="0">
                <a:latin typeface="+mj-lt"/>
              </a:rPr>
              <a:t>(Max award $25 mil.)</a:t>
            </a:r>
          </a:p>
          <a:p>
            <a:pPr>
              <a:buNone/>
            </a:pPr>
            <a:endParaRPr lang="en-US" sz="1100" dirty="0" smtClean="0">
              <a:latin typeface="+mj-lt"/>
            </a:endParaRPr>
          </a:p>
          <a:p>
            <a:pPr>
              <a:buNone/>
            </a:pPr>
            <a:r>
              <a:rPr lang="en-US" sz="1800" dirty="0" smtClean="0">
                <a:latin typeface="+mj-lt"/>
              </a:rPr>
              <a:t> </a:t>
            </a:r>
            <a:r>
              <a:rPr lang="en-US" sz="1800" b="1" dirty="0" smtClean="0">
                <a:latin typeface="+mj-lt"/>
              </a:rPr>
              <a:t>*</a:t>
            </a:r>
            <a:r>
              <a:rPr lang="en-US" sz="1800" dirty="0" smtClean="0">
                <a:latin typeface="+mj-lt"/>
              </a:rPr>
              <a:t>Regional projects may request up to an additional 10% of the         maximum amount.</a:t>
            </a:r>
          </a:p>
          <a:p>
            <a:pPr>
              <a:buNone/>
            </a:pPr>
            <a:endParaRPr lang="en-US" sz="10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Population Chart - Eligible counties</a:t>
            </a:r>
            <a:endParaRPr lang="en-US" dirty="0">
              <a:latin typeface="+mj-lt"/>
            </a:endParaRPr>
          </a:p>
        </p:txBody>
      </p:sp>
      <p:sp>
        <p:nvSpPr>
          <p:cNvPr id="3" name="Content Placeholder 2"/>
          <p:cNvSpPr>
            <a:spLocks noGrp="1"/>
          </p:cNvSpPr>
          <p:nvPr>
            <p:ph idx="1"/>
          </p:nvPr>
        </p:nvSpPr>
        <p:spPr>
          <a:xfrm>
            <a:off x="838200" y="838200"/>
            <a:ext cx="7661275" cy="4800600"/>
          </a:xfrm>
        </p:spPr>
        <p:txBody>
          <a:bodyPr/>
          <a:lstStyle/>
          <a:p>
            <a:pPr marL="0" indent="0">
              <a:buNone/>
            </a:pPr>
            <a:endParaRPr lang="en-US" sz="1000" dirty="0" smtClean="0"/>
          </a:p>
          <a:p>
            <a:pPr marL="0" indent="0">
              <a:buNone/>
            </a:pPr>
            <a:r>
              <a:rPr lang="en-US" sz="1000" dirty="0" smtClean="0"/>
              <a:t>(pg. 11 of RFP) </a:t>
            </a:r>
          </a:p>
          <a:p>
            <a:pPr>
              <a:buNone/>
            </a:pPr>
            <a:r>
              <a:rPr lang="en-US" sz="1000" b="1" dirty="0" smtClean="0"/>
              <a:t>                                                                         </a:t>
            </a:r>
            <a:r>
              <a:rPr lang="en-US" sz="2000" b="1" dirty="0" smtClean="0">
                <a:latin typeface="+mj-lt"/>
              </a:rPr>
              <a:t>County Population Chart</a:t>
            </a:r>
          </a:p>
          <a:p>
            <a:pPr>
              <a:buNone/>
            </a:pPr>
            <a:endParaRPr lang="en-US" sz="1400" b="1" dirty="0" smtClean="0">
              <a:latin typeface="+mj-lt"/>
            </a:endParaRPr>
          </a:p>
          <a:p>
            <a:pPr>
              <a:buFont typeface="Wingdings" pitchFamily="2" charset="2"/>
              <a:buChar char="ü"/>
            </a:pPr>
            <a:r>
              <a:rPr lang="en-US" sz="2000" b="1" dirty="0" smtClean="0">
                <a:latin typeface="+mj-lt"/>
              </a:rPr>
              <a:t>Large Counties</a:t>
            </a:r>
            <a:r>
              <a:rPr lang="en-US" sz="2000" dirty="0" smtClean="0">
                <a:latin typeface="+mj-lt"/>
              </a:rPr>
              <a:t>:   </a:t>
            </a:r>
            <a:r>
              <a:rPr lang="en-US" sz="2000" b="1" dirty="0" smtClean="0">
                <a:latin typeface="+mj-lt"/>
              </a:rPr>
              <a:t>(</a:t>
            </a:r>
            <a:r>
              <a:rPr lang="en-US" sz="2000" dirty="0" smtClean="0">
                <a:latin typeface="+mj-lt"/>
              </a:rPr>
              <a:t>pop. 700,001 +) </a:t>
            </a:r>
            <a:r>
              <a:rPr lang="en-US" sz="2000" b="1" dirty="0" smtClean="0">
                <a:latin typeface="+mj-lt"/>
              </a:rPr>
              <a:t>  </a:t>
            </a:r>
          </a:p>
          <a:p>
            <a:pPr>
              <a:buNone/>
            </a:pPr>
            <a:r>
              <a:rPr lang="en-US" sz="2000" b="1" dirty="0" smtClean="0">
                <a:latin typeface="+mj-lt"/>
              </a:rPr>
              <a:t>	</a:t>
            </a:r>
            <a:r>
              <a:rPr lang="en-US" sz="2000" dirty="0" smtClean="0">
                <a:latin typeface="+mj-lt"/>
              </a:rPr>
              <a:t>Contra Costa, San Francisco, San Joaquin, San Mateo</a:t>
            </a:r>
          </a:p>
          <a:p>
            <a:endParaRPr lang="en-US" sz="1600" b="1" dirty="0" smtClean="0">
              <a:latin typeface="+mj-lt"/>
            </a:endParaRPr>
          </a:p>
          <a:p>
            <a:pPr>
              <a:buFont typeface="Wingdings" pitchFamily="2" charset="2"/>
              <a:buChar char="ü"/>
            </a:pPr>
            <a:r>
              <a:rPr lang="en-US" sz="2000" b="1" dirty="0" smtClean="0">
                <a:latin typeface="+mj-lt"/>
              </a:rPr>
              <a:t>Medium Counties:  </a:t>
            </a:r>
            <a:r>
              <a:rPr lang="en-US" sz="2000" dirty="0" smtClean="0">
                <a:latin typeface="+mj-lt"/>
              </a:rPr>
              <a:t>(pop. 200,001 - 700,000)</a:t>
            </a:r>
          </a:p>
          <a:p>
            <a:pPr>
              <a:buNone/>
            </a:pPr>
            <a:r>
              <a:rPr lang="en-US" sz="2000" dirty="0" smtClean="0">
                <a:latin typeface="+mj-lt"/>
              </a:rPr>
              <a:t>	Marin, Placer</a:t>
            </a:r>
          </a:p>
          <a:p>
            <a:endParaRPr lang="en-US" sz="1600" b="1" dirty="0" smtClean="0">
              <a:latin typeface="+mj-lt"/>
            </a:endParaRPr>
          </a:p>
          <a:p>
            <a:pPr>
              <a:buFont typeface="Wingdings" pitchFamily="2" charset="2"/>
              <a:buChar char="ü"/>
            </a:pPr>
            <a:r>
              <a:rPr lang="en-US" sz="2000" b="1" dirty="0" smtClean="0">
                <a:latin typeface="+mj-lt"/>
              </a:rPr>
              <a:t>Small Counties:  (</a:t>
            </a:r>
            <a:r>
              <a:rPr lang="en-US" sz="2000" dirty="0" smtClean="0">
                <a:latin typeface="+mj-lt"/>
              </a:rPr>
              <a:t>pop. below 200,000)</a:t>
            </a:r>
          </a:p>
          <a:p>
            <a:pPr>
              <a:buNone/>
            </a:pPr>
            <a:r>
              <a:rPr lang="en-US" sz="2000" dirty="0" smtClean="0">
                <a:latin typeface="+mj-lt"/>
              </a:rPr>
              <a:t>	Alpine, Del Norte, El Dorado, Glenn, Inyo, Lassen, Mariposa, Mendocino, Modoc, Mono, Nevada, Plumas, Sierra, Tehama, Lake</a:t>
            </a:r>
          </a:p>
          <a:p>
            <a:pPr>
              <a:buNone/>
            </a:pPr>
            <a:r>
              <a:rPr lang="en-US" sz="1600" i="1" dirty="0" smtClean="0">
                <a:latin typeface="+mj-lt"/>
              </a:rPr>
              <a:t>		</a:t>
            </a:r>
            <a:r>
              <a:rPr lang="en-US" sz="1200" i="1" dirty="0" smtClean="0">
                <a:latin typeface="+mj-lt"/>
              </a:rPr>
              <a:t>Department of Finance, Population Estimates, May 2016</a:t>
            </a:r>
            <a:endParaRPr lang="en-US" sz="12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Technical Review and Rating Factors</a:t>
            </a:r>
            <a:endParaRPr lang="en-US" dirty="0">
              <a:latin typeface="+mj-lt"/>
            </a:endParaRPr>
          </a:p>
        </p:txBody>
      </p:sp>
      <p:sp>
        <p:nvSpPr>
          <p:cNvPr id="3" name="Content Placeholder 2"/>
          <p:cNvSpPr>
            <a:spLocks noGrp="1"/>
          </p:cNvSpPr>
          <p:nvPr>
            <p:ph idx="1"/>
          </p:nvPr>
        </p:nvSpPr>
        <p:spPr>
          <a:xfrm>
            <a:off x="838200" y="1066800"/>
            <a:ext cx="7661275" cy="4572000"/>
          </a:xfrm>
        </p:spPr>
        <p:txBody>
          <a:bodyPr/>
          <a:lstStyle/>
          <a:p>
            <a:pPr marL="0" indent="0">
              <a:buNone/>
            </a:pPr>
            <a:r>
              <a:rPr lang="en-US" sz="1000" dirty="0" smtClean="0"/>
              <a:t>(pg. 12 - 13 of RFP)   </a:t>
            </a:r>
          </a:p>
          <a:p>
            <a:pPr>
              <a:buNone/>
            </a:pPr>
            <a:endParaRPr lang="en-US" sz="1800" b="1" u="sng" dirty="0" smtClean="0">
              <a:latin typeface="+mj-lt"/>
            </a:endParaRPr>
          </a:p>
          <a:p>
            <a:pPr>
              <a:buNone/>
            </a:pPr>
            <a:r>
              <a:rPr lang="en-US" sz="1800" b="1" u="sng" dirty="0" smtClean="0">
                <a:latin typeface="+mj-lt"/>
              </a:rPr>
              <a:t>BSCC’s technical review of the proposals  </a:t>
            </a:r>
          </a:p>
          <a:p>
            <a:pPr>
              <a:buNone/>
            </a:pPr>
            <a:endParaRPr lang="en-US" sz="1100" b="1" dirty="0" smtClean="0">
              <a:latin typeface="+mj-lt"/>
            </a:endParaRPr>
          </a:p>
          <a:p>
            <a:pPr>
              <a:buNone/>
            </a:pPr>
            <a:r>
              <a:rPr lang="en-US" sz="1800" dirty="0" smtClean="0">
                <a:latin typeface="+mj-lt"/>
              </a:rPr>
              <a:t>	BSCC staff cannot provide advice or judgment as to the merit of draft proposals or how they will be evaluated or ranked by reviewers.</a:t>
            </a:r>
          </a:p>
          <a:p>
            <a:pPr>
              <a:buNone/>
            </a:pPr>
            <a:endParaRPr lang="en-US" sz="1000" dirty="0" smtClean="0">
              <a:latin typeface="+mj-lt"/>
            </a:endParaRPr>
          </a:p>
          <a:p>
            <a:pPr>
              <a:buNone/>
            </a:pPr>
            <a:r>
              <a:rPr lang="en-US" sz="1800" b="1" dirty="0" smtClean="0">
                <a:latin typeface="+mj-lt"/>
              </a:rPr>
              <a:t>However, staff will verify the following technical items:</a:t>
            </a:r>
          </a:p>
          <a:p>
            <a:endParaRPr lang="en-US" sz="800" dirty="0" smtClean="0">
              <a:latin typeface="+mj-lt"/>
            </a:endParaRPr>
          </a:p>
          <a:p>
            <a:pPr>
              <a:buFont typeface="Wingdings" pitchFamily="2" charset="2"/>
              <a:buChar char="ü"/>
            </a:pPr>
            <a:r>
              <a:rPr lang="en-US" sz="1800" dirty="0" smtClean="0">
                <a:latin typeface="+mj-lt"/>
              </a:rPr>
              <a:t>Certification of control of the ALCJF site</a:t>
            </a:r>
          </a:p>
          <a:p>
            <a:pPr>
              <a:buFont typeface="Wingdings" pitchFamily="2" charset="2"/>
              <a:buChar char="ü"/>
            </a:pPr>
            <a:endParaRPr lang="en-US" sz="800" dirty="0" smtClean="0">
              <a:latin typeface="+mj-lt"/>
            </a:endParaRPr>
          </a:p>
          <a:p>
            <a:pPr>
              <a:buFont typeface="Wingdings" pitchFamily="2" charset="2"/>
              <a:buChar char="ü"/>
            </a:pPr>
            <a:r>
              <a:rPr lang="en-US" sz="1800" dirty="0" smtClean="0">
                <a:latin typeface="+mj-lt"/>
              </a:rPr>
              <a:t>Project eligibility</a:t>
            </a:r>
          </a:p>
          <a:p>
            <a:pPr>
              <a:buFont typeface="Wingdings" pitchFamily="2" charset="2"/>
              <a:buChar char="ü"/>
            </a:pPr>
            <a:endParaRPr lang="en-US" sz="800" dirty="0" smtClean="0">
              <a:latin typeface="+mj-lt"/>
            </a:endParaRPr>
          </a:p>
          <a:p>
            <a:pPr>
              <a:buFont typeface="Wingdings" pitchFamily="2" charset="2"/>
              <a:buChar char="ü"/>
            </a:pPr>
            <a:r>
              <a:rPr lang="en-US" sz="1800" dirty="0" smtClean="0">
                <a:latin typeface="+mj-lt"/>
              </a:rPr>
              <a:t>Project timetable (staffing and occupancy, etc.)</a:t>
            </a:r>
          </a:p>
          <a:p>
            <a:pPr>
              <a:buFont typeface="Wingdings" pitchFamily="2" charset="2"/>
              <a:buChar char="ü"/>
            </a:pPr>
            <a:endParaRPr lang="en-US" sz="800" dirty="0" smtClean="0">
              <a:latin typeface="+mj-lt"/>
            </a:endParaRPr>
          </a:p>
          <a:p>
            <a:pPr>
              <a:buFont typeface="Wingdings" pitchFamily="2" charset="2"/>
              <a:buChar char="ü"/>
            </a:pPr>
            <a:r>
              <a:rPr lang="en-US" sz="1800" dirty="0" smtClean="0">
                <a:latin typeface="+mj-lt"/>
              </a:rPr>
              <a:t>State financing requested is within set-aside limits</a:t>
            </a:r>
          </a:p>
          <a:p>
            <a:pPr>
              <a:buNone/>
            </a:pPr>
            <a:r>
              <a:rPr lang="en-US" sz="1000" b="1" dirty="0" smtClean="0">
                <a:latin typeface="+mj-lt"/>
              </a:rPr>
              <a:t>	</a:t>
            </a:r>
            <a:endParaRPr lang="en-US" sz="1200" dirty="0" smtClean="0">
              <a:latin typeface="+mj-lt"/>
            </a:endParaRPr>
          </a:p>
          <a:p>
            <a:pPr>
              <a:buFont typeface="Wingdings" pitchFamily="2" charset="2"/>
              <a:buChar char="ü"/>
            </a:pPr>
            <a:endParaRPr lang="en-US" sz="1200" b="1"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Technical review and rating factors</a:t>
            </a:r>
            <a:endParaRPr lang="en-US" dirty="0">
              <a:latin typeface="+mj-lt"/>
            </a:endParaRPr>
          </a:p>
        </p:txBody>
      </p:sp>
      <p:sp>
        <p:nvSpPr>
          <p:cNvPr id="3" name="Content Placeholder 2"/>
          <p:cNvSpPr>
            <a:spLocks noGrp="1"/>
          </p:cNvSpPr>
          <p:nvPr>
            <p:ph idx="1"/>
          </p:nvPr>
        </p:nvSpPr>
        <p:spPr>
          <a:xfrm>
            <a:off x="838200" y="1066800"/>
            <a:ext cx="7661275" cy="4572000"/>
          </a:xfrm>
        </p:spPr>
        <p:txBody>
          <a:bodyPr/>
          <a:lstStyle/>
          <a:p>
            <a:pPr>
              <a:buFont typeface="Wingdings" pitchFamily="2" charset="2"/>
              <a:buChar char="ü"/>
            </a:pPr>
            <a:endParaRPr lang="en-US" sz="1000" dirty="0" smtClean="0">
              <a:latin typeface="+mj-lt"/>
            </a:endParaRPr>
          </a:p>
          <a:p>
            <a:pPr>
              <a:buFont typeface="Wingdings" pitchFamily="2" charset="2"/>
              <a:buChar char="ü"/>
            </a:pPr>
            <a:r>
              <a:rPr lang="en-US" sz="1800" dirty="0" smtClean="0">
                <a:latin typeface="+mj-lt"/>
              </a:rPr>
              <a:t>State financing requested does not exceed 90 percent of total eligible project costs, etc. </a:t>
            </a:r>
          </a:p>
          <a:p>
            <a:pPr>
              <a:buFont typeface="Wingdings" pitchFamily="2" charset="2"/>
              <a:buChar char="ü"/>
            </a:pPr>
            <a:endParaRPr lang="en-US" sz="800" dirty="0" smtClean="0">
              <a:latin typeface="+mj-lt"/>
            </a:endParaRPr>
          </a:p>
          <a:p>
            <a:pPr>
              <a:buFont typeface="Wingdings" pitchFamily="2" charset="2"/>
              <a:buChar char="ü"/>
            </a:pPr>
            <a:r>
              <a:rPr lang="en-US" sz="1800" dirty="0" smtClean="0">
                <a:latin typeface="+mj-lt"/>
              </a:rPr>
              <a:t>Minimum match percentage requirements are met</a:t>
            </a:r>
          </a:p>
          <a:p>
            <a:pPr>
              <a:buFont typeface="Wingdings" pitchFamily="2" charset="2"/>
              <a:buChar char="ü"/>
            </a:pPr>
            <a:endParaRPr lang="en-US" sz="800" dirty="0" smtClean="0">
              <a:latin typeface="+mj-lt"/>
            </a:endParaRPr>
          </a:p>
          <a:p>
            <a:pPr>
              <a:buFont typeface="Wingdings" pitchFamily="2" charset="2"/>
              <a:buChar char="ü"/>
            </a:pPr>
            <a:r>
              <a:rPr lang="en-US" sz="1800" dirty="0" smtClean="0">
                <a:latin typeface="+mj-lt"/>
              </a:rPr>
              <a:t>Cost and budget summaries and net gain or loss in bed computations (if applicable) are free of mathematical errors</a:t>
            </a:r>
          </a:p>
          <a:p>
            <a:pPr>
              <a:buNone/>
            </a:pPr>
            <a:endParaRPr lang="en-US" sz="800" dirty="0" smtClean="0">
              <a:latin typeface="+mj-lt"/>
            </a:endParaRPr>
          </a:p>
          <a:p>
            <a:pPr>
              <a:buFont typeface="Wingdings" pitchFamily="2" charset="2"/>
              <a:buChar char="ü"/>
            </a:pPr>
            <a:r>
              <a:rPr lang="en-US" sz="1800" dirty="0" smtClean="0">
                <a:latin typeface="+mj-lt"/>
              </a:rPr>
              <a:t>Line item budget description table is filled out , etc.</a:t>
            </a:r>
          </a:p>
          <a:p>
            <a:pPr>
              <a:buNone/>
            </a:pPr>
            <a:r>
              <a:rPr lang="en-US" sz="1400" dirty="0" smtClean="0">
                <a:latin typeface="+mj-lt"/>
              </a:rPr>
              <a:t>	(</a:t>
            </a:r>
            <a:r>
              <a:rPr lang="en-US" sz="1400" i="1" dirty="0" smtClean="0">
                <a:latin typeface="+mj-lt"/>
              </a:rPr>
              <a:t>partial list only</a:t>
            </a:r>
            <a:r>
              <a:rPr lang="en-US" sz="1400" dirty="0" smtClean="0">
                <a:latin typeface="+mj-lt"/>
              </a:rPr>
              <a:t>)</a:t>
            </a:r>
          </a:p>
          <a:p>
            <a:pPr>
              <a:buNone/>
            </a:pPr>
            <a:endParaRPr lang="en-US" sz="2000" b="1" dirty="0" smtClean="0">
              <a:latin typeface="+mj-lt"/>
            </a:endParaRPr>
          </a:p>
          <a:p>
            <a:pPr>
              <a:buNone/>
            </a:pPr>
            <a:r>
              <a:rPr lang="en-US" sz="1800" b="1" dirty="0" smtClean="0">
                <a:latin typeface="+mj-lt"/>
              </a:rPr>
              <a:t>NOTE</a:t>
            </a:r>
            <a:r>
              <a:rPr lang="en-US" sz="1800" dirty="0" smtClean="0">
                <a:latin typeface="+mj-lt"/>
              </a:rPr>
              <a:t>:  After the technical review is complete, the county must provide 12 additional copies of the technically- reviewed proposal no later than </a:t>
            </a:r>
            <a:r>
              <a:rPr lang="en-US" sz="1800" b="1" u="sng" dirty="0" smtClean="0">
                <a:latin typeface="+mj-lt"/>
              </a:rPr>
              <a:t>5:00 pm March 10, 2017.</a:t>
            </a:r>
            <a:endParaRPr lang="en-US" sz="1800" u="sng"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6634"/>
            <a:ext cx="8763000" cy="838200"/>
          </a:xfrm>
        </p:spPr>
        <p:txBody>
          <a:bodyPr/>
          <a:lstStyle/>
          <a:p>
            <a:r>
              <a:rPr lang="en-US" dirty="0" smtClean="0">
                <a:latin typeface="+mj-lt"/>
                <a:cs typeface="Times New Roman" panose="02020603050405020304" pitchFamily="18" charset="0"/>
              </a:rPr>
              <a:t>SB 844 Bidders Conference Agenda</a:t>
            </a:r>
            <a:endParaRPr lang="en-US" dirty="0">
              <a:latin typeface="+mj-lt"/>
              <a:cs typeface="Times New Roman" panose="02020603050405020304" pitchFamily="18" charset="0"/>
            </a:endParaRPr>
          </a:p>
        </p:txBody>
      </p:sp>
      <p:sp>
        <p:nvSpPr>
          <p:cNvPr id="4" name="Rectangle 3"/>
          <p:cNvSpPr/>
          <p:nvPr/>
        </p:nvSpPr>
        <p:spPr>
          <a:xfrm>
            <a:off x="457200" y="1371600"/>
            <a:ext cx="8313782" cy="3662541"/>
          </a:xfrm>
          <a:prstGeom prst="rect">
            <a:avLst/>
          </a:prstGeom>
        </p:spPr>
        <p:txBody>
          <a:bodyPr wrap="square">
            <a:spAutoFit/>
          </a:bodyPr>
          <a:lstStyle/>
          <a:p>
            <a:pPr marL="742950" indent="-742950">
              <a:buFont typeface="+mj-lt"/>
              <a:buAutoNum type="arabicPeriod"/>
            </a:pPr>
            <a:r>
              <a:rPr lang="en-US" sz="2800" dirty="0" smtClean="0">
                <a:solidFill>
                  <a:srgbClr val="005392"/>
                </a:solidFill>
                <a:latin typeface="+mj-lt"/>
                <a:cs typeface="Times New Roman"/>
              </a:rPr>
              <a:t>Introductions / meeting purpose</a:t>
            </a:r>
          </a:p>
          <a:p>
            <a:pPr marL="742950" indent="-742950">
              <a:buFont typeface="+mj-lt"/>
              <a:buAutoNum type="arabicPeriod"/>
            </a:pPr>
            <a:r>
              <a:rPr lang="en-US" sz="2800" dirty="0" smtClean="0">
                <a:solidFill>
                  <a:srgbClr val="005392"/>
                </a:solidFill>
                <a:latin typeface="+mj-lt"/>
                <a:cs typeface="Times New Roman"/>
              </a:rPr>
              <a:t>SB 844 / Request for Proposals</a:t>
            </a:r>
          </a:p>
          <a:p>
            <a:pPr marL="1657350" lvl="2" indent="-742950">
              <a:buFont typeface="Arial" pitchFamily="34" charset="0"/>
              <a:buChar char="•"/>
            </a:pPr>
            <a:r>
              <a:rPr lang="en-US" sz="2800" dirty="0" smtClean="0">
                <a:solidFill>
                  <a:srgbClr val="005392"/>
                </a:solidFill>
                <a:latin typeface="+mj-lt"/>
                <a:cs typeface="Times New Roman"/>
              </a:rPr>
              <a:t>RFP Timeline / Role of ESC</a:t>
            </a:r>
          </a:p>
          <a:p>
            <a:pPr marL="1657350" lvl="2" indent="-742950">
              <a:buFont typeface="Arial" pitchFamily="34" charset="0"/>
              <a:buChar char="•"/>
            </a:pPr>
            <a:r>
              <a:rPr lang="en-US" sz="2800" dirty="0" smtClean="0">
                <a:solidFill>
                  <a:srgbClr val="005392"/>
                </a:solidFill>
                <a:latin typeface="+mj-lt"/>
                <a:cs typeface="Times New Roman"/>
              </a:rPr>
              <a:t>Highlights of RFP and Regulations</a:t>
            </a:r>
          </a:p>
          <a:p>
            <a:pPr marL="742950" indent="-742950">
              <a:buFont typeface="+mj-lt"/>
              <a:buAutoNum type="arabicPeriod"/>
            </a:pPr>
            <a:r>
              <a:rPr lang="en-US" sz="2800" dirty="0" smtClean="0">
                <a:solidFill>
                  <a:srgbClr val="005392"/>
                </a:solidFill>
                <a:latin typeface="+mj-lt"/>
                <a:cs typeface="Times New Roman"/>
              </a:rPr>
              <a:t>Presentation by Key State Partners </a:t>
            </a:r>
          </a:p>
          <a:p>
            <a:pPr marL="742950" indent="-742950">
              <a:buFont typeface="+mj-lt"/>
              <a:buAutoNum type="arabicPeriod"/>
            </a:pPr>
            <a:r>
              <a:rPr lang="en-US" sz="2800" dirty="0" smtClean="0">
                <a:solidFill>
                  <a:srgbClr val="005392"/>
                </a:solidFill>
                <a:latin typeface="+mj-lt"/>
                <a:cs typeface="Times New Roman"/>
              </a:rPr>
              <a:t>Review of FAQ’s </a:t>
            </a:r>
          </a:p>
          <a:p>
            <a:pPr marL="742950" indent="-742950">
              <a:buFont typeface="+mj-lt"/>
              <a:buAutoNum type="arabicPeriod"/>
            </a:pPr>
            <a:r>
              <a:rPr lang="en-US" sz="2800" dirty="0" smtClean="0">
                <a:solidFill>
                  <a:srgbClr val="005392"/>
                </a:solidFill>
                <a:latin typeface="+mj-lt"/>
                <a:cs typeface="Times New Roman"/>
              </a:rPr>
              <a:t>Next Steps for Applicants</a:t>
            </a:r>
          </a:p>
          <a:p>
            <a:pPr marL="571500" indent="-571500"/>
            <a:endParaRPr lang="en-US" sz="3600" dirty="0" smtClean="0">
              <a:solidFill>
                <a:schemeClr val="accent4"/>
              </a:solidFill>
              <a:latin typeface="+mn-lt"/>
              <a:cs typeface="Times New Roman"/>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advTm="27363"/>
    </mc:Choice>
    <mc:Fallback>
      <p:transition spd="slow" advTm="273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Rating Factors</a:t>
            </a:r>
            <a:endParaRPr lang="en-US" dirty="0">
              <a:latin typeface="+mj-lt"/>
            </a:endParaRPr>
          </a:p>
        </p:txBody>
      </p:sp>
      <p:sp>
        <p:nvSpPr>
          <p:cNvPr id="3" name="Content Placeholder 2"/>
          <p:cNvSpPr>
            <a:spLocks noGrp="1"/>
          </p:cNvSpPr>
          <p:nvPr>
            <p:ph idx="1"/>
          </p:nvPr>
        </p:nvSpPr>
        <p:spPr>
          <a:xfrm>
            <a:off x="838200" y="990600"/>
            <a:ext cx="7661275" cy="4648200"/>
          </a:xfrm>
        </p:spPr>
        <p:txBody>
          <a:bodyPr/>
          <a:lstStyle/>
          <a:p>
            <a:pPr marL="0" indent="0">
              <a:buNone/>
            </a:pPr>
            <a:r>
              <a:rPr lang="en-US" sz="1000" dirty="0" smtClean="0"/>
              <a:t>(pg. 14 – 18 of RFP)</a:t>
            </a:r>
          </a:p>
          <a:p>
            <a:pPr>
              <a:buNone/>
            </a:pPr>
            <a:r>
              <a:rPr lang="en-US" sz="1800" dirty="0" smtClean="0"/>
              <a:t>	</a:t>
            </a:r>
          </a:p>
          <a:p>
            <a:pPr>
              <a:buNone/>
            </a:pPr>
            <a:r>
              <a:rPr lang="en-US" sz="1800" b="1" dirty="0" smtClean="0">
                <a:latin typeface="+mj-lt"/>
              </a:rPr>
              <a:t>As previously mentioned, a proposal will not be considered if it does not include the two components below</a:t>
            </a:r>
            <a:r>
              <a:rPr lang="en-US" sz="1800" dirty="0" smtClean="0">
                <a:latin typeface="+mj-lt"/>
              </a:rPr>
              <a:t>:</a:t>
            </a:r>
          </a:p>
          <a:p>
            <a:endParaRPr lang="en-US" sz="1400" dirty="0" smtClean="0">
              <a:latin typeface="+mj-lt"/>
            </a:endParaRPr>
          </a:p>
          <a:p>
            <a:pPr lvl="1">
              <a:buFont typeface="Wingdings" pitchFamily="2" charset="2"/>
              <a:buChar char="ü"/>
            </a:pPr>
            <a:r>
              <a:rPr lang="en-US" sz="1800" dirty="0" smtClean="0">
                <a:latin typeface="+mj-lt"/>
              </a:rPr>
              <a:t>If a locked facility - shall include space to provide onsite, in-person visitation capable of meeting or surpassing the minimum number of weekly visits required by state Regulations, and </a:t>
            </a:r>
          </a:p>
          <a:p>
            <a:pPr>
              <a:buFont typeface="Wingdings" pitchFamily="2" charset="2"/>
              <a:buChar char="ü"/>
            </a:pPr>
            <a:endParaRPr lang="en-US" sz="1100" dirty="0" smtClean="0">
              <a:latin typeface="+mj-lt"/>
            </a:endParaRPr>
          </a:p>
          <a:p>
            <a:pPr lvl="1">
              <a:buFont typeface="Wingdings" pitchFamily="2" charset="2"/>
              <a:buChar char="ü"/>
            </a:pPr>
            <a:r>
              <a:rPr lang="en-US" sz="1800" dirty="0" smtClean="0">
                <a:latin typeface="+mj-lt"/>
              </a:rPr>
              <a:t>A description of efforts to address sexual abuse in its adult local criminal justice facility constructed or renovated.</a:t>
            </a:r>
            <a:r>
              <a:rPr lang="en-US" sz="1400" dirty="0" smtClean="0">
                <a:latin typeface="+mj-lt"/>
              </a:rPr>
              <a:t> </a:t>
            </a:r>
          </a:p>
          <a:p>
            <a:pPr>
              <a:buFont typeface="Wingdings" pitchFamily="2" charset="2"/>
              <a:buChar char="ü"/>
            </a:pPr>
            <a:endParaRPr lang="en-US" sz="1800" dirty="0" smtClean="0">
              <a:latin typeface="+mj-lt"/>
            </a:endParaRPr>
          </a:p>
          <a:p>
            <a:pPr>
              <a:buNone/>
            </a:pPr>
            <a:r>
              <a:rPr lang="en-US" sz="1800" b="1" dirty="0" smtClean="0">
                <a:latin typeface="+mj-lt"/>
              </a:rPr>
              <a:t>	Additionally, the raters will ask many questions about the proposed project - including but not limited to:</a:t>
            </a:r>
          </a:p>
          <a:p>
            <a:pPr>
              <a:buNone/>
            </a:pPr>
            <a:endParaRPr lang="en-US" sz="1000" b="1" dirty="0" smtClean="0">
              <a:latin typeface="+mj-lt"/>
            </a:endParaRPr>
          </a:p>
          <a:p>
            <a:pPr lvl="1">
              <a:buFont typeface="Wingdings" pitchFamily="2" charset="2"/>
              <a:buChar char="ü"/>
            </a:pPr>
            <a:r>
              <a:rPr lang="en-US" sz="1800" dirty="0" smtClean="0">
                <a:latin typeface="+mj-lt"/>
              </a:rPr>
              <a:t>What need is the project designed to meet?</a:t>
            </a:r>
          </a:p>
          <a:p>
            <a:pPr>
              <a:buNone/>
            </a:pPr>
            <a:endParaRPr lang="en-US" sz="1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en-US" dirty="0" smtClean="0">
                <a:latin typeface="+mj-lt"/>
              </a:rPr>
              <a:t>Rating Factors Cont.</a:t>
            </a:r>
            <a:endParaRPr lang="en-US" dirty="0">
              <a:latin typeface="+mj-lt"/>
            </a:endParaRPr>
          </a:p>
        </p:txBody>
      </p:sp>
      <p:sp>
        <p:nvSpPr>
          <p:cNvPr id="3" name="Content Placeholder 2"/>
          <p:cNvSpPr>
            <a:spLocks noGrp="1"/>
          </p:cNvSpPr>
          <p:nvPr>
            <p:ph idx="1"/>
          </p:nvPr>
        </p:nvSpPr>
        <p:spPr>
          <a:xfrm>
            <a:off x="838200" y="1600200"/>
            <a:ext cx="7661275" cy="4038600"/>
          </a:xfrm>
        </p:spPr>
        <p:txBody>
          <a:bodyPr/>
          <a:lstStyle/>
          <a:p>
            <a:pPr>
              <a:buFont typeface="Wingdings" pitchFamily="2" charset="2"/>
              <a:buChar char="ü"/>
            </a:pPr>
            <a:endParaRPr lang="en-US" sz="900" b="1" dirty="0" smtClean="0"/>
          </a:p>
          <a:p>
            <a:pPr>
              <a:buFont typeface="Wingdings" pitchFamily="2" charset="2"/>
              <a:buChar char="ü"/>
            </a:pPr>
            <a:r>
              <a:rPr lang="en-US" sz="1800" dirty="0" smtClean="0">
                <a:latin typeface="+mj-lt"/>
              </a:rPr>
              <a:t>What construction work does the county propose is necessary to meet this need?</a:t>
            </a:r>
          </a:p>
          <a:p>
            <a:pPr>
              <a:buNone/>
            </a:pPr>
            <a:endParaRPr lang="en-US" sz="1100" dirty="0" smtClean="0">
              <a:latin typeface="+mj-lt"/>
            </a:endParaRPr>
          </a:p>
          <a:p>
            <a:pPr>
              <a:buFont typeface="Wingdings" pitchFamily="2" charset="2"/>
              <a:buChar char="ü"/>
            </a:pPr>
            <a:r>
              <a:rPr lang="en-US" sz="1800" dirty="0" smtClean="0">
                <a:latin typeface="+mj-lt"/>
              </a:rPr>
              <a:t>How will offender programming and/or treatment be served in the proposed new or renovated facility?</a:t>
            </a:r>
          </a:p>
          <a:p>
            <a:pPr>
              <a:buNone/>
            </a:pPr>
            <a:endParaRPr lang="en-US" sz="1100" dirty="0" smtClean="0">
              <a:latin typeface="+mj-lt"/>
            </a:endParaRPr>
          </a:p>
          <a:p>
            <a:pPr>
              <a:buFont typeface="Wingdings" pitchFamily="2" charset="2"/>
              <a:buChar char="ü"/>
            </a:pPr>
            <a:r>
              <a:rPr lang="en-US" sz="1800" dirty="0" smtClean="0">
                <a:latin typeface="+mj-lt"/>
              </a:rPr>
              <a:t>What is the county plan of action to accomplish the legal, design, and build steps required for this project?</a:t>
            </a:r>
          </a:p>
          <a:p>
            <a:pPr>
              <a:buNone/>
            </a:pPr>
            <a:endParaRPr lang="en-US" sz="1100" dirty="0" smtClean="0">
              <a:latin typeface="+mj-lt"/>
            </a:endParaRPr>
          </a:p>
          <a:p>
            <a:pPr>
              <a:buFont typeface="Wingdings" pitchFamily="2" charset="2"/>
              <a:buChar char="ü"/>
            </a:pPr>
            <a:r>
              <a:rPr lang="en-US" sz="1800" dirty="0" smtClean="0">
                <a:latin typeface="+mj-lt"/>
              </a:rPr>
              <a:t>What is the total project cost, what are the funding sources, and how will the county allocate expenditures of these funds?</a:t>
            </a:r>
          </a:p>
          <a:p>
            <a:pPr>
              <a:buFont typeface="Wingdings" pitchFamily="2" charset="2"/>
              <a:buChar char="ü"/>
            </a:pPr>
            <a:endParaRPr lang="en-US" sz="1100" dirty="0" smtClean="0">
              <a:latin typeface="+mj-lt"/>
            </a:endParaRPr>
          </a:p>
          <a:p>
            <a:pPr>
              <a:buFont typeface="Wingdings" pitchFamily="2" charset="2"/>
              <a:buChar char="ü"/>
            </a:pPr>
            <a:r>
              <a:rPr lang="en-US" sz="1800" dirty="0" smtClean="0">
                <a:latin typeface="+mj-lt"/>
              </a:rPr>
              <a:t>Will the county be prepared to proceed with the project in a timely manner if financing is approved?</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Rating Factors cont.</a:t>
            </a:r>
            <a:endParaRPr lang="en-US" dirty="0">
              <a:latin typeface="+mj-lt"/>
            </a:endParaRPr>
          </a:p>
        </p:txBody>
      </p:sp>
      <p:sp>
        <p:nvSpPr>
          <p:cNvPr id="3" name="Content Placeholder 2"/>
          <p:cNvSpPr>
            <a:spLocks noGrp="1"/>
          </p:cNvSpPr>
          <p:nvPr>
            <p:ph idx="1"/>
          </p:nvPr>
        </p:nvSpPr>
        <p:spPr>
          <a:xfrm>
            <a:off x="838200" y="990600"/>
            <a:ext cx="7661275" cy="4648200"/>
          </a:xfrm>
        </p:spPr>
        <p:txBody>
          <a:bodyPr/>
          <a:lstStyle/>
          <a:p>
            <a:pPr>
              <a:buNone/>
            </a:pPr>
            <a:r>
              <a:rPr lang="en-US" sz="1800" b="1" dirty="0" smtClean="0">
                <a:latin typeface="+mj-lt"/>
              </a:rPr>
              <a:t>In each section of the proposal, the rater:</a:t>
            </a:r>
          </a:p>
          <a:p>
            <a:pPr>
              <a:buNone/>
            </a:pPr>
            <a:endParaRPr lang="en-US" sz="800" b="1" dirty="0" smtClean="0">
              <a:latin typeface="+mj-lt"/>
            </a:endParaRPr>
          </a:p>
          <a:p>
            <a:pPr>
              <a:buFont typeface="Wingdings" pitchFamily="2" charset="2"/>
              <a:buChar char="ü"/>
            </a:pPr>
            <a:r>
              <a:rPr lang="en-US" sz="1800" dirty="0" smtClean="0">
                <a:latin typeface="+mj-lt"/>
              </a:rPr>
              <a:t>Assesses how well the narrative addresses the general merit factors that apply to this section, and </a:t>
            </a:r>
          </a:p>
          <a:p>
            <a:pPr>
              <a:buFont typeface="Wingdings" pitchFamily="2" charset="2"/>
              <a:buChar char="ü"/>
            </a:pPr>
            <a:r>
              <a:rPr lang="en-US" sz="1800" dirty="0" smtClean="0">
                <a:latin typeface="+mj-lt"/>
              </a:rPr>
              <a:t>Assesses special factors mentioned in the SB 844 legislation as criteria for funding.</a:t>
            </a:r>
          </a:p>
          <a:p>
            <a:pPr>
              <a:buNone/>
            </a:pPr>
            <a:endParaRPr lang="en-US" sz="900" dirty="0" smtClean="0">
              <a:latin typeface="+mj-lt"/>
            </a:endParaRPr>
          </a:p>
          <a:p>
            <a:pPr>
              <a:buNone/>
            </a:pPr>
            <a:r>
              <a:rPr lang="en-US" sz="1800" b="1" dirty="0" smtClean="0">
                <a:latin typeface="+mj-lt"/>
              </a:rPr>
              <a:t>General merit is assessed on a 13-point scale</a:t>
            </a:r>
            <a:r>
              <a:rPr lang="en-US" sz="1800" dirty="0" smtClean="0">
                <a:latin typeface="+mj-lt"/>
              </a:rPr>
              <a:t>:</a:t>
            </a:r>
            <a:endParaRPr lang="en-US" sz="800" dirty="0" smtClean="0">
              <a:latin typeface="+mj-lt"/>
            </a:endParaRPr>
          </a:p>
          <a:p>
            <a:pPr>
              <a:buNone/>
            </a:pPr>
            <a:r>
              <a:rPr lang="en-US" sz="1800" dirty="0" smtClean="0">
                <a:latin typeface="+mj-lt"/>
              </a:rPr>
              <a:t>	0………Fails to meet minimum standards for financing</a:t>
            </a:r>
          </a:p>
          <a:p>
            <a:pPr>
              <a:buNone/>
            </a:pPr>
            <a:r>
              <a:rPr lang="en-US" sz="1800" dirty="0" smtClean="0">
                <a:latin typeface="+mj-lt"/>
              </a:rPr>
              <a:t>	1-3……Reaches minimum standards despite deficiencies</a:t>
            </a:r>
          </a:p>
          <a:p>
            <a:pPr>
              <a:buNone/>
            </a:pPr>
            <a:r>
              <a:rPr lang="en-US" sz="1800" dirty="0" smtClean="0">
                <a:latin typeface="+mj-lt"/>
              </a:rPr>
              <a:t>	4-6……Generally adequate</a:t>
            </a:r>
          </a:p>
          <a:p>
            <a:pPr>
              <a:buNone/>
            </a:pPr>
            <a:r>
              <a:rPr lang="en-US" sz="1800" dirty="0" smtClean="0">
                <a:latin typeface="+mj-lt"/>
              </a:rPr>
              <a:t>	7-9……Good</a:t>
            </a:r>
          </a:p>
          <a:p>
            <a:pPr>
              <a:buNone/>
            </a:pPr>
            <a:r>
              <a:rPr lang="en-US" sz="1800" dirty="0" smtClean="0">
                <a:latin typeface="+mj-lt"/>
              </a:rPr>
              <a:t>	10-12…Excellent</a:t>
            </a:r>
          </a:p>
          <a:p>
            <a:pPr>
              <a:buNone/>
            </a:pPr>
            <a:endParaRPr lang="en-US" sz="800" b="1" dirty="0" smtClean="0">
              <a:latin typeface="+mj-lt"/>
            </a:endParaRPr>
          </a:p>
          <a:p>
            <a:pPr>
              <a:buNone/>
            </a:pPr>
            <a:r>
              <a:rPr lang="en-US" sz="1600" b="1" dirty="0" smtClean="0">
                <a:latin typeface="+mj-lt"/>
              </a:rPr>
              <a:t>	Special merit factors are scored from 0 to 4; depending on the factor, it may be scored on a 0-4 range, or as yes/no (0/4)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Rating Factors Cont.</a:t>
            </a:r>
            <a:endParaRPr lang="en-US" dirty="0">
              <a:latin typeface="+mj-lt"/>
            </a:endParaRPr>
          </a:p>
        </p:txBody>
      </p:sp>
      <p:sp>
        <p:nvSpPr>
          <p:cNvPr id="3" name="Content Placeholder 2"/>
          <p:cNvSpPr>
            <a:spLocks noGrp="1"/>
          </p:cNvSpPr>
          <p:nvPr>
            <p:ph idx="1"/>
          </p:nvPr>
        </p:nvSpPr>
        <p:spPr/>
        <p:txBody>
          <a:bodyPr/>
          <a:lstStyle/>
          <a:p>
            <a:pPr>
              <a:buFont typeface="Wingdings" pitchFamily="2" charset="2"/>
              <a:buChar char="ü"/>
            </a:pPr>
            <a:r>
              <a:rPr lang="en-US" dirty="0" smtClean="0">
                <a:latin typeface="+mj-lt"/>
              </a:rPr>
              <a:t>See Evaluation Factors with the Weighted Scores on pg. 18 of the RFP</a:t>
            </a:r>
            <a:endParaRPr lang="en-US"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839200" cy="838200"/>
          </a:xfrm>
        </p:spPr>
        <p:txBody>
          <a:bodyPr/>
          <a:lstStyle/>
          <a:p>
            <a:r>
              <a:rPr lang="en-US" sz="3200" dirty="0" smtClean="0">
                <a:latin typeface="+mj-lt"/>
                <a:cs typeface="Times New Roman"/>
              </a:rPr>
              <a:t>  Sample Project - </a:t>
            </a:r>
            <a:r>
              <a:rPr lang="en-US" sz="3200" dirty="0" smtClean="0">
                <a:latin typeface="+mj-lt"/>
                <a:cs typeface="Times New Roman" panose="02020603050405020304" pitchFamily="18" charset="0"/>
              </a:rPr>
              <a:t>Reviews &amp; Approvals</a:t>
            </a:r>
            <a:endParaRPr lang="en-US" sz="3200" dirty="0">
              <a:latin typeface="+mj-lt"/>
              <a:cs typeface="Times New Roman" panose="02020603050405020304" pitchFamily="18" charset="0"/>
            </a:endParaRPr>
          </a:p>
        </p:txBody>
      </p:sp>
      <p:pic>
        <p:nvPicPr>
          <p:cNvPr id="1028" name="Picture 4"/>
          <p:cNvPicPr>
            <a:picLocks noChangeAspect="1" noChangeArrowheads="1"/>
          </p:cNvPicPr>
          <p:nvPr/>
        </p:nvPicPr>
        <p:blipFill>
          <a:blip r:embed="rId3"/>
          <a:srcRect/>
          <a:stretch>
            <a:fillRect/>
          </a:stretch>
        </p:blipFill>
        <p:spPr bwMode="auto">
          <a:xfrm>
            <a:off x="1143000" y="1066799"/>
            <a:ext cx="7467600" cy="4587807"/>
          </a:xfrm>
          <a:prstGeom prst="rect">
            <a:avLst/>
          </a:prstGeom>
          <a:noFill/>
          <a:ln w="9525">
            <a:noFill/>
            <a:miter lim="800000"/>
            <a:headEnd/>
            <a:tailEnd/>
          </a:ln>
          <a:effectLst/>
        </p:spPr>
      </p:pic>
    </p:spTree>
    <p:custDataLst>
      <p:tags r:id="rId1"/>
    </p:custDataLst>
    <p:extLst>
      <p:ext uri="{BB962C8B-B14F-4D97-AF65-F5344CB8AC3E}">
        <p14:creationId xmlns="" xmlns:p14="http://schemas.microsoft.com/office/powerpoint/2010/main" val="378396849"/>
      </p:ext>
    </p:extLst>
  </p:cSld>
  <p:clrMapOvr>
    <a:masterClrMapping/>
  </p:clrMapOvr>
  <mc:AlternateContent xmlns:mc="http://schemas.openxmlformats.org/markup-compatibility/2006">
    <mc:Choice xmlns="" xmlns:p14="http://schemas.microsoft.com/office/powerpoint/2010/main" Requires="p14">
      <p:transition spd="slow" p14:dur="2000" advTm="37210"/>
    </mc:Choice>
    <mc:Fallback>
      <p:transition spd="slow" advTm="3721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cs typeface="Arial" pitchFamily="34" charset="0"/>
              </a:rPr>
              <a:t>DEPARTMENT OF GENERAL SERVICES: Real Estate Due Diligence</a:t>
            </a:r>
            <a:endParaRPr lang="en-US" sz="2800" dirty="0">
              <a:latin typeface="+mj-lt"/>
              <a:cs typeface="Arial" pitchFamily="34" charset="0"/>
            </a:endParaRPr>
          </a:p>
        </p:txBody>
      </p:sp>
      <p:sp>
        <p:nvSpPr>
          <p:cNvPr id="3" name="Content Placeholder 2"/>
          <p:cNvSpPr>
            <a:spLocks noGrp="1"/>
          </p:cNvSpPr>
          <p:nvPr>
            <p:ph idx="1"/>
          </p:nvPr>
        </p:nvSpPr>
        <p:spPr>
          <a:xfrm>
            <a:off x="838200" y="1295400"/>
            <a:ext cx="7661275" cy="4114800"/>
          </a:xfrm>
        </p:spPr>
        <p:txBody>
          <a:bodyPr/>
          <a:lstStyle/>
          <a:p>
            <a:r>
              <a:rPr lang="en-US" sz="1800" dirty="0" smtClean="0">
                <a:latin typeface="Arial" pitchFamily="34" charset="0"/>
                <a:cs typeface="Arial" pitchFamily="34" charset="0"/>
              </a:rPr>
              <a:t>Within 120 days of the Conditional Award and utilizing the </a:t>
            </a:r>
            <a:r>
              <a:rPr lang="en-US" sz="1800" b="1" u="sng" dirty="0" smtClean="0">
                <a:latin typeface="Arial" pitchFamily="34" charset="0"/>
                <a:cs typeface="Arial" pitchFamily="34" charset="0"/>
              </a:rPr>
              <a:t>County Real Estate Due Diligence Package Checklist</a:t>
            </a:r>
            <a:r>
              <a:rPr lang="en-US" sz="1800" dirty="0" smtClean="0">
                <a:latin typeface="Arial" pitchFamily="34" charset="0"/>
                <a:cs typeface="Arial" pitchFamily="34" charset="0"/>
              </a:rPr>
              <a:t> posted on BSCC’s website, County to submit:</a:t>
            </a:r>
          </a:p>
          <a:p>
            <a:pPr lvl="1"/>
            <a:r>
              <a:rPr lang="en-US" sz="1800" b="1" u="sng" dirty="0" smtClean="0">
                <a:latin typeface="Arial" pitchFamily="34" charset="0"/>
                <a:cs typeface="Arial" pitchFamily="34" charset="0"/>
              </a:rPr>
              <a:t>Service Request (CRUISE)</a:t>
            </a:r>
            <a:r>
              <a:rPr lang="en-US" sz="1800" dirty="0" smtClean="0">
                <a:latin typeface="Arial" pitchFamily="34" charset="0"/>
                <a:cs typeface="Arial" pitchFamily="34" charset="0"/>
              </a:rPr>
              <a:t> to DGS initiating the review of County supplied Real Estate Due Diligence Package and Appraisal (see below).</a:t>
            </a:r>
          </a:p>
          <a:p>
            <a:pPr lvl="1"/>
            <a:r>
              <a:rPr lang="en-US" sz="1800" b="1" u="sng" dirty="0" smtClean="0">
                <a:latin typeface="Arial" pitchFamily="34" charset="0"/>
                <a:cs typeface="Arial" pitchFamily="34" charset="0"/>
              </a:rPr>
              <a:t>County Real Estate Due Diligence Package</a:t>
            </a:r>
            <a:r>
              <a:rPr lang="en-US" sz="1800" dirty="0" smtClean="0">
                <a:latin typeface="Arial" pitchFamily="34" charset="0"/>
                <a:cs typeface="Arial" pitchFamily="34" charset="0"/>
              </a:rPr>
              <a:t> prepared and supplied by County.</a:t>
            </a:r>
          </a:p>
          <a:p>
            <a:pPr lvl="1"/>
            <a:r>
              <a:rPr lang="en-US" sz="1800" dirty="0" smtClean="0">
                <a:latin typeface="Arial" pitchFamily="34" charset="0"/>
                <a:cs typeface="Arial" pitchFamily="34" charset="0"/>
              </a:rPr>
              <a:t>Independent </a:t>
            </a:r>
            <a:r>
              <a:rPr lang="en-US" sz="1800" b="1" u="sng" dirty="0" smtClean="0">
                <a:latin typeface="Arial" pitchFamily="34" charset="0"/>
                <a:cs typeface="Arial" pitchFamily="34" charset="0"/>
              </a:rPr>
              <a:t>Real Estate Appraisal</a:t>
            </a:r>
            <a:r>
              <a:rPr lang="en-US" sz="1800" dirty="0" smtClean="0">
                <a:latin typeface="Arial" pitchFamily="34" charset="0"/>
                <a:cs typeface="Arial" pitchFamily="34" charset="0"/>
              </a:rPr>
              <a:t> prepared as part of the RFP response identifying current land-only value for Project Site </a:t>
            </a:r>
            <a:r>
              <a:rPr lang="en-US" sz="1800" b="1" i="1" dirty="0" smtClean="0">
                <a:latin typeface="Arial" pitchFamily="34" charset="0"/>
                <a:cs typeface="Arial" pitchFamily="34" charset="0"/>
              </a:rPr>
              <a:t>is only needed if </a:t>
            </a:r>
            <a:r>
              <a:rPr lang="en-US" sz="1800" i="1" dirty="0" smtClean="0">
                <a:latin typeface="Arial" pitchFamily="34" charset="0"/>
                <a:cs typeface="Arial" pitchFamily="34" charset="0"/>
              </a:rPr>
              <a:t>County is seeking a </a:t>
            </a:r>
            <a:r>
              <a:rPr lang="en-US" sz="1800" b="1" i="1" dirty="0" smtClean="0">
                <a:latin typeface="Arial" pitchFamily="34" charset="0"/>
                <a:cs typeface="Arial" pitchFamily="34" charset="0"/>
              </a:rPr>
              <a:t>Land In-Kind Match</a:t>
            </a:r>
            <a:r>
              <a:rPr lang="en-US" sz="1800" i="1" dirty="0" smtClean="0">
                <a:latin typeface="Arial" pitchFamily="34" charset="0"/>
                <a:cs typeface="Arial" pitchFamily="34" charset="0"/>
              </a:rPr>
              <a:t>.</a:t>
            </a:r>
          </a:p>
          <a:p>
            <a:r>
              <a:rPr lang="en-US" sz="1800" dirty="0" smtClean="0">
                <a:latin typeface="Arial" pitchFamily="34" charset="0"/>
                <a:cs typeface="Arial" pitchFamily="34" charset="0"/>
              </a:rPr>
              <a:t>Appraisals with property inspection dates that occurred after February 28, 2017 shall utilize an effective date of value of February 28, 2017.</a:t>
            </a:r>
          </a:p>
          <a:p>
            <a:pPr>
              <a:buNone/>
            </a:pPr>
            <a:endParaRPr lang="en-US" dirty="0"/>
          </a:p>
        </p:txBody>
      </p:sp>
      <p:pic>
        <p:nvPicPr>
          <p:cNvPr id="4" name="Picture 7" descr="DGS Logo"/>
          <p:cNvPicPr>
            <a:picLocks noChangeAspect="1" noChangeArrowheads="1"/>
          </p:cNvPicPr>
          <p:nvPr/>
        </p:nvPicPr>
        <p:blipFill>
          <a:blip r:embed="rId2" r:link="rId3">
            <a:extLst>
              <a:ext uri="{28A0092B-C50C-407E-A947-70E740481C1C}">
                <a14:useLocalDpi xmlns="" xmlns:a14="http://schemas.microsoft.com/office/drawing/2010/main" val="0"/>
              </a:ext>
            </a:extLst>
          </a:blip>
          <a:srcRect/>
          <a:stretch>
            <a:fillRect/>
          </a:stretch>
        </p:blipFill>
        <p:spPr bwMode="auto">
          <a:xfrm>
            <a:off x="457200" y="5562600"/>
            <a:ext cx="1204332" cy="548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entagon 51"/>
          <p:cNvSpPr/>
          <p:nvPr/>
        </p:nvSpPr>
        <p:spPr bwMode="auto">
          <a:xfrm>
            <a:off x="4622717" y="4553836"/>
            <a:ext cx="1564409" cy="632679"/>
          </a:xfrm>
          <a:prstGeom prst="homePlate">
            <a:avLst/>
          </a:prstGeom>
          <a:gradFill>
            <a:gsLst>
              <a:gs pos="100000">
                <a:schemeClr val="accent4">
                  <a:lumMod val="40000"/>
                  <a:lumOff val="60000"/>
                </a:schemeClr>
              </a:gs>
              <a:gs pos="48000">
                <a:schemeClr val="accent3"/>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rPr>
              <a:t>DB Package 1</a:t>
            </a:r>
          </a:p>
        </p:txBody>
      </p:sp>
      <p:sp>
        <p:nvSpPr>
          <p:cNvPr id="2" name="Title 1"/>
          <p:cNvSpPr>
            <a:spLocks noGrp="1"/>
          </p:cNvSpPr>
          <p:nvPr>
            <p:ph type="title"/>
          </p:nvPr>
        </p:nvSpPr>
        <p:spPr>
          <a:xfrm>
            <a:off x="0" y="76200"/>
            <a:ext cx="8839200" cy="838200"/>
          </a:xfrm>
        </p:spPr>
        <p:txBody>
          <a:bodyPr/>
          <a:lstStyle/>
          <a:p>
            <a:r>
              <a:rPr lang="en-US" dirty="0" smtClean="0">
                <a:latin typeface="Times New Roman"/>
                <a:cs typeface="Times New Roman"/>
              </a:rPr>
              <a:t> </a:t>
            </a:r>
            <a:r>
              <a:rPr lang="en-US" dirty="0" smtClean="0">
                <a:latin typeface="Times New Roman" panose="02020603050405020304" pitchFamily="18" charset="0"/>
                <a:cs typeface="Times New Roman" panose="02020603050405020304" pitchFamily="18" charset="0"/>
              </a:rPr>
              <a:t>State Fire Marshal</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86099" y="976707"/>
            <a:ext cx="7315200" cy="1323439"/>
          </a:xfrm>
          <a:prstGeom prst="rect">
            <a:avLst/>
          </a:prstGeom>
          <a:noFill/>
        </p:spPr>
        <p:txBody>
          <a:bodyPr wrap="square" rtlCol="0">
            <a:spAutoFit/>
          </a:bodyPr>
          <a:lstStyle/>
          <a:p>
            <a:endParaRPr lang="en-US" sz="1600" dirty="0">
              <a:solidFill>
                <a:schemeClr val="accent4"/>
              </a:solidFill>
            </a:endParaRPr>
          </a:p>
          <a:p>
            <a:endParaRPr lang="en-US" sz="1600" dirty="0" smtClean="0">
              <a:solidFill>
                <a:schemeClr val="accent4"/>
              </a:solidFill>
            </a:endParaRPr>
          </a:p>
          <a:p>
            <a:endParaRPr lang="en-US" sz="1600" dirty="0">
              <a:solidFill>
                <a:schemeClr val="accent4"/>
              </a:solidFill>
            </a:endParaRPr>
          </a:p>
          <a:p>
            <a:endParaRPr lang="en-US" sz="1600" dirty="0" smtClean="0">
              <a:solidFill>
                <a:schemeClr val="accent4"/>
              </a:solidFill>
            </a:endParaRPr>
          </a:p>
          <a:p>
            <a:endParaRPr lang="en-US" sz="1600" dirty="0">
              <a:solidFill>
                <a:schemeClr val="accent4"/>
              </a:solidFill>
            </a:endParaRPr>
          </a:p>
        </p:txBody>
      </p:sp>
      <p:grpSp>
        <p:nvGrpSpPr>
          <p:cNvPr id="5" name="Group 27"/>
          <p:cNvGrpSpPr/>
          <p:nvPr/>
        </p:nvGrpSpPr>
        <p:grpSpPr>
          <a:xfrm>
            <a:off x="782293" y="1715914"/>
            <a:ext cx="7239000" cy="1119815"/>
            <a:chOff x="283029" y="2303744"/>
            <a:chExt cx="7239000" cy="1119815"/>
          </a:xfrm>
        </p:grpSpPr>
        <p:sp>
          <p:nvSpPr>
            <p:cNvPr id="10" name="Rounded Rectangle 9"/>
            <p:cNvSpPr/>
            <p:nvPr/>
          </p:nvSpPr>
          <p:spPr bwMode="auto">
            <a:xfrm>
              <a:off x="283029" y="2781316"/>
              <a:ext cx="1045392" cy="634939"/>
            </a:xfrm>
            <a:prstGeom prst="roundRect">
              <a:avLst/>
            </a:prstGeom>
            <a:gradFill>
              <a:gsLst>
                <a:gs pos="100000">
                  <a:schemeClr val="accent4">
                    <a:lumMod val="40000"/>
                    <a:lumOff val="60000"/>
                  </a:schemeClr>
                </a:gs>
                <a:gs pos="48000">
                  <a:schemeClr val="accent3"/>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rPr>
                <a:t>Schematic Drawing</a:t>
              </a:r>
            </a:p>
          </p:txBody>
        </p:sp>
        <p:sp>
          <p:nvSpPr>
            <p:cNvPr id="12" name="Rounded Rectangle 11"/>
            <p:cNvSpPr/>
            <p:nvPr/>
          </p:nvSpPr>
          <p:spPr bwMode="auto">
            <a:xfrm>
              <a:off x="1749636" y="2781316"/>
              <a:ext cx="1047992" cy="634939"/>
            </a:xfrm>
            <a:prstGeom prst="roundRect">
              <a:avLst/>
            </a:prstGeom>
            <a:gradFill>
              <a:gsLst>
                <a:gs pos="100000">
                  <a:schemeClr val="accent4">
                    <a:lumMod val="40000"/>
                    <a:lumOff val="60000"/>
                  </a:schemeClr>
                </a:gs>
                <a:gs pos="48000">
                  <a:schemeClr val="accent3"/>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rPr>
                <a:t>Preliminary Drawing</a:t>
              </a:r>
            </a:p>
          </p:txBody>
        </p:sp>
        <p:sp>
          <p:nvSpPr>
            <p:cNvPr id="13" name="Rounded Rectangle 12"/>
            <p:cNvSpPr/>
            <p:nvPr/>
          </p:nvSpPr>
          <p:spPr bwMode="auto">
            <a:xfrm>
              <a:off x="3259337" y="2784252"/>
              <a:ext cx="1045392" cy="634939"/>
            </a:xfrm>
            <a:prstGeom prst="roundRect">
              <a:avLst/>
            </a:prstGeom>
            <a:gradFill>
              <a:gsLst>
                <a:gs pos="100000">
                  <a:schemeClr val="accent4">
                    <a:lumMod val="40000"/>
                    <a:lumOff val="60000"/>
                  </a:schemeClr>
                </a:gs>
                <a:gs pos="48000">
                  <a:schemeClr val="accent3"/>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rPr>
                <a:t>Working</a:t>
              </a:r>
              <a:r>
                <a:rPr kumimoji="0" lang="en-US" sz="1200" b="1" i="0" u="none" strike="noStrike" cap="none" normalizeH="0" dirty="0" smtClean="0">
                  <a:ln>
                    <a:noFill/>
                  </a:ln>
                  <a:solidFill>
                    <a:srgbClr val="000000"/>
                  </a:solidFill>
                  <a:effectLst/>
                  <a:latin typeface="Arial" charset="0"/>
                </a:rPr>
                <a:t> Drawing</a:t>
              </a:r>
              <a:endParaRPr kumimoji="0" lang="en-US" sz="1200" b="1" i="0" u="none" strike="noStrike" cap="none" normalizeH="0" baseline="0" dirty="0" smtClean="0">
                <a:ln>
                  <a:noFill/>
                </a:ln>
                <a:solidFill>
                  <a:srgbClr val="000000"/>
                </a:solidFill>
                <a:effectLst/>
                <a:latin typeface="Arial" charset="0"/>
              </a:endParaRPr>
            </a:p>
          </p:txBody>
        </p:sp>
        <p:sp>
          <p:nvSpPr>
            <p:cNvPr id="14" name="Rounded Rectangle 13"/>
            <p:cNvSpPr/>
            <p:nvPr/>
          </p:nvSpPr>
          <p:spPr bwMode="auto">
            <a:xfrm>
              <a:off x="4769038" y="2788620"/>
              <a:ext cx="1045392" cy="634939"/>
            </a:xfrm>
            <a:prstGeom prst="roundRect">
              <a:avLst/>
            </a:prstGeom>
            <a:gradFill>
              <a:gsLst>
                <a:gs pos="100000">
                  <a:schemeClr val="accent4">
                    <a:lumMod val="40000"/>
                    <a:lumOff val="60000"/>
                  </a:schemeClr>
                </a:gs>
                <a:gs pos="48000">
                  <a:schemeClr val="accent3"/>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Bid</a:t>
              </a:r>
            </a:p>
          </p:txBody>
        </p:sp>
        <p:sp>
          <p:nvSpPr>
            <p:cNvPr id="16" name="Pentagon 15"/>
            <p:cNvSpPr/>
            <p:nvPr/>
          </p:nvSpPr>
          <p:spPr bwMode="auto">
            <a:xfrm>
              <a:off x="6275516" y="2790880"/>
              <a:ext cx="1246513" cy="632679"/>
            </a:xfrm>
            <a:prstGeom prst="homePlate">
              <a:avLst/>
            </a:prstGeom>
            <a:gradFill>
              <a:gsLst>
                <a:gs pos="100000">
                  <a:schemeClr val="accent4">
                    <a:lumMod val="40000"/>
                    <a:lumOff val="60000"/>
                  </a:schemeClr>
                </a:gs>
                <a:gs pos="48000">
                  <a:schemeClr val="accent3"/>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rPr>
                <a:t>Construction</a:t>
              </a:r>
            </a:p>
          </p:txBody>
        </p:sp>
        <p:sp>
          <p:nvSpPr>
            <p:cNvPr id="17" name="Right Arrow 16"/>
            <p:cNvSpPr/>
            <p:nvPr/>
          </p:nvSpPr>
          <p:spPr bwMode="auto">
            <a:xfrm>
              <a:off x="1393411" y="2938215"/>
              <a:ext cx="301414" cy="321139"/>
            </a:xfrm>
            <a:prstGeom prst="righ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ight Arrow 17"/>
            <p:cNvSpPr/>
            <p:nvPr/>
          </p:nvSpPr>
          <p:spPr bwMode="auto">
            <a:xfrm>
              <a:off x="2876476" y="2938214"/>
              <a:ext cx="301414" cy="321139"/>
            </a:xfrm>
            <a:prstGeom prst="righ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ight Arrow 18"/>
            <p:cNvSpPr/>
            <p:nvPr/>
          </p:nvSpPr>
          <p:spPr bwMode="auto">
            <a:xfrm>
              <a:off x="4386177" y="2945521"/>
              <a:ext cx="301414" cy="321139"/>
            </a:xfrm>
            <a:prstGeom prst="righ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ight Arrow 19"/>
            <p:cNvSpPr/>
            <p:nvPr/>
          </p:nvSpPr>
          <p:spPr bwMode="auto">
            <a:xfrm>
              <a:off x="5894266" y="2938213"/>
              <a:ext cx="301414" cy="321139"/>
            </a:xfrm>
            <a:prstGeom prst="righ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Down Arrow Callout 22"/>
            <p:cNvSpPr/>
            <p:nvPr/>
          </p:nvSpPr>
          <p:spPr bwMode="auto">
            <a:xfrm>
              <a:off x="856138" y="2303744"/>
              <a:ext cx="651199" cy="620784"/>
            </a:xfrm>
            <a:prstGeom prst="downArrowCallout">
              <a:avLst/>
            </a:prstGeom>
            <a:gradFill>
              <a:gsLst>
                <a:gs pos="96000">
                  <a:srgbClr val="F25C08"/>
                </a:gs>
                <a:gs pos="0">
                  <a:schemeClr val="bg1"/>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charset="0"/>
                </a:rPr>
                <a:t>SFM Review</a:t>
              </a:r>
            </a:p>
          </p:txBody>
        </p:sp>
        <p:sp>
          <p:nvSpPr>
            <p:cNvPr id="24" name="Down Arrow Callout 23"/>
            <p:cNvSpPr/>
            <p:nvPr/>
          </p:nvSpPr>
          <p:spPr bwMode="auto">
            <a:xfrm>
              <a:off x="2308293" y="2309405"/>
              <a:ext cx="651199" cy="620784"/>
            </a:xfrm>
            <a:prstGeom prst="downArrowCallout">
              <a:avLst/>
            </a:prstGeom>
            <a:gradFill>
              <a:gsLst>
                <a:gs pos="96000">
                  <a:srgbClr val="F25C08"/>
                </a:gs>
                <a:gs pos="0">
                  <a:schemeClr val="bg1"/>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charset="0"/>
                </a:rPr>
                <a:t>SFM Review</a:t>
              </a:r>
            </a:p>
          </p:txBody>
        </p:sp>
        <p:sp>
          <p:nvSpPr>
            <p:cNvPr id="25" name="Down Arrow Callout 24"/>
            <p:cNvSpPr/>
            <p:nvPr/>
          </p:nvSpPr>
          <p:spPr bwMode="auto">
            <a:xfrm>
              <a:off x="3807176" y="2309700"/>
              <a:ext cx="651199" cy="620784"/>
            </a:xfrm>
            <a:prstGeom prst="downArrowCallout">
              <a:avLst/>
            </a:prstGeom>
            <a:gradFill>
              <a:gsLst>
                <a:gs pos="96000">
                  <a:srgbClr val="F25C08"/>
                </a:gs>
                <a:gs pos="0">
                  <a:schemeClr val="bg1"/>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charset="0"/>
                </a:rPr>
                <a:t>SFM Review</a:t>
              </a:r>
            </a:p>
          </p:txBody>
        </p:sp>
        <p:sp>
          <p:nvSpPr>
            <p:cNvPr id="26" name="Down Arrow Callout 25"/>
            <p:cNvSpPr/>
            <p:nvPr/>
          </p:nvSpPr>
          <p:spPr bwMode="auto">
            <a:xfrm>
              <a:off x="6839950" y="2303744"/>
              <a:ext cx="651199" cy="620784"/>
            </a:xfrm>
            <a:prstGeom prst="downArrowCallout">
              <a:avLst/>
            </a:prstGeom>
            <a:gradFill>
              <a:gsLst>
                <a:gs pos="96000">
                  <a:srgbClr val="F25C08"/>
                </a:gs>
                <a:gs pos="0">
                  <a:schemeClr val="bg1"/>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charset="0"/>
                </a:rPr>
                <a:t>SFM Review</a:t>
              </a:r>
            </a:p>
          </p:txBody>
        </p:sp>
      </p:grpSp>
      <p:sp>
        <p:nvSpPr>
          <p:cNvPr id="43" name="TextBox 42"/>
          <p:cNvSpPr txBox="1"/>
          <p:nvPr/>
        </p:nvSpPr>
        <p:spPr>
          <a:xfrm>
            <a:off x="2543955" y="1072030"/>
            <a:ext cx="5008705" cy="369332"/>
          </a:xfrm>
          <a:prstGeom prst="rect">
            <a:avLst/>
          </a:prstGeom>
          <a:noFill/>
        </p:spPr>
        <p:txBody>
          <a:bodyPr wrap="square" rtlCol="0">
            <a:spAutoFit/>
          </a:bodyPr>
          <a:lstStyle/>
          <a:p>
            <a:r>
              <a:rPr lang="en-US" b="1" u="sng" dirty="0" smtClean="0">
                <a:solidFill>
                  <a:schemeClr val="accent4"/>
                </a:solidFill>
              </a:rPr>
              <a:t>Typical </a:t>
            </a:r>
            <a:r>
              <a:rPr lang="en-US" b="1" u="sng" dirty="0">
                <a:solidFill>
                  <a:schemeClr val="accent4"/>
                </a:solidFill>
              </a:rPr>
              <a:t>Design-Bid-Build (DBB</a:t>
            </a:r>
            <a:r>
              <a:rPr lang="en-US" b="1" u="sng" dirty="0" smtClean="0">
                <a:solidFill>
                  <a:schemeClr val="accent4"/>
                </a:solidFill>
              </a:rPr>
              <a:t>)</a:t>
            </a:r>
            <a:endParaRPr lang="en-US" b="1" u="sng" dirty="0">
              <a:solidFill>
                <a:schemeClr val="accent4"/>
              </a:solidFill>
            </a:endParaRPr>
          </a:p>
        </p:txBody>
      </p:sp>
      <p:sp>
        <p:nvSpPr>
          <p:cNvPr id="45" name="TextBox 44"/>
          <p:cNvSpPr txBox="1"/>
          <p:nvPr/>
        </p:nvSpPr>
        <p:spPr>
          <a:xfrm>
            <a:off x="2830744" y="3402545"/>
            <a:ext cx="3661842" cy="369332"/>
          </a:xfrm>
          <a:prstGeom prst="rect">
            <a:avLst/>
          </a:prstGeom>
          <a:noFill/>
        </p:spPr>
        <p:txBody>
          <a:bodyPr wrap="square" rtlCol="0">
            <a:spAutoFit/>
          </a:bodyPr>
          <a:lstStyle/>
          <a:p>
            <a:pPr marL="400050" indent="-400050"/>
            <a:r>
              <a:rPr lang="en-US" b="1" u="sng" dirty="0" smtClean="0">
                <a:solidFill>
                  <a:schemeClr val="accent4"/>
                </a:solidFill>
              </a:rPr>
              <a:t>Typical </a:t>
            </a:r>
            <a:r>
              <a:rPr lang="en-US" b="1" u="sng" dirty="0">
                <a:solidFill>
                  <a:schemeClr val="accent4"/>
                </a:solidFill>
              </a:rPr>
              <a:t>Design-Build (DB)</a:t>
            </a:r>
          </a:p>
        </p:txBody>
      </p:sp>
      <p:grpSp>
        <p:nvGrpSpPr>
          <p:cNvPr id="6" name="Group 49"/>
          <p:cNvGrpSpPr/>
          <p:nvPr/>
        </p:nvGrpSpPr>
        <p:grpSpPr>
          <a:xfrm>
            <a:off x="840140" y="4038600"/>
            <a:ext cx="7465659" cy="1141741"/>
            <a:chOff x="464283" y="4854872"/>
            <a:chExt cx="5721903" cy="1141741"/>
          </a:xfrm>
        </p:grpSpPr>
        <p:grpSp>
          <p:nvGrpSpPr>
            <p:cNvPr id="8" name="Group 43"/>
            <p:cNvGrpSpPr/>
            <p:nvPr/>
          </p:nvGrpSpPr>
          <p:grpSpPr>
            <a:xfrm>
              <a:off x="464283" y="5361674"/>
              <a:ext cx="5704646" cy="634939"/>
              <a:chOff x="283029" y="4792402"/>
              <a:chExt cx="5704646" cy="634939"/>
            </a:xfrm>
          </p:grpSpPr>
          <p:sp>
            <p:nvSpPr>
              <p:cNvPr id="30" name="Rounded Rectangle 29"/>
              <p:cNvSpPr/>
              <p:nvPr/>
            </p:nvSpPr>
            <p:spPr bwMode="auto">
              <a:xfrm>
                <a:off x="283029" y="4792402"/>
                <a:ext cx="1045392" cy="634939"/>
              </a:xfrm>
              <a:prstGeom prst="roundRect">
                <a:avLst/>
              </a:prstGeom>
              <a:gradFill>
                <a:gsLst>
                  <a:gs pos="100000">
                    <a:schemeClr val="accent4">
                      <a:lumMod val="40000"/>
                      <a:lumOff val="60000"/>
                    </a:schemeClr>
                  </a:gs>
                  <a:gs pos="48000">
                    <a:schemeClr val="accent3"/>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rPr>
                  <a:t>Schematic Drawing</a:t>
                </a:r>
              </a:p>
            </p:txBody>
          </p:sp>
          <p:sp>
            <p:nvSpPr>
              <p:cNvPr id="31" name="Rounded Rectangle 30"/>
              <p:cNvSpPr/>
              <p:nvPr/>
            </p:nvSpPr>
            <p:spPr bwMode="auto">
              <a:xfrm>
                <a:off x="1749636" y="4792402"/>
                <a:ext cx="1047992" cy="634939"/>
              </a:xfrm>
              <a:prstGeom prst="roundRect">
                <a:avLst/>
              </a:prstGeom>
              <a:gradFill>
                <a:gsLst>
                  <a:gs pos="100000">
                    <a:schemeClr val="accent4">
                      <a:lumMod val="40000"/>
                      <a:lumOff val="60000"/>
                    </a:schemeClr>
                  </a:gs>
                  <a:gs pos="48000">
                    <a:schemeClr val="accent3"/>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200" b="1" dirty="0">
                    <a:solidFill>
                      <a:srgbClr val="000000"/>
                    </a:solidFill>
                  </a:rPr>
                  <a:t>Bridging Documents/ Perf. Criteria</a:t>
                </a:r>
              </a:p>
            </p:txBody>
          </p:sp>
          <p:sp>
            <p:nvSpPr>
              <p:cNvPr id="34" name="Pentagon 33"/>
              <p:cNvSpPr/>
              <p:nvPr/>
            </p:nvSpPr>
            <p:spPr bwMode="auto">
              <a:xfrm>
                <a:off x="4741162" y="4792402"/>
                <a:ext cx="1246513" cy="632679"/>
              </a:xfrm>
              <a:prstGeom prst="homePlate">
                <a:avLst/>
              </a:prstGeom>
              <a:gradFill>
                <a:gsLst>
                  <a:gs pos="100000">
                    <a:schemeClr val="accent4">
                      <a:lumMod val="40000"/>
                      <a:lumOff val="60000"/>
                    </a:schemeClr>
                  </a:gs>
                  <a:gs pos="48000">
                    <a:schemeClr val="accent3"/>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rPr>
                  <a:t>DB Package 2</a:t>
                </a:r>
              </a:p>
            </p:txBody>
          </p:sp>
          <p:sp>
            <p:nvSpPr>
              <p:cNvPr id="35" name="Right Arrow 34"/>
              <p:cNvSpPr/>
              <p:nvPr/>
            </p:nvSpPr>
            <p:spPr bwMode="auto">
              <a:xfrm>
                <a:off x="1393411" y="4949301"/>
                <a:ext cx="301414" cy="321139"/>
              </a:xfrm>
              <a:prstGeom prst="righ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Right Arrow 35"/>
              <p:cNvSpPr/>
              <p:nvPr/>
            </p:nvSpPr>
            <p:spPr bwMode="auto">
              <a:xfrm>
                <a:off x="2845664" y="4949300"/>
                <a:ext cx="301413" cy="321139"/>
              </a:xfrm>
              <a:prstGeom prst="righ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Right Arrow 36"/>
              <p:cNvSpPr/>
              <p:nvPr/>
            </p:nvSpPr>
            <p:spPr bwMode="auto">
              <a:xfrm>
                <a:off x="4416647" y="4956607"/>
                <a:ext cx="301414" cy="321139"/>
              </a:xfrm>
              <a:prstGeom prst="rightArrow">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46" name="Down Arrow Callout 45"/>
            <p:cNvSpPr/>
            <p:nvPr/>
          </p:nvSpPr>
          <p:spPr bwMode="auto">
            <a:xfrm>
              <a:off x="1048836" y="4865836"/>
              <a:ext cx="651199" cy="620784"/>
            </a:xfrm>
            <a:prstGeom prst="downArrowCallout">
              <a:avLst/>
            </a:prstGeom>
            <a:gradFill>
              <a:gsLst>
                <a:gs pos="100000">
                  <a:srgbClr val="F25C08"/>
                </a:gs>
                <a:gs pos="0">
                  <a:schemeClr val="bg1"/>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charset="0"/>
                </a:rPr>
                <a:t>SFM Review</a:t>
              </a:r>
            </a:p>
          </p:txBody>
        </p:sp>
        <p:sp>
          <p:nvSpPr>
            <p:cNvPr id="48" name="Down Arrow Callout 47"/>
            <p:cNvSpPr/>
            <p:nvPr/>
          </p:nvSpPr>
          <p:spPr bwMode="auto">
            <a:xfrm>
              <a:off x="2516883" y="4865836"/>
              <a:ext cx="651199" cy="620784"/>
            </a:xfrm>
            <a:prstGeom prst="downArrowCallout">
              <a:avLst/>
            </a:prstGeom>
            <a:gradFill>
              <a:gsLst>
                <a:gs pos="100000">
                  <a:srgbClr val="F25C08"/>
                </a:gs>
                <a:gs pos="0">
                  <a:schemeClr val="bg1"/>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charset="0"/>
                </a:rPr>
                <a:t>SFM Review</a:t>
              </a:r>
            </a:p>
          </p:txBody>
        </p:sp>
        <p:sp>
          <p:nvSpPr>
            <p:cNvPr id="49" name="Down Arrow Callout 48"/>
            <p:cNvSpPr/>
            <p:nvPr/>
          </p:nvSpPr>
          <p:spPr bwMode="auto">
            <a:xfrm>
              <a:off x="5534987" y="4865836"/>
              <a:ext cx="651199" cy="620784"/>
            </a:xfrm>
            <a:prstGeom prst="downArrowCallout">
              <a:avLst/>
            </a:prstGeom>
            <a:gradFill>
              <a:gsLst>
                <a:gs pos="100000">
                  <a:srgbClr val="F25C08"/>
                </a:gs>
                <a:gs pos="0">
                  <a:schemeClr val="bg1"/>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charset="0"/>
                </a:rPr>
                <a:t>SFM Review</a:t>
              </a:r>
            </a:p>
          </p:txBody>
        </p:sp>
        <p:sp>
          <p:nvSpPr>
            <p:cNvPr id="47" name="Down Arrow Callout 46"/>
            <p:cNvSpPr/>
            <p:nvPr/>
          </p:nvSpPr>
          <p:spPr bwMode="auto">
            <a:xfrm>
              <a:off x="4025935" y="4854872"/>
              <a:ext cx="651199" cy="620784"/>
            </a:xfrm>
            <a:prstGeom prst="downArrowCallout">
              <a:avLst/>
            </a:prstGeom>
            <a:gradFill>
              <a:gsLst>
                <a:gs pos="100000">
                  <a:srgbClr val="F25C08"/>
                </a:gs>
                <a:gs pos="0">
                  <a:schemeClr val="bg1"/>
                </a:gs>
                <a:gs pos="100000">
                  <a:schemeClr val="bg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charset="0"/>
                </a:rPr>
                <a:t>SFM Review</a:t>
              </a:r>
            </a:p>
          </p:txBody>
        </p:sp>
      </p:grpSp>
      <p:sp>
        <p:nvSpPr>
          <p:cNvPr id="4" name="TextBox 3"/>
          <p:cNvSpPr txBox="1"/>
          <p:nvPr/>
        </p:nvSpPr>
        <p:spPr>
          <a:xfrm>
            <a:off x="457200" y="5257800"/>
            <a:ext cx="3629331"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168275" indent="-168275"/>
            <a:r>
              <a:rPr lang="en-US" b="1" dirty="0" smtClean="0">
                <a:ln/>
                <a:solidFill>
                  <a:srgbClr val="FF0000"/>
                </a:solidFill>
              </a:rPr>
              <a:t>* SFM fees may vary                                     depending on DDB or DB</a:t>
            </a:r>
            <a:endParaRPr lang="en-US" b="1" dirty="0">
              <a:ln/>
              <a:solidFill>
                <a:srgbClr val="FF0000"/>
              </a:solidFill>
            </a:endParaRPr>
          </a:p>
        </p:txBody>
      </p:sp>
      <p:sp>
        <p:nvSpPr>
          <p:cNvPr id="3" name="TextBox 2"/>
          <p:cNvSpPr txBox="1"/>
          <p:nvPr/>
        </p:nvSpPr>
        <p:spPr>
          <a:xfrm>
            <a:off x="8305799" y="4911438"/>
            <a:ext cx="762001" cy="338554"/>
          </a:xfrm>
          <a:prstGeom prst="rect">
            <a:avLst/>
          </a:prstGeom>
          <a:noFill/>
        </p:spPr>
        <p:txBody>
          <a:bodyPr wrap="square" rtlCol="0">
            <a:spAutoFit/>
          </a:bodyPr>
          <a:lstStyle/>
          <a:p>
            <a:r>
              <a:rPr lang="en-US" sz="1600" dirty="0" err="1">
                <a:solidFill>
                  <a:srgbClr val="000000"/>
                </a:solidFill>
              </a:rPr>
              <a:t>e</a:t>
            </a:r>
            <a:r>
              <a:rPr lang="en-US" sz="1600" dirty="0" err="1" smtClean="0">
                <a:solidFill>
                  <a:srgbClr val="000000"/>
                </a:solidFill>
              </a:rPr>
              <a:t>tc</a:t>
            </a:r>
            <a:r>
              <a:rPr lang="en-US" sz="1600" dirty="0" smtClean="0">
                <a:solidFill>
                  <a:srgbClr val="000000"/>
                </a:solidFill>
              </a:rPr>
              <a:t>…</a:t>
            </a:r>
            <a:endParaRPr lang="en-US" sz="1600" dirty="0">
              <a:solidFill>
                <a:srgbClr val="000000"/>
              </a:solidFill>
            </a:endParaRPr>
          </a:p>
        </p:txBody>
      </p:sp>
      <p:sp>
        <p:nvSpPr>
          <p:cNvPr id="38" name="TextBox 37"/>
          <p:cNvSpPr txBox="1"/>
          <p:nvPr/>
        </p:nvSpPr>
        <p:spPr>
          <a:xfrm>
            <a:off x="1066800" y="3048000"/>
            <a:ext cx="6781800" cy="369332"/>
          </a:xfrm>
          <a:prstGeom prst="rect">
            <a:avLst/>
          </a:prstGeom>
          <a:noFill/>
        </p:spPr>
        <p:txBody>
          <a:bodyPr wrap="square" rtlCol="0">
            <a:spAutoFit/>
          </a:bodyPr>
          <a:lstStyle/>
          <a:p>
            <a:r>
              <a:rPr lang="en-US" u="sng" dirty="0" smtClean="0">
                <a:solidFill>
                  <a:srgbClr val="0033CC"/>
                </a:solidFill>
                <a:hlinkClick r:id="rId2"/>
              </a:rPr>
              <a:t>http://osfm.fire.ca.gov/firelifesafety/firelifesafety_planreview</a:t>
            </a:r>
          </a:p>
        </p:txBody>
      </p:sp>
    </p:spTree>
    <p:extLst>
      <p:ext uri="{BB962C8B-B14F-4D97-AF65-F5344CB8AC3E}">
        <p14:creationId xmlns:p14="http://schemas.microsoft.com/office/powerpoint/2010/main" xmlns="" val="1659509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SB 844 FAQ’s</a:t>
            </a:r>
            <a:endParaRPr lang="en-US" dirty="0">
              <a:latin typeface="+mj-lt"/>
            </a:endParaRPr>
          </a:p>
        </p:txBody>
      </p:sp>
      <p:sp>
        <p:nvSpPr>
          <p:cNvPr id="3" name="Content Placeholder 2"/>
          <p:cNvSpPr>
            <a:spLocks noGrp="1"/>
          </p:cNvSpPr>
          <p:nvPr>
            <p:ph idx="1"/>
          </p:nvPr>
        </p:nvSpPr>
        <p:spPr>
          <a:xfrm>
            <a:off x="838200" y="1143000"/>
            <a:ext cx="7661275" cy="4495800"/>
          </a:xfrm>
        </p:spPr>
        <p:txBody>
          <a:bodyPr/>
          <a:lstStyle/>
          <a:p>
            <a:r>
              <a:rPr lang="en-US" sz="1600" dirty="0"/>
              <a:t>As part of the construction of the new jail facility can a Day Reporting Center be attached to a new jail facility by a breezeway or will it need to be completely separate from the new jail facility?	</a:t>
            </a:r>
          </a:p>
          <a:p>
            <a:pPr lvl="1"/>
            <a:r>
              <a:rPr lang="en-US" sz="1400" dirty="0"/>
              <a:t>The new facility and the DRC can be connected via a breezeway but may need to have additional security and seismic precautions in place, and is determined on a case by case basis.</a:t>
            </a:r>
          </a:p>
          <a:p>
            <a:pPr marL="0" indent="0">
              <a:buNone/>
            </a:pPr>
            <a:r>
              <a:rPr lang="en-US" sz="1000" dirty="0"/>
              <a:t>	</a:t>
            </a:r>
          </a:p>
          <a:p>
            <a:r>
              <a:rPr lang="en-US" sz="1600" dirty="0"/>
              <a:t>Please confirm if a county incurred a cost for completing a needs assessment for SB 863 and intends on using the same needs assessment for SB 844 – can they still use that cost incurred as a Cash Contribution or In-Kind Contribution for SB 844?	</a:t>
            </a:r>
          </a:p>
          <a:p>
            <a:pPr lvl="1"/>
            <a:r>
              <a:rPr lang="en-US" sz="1400" dirty="0"/>
              <a:t>Yes as long as the county is not using the same costs as cash or in-kind match for an 863 project.</a:t>
            </a:r>
          </a:p>
          <a:p>
            <a:pPr marL="0" indent="0">
              <a:buNone/>
            </a:pPr>
            <a:r>
              <a:rPr lang="en-US" sz="1000" dirty="0"/>
              <a:t>	</a:t>
            </a:r>
          </a:p>
          <a:p>
            <a:r>
              <a:rPr lang="en-US" sz="1600" dirty="0"/>
              <a:t>Can funding be increased to handle the additional administration cost of having to manage SB 1022 separate from SB 844?	</a:t>
            </a:r>
          </a:p>
          <a:p>
            <a:pPr lvl="1"/>
            <a:r>
              <a:rPr lang="en-US" sz="1400" dirty="0"/>
              <a:t>No, Funding is prescribed in the RFP based on County size only.</a:t>
            </a:r>
          </a:p>
          <a:p>
            <a:pPr marL="0" indent="0">
              <a:buNone/>
            </a:pPr>
            <a:endParaRPr lang="en-US" sz="1800" dirty="0" smtClean="0"/>
          </a:p>
        </p:txBody>
      </p:sp>
    </p:spTree>
    <p:extLst>
      <p:ext uri="{BB962C8B-B14F-4D97-AF65-F5344CB8AC3E}">
        <p14:creationId xmlns="" xmlns:p14="http://schemas.microsoft.com/office/powerpoint/2010/main" val="3594906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SB 844 FAQ’s</a:t>
            </a:r>
            <a:endParaRPr lang="en-US" dirty="0">
              <a:latin typeface="+mj-lt"/>
            </a:endParaRPr>
          </a:p>
        </p:txBody>
      </p:sp>
      <p:sp>
        <p:nvSpPr>
          <p:cNvPr id="3" name="Content Placeholder 2"/>
          <p:cNvSpPr>
            <a:spLocks noGrp="1"/>
          </p:cNvSpPr>
          <p:nvPr>
            <p:ph idx="1"/>
          </p:nvPr>
        </p:nvSpPr>
        <p:spPr>
          <a:xfrm>
            <a:off x="838200" y="1143000"/>
            <a:ext cx="7661275" cy="4495800"/>
          </a:xfrm>
        </p:spPr>
        <p:txBody>
          <a:bodyPr/>
          <a:lstStyle/>
          <a:p>
            <a:r>
              <a:rPr lang="en-US" sz="1600" dirty="0" smtClean="0"/>
              <a:t>Why </a:t>
            </a:r>
            <a:r>
              <a:rPr lang="en-US" sz="1600" dirty="0"/>
              <a:t>are there no preference points for partially funded project?	</a:t>
            </a:r>
          </a:p>
          <a:p>
            <a:pPr lvl="1"/>
            <a:r>
              <a:rPr lang="en-US" sz="1400" dirty="0"/>
              <a:t>The Legislature did not request that preference be given to partially funded projects.</a:t>
            </a:r>
          </a:p>
          <a:p>
            <a:endParaRPr lang="en-US" sz="1600" dirty="0"/>
          </a:p>
          <a:p>
            <a:r>
              <a:rPr lang="en-US" sz="1600" dirty="0"/>
              <a:t>SB 844 funding - Is there a need to send Scope Statement to BSCC for approval?	</a:t>
            </a:r>
          </a:p>
          <a:p>
            <a:pPr lvl="1"/>
            <a:r>
              <a:rPr lang="en-US" sz="1400" dirty="0"/>
              <a:t>A new scope will be required for all SB 844 projects and must be approved by BSCC.</a:t>
            </a:r>
          </a:p>
          <a:p>
            <a:endParaRPr lang="en-US" sz="1600" dirty="0"/>
          </a:p>
          <a:p>
            <a:r>
              <a:rPr lang="en-US" sz="1600" dirty="0"/>
              <a:t>If initially awarded as a medium county, should we now remain as a large county?	</a:t>
            </a:r>
          </a:p>
          <a:p>
            <a:pPr lvl="1"/>
            <a:r>
              <a:rPr lang="en-US" sz="1400" dirty="0"/>
              <a:t>County size for AB 844 funding is determined based on the chart on page 11 of the RFP, which were the existing demographics at the time of the Legislation passage based on DOF’s estimates</a:t>
            </a:r>
            <a:r>
              <a:rPr lang="en-US" sz="1400" dirty="0" smtClean="0"/>
              <a:t>.</a:t>
            </a:r>
          </a:p>
        </p:txBody>
      </p:sp>
    </p:spTree>
    <p:extLst>
      <p:ext uri="{BB962C8B-B14F-4D97-AF65-F5344CB8AC3E}">
        <p14:creationId xmlns="" xmlns:p14="http://schemas.microsoft.com/office/powerpoint/2010/main" val="3489515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SB 844 FAQ’s</a:t>
            </a:r>
            <a:endParaRPr lang="en-US" dirty="0">
              <a:latin typeface="+mj-lt"/>
            </a:endParaRPr>
          </a:p>
        </p:txBody>
      </p:sp>
      <p:sp>
        <p:nvSpPr>
          <p:cNvPr id="3" name="Content Placeholder 2"/>
          <p:cNvSpPr>
            <a:spLocks noGrp="1"/>
          </p:cNvSpPr>
          <p:nvPr>
            <p:ph idx="1"/>
          </p:nvPr>
        </p:nvSpPr>
        <p:spPr>
          <a:xfrm>
            <a:off x="838200" y="1143000"/>
            <a:ext cx="7661275" cy="4495800"/>
          </a:xfrm>
        </p:spPr>
        <p:txBody>
          <a:bodyPr/>
          <a:lstStyle/>
          <a:p>
            <a:r>
              <a:rPr lang="en-US" sz="1600" dirty="0" smtClean="0"/>
              <a:t>1712.44 </a:t>
            </a:r>
            <a:r>
              <a:rPr lang="en-US" sz="1600" dirty="0"/>
              <a:t>Eligibility Requirements for SB 844, (a)(4) Provide documentation of the percentage of pretrial inmates in the county jail from January 1, 2015 to December 31, </a:t>
            </a:r>
            <a:r>
              <a:rPr lang="en-US" sz="1600" dirty="0" smtClean="0"/>
              <a:t>2015. Do </a:t>
            </a:r>
            <a:r>
              <a:rPr lang="en-US" sz="1600" dirty="0"/>
              <a:t>you want the percentage of pretrial inmates from the time of booking? Most inmates come into booking as pretrial and are sentenced during the course of their stay.  After that they are not considered pretrial.	</a:t>
            </a:r>
          </a:p>
          <a:p>
            <a:pPr lvl="1"/>
            <a:r>
              <a:rPr lang="en-US" sz="1400" dirty="0"/>
              <a:t>This should be an average percentage of pretrial inmates in the county jail during the requested time frame</a:t>
            </a:r>
            <a:r>
              <a:rPr lang="en-US" sz="1400" dirty="0" smtClean="0"/>
              <a:t>.</a:t>
            </a:r>
            <a:r>
              <a:rPr lang="en-US" sz="1400" dirty="0"/>
              <a:t>	</a:t>
            </a:r>
          </a:p>
          <a:p>
            <a:endParaRPr lang="en-US" sz="1600" dirty="0" smtClean="0"/>
          </a:p>
          <a:p>
            <a:r>
              <a:rPr lang="en-US" sz="1600" dirty="0" smtClean="0"/>
              <a:t>We </a:t>
            </a:r>
            <a:r>
              <a:rPr lang="en-US" sz="1600" dirty="0"/>
              <a:t>submitted a letter with our application for SB 863 regarding issuing commercial paper (COPs) to meet our 10% match requirement.  For SB 844, we are planning on issuing commercial paper (COPs) to meet our 10% match requirement.  Would we need to include a letter like that one with our SB 844 application to show that we could easily issue the match requirement in COPs if an award is offered?	</a:t>
            </a:r>
          </a:p>
          <a:p>
            <a:pPr lvl="1"/>
            <a:r>
              <a:rPr lang="en-US" sz="1400" dirty="0"/>
              <a:t>Yes</a:t>
            </a:r>
          </a:p>
          <a:p>
            <a:pPr marL="0" indent="0">
              <a:buNone/>
            </a:pPr>
            <a:endParaRPr lang="en-US" sz="1800" dirty="0" smtClean="0"/>
          </a:p>
        </p:txBody>
      </p:sp>
    </p:spTree>
    <p:extLst>
      <p:ext uri="{BB962C8B-B14F-4D97-AF65-F5344CB8AC3E}">
        <p14:creationId xmlns="" xmlns:p14="http://schemas.microsoft.com/office/powerpoint/2010/main" val="2164901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066800"/>
          </a:xfrm>
        </p:spPr>
        <p:txBody>
          <a:bodyPr/>
          <a:lstStyle/>
          <a:p>
            <a:r>
              <a:rPr lang="en-US" dirty="0" smtClean="0">
                <a:latin typeface="+mj-lt"/>
                <a:cs typeface="Times New Roman" panose="02020603050405020304" pitchFamily="18" charset="0"/>
              </a:rPr>
              <a:t>State Team Supporting your Project</a:t>
            </a:r>
            <a:endParaRPr lang="en-US" dirty="0">
              <a:latin typeface="+mj-lt"/>
              <a:cs typeface="Times New Roman" panose="02020603050405020304" pitchFamily="18" charset="0"/>
            </a:endParaRPr>
          </a:p>
        </p:txBody>
      </p:sp>
      <p:sp>
        <p:nvSpPr>
          <p:cNvPr id="6" name="Subtitle 5"/>
          <p:cNvSpPr txBox="1">
            <a:spLocks/>
          </p:cNvSpPr>
          <p:nvPr/>
        </p:nvSpPr>
        <p:spPr bwMode="auto">
          <a:xfrm>
            <a:off x="457200" y="1447800"/>
            <a:ext cx="8915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110000"/>
              <a:buFontTx/>
              <a:buBlip>
                <a:blip r:embed="rId3"/>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3"/>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3"/>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3"/>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3"/>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marL="0" indent="0">
              <a:buNone/>
            </a:pPr>
            <a:endParaRPr lang="en-US" sz="2800" b="1" dirty="0" smtClean="0">
              <a:solidFill>
                <a:schemeClr val="accent4">
                  <a:lumMod val="60000"/>
                  <a:lumOff val="40000"/>
                </a:schemeClr>
              </a:solidFill>
              <a:latin typeface="+mn-lt"/>
            </a:endParaRPr>
          </a:p>
          <a:p>
            <a:pPr marL="0" indent="0">
              <a:buNone/>
            </a:pPr>
            <a:r>
              <a:rPr lang="en-US" sz="2800" b="1" dirty="0" smtClean="0">
                <a:solidFill>
                  <a:srgbClr val="005A9E"/>
                </a:solidFill>
                <a:latin typeface="+mj-lt"/>
              </a:rPr>
              <a:t>BSCC –  </a:t>
            </a:r>
            <a:r>
              <a:rPr lang="en-US" sz="2800" dirty="0" smtClean="0">
                <a:solidFill>
                  <a:srgbClr val="005A9E"/>
                </a:solidFill>
                <a:latin typeface="+mj-lt"/>
              </a:rPr>
              <a:t>Board of State and Community Corrections</a:t>
            </a:r>
          </a:p>
          <a:p>
            <a:pPr marL="0" indent="0">
              <a:buNone/>
            </a:pPr>
            <a:r>
              <a:rPr lang="en-US" sz="2800" b="1" dirty="0" smtClean="0">
                <a:solidFill>
                  <a:srgbClr val="005A9E"/>
                </a:solidFill>
                <a:latin typeface="+mj-lt"/>
              </a:rPr>
              <a:t>DOF –    </a:t>
            </a:r>
            <a:r>
              <a:rPr lang="en-US" sz="2800" dirty="0" smtClean="0">
                <a:solidFill>
                  <a:srgbClr val="005A9E"/>
                </a:solidFill>
                <a:latin typeface="+mj-lt"/>
              </a:rPr>
              <a:t>Department </a:t>
            </a:r>
            <a:r>
              <a:rPr lang="en-US" sz="2800" dirty="0">
                <a:solidFill>
                  <a:srgbClr val="005A9E"/>
                </a:solidFill>
                <a:latin typeface="+mj-lt"/>
              </a:rPr>
              <a:t>of </a:t>
            </a:r>
            <a:r>
              <a:rPr lang="en-US" sz="2800" dirty="0" smtClean="0">
                <a:solidFill>
                  <a:srgbClr val="005A9E"/>
                </a:solidFill>
                <a:latin typeface="+mj-lt"/>
              </a:rPr>
              <a:t>Finance</a:t>
            </a:r>
          </a:p>
          <a:p>
            <a:pPr marL="0" indent="0">
              <a:buNone/>
            </a:pPr>
            <a:r>
              <a:rPr lang="en-US" sz="2800" b="1" dirty="0" smtClean="0">
                <a:solidFill>
                  <a:srgbClr val="005A9E"/>
                </a:solidFill>
                <a:latin typeface="+mj-lt"/>
                <a:cs typeface="Arial" pitchFamily="34" charset="0"/>
              </a:rPr>
              <a:t>SPWB – </a:t>
            </a:r>
            <a:r>
              <a:rPr lang="en-US" sz="2800" dirty="0" smtClean="0">
                <a:solidFill>
                  <a:srgbClr val="005A9E"/>
                </a:solidFill>
                <a:latin typeface="+mj-lt"/>
                <a:cs typeface="Arial" pitchFamily="34" charset="0"/>
              </a:rPr>
              <a:t>State Public Works Board</a:t>
            </a:r>
          </a:p>
          <a:p>
            <a:pPr marL="0" indent="0">
              <a:buNone/>
            </a:pPr>
            <a:r>
              <a:rPr lang="en-US" sz="2800" b="1" dirty="0" smtClean="0">
                <a:solidFill>
                  <a:srgbClr val="005A9E"/>
                </a:solidFill>
                <a:latin typeface="+mj-lt"/>
                <a:cs typeface="Arial" pitchFamily="34" charset="0"/>
              </a:rPr>
              <a:t>PMIB –   </a:t>
            </a:r>
            <a:r>
              <a:rPr lang="en-US" sz="2800" dirty="0" smtClean="0">
                <a:solidFill>
                  <a:srgbClr val="005A9E"/>
                </a:solidFill>
                <a:latin typeface="+mj-lt"/>
                <a:cs typeface="Arial" pitchFamily="34" charset="0"/>
              </a:rPr>
              <a:t>Pooled Money Investment Board</a:t>
            </a:r>
          </a:p>
          <a:p>
            <a:pPr marL="0" indent="0">
              <a:buNone/>
            </a:pPr>
            <a:r>
              <a:rPr lang="en-US" sz="2800" b="1" dirty="0" smtClean="0">
                <a:solidFill>
                  <a:srgbClr val="005A9E"/>
                </a:solidFill>
                <a:latin typeface="+mj-lt"/>
              </a:rPr>
              <a:t>DGS –    </a:t>
            </a:r>
            <a:r>
              <a:rPr lang="en-US" sz="2800" dirty="0" smtClean="0">
                <a:solidFill>
                  <a:srgbClr val="005A9E"/>
                </a:solidFill>
                <a:latin typeface="+mj-lt"/>
              </a:rPr>
              <a:t>Department of General Services</a:t>
            </a:r>
          </a:p>
          <a:p>
            <a:pPr marL="0" indent="0">
              <a:buNone/>
            </a:pPr>
            <a:r>
              <a:rPr lang="en-US" sz="2800" b="1" dirty="0" smtClean="0">
                <a:solidFill>
                  <a:srgbClr val="005A9E"/>
                </a:solidFill>
                <a:latin typeface="+mj-lt"/>
              </a:rPr>
              <a:t>SFM </a:t>
            </a:r>
            <a:r>
              <a:rPr lang="en-US" sz="2800" b="1" dirty="0">
                <a:solidFill>
                  <a:srgbClr val="005A9E"/>
                </a:solidFill>
                <a:latin typeface="+mj-lt"/>
              </a:rPr>
              <a:t>– </a:t>
            </a:r>
            <a:r>
              <a:rPr lang="en-US" sz="2800" b="1" dirty="0" smtClean="0">
                <a:solidFill>
                  <a:srgbClr val="005A9E"/>
                </a:solidFill>
                <a:latin typeface="+mj-lt"/>
              </a:rPr>
              <a:t>   </a:t>
            </a:r>
            <a:r>
              <a:rPr lang="en-US" sz="2800" dirty="0" smtClean="0">
                <a:solidFill>
                  <a:srgbClr val="005A9E"/>
                </a:solidFill>
                <a:latin typeface="+mj-lt"/>
              </a:rPr>
              <a:t>State Fire Marshall</a:t>
            </a:r>
            <a:endParaRPr lang="en-US" sz="2800" dirty="0">
              <a:solidFill>
                <a:srgbClr val="005A9E"/>
              </a:solidFill>
              <a:latin typeface="+mj-lt"/>
            </a:endParaRPr>
          </a:p>
          <a:p>
            <a:pPr marL="0" indent="0">
              <a:buNone/>
            </a:pPr>
            <a:r>
              <a:rPr lang="en-US" dirty="0" smtClean="0">
                <a:solidFill>
                  <a:srgbClr val="0070C0"/>
                </a:solidFill>
                <a:latin typeface="+mj-lt"/>
              </a:rPr>
              <a:t>      </a:t>
            </a:r>
            <a:endParaRPr lang="en-US" dirty="0">
              <a:solidFill>
                <a:srgbClr val="0070C0"/>
              </a:solidFill>
              <a:latin typeface="+mj-lt"/>
              <a:cs typeface="Times New Roman"/>
            </a:endParaRPr>
          </a:p>
        </p:txBody>
      </p:sp>
    </p:spTree>
    <p:custDataLst>
      <p:tags r:id="rId1"/>
    </p:custDataLst>
    <p:extLst>
      <p:ext uri="{BB962C8B-B14F-4D97-AF65-F5344CB8AC3E}">
        <p14:creationId xmlns="" xmlns:p14="http://schemas.microsoft.com/office/powerpoint/2010/main" val="1868893789"/>
      </p:ext>
    </p:extLst>
  </p:cSld>
  <p:clrMapOvr>
    <a:masterClrMapping/>
  </p:clrMapOvr>
  <mc:AlternateContent xmlns:mc="http://schemas.openxmlformats.org/markup-compatibility/2006">
    <mc:Choice xmlns="" xmlns:p14="http://schemas.microsoft.com/office/powerpoint/2010/main" Requires="p14">
      <p:transition spd="slow" p14:dur="2000" advTm="47680"/>
    </mc:Choice>
    <mc:Fallback>
      <p:transition spd="slow" advTm="4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SB 844 FAQ’s</a:t>
            </a:r>
            <a:endParaRPr lang="en-US" dirty="0">
              <a:latin typeface="+mj-lt"/>
            </a:endParaRPr>
          </a:p>
        </p:txBody>
      </p:sp>
      <p:sp>
        <p:nvSpPr>
          <p:cNvPr id="3" name="Content Placeholder 2"/>
          <p:cNvSpPr>
            <a:spLocks noGrp="1"/>
          </p:cNvSpPr>
          <p:nvPr>
            <p:ph idx="1"/>
          </p:nvPr>
        </p:nvSpPr>
        <p:spPr>
          <a:xfrm>
            <a:off x="838200" y="1143000"/>
            <a:ext cx="7661275" cy="4495800"/>
          </a:xfrm>
        </p:spPr>
        <p:txBody>
          <a:bodyPr/>
          <a:lstStyle/>
          <a:p>
            <a:r>
              <a:rPr lang="en-US" sz="1600" dirty="0" smtClean="0"/>
              <a:t>Our </a:t>
            </a:r>
            <a:r>
              <a:rPr lang="en-US" sz="1600" dirty="0"/>
              <a:t>application proposes using a Design-Build construction delivery. For Section 2 – Budget Narrative, is the “Construction” cost the place to put the cost for the design-build entity (DBE)? Or should the DBE cost be divided into construction cost and architect’s cost and shown separately in the budget table? If the latter is true, where does the cost of bridging documents go in the table?	</a:t>
            </a:r>
          </a:p>
          <a:p>
            <a:pPr lvl="1"/>
            <a:r>
              <a:rPr lang="en-US" sz="1400" dirty="0"/>
              <a:t>Construction is the place to put the DBE costs in the budget table, the costs for the bridging architect should be included in the “Architectural” section</a:t>
            </a:r>
            <a:r>
              <a:rPr lang="en-US" sz="1400" dirty="0" smtClean="0"/>
              <a:t>.</a:t>
            </a:r>
          </a:p>
          <a:p>
            <a:pPr marL="0" indent="0">
              <a:buNone/>
            </a:pPr>
            <a:endParaRPr lang="en-US" sz="1600" dirty="0"/>
          </a:p>
          <a:p>
            <a:r>
              <a:rPr lang="en-US" sz="1600" dirty="0" smtClean="0"/>
              <a:t>By simply  naming or referring  a housing unit “Mental Health Unit” would that subject the unit to fall under additional regulations that could incur more cost,  construction, and operating regulations?	</a:t>
            </a:r>
          </a:p>
          <a:p>
            <a:pPr lvl="1"/>
            <a:r>
              <a:rPr lang="en-US" sz="1400" dirty="0" smtClean="0"/>
              <a:t>Generally </a:t>
            </a:r>
            <a:r>
              <a:rPr lang="en-US" sz="1400" dirty="0"/>
              <a:t>speaking if this “Mental Health Unit” is designed to provide mental health services, as described by the county, no. However, it is possible that other laws or regulations that pertain to the provision of mental health services in general could apply.</a:t>
            </a:r>
            <a:r>
              <a:rPr lang="en-US" sz="1200" dirty="0"/>
              <a:t>	</a:t>
            </a:r>
          </a:p>
          <a:p>
            <a:pPr>
              <a:buNone/>
            </a:pPr>
            <a:endParaRPr lang="en-US" sz="1800" dirty="0" smtClean="0"/>
          </a:p>
        </p:txBody>
      </p:sp>
    </p:spTree>
    <p:extLst>
      <p:ext uri="{BB962C8B-B14F-4D97-AF65-F5344CB8AC3E}">
        <p14:creationId xmlns="" xmlns:p14="http://schemas.microsoft.com/office/powerpoint/2010/main" val="3429794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 Applicant’s Next Steps</a:t>
            </a:r>
            <a:endParaRPr lang="en-US" dirty="0">
              <a:latin typeface="+mj-lt"/>
            </a:endParaRPr>
          </a:p>
        </p:txBody>
      </p:sp>
      <p:sp>
        <p:nvSpPr>
          <p:cNvPr id="3" name="Content Placeholder 2"/>
          <p:cNvSpPr>
            <a:spLocks noGrp="1"/>
          </p:cNvSpPr>
          <p:nvPr>
            <p:ph idx="1"/>
          </p:nvPr>
        </p:nvSpPr>
        <p:spPr/>
        <p:txBody>
          <a:bodyPr/>
          <a:lstStyle/>
          <a:p>
            <a:r>
              <a:rPr lang="en-US" sz="2400" dirty="0" smtClean="0"/>
              <a:t>Consider point person and team leads for different sections of RFP</a:t>
            </a:r>
          </a:p>
          <a:p>
            <a:r>
              <a:rPr lang="en-US" sz="2400" dirty="0" smtClean="0"/>
              <a:t>Submit any additional questions via email (February 23 last date for questions)</a:t>
            </a:r>
          </a:p>
          <a:p>
            <a:r>
              <a:rPr lang="en-US" sz="2400" dirty="0" smtClean="0"/>
              <a:t>Check BSCC FAQ’s often for updates</a:t>
            </a:r>
          </a:p>
          <a:p>
            <a:r>
              <a:rPr lang="en-US" sz="2400" dirty="0" smtClean="0"/>
              <a:t>Submit application by February 28</a:t>
            </a:r>
          </a:p>
          <a:p>
            <a:r>
              <a:rPr lang="en-US" sz="2400" dirty="0" smtClean="0"/>
              <a:t>Be available to make technical edits </a:t>
            </a:r>
            <a:br>
              <a:rPr lang="en-US" sz="2400" dirty="0" smtClean="0"/>
            </a:br>
            <a:r>
              <a:rPr lang="en-US" sz="2400" dirty="0" smtClean="0"/>
              <a:t>(Feb 28 to March 10)</a:t>
            </a:r>
          </a:p>
          <a:p>
            <a:r>
              <a:rPr lang="en-US" sz="2400" dirty="0" smtClean="0"/>
              <a:t>12 copies of technically reviewed proposals due March 10, 2017 by 5:00pm</a:t>
            </a:r>
          </a:p>
          <a:p>
            <a:endParaRPr lang="en-US" dirty="0" smtClean="0"/>
          </a:p>
          <a:p>
            <a:endParaRPr lang="en-US" dirty="0"/>
          </a:p>
        </p:txBody>
      </p:sp>
    </p:spTree>
    <p:extLst>
      <p:ext uri="{BB962C8B-B14F-4D97-AF65-F5344CB8AC3E}">
        <p14:creationId xmlns="" xmlns:p14="http://schemas.microsoft.com/office/powerpoint/2010/main" val="3661754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cs typeface="Times New Roman" panose="02020603050405020304" pitchFamily="18" charset="0"/>
              </a:rPr>
              <a:t>Questions</a:t>
            </a:r>
            <a:endParaRPr lang="en-US" dirty="0">
              <a:latin typeface="+mj-lt"/>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endParaRPr lang="en-US" sz="4800" dirty="0" smtClean="0"/>
          </a:p>
          <a:p>
            <a:pPr marL="0" indent="0" algn="ctr">
              <a:buNone/>
            </a:pPr>
            <a:r>
              <a:rPr lang="en-US" sz="4800" dirty="0" smtClean="0">
                <a:latin typeface="+mj-lt"/>
              </a:rPr>
              <a:t>Any Questions?</a:t>
            </a:r>
            <a:endParaRPr lang="en-US" sz="4800" dirty="0">
              <a:latin typeface="+mj-lt"/>
            </a:endParaRPr>
          </a:p>
        </p:txBody>
      </p:sp>
    </p:spTree>
    <p:extLst>
      <p:ext uri="{BB962C8B-B14F-4D97-AF65-F5344CB8AC3E}">
        <p14:creationId xmlns="" xmlns:p14="http://schemas.microsoft.com/office/powerpoint/2010/main" val="3945372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 Project Requires Coordination</a:t>
            </a:r>
            <a:endParaRPr lang="en-US" dirty="0">
              <a:latin typeface="+mj-lt"/>
            </a:endParaRPr>
          </a:p>
        </p:txBody>
      </p:sp>
      <p:graphicFrame>
        <p:nvGraphicFramePr>
          <p:cNvPr id="8" name="Content Placeholder 7"/>
          <p:cNvGraphicFramePr>
            <a:graphicFrameLocks noGrp="1"/>
          </p:cNvGraphicFramePr>
          <p:nvPr>
            <p:ph idx="1"/>
          </p:nvPr>
        </p:nvGraphicFramePr>
        <p:xfrm>
          <a:off x="762000" y="1219200"/>
          <a:ext cx="7661275"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838200"/>
          </a:xfrm>
        </p:spPr>
        <p:txBody>
          <a:bodyPr/>
          <a:lstStyle/>
          <a:p>
            <a:r>
              <a:rPr lang="en-US" dirty="0" smtClean="0">
                <a:latin typeface="+mj-lt"/>
                <a:cs typeface="Times New Roman" panose="02020603050405020304" pitchFamily="18" charset="0"/>
              </a:rPr>
              <a:t>Support</a:t>
            </a:r>
            <a:endParaRPr lang="en-US" dirty="0">
              <a:latin typeface="+mj-lt"/>
              <a:cs typeface="Times New Roman" panose="02020603050405020304" pitchFamily="18" charset="0"/>
            </a:endParaRPr>
          </a:p>
        </p:txBody>
      </p:sp>
      <p:sp>
        <p:nvSpPr>
          <p:cNvPr id="4" name="Rectangle 3"/>
          <p:cNvSpPr/>
          <p:nvPr/>
        </p:nvSpPr>
        <p:spPr>
          <a:xfrm>
            <a:off x="796109" y="1143000"/>
            <a:ext cx="7627982" cy="6001643"/>
          </a:xfrm>
          <a:prstGeom prst="rect">
            <a:avLst/>
          </a:prstGeom>
        </p:spPr>
        <p:txBody>
          <a:bodyPr wrap="square">
            <a:spAutoFit/>
          </a:bodyPr>
          <a:lstStyle/>
          <a:p>
            <a:pPr algn="ctr"/>
            <a:endParaRPr lang="en-US" sz="3200" dirty="0" smtClean="0">
              <a:solidFill>
                <a:schemeClr val="accent4"/>
              </a:solidFill>
              <a:latin typeface="Times New Roman"/>
              <a:cs typeface="Times New Roman"/>
            </a:endParaRPr>
          </a:p>
          <a:p>
            <a:pPr algn="ctr"/>
            <a:endParaRPr lang="en-US" sz="3200" dirty="0" smtClean="0">
              <a:solidFill>
                <a:schemeClr val="accent4"/>
              </a:solidFill>
              <a:latin typeface="Times New Roman"/>
              <a:cs typeface="Times New Roman"/>
            </a:endParaRPr>
          </a:p>
          <a:p>
            <a:pPr algn="ctr"/>
            <a:r>
              <a:rPr lang="en-US" sz="3200" dirty="0" smtClean="0">
                <a:solidFill>
                  <a:schemeClr val="accent4"/>
                </a:solidFill>
                <a:latin typeface="+mj-lt"/>
                <a:cs typeface="Times New Roman"/>
              </a:rPr>
              <a:t>John Prince, Deputy Director (A)</a:t>
            </a:r>
          </a:p>
          <a:p>
            <a:pPr algn="ctr"/>
            <a:r>
              <a:rPr lang="en-US" sz="3200" dirty="0" smtClean="0">
                <a:solidFill>
                  <a:schemeClr val="accent4"/>
                </a:solidFill>
                <a:latin typeface="+mj-lt"/>
                <a:cs typeface="Times New Roman"/>
              </a:rPr>
              <a:t>916.445.2014</a:t>
            </a:r>
          </a:p>
          <a:p>
            <a:pPr algn="ctr"/>
            <a:r>
              <a:rPr lang="en-US" sz="3200" dirty="0" smtClean="0">
                <a:solidFill>
                  <a:schemeClr val="accent4"/>
                </a:solidFill>
                <a:latin typeface="+mj-lt"/>
                <a:cs typeface="Times New Roman"/>
              </a:rPr>
              <a:t>Lindsay </a:t>
            </a:r>
            <a:r>
              <a:rPr lang="en-US" sz="3200" dirty="0" err="1" smtClean="0">
                <a:solidFill>
                  <a:schemeClr val="accent4"/>
                </a:solidFill>
                <a:latin typeface="+mj-lt"/>
                <a:cs typeface="Times New Roman"/>
              </a:rPr>
              <a:t>Tu</a:t>
            </a:r>
            <a:r>
              <a:rPr lang="en-US" sz="3200" dirty="0" smtClean="0">
                <a:solidFill>
                  <a:schemeClr val="accent4"/>
                </a:solidFill>
                <a:latin typeface="+mj-lt"/>
                <a:cs typeface="Times New Roman"/>
              </a:rPr>
              <a:t>, Analyst</a:t>
            </a:r>
          </a:p>
          <a:p>
            <a:pPr algn="ctr"/>
            <a:r>
              <a:rPr lang="en-US" sz="3200" dirty="0" smtClean="0">
                <a:solidFill>
                  <a:schemeClr val="accent4"/>
                </a:solidFill>
                <a:latin typeface="+mj-lt"/>
                <a:cs typeface="Times New Roman"/>
              </a:rPr>
              <a:t>916.324.1959</a:t>
            </a:r>
          </a:p>
          <a:p>
            <a:pPr algn="ctr"/>
            <a:endParaRPr lang="en-US" sz="3200" dirty="0" smtClean="0">
              <a:solidFill>
                <a:srgbClr val="FF0000"/>
              </a:solidFill>
              <a:latin typeface="+mj-lt"/>
              <a:cs typeface="Times New Roman"/>
            </a:endParaRPr>
          </a:p>
          <a:p>
            <a:pPr algn="ctr"/>
            <a:r>
              <a:rPr lang="en-US" sz="3200" dirty="0" smtClean="0">
                <a:solidFill>
                  <a:schemeClr val="accent4"/>
                </a:solidFill>
                <a:latin typeface="+mj-lt"/>
                <a:cs typeface="Times New Roman"/>
              </a:rPr>
              <a:t>BSCC </a:t>
            </a:r>
            <a:r>
              <a:rPr lang="en-US" sz="3200" dirty="0">
                <a:solidFill>
                  <a:schemeClr val="accent4"/>
                </a:solidFill>
                <a:latin typeface="+mj-lt"/>
                <a:cs typeface="Times New Roman"/>
              </a:rPr>
              <a:t>Website </a:t>
            </a:r>
            <a:r>
              <a:rPr lang="en-US" sz="3200" dirty="0">
                <a:latin typeface="+mj-lt"/>
                <a:cs typeface="Times New Roman"/>
              </a:rPr>
              <a:t>(</a:t>
            </a:r>
            <a:r>
              <a:rPr lang="en-US" sz="3200" dirty="0">
                <a:latin typeface="+mj-lt"/>
                <a:cs typeface="Times New Roman"/>
                <a:hlinkClick r:id="rId2"/>
              </a:rPr>
              <a:t>http://BSCC.Ca.Gov</a:t>
            </a:r>
            <a:r>
              <a:rPr lang="en-US" sz="3200" dirty="0">
                <a:latin typeface="+mj-lt"/>
                <a:cs typeface="Times New Roman"/>
              </a:rPr>
              <a:t>)</a:t>
            </a:r>
          </a:p>
          <a:p>
            <a:pPr marL="571500" indent="-571500">
              <a:buFontTx/>
              <a:buAutoNum type="romanUcPeriod"/>
            </a:pPr>
            <a:endParaRPr lang="en-US" sz="3200" dirty="0" smtClean="0">
              <a:latin typeface="Times New Roman"/>
              <a:cs typeface="Times New Roman"/>
            </a:endParaRPr>
          </a:p>
          <a:p>
            <a:pPr marL="571500" indent="-571500">
              <a:buFontTx/>
              <a:buAutoNum type="romanUcPeriod"/>
            </a:pPr>
            <a:endParaRPr lang="en-US" sz="3200" dirty="0">
              <a:latin typeface="Times New Roman"/>
              <a:cs typeface="Times New Roman"/>
            </a:endParaRPr>
          </a:p>
          <a:p>
            <a:pPr marL="571500" indent="-571500">
              <a:buFontTx/>
              <a:buAutoNum type="romanUcPeriod"/>
            </a:pPr>
            <a:endParaRPr lang="en-US" sz="3200" dirty="0" smtClean="0">
              <a:latin typeface="Times New Roman"/>
              <a:cs typeface="Times New Roman"/>
            </a:endParaRPr>
          </a:p>
          <a:p>
            <a:pPr marL="571500" indent="-571500">
              <a:buFontTx/>
              <a:buAutoNum type="romanUcPeriod"/>
            </a:pPr>
            <a:endParaRPr lang="en-US" sz="3200" dirty="0" smtClean="0">
              <a:latin typeface="Times New Roman"/>
              <a:cs typeface="Times New Roman"/>
            </a:endParaRPr>
          </a:p>
        </p:txBody>
      </p:sp>
    </p:spTree>
    <p:extLst>
      <p:ext uri="{BB962C8B-B14F-4D97-AF65-F5344CB8AC3E}">
        <p14:creationId xmlns="" xmlns:p14="http://schemas.microsoft.com/office/powerpoint/2010/main" val="30747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SB 844 RFP Timeline</a:t>
            </a:r>
            <a:endParaRPr lang="en-US" dirty="0">
              <a:latin typeface="+mj-lt"/>
            </a:endParaRPr>
          </a:p>
        </p:txBody>
      </p:sp>
      <p:sp>
        <p:nvSpPr>
          <p:cNvPr id="3" name="Content Placeholder 2"/>
          <p:cNvSpPr>
            <a:spLocks noGrp="1"/>
          </p:cNvSpPr>
          <p:nvPr>
            <p:ph idx="1"/>
          </p:nvPr>
        </p:nvSpPr>
        <p:spPr>
          <a:xfrm>
            <a:off x="457200" y="914400"/>
            <a:ext cx="8534400" cy="4724400"/>
          </a:xfrm>
        </p:spPr>
        <p:txBody>
          <a:bodyPr tIns="182880"/>
          <a:lstStyle/>
          <a:p>
            <a:pPr>
              <a:buNone/>
            </a:pPr>
            <a:r>
              <a:rPr lang="en-US" sz="1800" dirty="0" smtClean="0">
                <a:solidFill>
                  <a:schemeClr val="accent4">
                    <a:lumMod val="60000"/>
                    <a:lumOff val="40000"/>
                  </a:schemeClr>
                </a:solidFill>
              </a:rPr>
              <a:t>	                                         	</a:t>
            </a:r>
            <a:r>
              <a:rPr lang="en-US" sz="2000" b="1" dirty="0" smtClean="0">
                <a:solidFill>
                  <a:srgbClr val="0060A8"/>
                </a:solidFill>
                <a:latin typeface="+mj-lt"/>
              </a:rPr>
              <a:t>2016</a:t>
            </a:r>
          </a:p>
          <a:p>
            <a:pPr>
              <a:buFont typeface="Wingdings" pitchFamily="2" charset="2"/>
              <a:buChar char="ü"/>
            </a:pPr>
            <a:r>
              <a:rPr lang="en-US" sz="2000" b="1" dirty="0" smtClean="0">
                <a:solidFill>
                  <a:srgbClr val="0060A8"/>
                </a:solidFill>
                <a:latin typeface="+mj-lt"/>
              </a:rPr>
              <a:t>SB 844 Signed 				June</a:t>
            </a:r>
          </a:p>
          <a:p>
            <a:pPr>
              <a:buFont typeface="Wingdings" pitchFamily="2" charset="2"/>
              <a:buChar char="ü"/>
            </a:pPr>
            <a:r>
              <a:rPr lang="en-US" sz="2000" b="1" dirty="0" smtClean="0">
                <a:solidFill>
                  <a:srgbClr val="0060A8"/>
                </a:solidFill>
                <a:latin typeface="+mj-lt"/>
              </a:rPr>
              <a:t>ESC Established 	  			September</a:t>
            </a:r>
          </a:p>
          <a:p>
            <a:pPr>
              <a:buFont typeface="Wingdings" pitchFamily="2" charset="2"/>
              <a:buChar char="ü"/>
            </a:pPr>
            <a:r>
              <a:rPr lang="en-US" sz="2000" b="1" dirty="0" smtClean="0">
                <a:solidFill>
                  <a:srgbClr val="0060A8"/>
                </a:solidFill>
                <a:latin typeface="+mj-lt"/>
              </a:rPr>
              <a:t>RFP &amp; Regulations Released		December</a:t>
            </a:r>
          </a:p>
          <a:p>
            <a:endParaRPr lang="en-US" sz="1400" b="1" dirty="0" smtClean="0">
              <a:solidFill>
                <a:srgbClr val="0060A8"/>
              </a:solidFill>
              <a:latin typeface="+mj-lt"/>
            </a:endParaRPr>
          </a:p>
          <a:p>
            <a:pPr>
              <a:buNone/>
            </a:pPr>
            <a:r>
              <a:rPr lang="en-US" sz="2000" dirty="0" smtClean="0">
                <a:solidFill>
                  <a:srgbClr val="0060A8"/>
                </a:solidFill>
                <a:latin typeface="+mj-lt"/>
              </a:rPr>
              <a:t>	                                       	  </a:t>
            </a:r>
            <a:r>
              <a:rPr lang="en-US" sz="2000" b="1" dirty="0" smtClean="0">
                <a:solidFill>
                  <a:srgbClr val="0060A8"/>
                </a:solidFill>
                <a:latin typeface="+mj-lt"/>
              </a:rPr>
              <a:t>2017</a:t>
            </a:r>
          </a:p>
          <a:p>
            <a:pPr>
              <a:buFont typeface="Wingdings" pitchFamily="2" charset="2"/>
              <a:buChar char="ü"/>
            </a:pPr>
            <a:r>
              <a:rPr lang="en-US" sz="2000" b="1" dirty="0" smtClean="0">
                <a:solidFill>
                  <a:srgbClr val="0060A8"/>
                </a:solidFill>
                <a:latin typeface="+mj-lt"/>
              </a:rPr>
              <a:t>Bidders Conference  			January 25</a:t>
            </a:r>
          </a:p>
          <a:p>
            <a:pPr>
              <a:buFont typeface="Wingdings" pitchFamily="2" charset="2"/>
              <a:buChar char="ü"/>
            </a:pPr>
            <a:r>
              <a:rPr lang="en-US" sz="2000" b="1" dirty="0" smtClean="0">
                <a:solidFill>
                  <a:srgbClr val="0060A8"/>
                </a:solidFill>
                <a:latin typeface="+mj-lt"/>
              </a:rPr>
              <a:t>Proposals Due 				February 28 </a:t>
            </a:r>
          </a:p>
          <a:p>
            <a:pPr>
              <a:buFont typeface="Wingdings" pitchFamily="2" charset="2"/>
              <a:buChar char="ü"/>
            </a:pPr>
            <a:r>
              <a:rPr lang="en-US" sz="2000" b="1" dirty="0" smtClean="0">
                <a:solidFill>
                  <a:srgbClr val="0060A8"/>
                </a:solidFill>
                <a:latin typeface="+mj-lt"/>
              </a:rPr>
              <a:t>Technically Reviewed Proposals Due	March 10</a:t>
            </a:r>
          </a:p>
          <a:p>
            <a:pPr>
              <a:buFont typeface="Wingdings" pitchFamily="2" charset="2"/>
              <a:buChar char="ü"/>
            </a:pPr>
            <a:r>
              <a:rPr lang="en-US" sz="2000" b="1" dirty="0" smtClean="0">
                <a:solidFill>
                  <a:srgbClr val="0060A8"/>
                </a:solidFill>
                <a:latin typeface="+mj-lt"/>
              </a:rPr>
              <a:t>ESC Rater Training 			March 14</a:t>
            </a:r>
          </a:p>
          <a:p>
            <a:pPr>
              <a:buFont typeface="Wingdings" pitchFamily="2" charset="2"/>
              <a:buChar char="ü"/>
            </a:pPr>
            <a:r>
              <a:rPr lang="en-US" sz="2000" b="1" dirty="0" smtClean="0">
                <a:solidFill>
                  <a:srgbClr val="0060A8"/>
                </a:solidFill>
                <a:latin typeface="+mj-lt"/>
              </a:rPr>
              <a:t>ESC Rating &amp; Final Rankings  		May 17</a:t>
            </a:r>
          </a:p>
          <a:p>
            <a:pPr>
              <a:buFont typeface="Wingdings" pitchFamily="2" charset="2"/>
              <a:buChar char="ü"/>
            </a:pPr>
            <a:r>
              <a:rPr lang="en-US" sz="2000" b="1" dirty="0" smtClean="0">
                <a:solidFill>
                  <a:srgbClr val="0060A8"/>
                </a:solidFill>
                <a:latin typeface="+mj-lt"/>
              </a:rPr>
              <a:t>ESC Recommendations Mailed		May 18</a:t>
            </a:r>
          </a:p>
          <a:p>
            <a:pPr>
              <a:buFont typeface="Wingdings" pitchFamily="2" charset="2"/>
              <a:buChar char="ü"/>
            </a:pPr>
            <a:r>
              <a:rPr lang="en-US" sz="2000" b="1" dirty="0" smtClean="0">
                <a:solidFill>
                  <a:srgbClr val="0060A8"/>
                </a:solidFill>
                <a:latin typeface="+mj-lt"/>
              </a:rPr>
              <a:t>ESC Recommendations to BSCC 	 	June 8</a:t>
            </a:r>
          </a:p>
          <a:p>
            <a:pPr>
              <a:buNone/>
            </a:pPr>
            <a:r>
              <a:rPr lang="en-US" sz="2000" b="1" dirty="0" smtClean="0">
                <a:solidFill>
                  <a:srgbClr val="0060A8"/>
                </a:solidFill>
                <a:latin typeface="+mj-lt"/>
              </a:rPr>
              <a:t>          Board for award</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SB 844 Request for Proposals </a:t>
            </a:r>
            <a:endParaRPr lang="en-US" dirty="0">
              <a:latin typeface="+mj-lt"/>
            </a:endParaRPr>
          </a:p>
        </p:txBody>
      </p:sp>
      <p:sp>
        <p:nvSpPr>
          <p:cNvPr id="3" name="Content Placeholder 2"/>
          <p:cNvSpPr>
            <a:spLocks noGrp="1"/>
          </p:cNvSpPr>
          <p:nvPr>
            <p:ph idx="1"/>
          </p:nvPr>
        </p:nvSpPr>
        <p:spPr>
          <a:xfrm>
            <a:off x="381000" y="838200"/>
            <a:ext cx="8382000" cy="5410200"/>
          </a:xfrm>
        </p:spPr>
        <p:txBody>
          <a:bodyPr/>
          <a:lstStyle/>
          <a:p>
            <a:endParaRPr lang="en-US" sz="1000" dirty="0" smtClean="0"/>
          </a:p>
          <a:p>
            <a:pPr>
              <a:buNone/>
            </a:pPr>
            <a:r>
              <a:rPr lang="en-US" sz="2000" b="1" dirty="0" smtClean="0"/>
              <a:t>	</a:t>
            </a:r>
            <a:r>
              <a:rPr lang="en-US" sz="2000" b="1" dirty="0" smtClean="0">
                <a:latin typeface="+mj-lt"/>
              </a:rPr>
              <a:t>Senate Bill 844 Purpose - </a:t>
            </a:r>
          </a:p>
          <a:p>
            <a:pPr>
              <a:buNone/>
            </a:pPr>
            <a:endParaRPr lang="en-US" sz="1100" dirty="0" smtClean="0">
              <a:latin typeface="+mj-lt"/>
            </a:endParaRPr>
          </a:p>
          <a:p>
            <a:pPr>
              <a:buFont typeface="Wingdings" pitchFamily="2" charset="2"/>
              <a:buChar char="ü"/>
            </a:pPr>
            <a:r>
              <a:rPr lang="en-US" sz="2000" dirty="0" smtClean="0">
                <a:latin typeface="+mj-lt"/>
              </a:rPr>
              <a:t>Conditionally provide up to $270,000,000 in  lease revenue bond (LRB) financing for design and construction, including expansion or renovation of criminal justice facilities with $20,000,000 set aside for Napa County</a:t>
            </a:r>
          </a:p>
          <a:p>
            <a:endParaRPr lang="en-US" sz="800" dirty="0" smtClean="0">
              <a:latin typeface="+mj-lt"/>
            </a:endParaRPr>
          </a:p>
          <a:p>
            <a:pPr>
              <a:buFont typeface="Wingdings" pitchFamily="2" charset="2"/>
              <a:buChar char="ü"/>
            </a:pPr>
            <a:r>
              <a:rPr lang="en-US" sz="2000" dirty="0" smtClean="0">
                <a:latin typeface="+mj-lt"/>
              </a:rPr>
              <a:t>Under jurisdiction of sheriff or county department of corrections may include funding for:</a:t>
            </a:r>
          </a:p>
          <a:p>
            <a:endParaRPr lang="en-US" sz="800" dirty="0" smtClean="0">
              <a:latin typeface="+mj-lt"/>
            </a:endParaRPr>
          </a:p>
          <a:p>
            <a:pPr lvl="1">
              <a:buFont typeface="Arial" pitchFamily="34" charset="0"/>
              <a:buChar char="•"/>
            </a:pPr>
            <a:r>
              <a:rPr lang="en-US" sz="2000" dirty="0" smtClean="0">
                <a:latin typeface="+mj-lt"/>
              </a:rPr>
              <a:t>Improved housing - emphasis on expanding program and treatment space needed to manage the adult offender population</a:t>
            </a:r>
          </a:p>
          <a:p>
            <a:pPr lvl="1">
              <a:buFont typeface="Arial" pitchFamily="34" charset="0"/>
              <a:buChar char="•"/>
            </a:pPr>
            <a:r>
              <a:rPr lang="en-US" sz="2000" dirty="0" smtClean="0">
                <a:latin typeface="+mj-lt"/>
              </a:rPr>
              <a:t>Custodial housing, reentry, program, mental health or 	treatment  space necessary to manage the adult offender population.</a:t>
            </a:r>
          </a:p>
          <a:p>
            <a:pPr>
              <a:buNone/>
            </a:pPr>
            <a:endParaRPr lang="en-US" sz="1100" dirty="0" smtClean="0"/>
          </a:p>
          <a:p>
            <a:pPr>
              <a:buFont typeface="Wingdings" pitchFamily="2" charset="2"/>
              <a:buChar char="ü"/>
            </a:pPr>
            <a:endParaRPr lang="en-US" sz="2000" b="1" dirty="0" smtClean="0"/>
          </a:p>
          <a:p>
            <a:pPr>
              <a:buNone/>
            </a:pPr>
            <a:endParaRPr lang="en-US" sz="1000" b="1" dirty="0" smtClean="0"/>
          </a:p>
          <a:p>
            <a:pPr>
              <a:buNone/>
            </a:pPr>
            <a:endParaRPr lang="en-US" sz="1000" b="1" dirty="0" smtClean="0"/>
          </a:p>
          <a:p>
            <a:pPr>
              <a:buFont typeface="Wingdings" pitchFamily="2" charset="2"/>
              <a:buChar char="ü"/>
            </a:pPr>
            <a:endParaRPr lang="en-US" sz="1000" b="1" dirty="0" smtClean="0"/>
          </a:p>
          <a:p>
            <a:endParaRPr lang="en-US" sz="1000"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SB 844 Funding</a:t>
            </a:r>
            <a:endParaRPr lang="en-US" dirty="0">
              <a:latin typeface="+mj-lt"/>
            </a:endParaRPr>
          </a:p>
        </p:txBody>
      </p:sp>
      <p:sp>
        <p:nvSpPr>
          <p:cNvPr id="3" name="Content Placeholder 2"/>
          <p:cNvSpPr>
            <a:spLocks noGrp="1"/>
          </p:cNvSpPr>
          <p:nvPr>
            <p:ph idx="1"/>
          </p:nvPr>
        </p:nvSpPr>
        <p:spPr>
          <a:xfrm>
            <a:off x="838200" y="1066800"/>
            <a:ext cx="7772400" cy="4572000"/>
          </a:xfrm>
        </p:spPr>
        <p:txBody>
          <a:bodyPr/>
          <a:lstStyle/>
          <a:p>
            <a:pPr>
              <a:buNone/>
            </a:pPr>
            <a:r>
              <a:rPr lang="en-US" sz="2000" b="1" u="sng" dirty="0" smtClean="0">
                <a:latin typeface="+mj-lt"/>
              </a:rPr>
              <a:t>Lease-Revenue Bonds (LRB) is  not “grant” funding </a:t>
            </a:r>
          </a:p>
          <a:p>
            <a:pPr lvl="1">
              <a:buNone/>
            </a:pPr>
            <a:endParaRPr lang="en-US" sz="1100" b="1" dirty="0" smtClean="0">
              <a:latin typeface="+mj-lt"/>
            </a:endParaRPr>
          </a:p>
          <a:p>
            <a:pPr>
              <a:buFont typeface="Wingdings" pitchFamily="2" charset="2"/>
              <a:buChar char="ü"/>
            </a:pPr>
            <a:r>
              <a:rPr lang="en-US" sz="2000" dirty="0" smtClean="0">
                <a:latin typeface="+mj-lt"/>
              </a:rPr>
              <a:t>LRB issued for the construction of facilities - not to finance “programs” per se OR operating costs</a:t>
            </a:r>
          </a:p>
          <a:p>
            <a:pPr>
              <a:buFont typeface="Wingdings" pitchFamily="2" charset="2"/>
              <a:buChar char="ü"/>
            </a:pPr>
            <a:endParaRPr lang="en-US" sz="1100" dirty="0" smtClean="0">
              <a:latin typeface="+mj-lt"/>
            </a:endParaRPr>
          </a:p>
          <a:p>
            <a:pPr>
              <a:buFont typeface="Wingdings" pitchFamily="2" charset="2"/>
              <a:buChar char="ü"/>
            </a:pPr>
            <a:r>
              <a:rPr lang="en-US" sz="2000" dirty="0" smtClean="0">
                <a:latin typeface="+mj-lt"/>
              </a:rPr>
              <a:t>Counties cannot obtain reimbursement of LRB funding expended until after SPWB “Establishment” of county’s project scope, cost and schedule </a:t>
            </a:r>
            <a:endParaRPr lang="en-US" sz="1100" dirty="0" smtClean="0">
              <a:latin typeface="+mj-lt"/>
            </a:endParaRPr>
          </a:p>
          <a:p>
            <a:pPr>
              <a:buFont typeface="Wingdings" pitchFamily="2" charset="2"/>
              <a:buChar char="ü"/>
            </a:pPr>
            <a:endParaRPr lang="en-US" sz="800" dirty="0" smtClean="0">
              <a:latin typeface="+mj-lt"/>
            </a:endParaRPr>
          </a:p>
          <a:p>
            <a:pPr>
              <a:buFont typeface="Wingdings" pitchFamily="2" charset="2"/>
              <a:buChar char="ü"/>
            </a:pPr>
            <a:r>
              <a:rPr lang="en-US" sz="2000" dirty="0" smtClean="0">
                <a:latin typeface="+mj-lt"/>
              </a:rPr>
              <a:t>Conditional award for LRB financing does </a:t>
            </a:r>
            <a:r>
              <a:rPr lang="en-US" sz="2000" u="sng" dirty="0" smtClean="0">
                <a:latin typeface="+mj-lt"/>
              </a:rPr>
              <a:t>not</a:t>
            </a:r>
            <a:r>
              <a:rPr lang="en-US" sz="2000" dirty="0" smtClean="0">
                <a:latin typeface="+mj-lt"/>
              </a:rPr>
              <a:t> guarantee the county will receive any reimbursement or that the state will obtain interim financing, or bonds will be issued. </a:t>
            </a:r>
          </a:p>
          <a:p>
            <a:pPr>
              <a:buFont typeface="Wingdings" pitchFamily="2" charset="2"/>
              <a:buChar char="ü"/>
            </a:pPr>
            <a:endParaRPr lang="en-US" sz="1100" dirty="0" smtClean="0">
              <a:latin typeface="+mj-lt"/>
            </a:endParaRPr>
          </a:p>
          <a:p>
            <a:pPr>
              <a:buFont typeface="Wingdings" pitchFamily="2" charset="2"/>
              <a:buChar char="ü"/>
            </a:pPr>
            <a:r>
              <a:rPr lang="en-US" sz="2000" dirty="0" smtClean="0">
                <a:latin typeface="+mj-lt"/>
              </a:rPr>
              <a:t>Conditional award only authorizes county to </a:t>
            </a:r>
            <a:r>
              <a:rPr lang="en-US" sz="2000" b="1" u="sng" dirty="0" smtClean="0">
                <a:latin typeface="+mj-lt"/>
              </a:rPr>
              <a:t>move forward </a:t>
            </a:r>
            <a:r>
              <a:rPr lang="en-US" sz="2000" dirty="0" smtClean="0">
                <a:latin typeface="+mj-lt"/>
              </a:rPr>
              <a:t>in the State’s LRB process.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SB 844 Lease-Revenue Bonds</a:t>
            </a:r>
            <a:endParaRPr lang="en-US" dirty="0">
              <a:latin typeface="+mj-lt"/>
            </a:endParaRPr>
          </a:p>
        </p:txBody>
      </p:sp>
      <p:sp>
        <p:nvSpPr>
          <p:cNvPr id="3" name="Content Placeholder 2"/>
          <p:cNvSpPr>
            <a:spLocks noGrp="1"/>
          </p:cNvSpPr>
          <p:nvPr>
            <p:ph idx="1"/>
          </p:nvPr>
        </p:nvSpPr>
        <p:spPr>
          <a:xfrm>
            <a:off x="838200" y="1143000"/>
            <a:ext cx="7661275" cy="4495800"/>
          </a:xfrm>
        </p:spPr>
        <p:txBody>
          <a:bodyPr/>
          <a:lstStyle/>
          <a:p>
            <a:pPr>
              <a:buNone/>
            </a:pPr>
            <a:r>
              <a:rPr lang="en-US" sz="2000" b="1" u="sng" dirty="0" smtClean="0">
                <a:latin typeface="+mj-lt"/>
              </a:rPr>
              <a:t>What is State’s Lease-Revenue Bond (LRB) Financing</a:t>
            </a:r>
            <a:r>
              <a:rPr lang="en-US" sz="2000" dirty="0" smtClean="0">
                <a:latin typeface="+mj-lt"/>
              </a:rPr>
              <a:t>?</a:t>
            </a:r>
          </a:p>
          <a:p>
            <a:endParaRPr lang="en-US" sz="1100" dirty="0" smtClean="0">
              <a:latin typeface="+mj-lt"/>
            </a:endParaRPr>
          </a:p>
          <a:p>
            <a:pPr>
              <a:buFont typeface="Wingdings" pitchFamily="2" charset="2"/>
              <a:buChar char="ü"/>
            </a:pPr>
            <a:r>
              <a:rPr lang="en-US" sz="2000" dirty="0" smtClean="0">
                <a:latin typeface="+mj-lt"/>
              </a:rPr>
              <a:t>State’s financing program for construction of capital outlay projects - administered by Department of Finance (DOF) and State Public Works Board (SPWB) in connection with the issuance of lease-revenue bonds. </a:t>
            </a:r>
          </a:p>
          <a:p>
            <a:endParaRPr lang="en-US" sz="1100" dirty="0" smtClean="0">
              <a:latin typeface="+mj-lt"/>
            </a:endParaRPr>
          </a:p>
          <a:p>
            <a:pPr>
              <a:buFont typeface="Wingdings" pitchFamily="2" charset="2"/>
              <a:buChar char="ü"/>
            </a:pPr>
            <a:r>
              <a:rPr lang="en-US" sz="2000" dirty="0" smtClean="0">
                <a:latin typeface="+mj-lt"/>
              </a:rPr>
              <a:t>Requires the SPWB to hold property rights, on behalf of the State of California subject to the bonds being sold and paid off (approximately 25-35 years). </a:t>
            </a:r>
          </a:p>
          <a:p>
            <a:pPr>
              <a:buNone/>
            </a:pPr>
            <a:endParaRPr lang="en-US" sz="1100" dirty="0" smtClean="0">
              <a:latin typeface="+mj-lt"/>
            </a:endParaRPr>
          </a:p>
          <a:p>
            <a:pPr>
              <a:buFont typeface="Wingdings" pitchFamily="2" charset="2"/>
              <a:buChar char="ü"/>
            </a:pPr>
            <a:r>
              <a:rPr lang="en-US" sz="2000" dirty="0" smtClean="0">
                <a:latin typeface="+mj-lt"/>
              </a:rPr>
              <a:t>Once bonds are paid in full the county will own the facility, but until that point the state owns the facility.</a:t>
            </a:r>
          </a:p>
          <a:p>
            <a:pPr>
              <a:buFont typeface="Wingdings" pitchFamily="2" charset="2"/>
              <a:buChar char="ü"/>
            </a:pPr>
            <a:endParaRPr lang="en-US" sz="1100" dirty="0" smtClean="0">
              <a:latin typeface="+mj-lt"/>
            </a:endParaRPr>
          </a:p>
          <a:p>
            <a:pPr>
              <a:buFont typeface="Wingdings" pitchFamily="2" charset="2"/>
              <a:buChar char="ü"/>
            </a:pPr>
            <a:r>
              <a:rPr lang="en-US" sz="2000" b="1" dirty="0" smtClean="0">
                <a:latin typeface="+mj-lt"/>
              </a:rPr>
              <a:t>“Kick off” meeting for more details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mj-lt"/>
              </a:rPr>
              <a:t>SB 844 Eligibility</a:t>
            </a:r>
            <a:endParaRPr lang="en-US" dirty="0">
              <a:latin typeface="+mj-lt"/>
            </a:endParaRPr>
          </a:p>
        </p:txBody>
      </p:sp>
      <p:sp>
        <p:nvSpPr>
          <p:cNvPr id="3" name="Content Placeholder 2"/>
          <p:cNvSpPr>
            <a:spLocks noGrp="1"/>
          </p:cNvSpPr>
          <p:nvPr>
            <p:ph idx="1"/>
          </p:nvPr>
        </p:nvSpPr>
        <p:spPr>
          <a:xfrm>
            <a:off x="533400" y="914400"/>
            <a:ext cx="7966075" cy="4724400"/>
          </a:xfrm>
        </p:spPr>
        <p:txBody>
          <a:bodyPr/>
          <a:lstStyle/>
          <a:p>
            <a:pPr>
              <a:buNone/>
            </a:pPr>
            <a:r>
              <a:rPr lang="en-US" sz="900" dirty="0" smtClean="0"/>
              <a:t>	(pg. 7 of RFP)</a:t>
            </a:r>
          </a:p>
          <a:p>
            <a:pPr>
              <a:buNone/>
            </a:pPr>
            <a:endParaRPr lang="en-US" sz="2000" b="1" dirty="0" smtClean="0">
              <a:latin typeface="+mj-lt"/>
            </a:endParaRPr>
          </a:p>
          <a:p>
            <a:pPr>
              <a:buNone/>
            </a:pPr>
            <a:r>
              <a:rPr lang="en-US" sz="2000" b="1" dirty="0" smtClean="0">
                <a:latin typeface="+mj-lt"/>
              </a:rPr>
              <a:t>SB 844 funding is limited to</a:t>
            </a:r>
            <a:r>
              <a:rPr lang="en-US" sz="2000" dirty="0" smtClean="0">
                <a:latin typeface="+mj-lt"/>
              </a:rPr>
              <a:t>:</a:t>
            </a:r>
          </a:p>
          <a:p>
            <a:pPr>
              <a:buNone/>
            </a:pPr>
            <a:endParaRPr lang="en-US" sz="1100" dirty="0" smtClean="0">
              <a:latin typeface="+mj-lt"/>
            </a:endParaRPr>
          </a:p>
          <a:p>
            <a:pPr>
              <a:buFont typeface="Wingdings" pitchFamily="2" charset="2"/>
              <a:buChar char="ü"/>
            </a:pPr>
            <a:r>
              <a:rPr lang="en-US" sz="2000" dirty="0" smtClean="0">
                <a:latin typeface="+mj-lt"/>
              </a:rPr>
              <a:t>Counties that received a partial award, or never received an award for financing  - </a:t>
            </a:r>
            <a:r>
              <a:rPr lang="en-US" sz="1600" dirty="0" smtClean="0">
                <a:latin typeface="+mj-lt"/>
              </a:rPr>
              <a:t>authorized in Chapters 3.11 (commencing with Section 15820.90), to 3.131 (commencing with Section 15820.93), inclusive. (AB900 PH I, AB 900 PH II, SB 1022, SB 863)</a:t>
            </a:r>
          </a:p>
          <a:p>
            <a:pPr>
              <a:buFont typeface="Wingdings" pitchFamily="2" charset="2"/>
              <a:buChar char="ü"/>
            </a:pPr>
            <a:endParaRPr lang="en-US" sz="2000" dirty="0" smtClean="0">
              <a:latin typeface="+mj-lt"/>
            </a:endParaRPr>
          </a:p>
          <a:p>
            <a:pPr>
              <a:buNone/>
            </a:pPr>
            <a:r>
              <a:rPr lang="en-US" sz="2000" b="1" dirty="0" smtClean="0">
                <a:latin typeface="+mj-lt"/>
              </a:rPr>
              <a:t>Proposals </a:t>
            </a:r>
            <a:r>
              <a:rPr lang="en-US" sz="2000" b="1" u="sng" dirty="0" smtClean="0">
                <a:latin typeface="+mj-lt"/>
              </a:rPr>
              <a:t>MUST</a:t>
            </a:r>
            <a:r>
              <a:rPr lang="en-US" sz="2000" b="1" dirty="0" smtClean="0">
                <a:latin typeface="+mj-lt"/>
              </a:rPr>
              <a:t> include documentation to show</a:t>
            </a:r>
            <a:r>
              <a:rPr lang="en-US" sz="2000" dirty="0" smtClean="0">
                <a:latin typeface="+mj-lt"/>
              </a:rPr>
              <a:t>:</a:t>
            </a:r>
          </a:p>
          <a:p>
            <a:pPr>
              <a:buNone/>
            </a:pPr>
            <a:endParaRPr lang="en-US" sz="1100" dirty="0" smtClean="0">
              <a:latin typeface="+mj-lt"/>
            </a:endParaRPr>
          </a:p>
          <a:p>
            <a:pPr>
              <a:buFont typeface="Wingdings" pitchFamily="2" charset="2"/>
              <a:buChar char="ü"/>
            </a:pPr>
            <a:r>
              <a:rPr lang="en-US" sz="2000" dirty="0" smtClean="0">
                <a:latin typeface="+mj-lt"/>
              </a:rPr>
              <a:t>If locked facility - space to </a:t>
            </a:r>
            <a:r>
              <a:rPr lang="en-US" sz="2000" b="1" u="sng" dirty="0" smtClean="0">
                <a:latin typeface="+mj-lt"/>
              </a:rPr>
              <a:t>provide onsite, in-person visitation</a:t>
            </a:r>
            <a:r>
              <a:rPr lang="en-US" sz="2000" dirty="0" smtClean="0">
                <a:latin typeface="+mj-lt"/>
              </a:rPr>
              <a:t> - must meet or surpass minimum  number of  weekly visits required by state regulations for persons detained in the facility. </a:t>
            </a:r>
            <a:r>
              <a:rPr lang="en-US" sz="1600" dirty="0" smtClean="0">
                <a:latin typeface="+mj-lt"/>
              </a:rPr>
              <a:t>(</a:t>
            </a:r>
            <a:r>
              <a:rPr lang="en-US" sz="1600" dirty="0" err="1" smtClean="0">
                <a:latin typeface="+mj-lt"/>
              </a:rPr>
              <a:t>Gov.Code</a:t>
            </a:r>
            <a:r>
              <a:rPr lang="en-US" sz="1600" dirty="0" smtClean="0">
                <a:latin typeface="+mj-lt"/>
              </a:rPr>
              <a:t>, § 15820.946, </a:t>
            </a:r>
            <a:r>
              <a:rPr lang="en-US" sz="1600" dirty="0" err="1" smtClean="0">
                <a:latin typeface="+mj-lt"/>
              </a:rPr>
              <a:t>subd</a:t>
            </a:r>
            <a:r>
              <a:rPr lang="en-US" sz="1600" dirty="0" smtClean="0">
                <a:latin typeface="+mj-lt"/>
              </a:rPr>
              <a:t>. (f)).</a:t>
            </a:r>
          </a:p>
          <a:p>
            <a:pPr>
              <a:buNone/>
            </a:pPr>
            <a:endParaRPr lang="en-US" sz="900" dirty="0" smtClean="0"/>
          </a:p>
          <a:p>
            <a:pPr>
              <a:buNone/>
            </a:pPr>
            <a:endParaRPr lang="en-US" sz="900" dirty="0" smtClean="0"/>
          </a:p>
          <a:p>
            <a:endParaRPr lang="en-US" sz="900" dirty="0" smtClean="0"/>
          </a:p>
          <a:p>
            <a:pPr>
              <a:buNone/>
            </a:pPr>
            <a:endParaRPr lang="en-US" sz="9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SB 844 Eligibility Cont.</a:t>
            </a:r>
            <a:endParaRPr lang="en-US" dirty="0">
              <a:latin typeface="+mj-lt"/>
            </a:endParaRPr>
          </a:p>
        </p:txBody>
      </p:sp>
      <p:sp>
        <p:nvSpPr>
          <p:cNvPr id="3" name="Content Placeholder 2"/>
          <p:cNvSpPr>
            <a:spLocks noGrp="1"/>
          </p:cNvSpPr>
          <p:nvPr>
            <p:ph idx="1"/>
          </p:nvPr>
        </p:nvSpPr>
        <p:spPr>
          <a:xfrm>
            <a:off x="838200" y="838200"/>
            <a:ext cx="7661275" cy="4800600"/>
          </a:xfrm>
        </p:spPr>
        <p:txBody>
          <a:bodyPr/>
          <a:lstStyle/>
          <a:p>
            <a:endParaRPr lang="en-US" sz="900" dirty="0" smtClean="0"/>
          </a:p>
          <a:p>
            <a:pPr>
              <a:buNone/>
            </a:pPr>
            <a:endParaRPr lang="en-US" sz="1100" b="1" dirty="0" smtClean="0"/>
          </a:p>
          <a:p>
            <a:pPr>
              <a:buNone/>
            </a:pPr>
            <a:endParaRPr lang="en-US" sz="1100" b="1" dirty="0" smtClean="0"/>
          </a:p>
          <a:p>
            <a:pPr>
              <a:buNone/>
            </a:pPr>
            <a:r>
              <a:rPr lang="en-US" sz="2000" b="1" dirty="0" smtClean="0">
                <a:latin typeface="+mj-lt"/>
              </a:rPr>
              <a:t>Proposal documentation required –</a:t>
            </a:r>
          </a:p>
          <a:p>
            <a:pPr>
              <a:buNone/>
            </a:pPr>
            <a:endParaRPr lang="en-US" sz="1100" dirty="0" smtClean="0">
              <a:latin typeface="+mj-lt"/>
            </a:endParaRPr>
          </a:p>
          <a:p>
            <a:pPr>
              <a:buNone/>
            </a:pPr>
            <a:endParaRPr lang="en-US" sz="1100" dirty="0" smtClean="0">
              <a:latin typeface="+mj-lt"/>
            </a:endParaRPr>
          </a:p>
          <a:p>
            <a:pPr>
              <a:buFont typeface="Wingdings" pitchFamily="2" charset="2"/>
              <a:buChar char="ü"/>
            </a:pPr>
            <a:r>
              <a:rPr lang="en-US" sz="2000" dirty="0" smtClean="0">
                <a:latin typeface="+mj-lt"/>
              </a:rPr>
              <a:t>Description of efforts to address </a:t>
            </a:r>
            <a:r>
              <a:rPr lang="en-US" sz="2000" b="1" u="sng" dirty="0" smtClean="0">
                <a:latin typeface="+mj-lt"/>
              </a:rPr>
              <a:t>sexual abuse </a:t>
            </a:r>
            <a:r>
              <a:rPr lang="en-US" sz="2000" dirty="0" smtClean="0">
                <a:latin typeface="+mj-lt"/>
              </a:rPr>
              <a:t>in its ALCJF constructed or renovated, and </a:t>
            </a:r>
          </a:p>
          <a:p>
            <a:pPr>
              <a:buFont typeface="Wingdings" pitchFamily="2" charset="2"/>
              <a:buChar char="ü"/>
            </a:pPr>
            <a:endParaRPr lang="en-US" sz="1100" dirty="0" smtClean="0">
              <a:latin typeface="+mj-lt"/>
            </a:endParaRPr>
          </a:p>
          <a:p>
            <a:pPr>
              <a:buFont typeface="Wingdings" pitchFamily="2" charset="2"/>
              <a:buChar char="ü"/>
            </a:pPr>
            <a:r>
              <a:rPr lang="en-US" sz="2000" dirty="0" smtClean="0">
                <a:latin typeface="+mj-lt"/>
              </a:rPr>
              <a:t>The </a:t>
            </a:r>
            <a:r>
              <a:rPr lang="en-US" sz="2000" b="1" u="sng" dirty="0" smtClean="0">
                <a:latin typeface="+mj-lt"/>
              </a:rPr>
              <a:t>percentage of pretrial inmates</a:t>
            </a:r>
            <a:r>
              <a:rPr lang="en-US" sz="2000" b="1" dirty="0" smtClean="0">
                <a:latin typeface="+mj-lt"/>
              </a:rPr>
              <a:t> </a:t>
            </a:r>
            <a:r>
              <a:rPr lang="en-US" sz="2000" dirty="0" smtClean="0">
                <a:latin typeface="+mj-lt"/>
              </a:rPr>
              <a:t>in the county jail from January 1, 2015 to December 31, 2015, inclusive, and a description of the county’s current </a:t>
            </a:r>
            <a:r>
              <a:rPr lang="en-US" sz="2000" u="sng" dirty="0" smtClean="0">
                <a:latin typeface="+mj-lt"/>
              </a:rPr>
              <a:t>risk-assessment- based pretrial release </a:t>
            </a:r>
            <a:r>
              <a:rPr lang="pt-BR" sz="2000" u="sng" dirty="0" smtClean="0">
                <a:latin typeface="+mj-lt"/>
              </a:rPr>
              <a:t>program</a:t>
            </a:r>
            <a:r>
              <a:rPr lang="pt-BR" sz="2000" dirty="0" smtClean="0">
                <a:latin typeface="+mj-lt"/>
              </a:rPr>
              <a:t>.</a:t>
            </a:r>
          </a:p>
          <a:p>
            <a:pPr>
              <a:buFont typeface="Wingdings" pitchFamily="2" charset="2"/>
              <a:buChar char="ü"/>
            </a:pPr>
            <a:endParaRPr lang="pt-BR" sz="1800" dirty="0" smtClean="0">
              <a:latin typeface="+mj-lt"/>
            </a:endParaRPr>
          </a:p>
          <a:p>
            <a:pPr>
              <a:buNone/>
            </a:pPr>
            <a:r>
              <a:rPr lang="pt-BR" sz="1800" dirty="0" smtClean="0">
                <a:latin typeface="+mj-lt"/>
              </a:rPr>
              <a:t> </a:t>
            </a:r>
            <a:endParaRPr lang="en-US" sz="1800" dirty="0" smtClean="0">
              <a:latin typeface="+mj-lt"/>
            </a:endParaRPr>
          </a:p>
          <a:p>
            <a:pPr>
              <a:buNone/>
            </a:pPr>
            <a:endParaRPr lang="en-US" sz="90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
</p:tagLst>
</file>

<file path=ppt/tags/tag2.xml><?xml version="1.0" encoding="utf-8"?>
<p:tagLst xmlns:a="http://schemas.openxmlformats.org/drawingml/2006/main" xmlns:r="http://schemas.openxmlformats.org/officeDocument/2006/relationships" xmlns:p="http://schemas.openxmlformats.org/presentationml/2006/main">
  <p:tag name="TIMING" val="|2.8|4.6|7|6.2|1.3"/>
</p:tagLst>
</file>

<file path=ppt/tags/tag3.xml><?xml version="1.0" encoding="utf-8"?>
<p:tagLst xmlns:a="http://schemas.openxmlformats.org/drawingml/2006/main" xmlns:r="http://schemas.openxmlformats.org/officeDocument/2006/relationships" xmlns:p="http://schemas.openxmlformats.org/presentationml/2006/main">
  <p:tag name="TIMING" val="|5.2|7.9|6.5|5.1|4.6|2.1|8.5|4.8"/>
</p:tagLst>
</file>

<file path=ppt/tags/tag4.xml><?xml version="1.0" encoding="utf-8"?>
<p:tagLst xmlns:a="http://schemas.openxmlformats.org/drawingml/2006/main" xmlns:r="http://schemas.openxmlformats.org/officeDocument/2006/relationships" xmlns:p="http://schemas.openxmlformats.org/presentationml/2006/main">
  <p:tag name="TIMING" val="|1|11.6|14|1.2|0.9|1.1|1|1.5|1.1"/>
</p:tagLst>
</file>

<file path=ppt/theme/theme1.xml><?xml version="1.0" encoding="utf-8"?>
<a:theme xmlns:a="http://schemas.openxmlformats.org/drawingml/2006/main" name="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6461</TotalTime>
  <Words>1664</Words>
  <Application>Microsoft Office PowerPoint</Application>
  <PresentationFormat>On-screen Show (4:3)</PresentationFormat>
  <Paragraphs>355</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Axis</vt:lpstr>
      <vt:lpstr>  Senate Bill 844 Bidder’s Conference   Construction of  Adult Local Criminal Justice Facilities January 25, 2017</vt:lpstr>
      <vt:lpstr>SB 844 Bidders Conference Agenda</vt:lpstr>
      <vt:lpstr>State Team Supporting your Project</vt:lpstr>
      <vt:lpstr>SB 844 RFP Timeline</vt:lpstr>
      <vt:lpstr>SB 844 Request for Proposals </vt:lpstr>
      <vt:lpstr>SB 844 Funding</vt:lpstr>
      <vt:lpstr>SB 844 Lease-Revenue Bonds</vt:lpstr>
      <vt:lpstr> SB 844 Eligibility</vt:lpstr>
      <vt:lpstr>SB 844 Eligibility Cont.</vt:lpstr>
      <vt:lpstr>RFP Preferences Points</vt:lpstr>
      <vt:lpstr>Requirements for increasing beds</vt:lpstr>
      <vt:lpstr>increasing beds Cont.</vt:lpstr>
      <vt:lpstr>Other SB 844 Considerations</vt:lpstr>
      <vt:lpstr>Other SB 844 Considerations</vt:lpstr>
      <vt:lpstr>Other SB 844 Considerations</vt:lpstr>
      <vt:lpstr>Funding Amounts</vt:lpstr>
      <vt:lpstr>Population Chart - Eligible counties</vt:lpstr>
      <vt:lpstr>Technical Review and Rating Factors</vt:lpstr>
      <vt:lpstr>Technical review and rating factors</vt:lpstr>
      <vt:lpstr>Rating Factors</vt:lpstr>
      <vt:lpstr>Rating Factors Cont.</vt:lpstr>
      <vt:lpstr>Rating Factors cont.</vt:lpstr>
      <vt:lpstr>Rating Factors Cont.</vt:lpstr>
      <vt:lpstr>  Sample Project - Reviews &amp; Approvals</vt:lpstr>
      <vt:lpstr>DEPARTMENT OF GENERAL SERVICES: Real Estate Due Diligence</vt:lpstr>
      <vt:lpstr> State Fire Marshal</vt:lpstr>
      <vt:lpstr>SB 844 FAQ’s</vt:lpstr>
      <vt:lpstr>SB 844 FAQ’s</vt:lpstr>
      <vt:lpstr>SB 844 FAQ’s</vt:lpstr>
      <vt:lpstr>SB 844 FAQ’s</vt:lpstr>
      <vt:lpstr> Applicant’s Next Steps</vt:lpstr>
      <vt:lpstr>Questions</vt:lpstr>
      <vt:lpstr>The Project Requires Coordination</vt:lpstr>
      <vt:lpstr>Support</vt:lpstr>
    </vt:vector>
  </TitlesOfParts>
  <Company>CA Department of Corrections and Rehabilitation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California</dc:creator>
  <cp:lastModifiedBy>John.Prince2</cp:lastModifiedBy>
  <cp:revision>706</cp:revision>
  <cp:lastPrinted>2016-06-28T00:40:08Z</cp:lastPrinted>
  <dcterms:created xsi:type="dcterms:W3CDTF">2009-10-14T22:33:33Z</dcterms:created>
  <dcterms:modified xsi:type="dcterms:W3CDTF">2017-01-25T06:34:38Z</dcterms:modified>
</cp:coreProperties>
</file>