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52"/>
  </p:notesMasterIdLst>
  <p:sldIdLst>
    <p:sldId id="299" r:id="rId3"/>
    <p:sldId id="346" r:id="rId4"/>
    <p:sldId id="267" r:id="rId5"/>
    <p:sldId id="307" r:id="rId6"/>
    <p:sldId id="310" r:id="rId7"/>
    <p:sldId id="311" r:id="rId8"/>
    <p:sldId id="342" r:id="rId9"/>
    <p:sldId id="366" r:id="rId10"/>
    <p:sldId id="303" r:id="rId11"/>
    <p:sldId id="347" r:id="rId12"/>
    <p:sldId id="333" r:id="rId13"/>
    <p:sldId id="334" r:id="rId14"/>
    <p:sldId id="268" r:id="rId15"/>
    <p:sldId id="269" r:id="rId16"/>
    <p:sldId id="271" r:id="rId17"/>
    <p:sldId id="272" r:id="rId18"/>
    <p:sldId id="273" r:id="rId19"/>
    <p:sldId id="274" r:id="rId20"/>
    <p:sldId id="275" r:id="rId21"/>
    <p:sldId id="348" r:id="rId22"/>
    <p:sldId id="316" r:id="rId23"/>
    <p:sldId id="336" r:id="rId24"/>
    <p:sldId id="337" r:id="rId25"/>
    <p:sldId id="306" r:id="rId26"/>
    <p:sldId id="323" r:id="rId27"/>
    <p:sldId id="349" r:id="rId28"/>
    <p:sldId id="340" r:id="rId29"/>
    <p:sldId id="338" r:id="rId30"/>
    <p:sldId id="351" r:id="rId31"/>
    <p:sldId id="350" r:id="rId32"/>
    <p:sldId id="345" r:id="rId33"/>
    <p:sldId id="344" r:id="rId34"/>
    <p:sldId id="357" r:id="rId35"/>
    <p:sldId id="358" r:id="rId36"/>
    <p:sldId id="360" r:id="rId37"/>
    <p:sldId id="359" r:id="rId38"/>
    <p:sldId id="361" r:id="rId39"/>
    <p:sldId id="343" r:id="rId40"/>
    <p:sldId id="352" r:id="rId41"/>
    <p:sldId id="362" r:id="rId42"/>
    <p:sldId id="367" r:id="rId43"/>
    <p:sldId id="353" r:id="rId44"/>
    <p:sldId id="355" r:id="rId45"/>
    <p:sldId id="341" r:id="rId46"/>
    <p:sldId id="363" r:id="rId47"/>
    <p:sldId id="364" r:id="rId48"/>
    <p:sldId id="328" r:id="rId49"/>
    <p:sldId id="339" r:id="rId50"/>
    <p:sldId id="300" r:id="rId51"/>
  </p:sldIdLst>
  <p:sldSz cx="9144000" cy="6858000" type="screen4x3"/>
  <p:notesSz cx="7010400" cy="9296400"/>
  <p:custDataLst>
    <p:tags r:id="rId53"/>
  </p:custDataLst>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9900"/>
    <a:srgbClr val="1E3C78"/>
    <a:srgbClr val="000000"/>
    <a:srgbClr val="14285A"/>
    <a:srgbClr val="FFCC66"/>
    <a:srgbClr val="FFCC00"/>
    <a:srgbClr val="CC6600"/>
    <a:srgbClr val="996633"/>
    <a:srgbClr val="993300"/>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60" autoAdjust="0"/>
    <p:restoredTop sz="94624" autoAdjust="0"/>
  </p:normalViewPr>
  <p:slideViewPr>
    <p:cSldViewPr>
      <p:cViewPr varScale="1">
        <p:scale>
          <a:sx n="109" d="100"/>
          <a:sy n="109" d="100"/>
        </p:scale>
        <p:origin x="1590"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1" d="100"/>
          <a:sy n="81" d="100"/>
        </p:scale>
        <p:origin x="394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gs" Target="tags/tag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6" name="Rectangle 8"/>
          <p:cNvSpPr>
            <a:spLocks noGrp="1" noChangeArrowheads="1"/>
          </p:cNvSpPr>
          <p:nvPr>
            <p:ph type="hdr" sz="quarter"/>
          </p:nvPr>
        </p:nvSpPr>
        <p:spPr bwMode="auto">
          <a:xfrm>
            <a:off x="0" y="0"/>
            <a:ext cx="3037413" cy="464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65" tIns="46582" rIns="93165" bIns="46582" numCol="1" anchor="t" anchorCtr="0" compatLnSpc="1">
            <a:prstTxWarp prst="textNoShape">
              <a:avLst/>
            </a:prstTxWarp>
          </a:bodyPr>
          <a:lstStyle>
            <a:lvl1pPr defTabSz="931365" eaLnBrk="0" hangingPunct="0">
              <a:defRPr sz="1200">
                <a:latin typeface="Times New Roman" pitchFamily="18" charset="0"/>
              </a:defRPr>
            </a:lvl1pPr>
          </a:lstStyle>
          <a:p>
            <a:endParaRPr lang="en-US"/>
          </a:p>
        </p:txBody>
      </p:sp>
      <p:sp>
        <p:nvSpPr>
          <p:cNvPr id="2057" name="Rectangle 9"/>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8" name="Rectangle 10"/>
          <p:cNvSpPr>
            <a:spLocks noGrp="1" noChangeArrowheads="1"/>
          </p:cNvSpPr>
          <p:nvPr>
            <p:ph type="body" sz="quarter" idx="3"/>
          </p:nvPr>
        </p:nvSpPr>
        <p:spPr bwMode="auto">
          <a:xfrm>
            <a:off x="933974" y="4416108"/>
            <a:ext cx="5142455" cy="4182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65" tIns="46582" rIns="93165" bIns="4658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9" name="Rectangle 11"/>
          <p:cNvSpPr>
            <a:spLocks noGrp="1" noChangeArrowheads="1"/>
          </p:cNvSpPr>
          <p:nvPr>
            <p:ph type="dt" idx="1"/>
          </p:nvPr>
        </p:nvSpPr>
        <p:spPr bwMode="auto">
          <a:xfrm>
            <a:off x="3972987" y="0"/>
            <a:ext cx="3037413" cy="464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65" tIns="46582" rIns="93165" bIns="46582" numCol="1" anchor="t" anchorCtr="0" compatLnSpc="1">
            <a:prstTxWarp prst="textNoShape">
              <a:avLst/>
            </a:prstTxWarp>
          </a:bodyPr>
          <a:lstStyle>
            <a:lvl1pPr algn="r" defTabSz="931365" eaLnBrk="0" hangingPunct="0">
              <a:defRPr sz="1200">
                <a:latin typeface="Times New Roman" pitchFamily="18" charset="0"/>
              </a:defRPr>
            </a:lvl1pPr>
          </a:lstStyle>
          <a:p>
            <a:endParaRPr lang="en-US"/>
          </a:p>
        </p:txBody>
      </p:sp>
      <p:sp>
        <p:nvSpPr>
          <p:cNvPr id="2060" name="Rectangle 12"/>
          <p:cNvSpPr>
            <a:spLocks noGrp="1" noChangeArrowheads="1"/>
          </p:cNvSpPr>
          <p:nvPr>
            <p:ph type="ftr" sz="quarter" idx="4"/>
          </p:nvPr>
        </p:nvSpPr>
        <p:spPr bwMode="auto">
          <a:xfrm>
            <a:off x="0" y="8832216"/>
            <a:ext cx="3037413" cy="464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65" tIns="46582" rIns="93165" bIns="46582" numCol="1" anchor="b" anchorCtr="0" compatLnSpc="1">
            <a:prstTxWarp prst="textNoShape">
              <a:avLst/>
            </a:prstTxWarp>
          </a:bodyPr>
          <a:lstStyle>
            <a:lvl1pPr defTabSz="931365" eaLnBrk="0" hangingPunct="0">
              <a:defRPr sz="1200">
                <a:latin typeface="Times New Roman" pitchFamily="18" charset="0"/>
              </a:defRPr>
            </a:lvl1pPr>
          </a:lstStyle>
          <a:p>
            <a:endParaRPr lang="en-US"/>
          </a:p>
        </p:txBody>
      </p:sp>
      <p:sp>
        <p:nvSpPr>
          <p:cNvPr id="2061" name="Rectangle 13"/>
          <p:cNvSpPr>
            <a:spLocks noGrp="1" noChangeArrowheads="1"/>
          </p:cNvSpPr>
          <p:nvPr>
            <p:ph type="sldNum" sz="quarter" idx="5"/>
          </p:nvPr>
        </p:nvSpPr>
        <p:spPr bwMode="auto">
          <a:xfrm>
            <a:off x="3972987" y="8832216"/>
            <a:ext cx="3037413" cy="464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3165" tIns="46582" rIns="93165" bIns="46582" numCol="1" anchor="b" anchorCtr="0" compatLnSpc="1">
            <a:prstTxWarp prst="textNoShape">
              <a:avLst/>
            </a:prstTxWarp>
          </a:bodyPr>
          <a:lstStyle>
            <a:lvl1pPr algn="r" defTabSz="931365" eaLnBrk="0" hangingPunct="0">
              <a:defRPr sz="1200">
                <a:latin typeface="Times New Roman" pitchFamily="18" charset="0"/>
              </a:defRPr>
            </a:lvl1pPr>
          </a:lstStyle>
          <a:p>
            <a:fld id="{C5AD84BD-B57F-44ED-B432-012949432F91}" type="slidenum">
              <a:rPr lang="en-US"/>
              <a:pPr/>
              <a:t>‹#›</a:t>
            </a:fld>
            <a:endParaRPr lang="en-US"/>
          </a:p>
        </p:txBody>
      </p:sp>
    </p:spTree>
    <p:extLst>
      <p:ext uri="{BB962C8B-B14F-4D97-AF65-F5344CB8AC3E}">
        <p14:creationId xmlns:p14="http://schemas.microsoft.com/office/powerpoint/2010/main" val="34800049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AD84BD-B57F-44ED-B432-012949432F91}" type="slidenum">
              <a:rPr lang="en-US" smtClean="0"/>
              <a:pPr/>
              <a:t>1</a:t>
            </a:fld>
            <a:endParaRPr lang="en-US"/>
          </a:p>
        </p:txBody>
      </p:sp>
    </p:spTree>
    <p:extLst>
      <p:ext uri="{BB962C8B-B14F-4D97-AF65-F5344CB8AC3E}">
        <p14:creationId xmlns:p14="http://schemas.microsoft.com/office/powerpoint/2010/main" val="1839332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10</a:t>
            </a:fld>
            <a:endParaRPr lang="en-US"/>
          </a:p>
        </p:txBody>
      </p:sp>
    </p:spTree>
    <p:extLst>
      <p:ext uri="{BB962C8B-B14F-4D97-AF65-F5344CB8AC3E}">
        <p14:creationId xmlns:p14="http://schemas.microsoft.com/office/powerpoint/2010/main" val="3252926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11</a:t>
            </a:fld>
            <a:endParaRPr lang="en-US"/>
          </a:p>
        </p:txBody>
      </p:sp>
    </p:spTree>
    <p:extLst>
      <p:ext uri="{BB962C8B-B14F-4D97-AF65-F5344CB8AC3E}">
        <p14:creationId xmlns:p14="http://schemas.microsoft.com/office/powerpoint/2010/main" val="3829828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12</a:t>
            </a:fld>
            <a:endParaRPr lang="en-US"/>
          </a:p>
        </p:txBody>
      </p:sp>
    </p:spTree>
    <p:extLst>
      <p:ext uri="{BB962C8B-B14F-4D97-AF65-F5344CB8AC3E}">
        <p14:creationId xmlns:p14="http://schemas.microsoft.com/office/powerpoint/2010/main" val="2410898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13</a:t>
            </a:fld>
            <a:endParaRPr lang="en-US"/>
          </a:p>
        </p:txBody>
      </p:sp>
    </p:spTree>
    <p:extLst>
      <p:ext uri="{BB962C8B-B14F-4D97-AF65-F5344CB8AC3E}">
        <p14:creationId xmlns:p14="http://schemas.microsoft.com/office/powerpoint/2010/main" val="3219262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14</a:t>
            </a:fld>
            <a:endParaRPr lang="en-US"/>
          </a:p>
        </p:txBody>
      </p:sp>
    </p:spTree>
    <p:extLst>
      <p:ext uri="{BB962C8B-B14F-4D97-AF65-F5344CB8AC3E}">
        <p14:creationId xmlns:p14="http://schemas.microsoft.com/office/powerpoint/2010/main" val="3674581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15</a:t>
            </a:fld>
            <a:endParaRPr lang="en-US"/>
          </a:p>
        </p:txBody>
      </p:sp>
    </p:spTree>
    <p:extLst>
      <p:ext uri="{BB962C8B-B14F-4D97-AF65-F5344CB8AC3E}">
        <p14:creationId xmlns:p14="http://schemas.microsoft.com/office/powerpoint/2010/main" val="3956362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16</a:t>
            </a:fld>
            <a:endParaRPr lang="en-US"/>
          </a:p>
        </p:txBody>
      </p:sp>
    </p:spTree>
    <p:extLst>
      <p:ext uri="{BB962C8B-B14F-4D97-AF65-F5344CB8AC3E}">
        <p14:creationId xmlns:p14="http://schemas.microsoft.com/office/powerpoint/2010/main" val="1632064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17</a:t>
            </a:fld>
            <a:endParaRPr lang="en-US"/>
          </a:p>
        </p:txBody>
      </p:sp>
    </p:spTree>
    <p:extLst>
      <p:ext uri="{BB962C8B-B14F-4D97-AF65-F5344CB8AC3E}">
        <p14:creationId xmlns:p14="http://schemas.microsoft.com/office/powerpoint/2010/main" val="4254734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18</a:t>
            </a:fld>
            <a:endParaRPr lang="en-US"/>
          </a:p>
        </p:txBody>
      </p:sp>
    </p:spTree>
    <p:extLst>
      <p:ext uri="{BB962C8B-B14F-4D97-AF65-F5344CB8AC3E}">
        <p14:creationId xmlns:p14="http://schemas.microsoft.com/office/powerpoint/2010/main" val="1332852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57231-13C1-4642-9125-7E19D027C8CD}" type="slidenum">
              <a:rPr lang="en-US" smtClean="0"/>
              <a:t>19</a:t>
            </a:fld>
            <a:endParaRPr lang="en-US"/>
          </a:p>
        </p:txBody>
      </p:sp>
    </p:spTree>
    <p:extLst>
      <p:ext uri="{BB962C8B-B14F-4D97-AF65-F5344CB8AC3E}">
        <p14:creationId xmlns:p14="http://schemas.microsoft.com/office/powerpoint/2010/main" val="2836155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2</a:t>
            </a:fld>
            <a:endParaRPr lang="en-US"/>
          </a:p>
        </p:txBody>
      </p:sp>
    </p:spTree>
    <p:extLst>
      <p:ext uri="{BB962C8B-B14F-4D97-AF65-F5344CB8AC3E}">
        <p14:creationId xmlns:p14="http://schemas.microsoft.com/office/powerpoint/2010/main" val="3431870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57231-13C1-4642-9125-7E19D027C8CD}" type="slidenum">
              <a:rPr lang="en-US" smtClean="0"/>
              <a:t>20</a:t>
            </a:fld>
            <a:endParaRPr lang="en-US"/>
          </a:p>
        </p:txBody>
      </p:sp>
    </p:spTree>
    <p:extLst>
      <p:ext uri="{BB962C8B-B14F-4D97-AF65-F5344CB8AC3E}">
        <p14:creationId xmlns:p14="http://schemas.microsoft.com/office/powerpoint/2010/main" val="1604248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21</a:t>
            </a:fld>
            <a:endParaRPr lang="en-US"/>
          </a:p>
        </p:txBody>
      </p:sp>
    </p:spTree>
    <p:extLst>
      <p:ext uri="{BB962C8B-B14F-4D97-AF65-F5344CB8AC3E}">
        <p14:creationId xmlns:p14="http://schemas.microsoft.com/office/powerpoint/2010/main" val="15090825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22</a:t>
            </a:fld>
            <a:endParaRPr lang="en-US"/>
          </a:p>
        </p:txBody>
      </p:sp>
    </p:spTree>
    <p:extLst>
      <p:ext uri="{BB962C8B-B14F-4D97-AF65-F5344CB8AC3E}">
        <p14:creationId xmlns:p14="http://schemas.microsoft.com/office/powerpoint/2010/main" val="2829277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23</a:t>
            </a:fld>
            <a:endParaRPr lang="en-US"/>
          </a:p>
        </p:txBody>
      </p:sp>
    </p:spTree>
    <p:extLst>
      <p:ext uri="{BB962C8B-B14F-4D97-AF65-F5344CB8AC3E}">
        <p14:creationId xmlns:p14="http://schemas.microsoft.com/office/powerpoint/2010/main" val="665757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24</a:t>
            </a:fld>
            <a:endParaRPr lang="en-US"/>
          </a:p>
        </p:txBody>
      </p:sp>
    </p:spTree>
    <p:extLst>
      <p:ext uri="{BB962C8B-B14F-4D97-AF65-F5344CB8AC3E}">
        <p14:creationId xmlns:p14="http://schemas.microsoft.com/office/powerpoint/2010/main" val="3134080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a:defRPr/>
            </a:pPr>
            <a:r>
              <a:rPr lang="en-US" dirty="0"/>
              <a:t>“High risk” refers to those offenders with a higher probability of recidivating versus low risk offenders who display pro-social characteristics and have a low chance of recidivating.</a:t>
            </a:r>
          </a:p>
          <a:p>
            <a:pPr>
              <a:defRPr/>
            </a:pPr>
            <a:endParaRPr lang="en-US" dirty="0"/>
          </a:p>
          <a:p>
            <a:pPr>
              <a:defRPr/>
            </a:pPr>
            <a:r>
              <a:rPr lang="en-US" dirty="0"/>
              <a:t>It tells us who to target or serve</a:t>
            </a:r>
          </a:p>
          <a:p>
            <a:pPr>
              <a:defRPr/>
            </a:pPr>
            <a:endParaRPr lang="en-US" dirty="0"/>
          </a:p>
          <a:p>
            <a:pPr>
              <a:defRPr/>
            </a:pPr>
            <a:r>
              <a:rPr lang="en-US" dirty="0"/>
              <a:t>There are 2 basic types of risk factors for criminal behavior: </a:t>
            </a:r>
          </a:p>
          <a:p>
            <a:pPr>
              <a:defRPr/>
            </a:pPr>
            <a:r>
              <a:rPr lang="en-US" dirty="0"/>
              <a:t> static (i.e., unchangeable risk factors like criminal history, biological factors) and </a:t>
            </a:r>
          </a:p>
          <a:p>
            <a:pPr>
              <a:defRPr/>
            </a:pPr>
            <a:r>
              <a:rPr lang="en-US" dirty="0"/>
              <a:t> dynamic (i.e., malleable risk factors like antisocial attitudes and substance abuse).  </a:t>
            </a:r>
          </a:p>
          <a:p>
            <a:pPr>
              <a:defRPr/>
            </a:pPr>
            <a:endParaRPr lang="en-US" dirty="0"/>
          </a:p>
          <a:p>
            <a:pPr>
              <a:defRPr/>
            </a:pPr>
            <a:r>
              <a:rPr lang="en-US" dirty="0"/>
              <a:t>There are 2 types of dynamic risk factors</a:t>
            </a:r>
          </a:p>
          <a:p>
            <a:pPr>
              <a:defRPr/>
            </a:pPr>
            <a:r>
              <a:rPr lang="en-US" dirty="0"/>
              <a:t>	Acute- which can change quickly</a:t>
            </a:r>
          </a:p>
          <a:p>
            <a:pPr>
              <a:defRPr/>
            </a:pPr>
            <a:r>
              <a:rPr lang="en-US" dirty="0"/>
              <a:t>	Stable- which take longer to change</a:t>
            </a:r>
          </a:p>
          <a:p>
            <a:pPr>
              <a:defRPr/>
            </a:pPr>
            <a:endParaRPr lang="en-US" dirty="0"/>
          </a:p>
          <a:p>
            <a:pPr>
              <a:defRPr/>
            </a:pPr>
            <a:r>
              <a:rPr lang="en-US" dirty="0"/>
              <a:t>Dynamic risk factors provide the basis for developing a treatment plan; address the factors that will reduce risk.  Changing the dynamic factors changes the probability of recidivism.</a:t>
            </a:r>
          </a:p>
          <a:p>
            <a:pPr>
              <a:defRPr/>
            </a:pPr>
            <a:endParaRPr lang="en-US" dirty="0"/>
          </a:p>
          <a:p>
            <a:pPr>
              <a:defRPr/>
            </a:pPr>
            <a:r>
              <a:rPr lang="en-US" dirty="0"/>
              <a:t>Examples of higher risk offender (combination of these identify for higher risk):</a:t>
            </a:r>
          </a:p>
          <a:p>
            <a:pPr>
              <a:defRPr/>
            </a:pPr>
            <a:r>
              <a:rPr lang="en-US" dirty="0"/>
              <a:t> Antisocial attitudes and values (i.e., minimizes criminal behavior, doesn’t take responsibility for their actions )</a:t>
            </a:r>
          </a:p>
          <a:p>
            <a:pPr>
              <a:defRPr/>
            </a:pPr>
            <a:r>
              <a:rPr lang="en-US" dirty="0"/>
              <a:t> Antisocial peer associations (i.e., hangs around with others that get into trouble)</a:t>
            </a:r>
          </a:p>
          <a:p>
            <a:pPr>
              <a:defRPr/>
            </a:pPr>
            <a:r>
              <a:rPr lang="en-US" dirty="0"/>
              <a:t> Lack of self-control/self-management skills (i.e., acts impulsively)</a:t>
            </a:r>
          </a:p>
          <a:p>
            <a:pPr>
              <a:defRPr/>
            </a:pPr>
            <a:r>
              <a:rPr lang="en-US" dirty="0"/>
              <a:t> Doesn’t finish school</a:t>
            </a:r>
          </a:p>
          <a:p>
            <a:pPr>
              <a:defRPr/>
            </a:pPr>
            <a:r>
              <a:rPr lang="en-US" dirty="0"/>
              <a:t> Doesn’t keep employment</a:t>
            </a:r>
          </a:p>
          <a:p>
            <a:pPr>
              <a:defRPr/>
            </a:pPr>
            <a:r>
              <a:rPr lang="en-US" dirty="0"/>
              <a:t> Substance abuse</a:t>
            </a:r>
          </a:p>
          <a:p>
            <a:pPr>
              <a:defRPr/>
            </a:pPr>
            <a:r>
              <a:rPr lang="en-US" dirty="0"/>
              <a:t> Extensive Criminal History</a:t>
            </a:r>
          </a:p>
          <a:p>
            <a:pPr>
              <a:defRPr/>
            </a:pPr>
            <a:endParaRPr lang="en-US" dirty="0"/>
          </a:p>
          <a:p>
            <a:pPr>
              <a:defRPr/>
            </a:pPr>
            <a:endParaRPr lang="en-US" dirty="0"/>
          </a:p>
        </p:txBody>
      </p:sp>
      <p:sp>
        <p:nvSpPr>
          <p:cNvPr id="358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44">
              <a:defRPr sz="2400">
                <a:solidFill>
                  <a:schemeClr val="tx1"/>
                </a:solidFill>
                <a:latin typeface="Arial" panose="020B0604020202020204" pitchFamily="34" charset="0"/>
              </a:defRPr>
            </a:lvl1pPr>
            <a:lvl2pPr marL="746592" indent="-287151" defTabSz="931644">
              <a:defRPr sz="2400">
                <a:solidFill>
                  <a:schemeClr val="tx1"/>
                </a:solidFill>
                <a:latin typeface="Arial" panose="020B0604020202020204" pitchFamily="34" charset="0"/>
              </a:defRPr>
            </a:lvl2pPr>
            <a:lvl3pPr marL="1148602" indent="-229721" defTabSz="931644">
              <a:defRPr sz="2400">
                <a:solidFill>
                  <a:schemeClr val="tx1"/>
                </a:solidFill>
                <a:latin typeface="Arial" panose="020B0604020202020204" pitchFamily="34" charset="0"/>
              </a:defRPr>
            </a:lvl3pPr>
            <a:lvl4pPr marL="1608043" indent="-229721" defTabSz="931644">
              <a:defRPr sz="2400">
                <a:solidFill>
                  <a:schemeClr val="tx1"/>
                </a:solidFill>
                <a:latin typeface="Arial" panose="020B0604020202020204" pitchFamily="34" charset="0"/>
              </a:defRPr>
            </a:lvl4pPr>
            <a:lvl5pPr marL="2067484" indent="-229721" defTabSz="931644">
              <a:defRPr sz="2400">
                <a:solidFill>
                  <a:schemeClr val="tx1"/>
                </a:solidFill>
                <a:latin typeface="Arial" panose="020B0604020202020204" pitchFamily="34" charset="0"/>
              </a:defRPr>
            </a:lvl5pPr>
            <a:lvl6pPr marL="2526925" indent="-229721" defTabSz="931644" eaLnBrk="0" fontAlgn="base" hangingPunct="0">
              <a:spcBef>
                <a:spcPct val="0"/>
              </a:spcBef>
              <a:spcAft>
                <a:spcPct val="0"/>
              </a:spcAft>
              <a:defRPr sz="2400">
                <a:solidFill>
                  <a:schemeClr val="tx1"/>
                </a:solidFill>
                <a:latin typeface="Arial" panose="020B0604020202020204" pitchFamily="34" charset="0"/>
              </a:defRPr>
            </a:lvl6pPr>
            <a:lvl7pPr marL="2986366" indent="-229721" defTabSz="931644" eaLnBrk="0" fontAlgn="base" hangingPunct="0">
              <a:spcBef>
                <a:spcPct val="0"/>
              </a:spcBef>
              <a:spcAft>
                <a:spcPct val="0"/>
              </a:spcAft>
              <a:defRPr sz="2400">
                <a:solidFill>
                  <a:schemeClr val="tx1"/>
                </a:solidFill>
                <a:latin typeface="Arial" panose="020B0604020202020204" pitchFamily="34" charset="0"/>
              </a:defRPr>
            </a:lvl7pPr>
            <a:lvl8pPr marL="3445807" indent="-229721" defTabSz="931644" eaLnBrk="0" fontAlgn="base" hangingPunct="0">
              <a:spcBef>
                <a:spcPct val="0"/>
              </a:spcBef>
              <a:spcAft>
                <a:spcPct val="0"/>
              </a:spcAft>
              <a:defRPr sz="2400">
                <a:solidFill>
                  <a:schemeClr val="tx1"/>
                </a:solidFill>
                <a:latin typeface="Arial" panose="020B0604020202020204" pitchFamily="34" charset="0"/>
              </a:defRPr>
            </a:lvl8pPr>
            <a:lvl9pPr marL="3905248" indent="-229721" defTabSz="931644" eaLnBrk="0" fontAlgn="base" hangingPunct="0">
              <a:spcBef>
                <a:spcPct val="0"/>
              </a:spcBef>
              <a:spcAft>
                <a:spcPct val="0"/>
              </a:spcAft>
              <a:defRPr sz="2400">
                <a:solidFill>
                  <a:schemeClr val="tx1"/>
                </a:solidFill>
                <a:latin typeface="Arial" panose="020B0604020202020204" pitchFamily="34" charset="0"/>
              </a:defRPr>
            </a:lvl9pPr>
          </a:lstStyle>
          <a:p>
            <a:fld id="{6DDC6315-F1C4-40AE-A806-1D86028C1686}" type="slidenum">
              <a:rPr lang="en-US" altLang="en-US" sz="1200">
                <a:solidFill>
                  <a:srgbClr val="000000"/>
                </a:solidFill>
                <a:latin typeface="Times New Roman" panose="02020603050405020304" pitchFamily="18" charset="0"/>
              </a:rPr>
              <a:pPr/>
              <a:t>25</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502642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26</a:t>
            </a:fld>
            <a:endParaRPr lang="en-US"/>
          </a:p>
        </p:txBody>
      </p:sp>
    </p:spTree>
    <p:extLst>
      <p:ext uri="{BB962C8B-B14F-4D97-AF65-F5344CB8AC3E}">
        <p14:creationId xmlns:p14="http://schemas.microsoft.com/office/powerpoint/2010/main" val="4489992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27</a:t>
            </a:fld>
            <a:endParaRPr lang="en-US"/>
          </a:p>
        </p:txBody>
      </p:sp>
    </p:spTree>
    <p:extLst>
      <p:ext uri="{BB962C8B-B14F-4D97-AF65-F5344CB8AC3E}">
        <p14:creationId xmlns:p14="http://schemas.microsoft.com/office/powerpoint/2010/main" val="31518353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28</a:t>
            </a:fld>
            <a:endParaRPr lang="en-US"/>
          </a:p>
        </p:txBody>
      </p:sp>
    </p:spTree>
    <p:extLst>
      <p:ext uri="{BB962C8B-B14F-4D97-AF65-F5344CB8AC3E}">
        <p14:creationId xmlns:p14="http://schemas.microsoft.com/office/powerpoint/2010/main" val="17129868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29</a:t>
            </a:fld>
            <a:endParaRPr lang="en-US"/>
          </a:p>
        </p:txBody>
      </p:sp>
    </p:spTree>
    <p:extLst>
      <p:ext uri="{BB962C8B-B14F-4D97-AF65-F5344CB8AC3E}">
        <p14:creationId xmlns:p14="http://schemas.microsoft.com/office/powerpoint/2010/main" val="1410289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3</a:t>
            </a:fld>
            <a:endParaRPr lang="en-US"/>
          </a:p>
        </p:txBody>
      </p:sp>
    </p:spTree>
    <p:extLst>
      <p:ext uri="{BB962C8B-B14F-4D97-AF65-F5344CB8AC3E}">
        <p14:creationId xmlns:p14="http://schemas.microsoft.com/office/powerpoint/2010/main" val="8350005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30</a:t>
            </a:fld>
            <a:endParaRPr lang="en-US"/>
          </a:p>
        </p:txBody>
      </p:sp>
    </p:spTree>
    <p:extLst>
      <p:ext uri="{BB962C8B-B14F-4D97-AF65-F5344CB8AC3E}">
        <p14:creationId xmlns:p14="http://schemas.microsoft.com/office/powerpoint/2010/main" val="7457421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31</a:t>
            </a:fld>
            <a:endParaRPr lang="en-US"/>
          </a:p>
        </p:txBody>
      </p:sp>
    </p:spTree>
    <p:extLst>
      <p:ext uri="{BB962C8B-B14F-4D97-AF65-F5344CB8AC3E}">
        <p14:creationId xmlns:p14="http://schemas.microsoft.com/office/powerpoint/2010/main" val="9262338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32</a:t>
            </a:fld>
            <a:endParaRPr lang="en-US"/>
          </a:p>
        </p:txBody>
      </p:sp>
    </p:spTree>
    <p:extLst>
      <p:ext uri="{BB962C8B-B14F-4D97-AF65-F5344CB8AC3E}">
        <p14:creationId xmlns:p14="http://schemas.microsoft.com/office/powerpoint/2010/main" val="10083813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33</a:t>
            </a:fld>
            <a:endParaRPr lang="en-US"/>
          </a:p>
        </p:txBody>
      </p:sp>
    </p:spTree>
    <p:extLst>
      <p:ext uri="{BB962C8B-B14F-4D97-AF65-F5344CB8AC3E}">
        <p14:creationId xmlns:p14="http://schemas.microsoft.com/office/powerpoint/2010/main" val="2461861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34</a:t>
            </a:fld>
            <a:endParaRPr lang="en-US"/>
          </a:p>
        </p:txBody>
      </p:sp>
    </p:spTree>
    <p:extLst>
      <p:ext uri="{BB962C8B-B14F-4D97-AF65-F5344CB8AC3E}">
        <p14:creationId xmlns:p14="http://schemas.microsoft.com/office/powerpoint/2010/main" val="23147512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35</a:t>
            </a:fld>
            <a:endParaRPr lang="en-US"/>
          </a:p>
        </p:txBody>
      </p:sp>
    </p:spTree>
    <p:extLst>
      <p:ext uri="{BB962C8B-B14F-4D97-AF65-F5344CB8AC3E}">
        <p14:creationId xmlns:p14="http://schemas.microsoft.com/office/powerpoint/2010/main" val="9973838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36</a:t>
            </a:fld>
            <a:endParaRPr lang="en-US"/>
          </a:p>
        </p:txBody>
      </p:sp>
    </p:spTree>
    <p:extLst>
      <p:ext uri="{BB962C8B-B14F-4D97-AF65-F5344CB8AC3E}">
        <p14:creationId xmlns:p14="http://schemas.microsoft.com/office/powerpoint/2010/main" val="34229570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37</a:t>
            </a:fld>
            <a:endParaRPr lang="en-US"/>
          </a:p>
        </p:txBody>
      </p:sp>
    </p:spTree>
    <p:extLst>
      <p:ext uri="{BB962C8B-B14F-4D97-AF65-F5344CB8AC3E}">
        <p14:creationId xmlns:p14="http://schemas.microsoft.com/office/powerpoint/2010/main" val="23430645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38</a:t>
            </a:fld>
            <a:endParaRPr lang="en-US"/>
          </a:p>
        </p:txBody>
      </p:sp>
    </p:spTree>
    <p:extLst>
      <p:ext uri="{BB962C8B-B14F-4D97-AF65-F5344CB8AC3E}">
        <p14:creationId xmlns:p14="http://schemas.microsoft.com/office/powerpoint/2010/main" val="22902818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39</a:t>
            </a:fld>
            <a:endParaRPr lang="en-US"/>
          </a:p>
        </p:txBody>
      </p:sp>
    </p:spTree>
    <p:extLst>
      <p:ext uri="{BB962C8B-B14F-4D97-AF65-F5344CB8AC3E}">
        <p14:creationId xmlns:p14="http://schemas.microsoft.com/office/powerpoint/2010/main" val="527243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4</a:t>
            </a:fld>
            <a:endParaRPr lang="en-US"/>
          </a:p>
        </p:txBody>
      </p:sp>
    </p:spTree>
    <p:extLst>
      <p:ext uri="{BB962C8B-B14F-4D97-AF65-F5344CB8AC3E}">
        <p14:creationId xmlns:p14="http://schemas.microsoft.com/office/powerpoint/2010/main" val="41312223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40</a:t>
            </a:fld>
            <a:endParaRPr lang="en-US"/>
          </a:p>
        </p:txBody>
      </p:sp>
    </p:spTree>
    <p:extLst>
      <p:ext uri="{BB962C8B-B14F-4D97-AF65-F5344CB8AC3E}">
        <p14:creationId xmlns:p14="http://schemas.microsoft.com/office/powerpoint/2010/main" val="16473335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41</a:t>
            </a:fld>
            <a:endParaRPr lang="en-US"/>
          </a:p>
        </p:txBody>
      </p:sp>
    </p:spTree>
    <p:extLst>
      <p:ext uri="{BB962C8B-B14F-4D97-AF65-F5344CB8AC3E}">
        <p14:creationId xmlns:p14="http://schemas.microsoft.com/office/powerpoint/2010/main" val="15217325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42</a:t>
            </a:fld>
            <a:endParaRPr lang="en-US"/>
          </a:p>
        </p:txBody>
      </p:sp>
    </p:spTree>
    <p:extLst>
      <p:ext uri="{BB962C8B-B14F-4D97-AF65-F5344CB8AC3E}">
        <p14:creationId xmlns:p14="http://schemas.microsoft.com/office/powerpoint/2010/main" val="14176460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43</a:t>
            </a:fld>
            <a:endParaRPr lang="en-US"/>
          </a:p>
        </p:txBody>
      </p:sp>
    </p:spTree>
    <p:extLst>
      <p:ext uri="{BB962C8B-B14F-4D97-AF65-F5344CB8AC3E}">
        <p14:creationId xmlns:p14="http://schemas.microsoft.com/office/powerpoint/2010/main" val="9356061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44</a:t>
            </a:fld>
            <a:endParaRPr lang="en-US"/>
          </a:p>
        </p:txBody>
      </p:sp>
    </p:spTree>
    <p:extLst>
      <p:ext uri="{BB962C8B-B14F-4D97-AF65-F5344CB8AC3E}">
        <p14:creationId xmlns:p14="http://schemas.microsoft.com/office/powerpoint/2010/main" val="647864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45</a:t>
            </a:fld>
            <a:endParaRPr lang="en-US"/>
          </a:p>
        </p:txBody>
      </p:sp>
    </p:spTree>
    <p:extLst>
      <p:ext uri="{BB962C8B-B14F-4D97-AF65-F5344CB8AC3E}">
        <p14:creationId xmlns:p14="http://schemas.microsoft.com/office/powerpoint/2010/main" val="29150174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46</a:t>
            </a:fld>
            <a:endParaRPr lang="en-US"/>
          </a:p>
        </p:txBody>
      </p:sp>
    </p:spTree>
    <p:extLst>
      <p:ext uri="{BB962C8B-B14F-4D97-AF65-F5344CB8AC3E}">
        <p14:creationId xmlns:p14="http://schemas.microsoft.com/office/powerpoint/2010/main" val="33547758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1365" rtl="0" eaLnBrk="0" fontAlgn="base" latinLnBrk="0" hangingPunct="0">
              <a:lnSpc>
                <a:spcPct val="100000"/>
              </a:lnSpc>
              <a:spcBef>
                <a:spcPct val="0"/>
              </a:spcBef>
              <a:spcAft>
                <a:spcPct val="0"/>
              </a:spcAft>
              <a:buClrTx/>
              <a:buSzTx/>
              <a:buFontTx/>
              <a:buNone/>
              <a:tabLst/>
              <a:defRPr/>
            </a:pPr>
            <a:fld id="{C5AD84BD-B57F-44ED-B432-012949432F91}"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1365" rtl="0" eaLnBrk="0" fontAlgn="base" latinLnBrk="0" hangingPunct="0">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7239959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48</a:t>
            </a:fld>
            <a:endParaRPr lang="en-US"/>
          </a:p>
        </p:txBody>
      </p:sp>
    </p:spTree>
    <p:extLst>
      <p:ext uri="{BB962C8B-B14F-4D97-AF65-F5344CB8AC3E}">
        <p14:creationId xmlns:p14="http://schemas.microsoft.com/office/powerpoint/2010/main" val="410134438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Through the review and analysis of hundreds of studies, researchers have identified a set of principles that can guide correctional programs. These are known as “the 4 Principles of Effective Intervention: Risk, Need, Responsivity, and Fidelity (i.e., program integrity).”</a:t>
            </a:r>
          </a:p>
          <a:p>
            <a:endParaRPr lang="en-US" altLang="en-US">
              <a:latin typeface="Arial" panose="020B0604020202020204" pitchFamily="34" charset="0"/>
            </a:endParaRPr>
          </a:p>
          <a:p>
            <a:r>
              <a:rPr lang="en-US" altLang="en-US">
                <a:latin typeface="Arial" panose="020B0604020202020204" pitchFamily="34" charset="0"/>
              </a:rPr>
              <a:t>Most of the evidence for effective intervention are based on these 4.</a:t>
            </a:r>
          </a:p>
          <a:p>
            <a:endParaRPr lang="en-US" altLang="en-US">
              <a:latin typeface="Arial" panose="020B0604020202020204" pitchFamily="34" charset="0"/>
            </a:endParaRPr>
          </a:p>
          <a:p>
            <a:r>
              <a:rPr lang="en-US" altLang="en-US">
                <a:latin typeface="Arial" panose="020B0604020202020204" pitchFamily="34" charset="0"/>
              </a:rPr>
              <a:t>Total of 8 at:</a:t>
            </a:r>
          </a:p>
          <a:p>
            <a:r>
              <a:rPr lang="en-US" altLang="en-US">
                <a:latin typeface="Arial" panose="020B0604020202020204" pitchFamily="34" charset="0"/>
              </a:rPr>
              <a:t>http://nicic.gov/theprinciplesofeffectiveinterventions </a:t>
            </a:r>
          </a:p>
          <a:p>
            <a:endParaRPr lang="en-US" altLang="en-US">
              <a:latin typeface="Arial" panose="020B0604020202020204" pitchFamily="34" charset="0"/>
            </a:endParaRPr>
          </a:p>
          <a:p>
            <a:endParaRPr lang="en-US" altLang="en-US">
              <a:latin typeface="Arial" panose="020B0604020202020204" pitchFamily="34" charset="0"/>
            </a:endParaRPr>
          </a:p>
          <a:p>
            <a:endParaRPr lang="en-US" altLang="en-US">
              <a:latin typeface="Arial" panose="020B0604020202020204" pitchFamily="34" charset="0"/>
            </a:endParaRPr>
          </a:p>
        </p:txBody>
      </p:sp>
      <p:sp>
        <p:nvSpPr>
          <p:cNvPr id="665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44">
              <a:defRPr sz="2400">
                <a:solidFill>
                  <a:schemeClr val="tx1"/>
                </a:solidFill>
                <a:latin typeface="Arial" panose="020B0604020202020204" pitchFamily="34" charset="0"/>
              </a:defRPr>
            </a:lvl1pPr>
            <a:lvl2pPr marL="746592" indent="-287151" defTabSz="931644">
              <a:defRPr sz="2400">
                <a:solidFill>
                  <a:schemeClr val="tx1"/>
                </a:solidFill>
                <a:latin typeface="Arial" panose="020B0604020202020204" pitchFamily="34" charset="0"/>
              </a:defRPr>
            </a:lvl2pPr>
            <a:lvl3pPr marL="1148602" indent="-229721" defTabSz="931644">
              <a:defRPr sz="2400">
                <a:solidFill>
                  <a:schemeClr val="tx1"/>
                </a:solidFill>
                <a:latin typeface="Arial" panose="020B0604020202020204" pitchFamily="34" charset="0"/>
              </a:defRPr>
            </a:lvl3pPr>
            <a:lvl4pPr marL="1608043" indent="-229721" defTabSz="931644">
              <a:defRPr sz="2400">
                <a:solidFill>
                  <a:schemeClr val="tx1"/>
                </a:solidFill>
                <a:latin typeface="Arial" panose="020B0604020202020204" pitchFamily="34" charset="0"/>
              </a:defRPr>
            </a:lvl4pPr>
            <a:lvl5pPr marL="2067484" indent="-229721" defTabSz="931644">
              <a:defRPr sz="2400">
                <a:solidFill>
                  <a:schemeClr val="tx1"/>
                </a:solidFill>
                <a:latin typeface="Arial" panose="020B0604020202020204" pitchFamily="34" charset="0"/>
              </a:defRPr>
            </a:lvl5pPr>
            <a:lvl6pPr marL="2526925" indent="-229721" defTabSz="931644" eaLnBrk="0" fontAlgn="base" hangingPunct="0">
              <a:spcBef>
                <a:spcPct val="0"/>
              </a:spcBef>
              <a:spcAft>
                <a:spcPct val="0"/>
              </a:spcAft>
              <a:defRPr sz="2400">
                <a:solidFill>
                  <a:schemeClr val="tx1"/>
                </a:solidFill>
                <a:latin typeface="Arial" panose="020B0604020202020204" pitchFamily="34" charset="0"/>
              </a:defRPr>
            </a:lvl6pPr>
            <a:lvl7pPr marL="2986366" indent="-229721" defTabSz="931644" eaLnBrk="0" fontAlgn="base" hangingPunct="0">
              <a:spcBef>
                <a:spcPct val="0"/>
              </a:spcBef>
              <a:spcAft>
                <a:spcPct val="0"/>
              </a:spcAft>
              <a:defRPr sz="2400">
                <a:solidFill>
                  <a:schemeClr val="tx1"/>
                </a:solidFill>
                <a:latin typeface="Arial" panose="020B0604020202020204" pitchFamily="34" charset="0"/>
              </a:defRPr>
            </a:lvl7pPr>
            <a:lvl8pPr marL="3445807" indent="-229721" defTabSz="931644" eaLnBrk="0" fontAlgn="base" hangingPunct="0">
              <a:spcBef>
                <a:spcPct val="0"/>
              </a:spcBef>
              <a:spcAft>
                <a:spcPct val="0"/>
              </a:spcAft>
              <a:defRPr sz="2400">
                <a:solidFill>
                  <a:schemeClr val="tx1"/>
                </a:solidFill>
                <a:latin typeface="Arial" panose="020B0604020202020204" pitchFamily="34" charset="0"/>
              </a:defRPr>
            </a:lvl8pPr>
            <a:lvl9pPr marL="3905248" indent="-229721" defTabSz="931644" eaLnBrk="0" fontAlgn="base" hangingPunct="0">
              <a:spcBef>
                <a:spcPct val="0"/>
              </a:spcBef>
              <a:spcAft>
                <a:spcPct val="0"/>
              </a:spcAft>
              <a:defRPr sz="2400">
                <a:solidFill>
                  <a:schemeClr val="tx1"/>
                </a:solidFill>
                <a:latin typeface="Arial" panose="020B0604020202020204" pitchFamily="34" charset="0"/>
              </a:defRPr>
            </a:lvl9pPr>
          </a:lstStyle>
          <a:p>
            <a:fld id="{1094A76C-1A20-49F0-9BBE-B4249BA76DC1}" type="slidenum">
              <a:rPr lang="en-US" altLang="en-US" sz="1200">
                <a:solidFill>
                  <a:srgbClr val="000000"/>
                </a:solidFill>
                <a:latin typeface="Times New Roman" panose="02020603050405020304" pitchFamily="18" charset="0"/>
              </a:rPr>
              <a:pPr/>
              <a:t>49</a:t>
            </a:fld>
            <a:endParaRPr lang="en-US" altLang="en-US" sz="12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576024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5</a:t>
            </a:fld>
            <a:endParaRPr lang="en-US"/>
          </a:p>
        </p:txBody>
      </p:sp>
    </p:spTree>
    <p:extLst>
      <p:ext uri="{BB962C8B-B14F-4D97-AF65-F5344CB8AC3E}">
        <p14:creationId xmlns:p14="http://schemas.microsoft.com/office/powerpoint/2010/main" val="2639955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6</a:t>
            </a:fld>
            <a:endParaRPr lang="en-US"/>
          </a:p>
        </p:txBody>
      </p:sp>
    </p:spTree>
    <p:extLst>
      <p:ext uri="{BB962C8B-B14F-4D97-AF65-F5344CB8AC3E}">
        <p14:creationId xmlns:p14="http://schemas.microsoft.com/office/powerpoint/2010/main" val="1210235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7</a:t>
            </a:fld>
            <a:endParaRPr lang="en-US"/>
          </a:p>
        </p:txBody>
      </p:sp>
    </p:spTree>
    <p:extLst>
      <p:ext uri="{BB962C8B-B14F-4D97-AF65-F5344CB8AC3E}">
        <p14:creationId xmlns:p14="http://schemas.microsoft.com/office/powerpoint/2010/main" val="942843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8</a:t>
            </a:fld>
            <a:endParaRPr lang="en-US"/>
          </a:p>
        </p:txBody>
      </p:sp>
    </p:spTree>
    <p:extLst>
      <p:ext uri="{BB962C8B-B14F-4D97-AF65-F5344CB8AC3E}">
        <p14:creationId xmlns:p14="http://schemas.microsoft.com/office/powerpoint/2010/main" val="4213801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57231-13C1-4642-9125-7E19D027C8CD}" type="slidenum">
              <a:rPr lang="en-US" smtClean="0"/>
              <a:t>9</a:t>
            </a:fld>
            <a:endParaRPr lang="en-US"/>
          </a:p>
        </p:txBody>
      </p:sp>
    </p:spTree>
    <p:extLst>
      <p:ext uri="{BB962C8B-B14F-4D97-AF65-F5344CB8AC3E}">
        <p14:creationId xmlns:p14="http://schemas.microsoft.com/office/powerpoint/2010/main" val="28796130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24" name="Rectangle 4"/>
          <p:cNvSpPr>
            <a:spLocks noGrp="1" noChangeArrowheads="1"/>
          </p:cNvSpPr>
          <p:nvPr>
            <p:ph type="subTitle" idx="1"/>
          </p:nvPr>
        </p:nvSpPr>
        <p:spPr>
          <a:xfrm>
            <a:off x="381000" y="4724400"/>
            <a:ext cx="8458200" cy="685800"/>
          </a:xfrm>
        </p:spPr>
        <p:txBody>
          <a:bodyPr anchor="ctr" anchorCtr="0"/>
          <a:lstStyle>
            <a:lvl1pPr marL="0" indent="0" algn="ctr">
              <a:lnSpc>
                <a:spcPct val="80000"/>
              </a:lnSpc>
              <a:buFont typeface="Wingdings" pitchFamily="2" charset="2"/>
              <a:buNone/>
              <a:defRPr sz="3200">
                <a:solidFill>
                  <a:srgbClr val="CC9900"/>
                </a:solidFill>
              </a:defRPr>
            </a:lvl1pPr>
          </a:lstStyle>
          <a:p>
            <a:pPr lvl="0"/>
            <a:r>
              <a:rPr lang="en-US" noProof="0" dirty="0"/>
              <a:t>Click to edit Master subtitle style</a:t>
            </a:r>
          </a:p>
        </p:txBody>
      </p:sp>
      <p:sp>
        <p:nvSpPr>
          <p:cNvPr id="6" name="Title 5"/>
          <p:cNvSpPr>
            <a:spLocks noGrp="1"/>
          </p:cNvSpPr>
          <p:nvPr>
            <p:ph type="title" hasCustomPrompt="1"/>
          </p:nvPr>
        </p:nvSpPr>
        <p:spPr>
          <a:xfrm>
            <a:off x="381000" y="3352800"/>
            <a:ext cx="8458200" cy="1371600"/>
          </a:xfrm>
        </p:spPr>
        <p:txBody>
          <a:bodyPr anchor="ctr" anchorCtr="0"/>
          <a:lstStyle>
            <a:lvl1pPr algn="ctr">
              <a:defRPr b="1">
                <a:solidFill>
                  <a:schemeClr val="tx1"/>
                </a:solidFill>
                <a:latin typeface="Tahoma" pitchFamily="34" charset="0"/>
                <a:ea typeface="Tahoma" pitchFamily="34" charset="0"/>
                <a:cs typeface="Tahoma" pitchFamily="34" charset="0"/>
              </a:defRPr>
            </a:lvl1pPr>
          </a:lstStyle>
          <a:p>
            <a:r>
              <a:rPr lang="en-US" dirty="0"/>
              <a:t>Click to Edit Master Title Style</a:t>
            </a:r>
          </a:p>
        </p:txBody>
      </p:sp>
      <p:pic>
        <p:nvPicPr>
          <p:cNvPr id="1027" name="Picture 3"/>
          <p:cNvPicPr>
            <a:picLocks noChangeAspect="1" noChangeArrowheads="1"/>
          </p:cNvPicPr>
          <p:nvPr userDrawn="1"/>
        </p:nvPicPr>
        <p:blipFill>
          <a:blip r:embed="rId3" cstate="print"/>
          <a:srcRect/>
          <a:stretch>
            <a:fillRect/>
          </a:stretch>
        </p:blipFill>
        <p:spPr bwMode="auto">
          <a:xfrm>
            <a:off x="2276856" y="6400800"/>
            <a:ext cx="4572000" cy="463883"/>
          </a:xfrm>
          <a:prstGeom prst="rect">
            <a:avLst/>
          </a:prstGeom>
          <a:noFill/>
          <a:ln w="9525">
            <a:noFill/>
            <a:miter lim="800000"/>
            <a:headEnd/>
            <a:tailEnd/>
          </a:ln>
          <a:effectLst/>
        </p:spPr>
      </p:pic>
      <p:pic>
        <p:nvPicPr>
          <p:cNvPr id="8" name="Picture 7" descr="newest logo medium.png"/>
          <p:cNvPicPr>
            <a:picLocks noChangeAspect="1"/>
          </p:cNvPicPr>
          <p:nvPr userDrawn="1"/>
        </p:nvPicPr>
        <p:blipFill>
          <a:blip r:embed="rId4" cstate="print"/>
          <a:stretch>
            <a:fillRect/>
          </a:stretch>
        </p:blipFill>
        <p:spPr>
          <a:xfrm>
            <a:off x="1828800" y="732109"/>
            <a:ext cx="5486400" cy="1163920"/>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1">
          <a:blip r:embed="rId2" cstate="print">
            <a:lum/>
          </a:blip>
          <a:srcRect/>
          <a:stretch>
            <a:fillRect t="-43000" b="-4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900" y="2286000"/>
            <a:ext cx="8458200" cy="990600"/>
          </a:xfrm>
        </p:spPr>
        <p:txBody>
          <a:bodyPr/>
          <a:lstStyle>
            <a:lvl1pPr algn="ctr">
              <a:defRPr>
                <a:solidFill>
                  <a:schemeClr val="accent2">
                    <a:lumMod val="75000"/>
                  </a:schemeClr>
                </a:solidFill>
              </a:defRPr>
            </a:lvl1pPr>
          </a:lstStyle>
          <a:p>
            <a:r>
              <a:rPr lang="en-US" dirty="0"/>
              <a:t>Click to edit Master title style</a:t>
            </a:r>
          </a:p>
        </p:txBody>
      </p:sp>
      <p:sp>
        <p:nvSpPr>
          <p:cNvPr id="5" name="Rectangle 4"/>
          <p:cNvSpPr>
            <a:spLocks noGrp="1" noChangeArrowheads="1"/>
          </p:cNvSpPr>
          <p:nvPr>
            <p:ph type="subTitle" idx="1"/>
          </p:nvPr>
        </p:nvSpPr>
        <p:spPr>
          <a:xfrm>
            <a:off x="342900" y="3276600"/>
            <a:ext cx="8458200" cy="685800"/>
          </a:xfrm>
        </p:spPr>
        <p:txBody>
          <a:bodyPr anchor="ctr" anchorCtr="0"/>
          <a:lstStyle>
            <a:lvl1pPr marL="0" indent="0" algn="ctr">
              <a:lnSpc>
                <a:spcPct val="80000"/>
              </a:lnSpc>
              <a:buFont typeface="Wingdings" pitchFamily="2" charset="2"/>
              <a:buNone/>
              <a:defRPr sz="3200">
                <a:solidFill>
                  <a:schemeClr val="accent2">
                    <a:lumMod val="60000"/>
                    <a:lumOff val="40000"/>
                  </a:schemeClr>
                </a:solidFill>
              </a:defRPr>
            </a:lvl1pPr>
          </a:lstStyle>
          <a:p>
            <a:pPr lvl="0"/>
            <a:r>
              <a:rPr lang="en-US" noProof="0" dirty="0"/>
              <a:t>Click to edit Master subtitle style</a:t>
            </a:r>
          </a:p>
        </p:txBody>
      </p:sp>
      <p:pic>
        <p:nvPicPr>
          <p:cNvPr id="6" name="Picture 5"/>
          <p:cNvPicPr>
            <a:picLocks noChangeAspect="1" noChangeArrowheads="1"/>
          </p:cNvPicPr>
          <p:nvPr userDrawn="1"/>
        </p:nvPicPr>
        <p:blipFill>
          <a:blip r:embed="rId3"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2759809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1600200"/>
            <a:ext cx="7620000" cy="762000"/>
          </a:xfrm>
        </p:spPr>
        <p:txBody>
          <a:bodyPr/>
          <a:lstStyle>
            <a:lvl1pPr algn="l">
              <a:defRPr sz="4000" b="1"/>
            </a:lvl1pPr>
          </a:lstStyle>
          <a:p>
            <a:r>
              <a:rPr lang="en-US" dirty="0"/>
              <a:t>Click to edit Master Title Style</a:t>
            </a:r>
          </a:p>
        </p:txBody>
      </p:sp>
      <p:sp>
        <p:nvSpPr>
          <p:cNvPr id="3" name="Content Placeholder 2"/>
          <p:cNvSpPr>
            <a:spLocks noGrp="1"/>
          </p:cNvSpPr>
          <p:nvPr>
            <p:ph idx="1" hasCustomPrompt="1"/>
          </p:nvPr>
        </p:nvSpPr>
        <p:spPr>
          <a:xfrm>
            <a:off x="4267200" y="2438400"/>
            <a:ext cx="4876800" cy="2819400"/>
          </a:xfrm>
        </p:spPr>
        <p:txBody>
          <a:bodyPr/>
          <a:lstStyle>
            <a:lvl1pPr>
              <a:defRPr sz="3200"/>
            </a:lvl1pPr>
            <a:lvl2pPr marL="460375" indent="-288925">
              <a:defRPr sz="2400"/>
            </a:lvl2pPr>
            <a:lvl3pPr marL="688975" indent="-228600">
              <a:defRPr sz="2200"/>
            </a:lvl3pPr>
            <a:lvl4pPr marL="1031875" indent="-230188">
              <a:defRPr sz="2000"/>
            </a:lvl4pPr>
            <a:lvl5pPr marL="1374775" indent="-227013">
              <a:defRPr sz="2000"/>
            </a:lvl5pPr>
            <a:lvl6pPr>
              <a:defRPr sz="2000"/>
            </a:lvl6pPr>
            <a:lvl7pPr>
              <a:defRPr sz="2000"/>
            </a:lvl7pPr>
            <a:lvl8pPr>
              <a:defRPr sz="2000"/>
            </a:lvl8pPr>
            <a:lvl9pPr>
              <a:defRPr sz="2000"/>
            </a:lvl9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2"/>
          <p:cNvSpPr>
            <a:spLocks noGrp="1"/>
          </p:cNvSpPr>
          <p:nvPr>
            <p:ph type="pic" idx="10"/>
          </p:nvPr>
        </p:nvSpPr>
        <p:spPr>
          <a:xfrm>
            <a:off x="1447800" y="2438400"/>
            <a:ext cx="2819400" cy="28194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8" name="Picture 8"/>
          <p:cNvPicPr>
            <a:picLocks noChangeAspect="1" noChangeArrowheads="1"/>
          </p:cNvPicPr>
          <p:nvPr userDrawn="1"/>
        </p:nvPicPr>
        <p:blipFill>
          <a:blip r:embed="rId2"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13649005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7800" y="1676400"/>
            <a:ext cx="7467600" cy="762000"/>
          </a:xfrm>
        </p:spPr>
        <p:txBody>
          <a:bodyPr/>
          <a:lstStyle>
            <a:lvl1pPr algn="l">
              <a:defRPr sz="4000" b="1">
                <a:solidFill>
                  <a:schemeClr val="accent2">
                    <a:lumMod val="75000"/>
                  </a:schemeClr>
                </a:solidFill>
              </a:defRPr>
            </a:lvl1pPr>
          </a:lstStyle>
          <a:p>
            <a:r>
              <a:rPr lang="en-US" dirty="0"/>
              <a:t>Click to edit Master Title Style</a:t>
            </a:r>
          </a:p>
        </p:txBody>
      </p:sp>
      <p:sp>
        <p:nvSpPr>
          <p:cNvPr id="3" name="Content Placeholder 2"/>
          <p:cNvSpPr>
            <a:spLocks noGrp="1"/>
          </p:cNvSpPr>
          <p:nvPr>
            <p:ph idx="1" hasCustomPrompt="1"/>
          </p:nvPr>
        </p:nvSpPr>
        <p:spPr>
          <a:xfrm>
            <a:off x="4267200" y="2514600"/>
            <a:ext cx="4800600" cy="2819400"/>
          </a:xfrm>
        </p:spPr>
        <p:txBody>
          <a:bodyPr/>
          <a:lstStyle>
            <a:lvl1pPr>
              <a:defRPr sz="3200"/>
            </a:lvl1pPr>
            <a:lvl2pPr marL="460375" indent="-288925">
              <a:buFontTx/>
              <a:buBlip>
                <a:blip r:embed="rId3"/>
              </a:buBlip>
              <a:defRPr sz="2400">
                <a:solidFill>
                  <a:schemeClr val="accent2">
                    <a:lumMod val="75000"/>
                  </a:schemeClr>
                </a:solidFill>
              </a:defRPr>
            </a:lvl2pPr>
            <a:lvl3pPr marL="688975" indent="-228600">
              <a:buFontTx/>
              <a:buBlip>
                <a:blip r:embed="rId3"/>
              </a:buBlip>
              <a:defRPr sz="2200">
                <a:solidFill>
                  <a:schemeClr val="accent2">
                    <a:lumMod val="75000"/>
                  </a:schemeClr>
                </a:solidFill>
              </a:defRPr>
            </a:lvl3pPr>
            <a:lvl4pPr marL="1031875" indent="-230188">
              <a:buFontTx/>
              <a:buBlip>
                <a:blip r:embed="rId3"/>
              </a:buBlip>
              <a:defRPr sz="2000">
                <a:solidFill>
                  <a:schemeClr val="accent2">
                    <a:lumMod val="75000"/>
                  </a:schemeClr>
                </a:solidFill>
              </a:defRPr>
            </a:lvl4pPr>
            <a:lvl5pPr marL="1374775" indent="-227013">
              <a:buFontTx/>
              <a:buBlip>
                <a:blip r:embed="rId3"/>
              </a:buBlip>
              <a:defRPr sz="2000">
                <a:solidFill>
                  <a:schemeClr val="accent2">
                    <a:lumMod val="75000"/>
                  </a:schemeClr>
                </a:solidFill>
              </a:defRPr>
            </a:lvl5pPr>
            <a:lvl6pPr>
              <a:defRPr sz="2000"/>
            </a:lvl6pPr>
            <a:lvl7pPr>
              <a:defRPr sz="2000"/>
            </a:lvl7pPr>
            <a:lvl8pPr>
              <a:defRPr sz="2000"/>
            </a:lvl8pPr>
            <a:lvl9pPr>
              <a:defRPr sz="2000"/>
            </a:lvl9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2"/>
          <p:cNvSpPr>
            <a:spLocks noGrp="1"/>
          </p:cNvSpPr>
          <p:nvPr>
            <p:ph type="pic" idx="10"/>
          </p:nvPr>
        </p:nvSpPr>
        <p:spPr>
          <a:xfrm>
            <a:off x="1447800" y="2514600"/>
            <a:ext cx="2819400" cy="2819400"/>
          </a:xfrm>
        </p:spPr>
        <p:txBody>
          <a:bodyPr/>
          <a:lstStyle>
            <a:lvl1pPr marL="0" indent="0">
              <a:buNone/>
              <a:defRPr sz="1800">
                <a:solidFill>
                  <a:schemeClr val="accent2">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7" name="Picture 5"/>
          <p:cNvPicPr>
            <a:picLocks noChangeAspect="1" noChangeArrowheads="1"/>
          </p:cNvPicPr>
          <p:nvPr userDrawn="1"/>
        </p:nvPicPr>
        <p:blipFill>
          <a:blip r:embed="rId4"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13649005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blipFill dpi="0" rotWithShape="1">
          <a:blip r:embed="rId2" cstate="print">
            <a:lum/>
          </a:blip>
          <a:srcRect/>
          <a:stretch>
            <a:fillRect t="-43000" b="-4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685800"/>
            <a:ext cx="7467600" cy="762000"/>
          </a:xfrm>
        </p:spPr>
        <p:txBody>
          <a:bodyPr/>
          <a:lstStyle>
            <a:lvl1pPr algn="l">
              <a:defRPr sz="4000" b="1">
                <a:solidFill>
                  <a:schemeClr val="accent2">
                    <a:lumMod val="75000"/>
                  </a:schemeClr>
                </a:solidFill>
              </a:defRPr>
            </a:lvl1pPr>
          </a:lstStyle>
          <a:p>
            <a:r>
              <a:rPr lang="en-US" dirty="0"/>
              <a:t>Click to edit Master Title Style</a:t>
            </a:r>
          </a:p>
        </p:txBody>
      </p:sp>
      <p:sp>
        <p:nvSpPr>
          <p:cNvPr id="3" name="Content Placeholder 2"/>
          <p:cNvSpPr>
            <a:spLocks noGrp="1"/>
          </p:cNvSpPr>
          <p:nvPr>
            <p:ph idx="1" hasCustomPrompt="1"/>
          </p:nvPr>
        </p:nvSpPr>
        <p:spPr>
          <a:xfrm>
            <a:off x="3657600" y="1676400"/>
            <a:ext cx="4800600" cy="2819400"/>
          </a:xfrm>
        </p:spPr>
        <p:txBody>
          <a:bodyPr/>
          <a:lstStyle>
            <a:lvl1pPr>
              <a:defRPr sz="3200"/>
            </a:lvl1pPr>
            <a:lvl2pPr marL="460375" indent="-288925">
              <a:buFontTx/>
              <a:buBlip>
                <a:blip r:embed="rId3"/>
              </a:buBlip>
              <a:defRPr sz="2400">
                <a:solidFill>
                  <a:schemeClr val="accent2">
                    <a:lumMod val="75000"/>
                  </a:schemeClr>
                </a:solidFill>
              </a:defRPr>
            </a:lvl2pPr>
            <a:lvl3pPr marL="688975" indent="-228600">
              <a:buFontTx/>
              <a:buBlip>
                <a:blip r:embed="rId3"/>
              </a:buBlip>
              <a:defRPr sz="2200">
                <a:solidFill>
                  <a:schemeClr val="accent2">
                    <a:lumMod val="75000"/>
                  </a:schemeClr>
                </a:solidFill>
              </a:defRPr>
            </a:lvl3pPr>
            <a:lvl4pPr marL="1031875" indent="-230188">
              <a:buFontTx/>
              <a:buBlip>
                <a:blip r:embed="rId3"/>
              </a:buBlip>
              <a:defRPr sz="2000">
                <a:solidFill>
                  <a:schemeClr val="accent2">
                    <a:lumMod val="75000"/>
                  </a:schemeClr>
                </a:solidFill>
              </a:defRPr>
            </a:lvl4pPr>
            <a:lvl5pPr marL="1374775" indent="-227013">
              <a:buFontTx/>
              <a:buBlip>
                <a:blip r:embed="rId3"/>
              </a:buBlip>
              <a:defRPr sz="2000">
                <a:solidFill>
                  <a:schemeClr val="accent2">
                    <a:lumMod val="75000"/>
                  </a:schemeClr>
                </a:solidFill>
              </a:defRPr>
            </a:lvl5pPr>
            <a:lvl6pPr>
              <a:defRPr sz="2000"/>
            </a:lvl6pPr>
            <a:lvl7pPr>
              <a:defRPr sz="2000"/>
            </a:lvl7pPr>
            <a:lvl8pPr>
              <a:defRPr sz="2000"/>
            </a:lvl8pPr>
            <a:lvl9pPr>
              <a:defRPr sz="2000"/>
            </a:lvl9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2"/>
          <p:cNvSpPr>
            <a:spLocks noGrp="1"/>
          </p:cNvSpPr>
          <p:nvPr>
            <p:ph type="pic" idx="10"/>
          </p:nvPr>
        </p:nvSpPr>
        <p:spPr>
          <a:xfrm>
            <a:off x="838200" y="1676400"/>
            <a:ext cx="2819400" cy="2819400"/>
          </a:xfrm>
        </p:spPr>
        <p:txBody>
          <a:bodyPr/>
          <a:lstStyle>
            <a:lvl1pPr marL="0" indent="0">
              <a:buNone/>
              <a:defRPr sz="1800">
                <a:solidFill>
                  <a:schemeClr val="accent2">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7" name="Picture 5"/>
          <p:cNvPicPr>
            <a:picLocks noChangeAspect="1" noChangeArrowheads="1"/>
          </p:cNvPicPr>
          <p:nvPr userDrawn="1"/>
        </p:nvPicPr>
        <p:blipFill>
          <a:blip r:embed="rId4"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13649005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9800" y="762000"/>
            <a:ext cx="6553200" cy="566738"/>
          </a:xfrm>
        </p:spPr>
        <p:txBody>
          <a:bodyPr/>
          <a:lstStyle>
            <a:lvl1pPr algn="l">
              <a:defRPr sz="3200" b="1"/>
            </a:lvl1pPr>
          </a:lstStyle>
          <a:p>
            <a:r>
              <a:rPr lang="en-US" dirty="0"/>
              <a:t>Click to edit Master title style</a:t>
            </a:r>
          </a:p>
        </p:txBody>
      </p:sp>
      <p:sp>
        <p:nvSpPr>
          <p:cNvPr id="3" name="Picture Placeholder 2"/>
          <p:cNvSpPr>
            <a:spLocks noGrp="1"/>
          </p:cNvSpPr>
          <p:nvPr>
            <p:ph type="pic" idx="1"/>
          </p:nvPr>
        </p:nvSpPr>
        <p:spPr>
          <a:xfrm>
            <a:off x="2362200" y="1371600"/>
            <a:ext cx="6324600" cy="4114800"/>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286000" y="5486400"/>
            <a:ext cx="6553200" cy="609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6" name="Picture 8"/>
          <p:cNvPicPr>
            <a:picLocks noChangeAspect="1" noChangeArrowheads="1"/>
          </p:cNvPicPr>
          <p:nvPr userDrawn="1"/>
        </p:nvPicPr>
        <p:blipFill>
          <a:blip r:embed="rId2"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26297089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09800" y="762000"/>
            <a:ext cx="6553200" cy="566738"/>
          </a:xfrm>
        </p:spPr>
        <p:txBody>
          <a:bodyPr/>
          <a:lstStyle>
            <a:lvl1pPr algn="l">
              <a:defRPr sz="3200" b="1">
                <a:solidFill>
                  <a:schemeClr val="accent2">
                    <a:lumMod val="75000"/>
                  </a:schemeClr>
                </a:solidFill>
              </a:defRPr>
            </a:lvl1pPr>
          </a:lstStyle>
          <a:p>
            <a:r>
              <a:rPr lang="en-US" dirty="0"/>
              <a:t>Click to edit Master title style</a:t>
            </a:r>
          </a:p>
        </p:txBody>
      </p:sp>
      <p:sp>
        <p:nvSpPr>
          <p:cNvPr id="3" name="Picture Placeholder 2"/>
          <p:cNvSpPr>
            <a:spLocks noGrp="1"/>
          </p:cNvSpPr>
          <p:nvPr>
            <p:ph type="pic" idx="1"/>
          </p:nvPr>
        </p:nvSpPr>
        <p:spPr>
          <a:xfrm>
            <a:off x="2209800" y="1371600"/>
            <a:ext cx="6477000" cy="4114800"/>
          </a:xfrm>
        </p:spPr>
        <p:txBody>
          <a:bodyPr/>
          <a:lstStyle>
            <a:lvl1pPr marL="0" indent="0">
              <a:buNone/>
              <a:defRPr sz="2400">
                <a:solidFill>
                  <a:schemeClr val="accent2">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209800" y="5486400"/>
            <a:ext cx="6629400" cy="609600"/>
          </a:xfrm>
        </p:spPr>
        <p:txBody>
          <a:bodyPr/>
          <a:lstStyle>
            <a:lvl1pPr marL="0" indent="0">
              <a:buNone/>
              <a:defRPr sz="1400">
                <a:solidFill>
                  <a:schemeClr val="accent2">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7" name="Picture 5"/>
          <p:cNvPicPr>
            <a:picLocks noChangeAspect="1" noChangeArrowheads="1"/>
          </p:cNvPicPr>
          <p:nvPr userDrawn="1"/>
        </p:nvPicPr>
        <p:blipFill>
          <a:blip r:embed="rId3"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6297089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2_Picture with Caption">
    <p:bg>
      <p:bgPr>
        <a:blipFill dpi="0" rotWithShape="1">
          <a:blip r:embed="rId2" cstate="print">
            <a:lum/>
          </a:blip>
          <a:srcRect/>
          <a:stretch>
            <a:fillRect t="-43000" b="-4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0"/>
            <a:ext cx="6553200" cy="566738"/>
          </a:xfrm>
        </p:spPr>
        <p:txBody>
          <a:bodyPr/>
          <a:lstStyle>
            <a:lvl1pPr algn="l">
              <a:defRPr sz="3200" b="1">
                <a:solidFill>
                  <a:schemeClr val="accent2">
                    <a:lumMod val="75000"/>
                  </a:schemeClr>
                </a:solidFill>
              </a:defRPr>
            </a:lvl1pPr>
          </a:lstStyle>
          <a:p>
            <a:r>
              <a:rPr lang="en-US" dirty="0"/>
              <a:t>Click to edit Master title style</a:t>
            </a:r>
          </a:p>
        </p:txBody>
      </p:sp>
      <p:sp>
        <p:nvSpPr>
          <p:cNvPr id="3" name="Picture Placeholder 2"/>
          <p:cNvSpPr>
            <a:spLocks noGrp="1"/>
          </p:cNvSpPr>
          <p:nvPr>
            <p:ph type="pic" idx="1"/>
          </p:nvPr>
        </p:nvSpPr>
        <p:spPr>
          <a:xfrm>
            <a:off x="1333500" y="1371600"/>
            <a:ext cx="6477000" cy="4114800"/>
          </a:xfrm>
        </p:spPr>
        <p:txBody>
          <a:bodyPr/>
          <a:lstStyle>
            <a:lvl1pPr marL="0" indent="0">
              <a:buNone/>
              <a:defRPr sz="2400">
                <a:solidFill>
                  <a:schemeClr val="accent2">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257300" y="5486400"/>
            <a:ext cx="6629400" cy="609600"/>
          </a:xfrm>
        </p:spPr>
        <p:txBody>
          <a:bodyPr/>
          <a:lstStyle>
            <a:lvl1pPr marL="0" indent="0">
              <a:buNone/>
              <a:defRPr sz="1400">
                <a:solidFill>
                  <a:schemeClr val="accent2">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7" name="Picture 5"/>
          <p:cNvPicPr>
            <a:picLocks noChangeAspect="1" noChangeArrowheads="1"/>
          </p:cNvPicPr>
          <p:nvPr userDrawn="1"/>
        </p:nvPicPr>
        <p:blipFill>
          <a:blip r:embed="rId3"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6297089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261709083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3"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61709083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4_Blank">
    <p:bg>
      <p:bgPr>
        <a:blipFill dpi="0" rotWithShape="1">
          <a:blip r:embed="rId2" cstate="print">
            <a:lum/>
          </a:blip>
          <a:srcRect/>
          <a:stretch>
            <a:fillRect t="-43000" b="-43000"/>
          </a:stretch>
        </a:blipFill>
        <a:effectLst/>
      </p:bgPr>
    </p:bg>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3"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61709083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447800"/>
            <a:ext cx="7315200" cy="762000"/>
          </a:xfrm>
        </p:spPr>
        <p:txBody>
          <a:bodyPr/>
          <a:lstStyle>
            <a:lvl1pPr>
              <a:defRPr sz="4000">
                <a:solidFill>
                  <a:srgbClr val="CC9900"/>
                </a:solidFill>
              </a:defRPr>
            </a:lvl1pPr>
          </a:lstStyle>
          <a:p>
            <a:r>
              <a:rPr lang="en-US" dirty="0"/>
              <a:t>Click to edit Master title style</a:t>
            </a:r>
          </a:p>
        </p:txBody>
      </p:sp>
      <p:sp>
        <p:nvSpPr>
          <p:cNvPr id="3" name="Content Placeholder 2"/>
          <p:cNvSpPr>
            <a:spLocks noGrp="1"/>
          </p:cNvSpPr>
          <p:nvPr>
            <p:ph idx="1"/>
          </p:nvPr>
        </p:nvSpPr>
        <p:spPr>
          <a:xfrm>
            <a:off x="1828800" y="2209800"/>
            <a:ext cx="7315200" cy="3505200"/>
          </a:xfrm>
        </p:spPr>
        <p:txBody>
          <a:bodyPr/>
          <a:lstStyle>
            <a:lvl1pPr>
              <a:buSzPct val="100000"/>
              <a:buFontTx/>
              <a:buBlip>
                <a:blip r:embed="rId2"/>
              </a:buBlip>
              <a:defRPr>
                <a:solidFill>
                  <a:schemeClr val="tx1"/>
                </a:solidFill>
              </a:defRPr>
            </a:lvl1pPr>
            <a:lvl2pPr>
              <a:buSzPct val="100000"/>
              <a:buFontTx/>
              <a:buBlip>
                <a:blip r:embed="rId2"/>
              </a:buBlip>
              <a:defRPr>
                <a:solidFill>
                  <a:schemeClr val="tx1"/>
                </a:solidFill>
              </a:defRPr>
            </a:lvl2pPr>
            <a:lvl3pPr>
              <a:buSzPct val="100000"/>
              <a:buFontTx/>
              <a:buBlip>
                <a:blip r:embed="rId2"/>
              </a:buBlip>
              <a:defRPr>
                <a:solidFill>
                  <a:schemeClr val="tx1"/>
                </a:solidFill>
              </a:defRPr>
            </a:lvl3pPr>
            <a:lvl4pPr>
              <a:buSzPct val="100000"/>
              <a:buFontTx/>
              <a:buBlip>
                <a:blip r:embed="rId2"/>
              </a:buBlip>
              <a:defRPr>
                <a:solidFill>
                  <a:schemeClr val="tx1"/>
                </a:solidFill>
              </a:defRPr>
            </a:lvl4pPr>
            <a:lvl5pPr>
              <a:buSzPct val="100000"/>
              <a:buFontTx/>
              <a:buBlip>
                <a:blip r:embed="rId2"/>
              </a:buBlip>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8"/>
          <p:cNvPicPr>
            <a:picLocks noChangeAspect="1" noChangeArrowheads="1"/>
          </p:cNvPicPr>
          <p:nvPr userDrawn="1"/>
        </p:nvPicPr>
        <p:blipFill>
          <a:blip r:embed="rId3"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19892426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_Blank">
    <p:bg>
      <p:bgPr>
        <a:solidFill>
          <a:srgbClr val="14285A"/>
        </a:solidFill>
        <a:effectLst/>
      </p:bgPr>
    </p:bg>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261709083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3_Blank">
    <p:bg>
      <p:bgPr>
        <a:solidFill>
          <a:schemeClr val="tx1"/>
        </a:solidFill>
        <a:effectLst/>
      </p:bgPr>
    </p:bg>
    <p:spTree>
      <p:nvGrpSpPr>
        <p:cNvPr id="1" name=""/>
        <p:cNvGrpSpPr/>
        <p:nvPr/>
      </p:nvGrpSpPr>
      <p:grpSpPr>
        <a:xfrm>
          <a:off x="0" y="0"/>
          <a:ext cx="0" cy="0"/>
          <a:chOff x="0" y="0"/>
          <a:chExt cx="0" cy="0"/>
        </a:xfrm>
      </p:grpSpPr>
      <p:pic>
        <p:nvPicPr>
          <p:cNvPr id="5" name="Picture 5"/>
          <p:cNvPicPr>
            <a:picLocks noChangeAspect="1" noChangeArrowheads="1"/>
          </p:cNvPicPr>
          <p:nvPr userDrawn="1"/>
        </p:nvPicPr>
        <p:blipFill>
          <a:blip r:embed="rId2"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61709083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F2588E90-52E4-4B05-B071-73466D3144C3}" type="datetimeFigureOut">
              <a:rPr lang="en-US"/>
              <a:pPr>
                <a:defRPr/>
              </a:pPr>
              <a:t>3/7/2018</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A96B280-3168-4634-AEC4-C366696DC3A7}" type="slidenum">
              <a:rPr lang="en-US"/>
              <a:pPr>
                <a:defRPr/>
              </a:pPr>
              <a:t>‹#›</a:t>
            </a:fld>
            <a:endParaRPr lang="en-US"/>
          </a:p>
        </p:txBody>
      </p:sp>
    </p:spTree>
    <p:extLst>
      <p:ext uri="{BB962C8B-B14F-4D97-AF65-F5344CB8AC3E}">
        <p14:creationId xmlns:p14="http://schemas.microsoft.com/office/powerpoint/2010/main" val="19376604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7842088-95F0-48BA-A4BD-24D15C7CA658}" type="datetimeFigureOut">
              <a:rPr lang="en-US"/>
              <a:pPr>
                <a:defRPr/>
              </a:pPr>
              <a:t>3/7/2018</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8DDED5C-1A37-47E0-8482-F23A359ABA6F}" type="slidenum">
              <a:rPr lang="en-US"/>
              <a:pPr>
                <a:defRPr/>
              </a:pPr>
              <a:t>‹#›</a:t>
            </a:fld>
            <a:endParaRPr lang="en-US"/>
          </a:p>
        </p:txBody>
      </p:sp>
    </p:spTree>
    <p:extLst>
      <p:ext uri="{BB962C8B-B14F-4D97-AF65-F5344CB8AC3E}">
        <p14:creationId xmlns:p14="http://schemas.microsoft.com/office/powerpoint/2010/main" val="667261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8800" y="1447800"/>
            <a:ext cx="7315200" cy="762000"/>
          </a:xfrm>
        </p:spPr>
        <p:txBody>
          <a:bodyPr/>
          <a:lstStyle>
            <a:lvl1pPr>
              <a:defRPr sz="4000">
                <a:solidFill>
                  <a:srgbClr val="1E3C78"/>
                </a:solidFill>
              </a:defRPr>
            </a:lvl1pPr>
          </a:lstStyle>
          <a:p>
            <a:r>
              <a:rPr lang="en-US" dirty="0"/>
              <a:t>Click to edit Master title style</a:t>
            </a:r>
          </a:p>
        </p:txBody>
      </p:sp>
      <p:sp>
        <p:nvSpPr>
          <p:cNvPr id="3" name="Content Placeholder 2"/>
          <p:cNvSpPr>
            <a:spLocks noGrp="1"/>
          </p:cNvSpPr>
          <p:nvPr>
            <p:ph idx="1"/>
          </p:nvPr>
        </p:nvSpPr>
        <p:spPr>
          <a:xfrm>
            <a:off x="1828800" y="2209800"/>
            <a:ext cx="7315200" cy="3505200"/>
          </a:xfrm>
        </p:spPr>
        <p:txBody>
          <a:bodyPr/>
          <a:lstStyle>
            <a:lvl1pPr>
              <a:buSzPct val="100000"/>
              <a:buFontTx/>
              <a:buBlip>
                <a:blip r:embed="rId3"/>
              </a:buBlip>
              <a:defRPr>
                <a:solidFill>
                  <a:srgbClr val="1E3C78"/>
                </a:solidFill>
              </a:defRPr>
            </a:lvl1pPr>
            <a:lvl2pPr>
              <a:buSzPct val="100000"/>
              <a:buFontTx/>
              <a:buBlip>
                <a:blip r:embed="rId3"/>
              </a:buBlip>
              <a:defRPr>
                <a:solidFill>
                  <a:srgbClr val="1E3C78"/>
                </a:solidFill>
              </a:defRPr>
            </a:lvl2pPr>
            <a:lvl3pPr>
              <a:buSzPct val="100000"/>
              <a:buFontTx/>
              <a:buBlip>
                <a:blip r:embed="rId3"/>
              </a:buBlip>
              <a:defRPr>
                <a:solidFill>
                  <a:srgbClr val="1E3C78"/>
                </a:solidFill>
              </a:defRPr>
            </a:lvl3pPr>
            <a:lvl4pPr>
              <a:buSzPct val="100000"/>
              <a:buFontTx/>
              <a:buBlip>
                <a:blip r:embed="rId3"/>
              </a:buBlip>
              <a:defRPr>
                <a:solidFill>
                  <a:srgbClr val="1E3C78"/>
                </a:solidFill>
              </a:defRPr>
            </a:lvl4pPr>
            <a:lvl5pPr>
              <a:buSzPct val="100000"/>
              <a:buFontTx/>
              <a:buBlip>
                <a:blip r:embed="rId3"/>
              </a:buBlip>
              <a:defRPr>
                <a:solidFill>
                  <a:srgbClr val="1E3C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noChangeArrowheads="1"/>
          </p:cNvPicPr>
          <p:nvPr userDrawn="1"/>
        </p:nvPicPr>
        <p:blipFill>
          <a:blip r:embed="rId4"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19892426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cstate="print">
            <a:lum/>
          </a:blip>
          <a:srcRect/>
          <a:stretch>
            <a:fillRect t="-43000" b="-4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315200" cy="762000"/>
          </a:xfrm>
        </p:spPr>
        <p:txBody>
          <a:bodyPr/>
          <a:lstStyle>
            <a:lvl1pPr>
              <a:defRPr sz="4000">
                <a:solidFill>
                  <a:srgbClr val="1E3C78"/>
                </a:solidFill>
              </a:defRPr>
            </a:lvl1pPr>
          </a:lstStyle>
          <a:p>
            <a:r>
              <a:rPr lang="en-US" dirty="0"/>
              <a:t>Click to edit Master title style</a:t>
            </a:r>
          </a:p>
        </p:txBody>
      </p:sp>
      <p:sp>
        <p:nvSpPr>
          <p:cNvPr id="3" name="Content Placeholder 2"/>
          <p:cNvSpPr>
            <a:spLocks noGrp="1"/>
          </p:cNvSpPr>
          <p:nvPr>
            <p:ph idx="1"/>
          </p:nvPr>
        </p:nvSpPr>
        <p:spPr>
          <a:xfrm>
            <a:off x="914400" y="1600200"/>
            <a:ext cx="7315200" cy="3505200"/>
          </a:xfrm>
        </p:spPr>
        <p:txBody>
          <a:bodyPr/>
          <a:lstStyle>
            <a:lvl1pPr>
              <a:buSzPct val="100000"/>
              <a:buFontTx/>
              <a:buBlip>
                <a:blip r:embed="rId3"/>
              </a:buBlip>
              <a:defRPr>
                <a:solidFill>
                  <a:srgbClr val="1E3C78"/>
                </a:solidFill>
              </a:defRPr>
            </a:lvl1pPr>
            <a:lvl2pPr>
              <a:buSzPct val="100000"/>
              <a:buFontTx/>
              <a:buBlip>
                <a:blip r:embed="rId3"/>
              </a:buBlip>
              <a:defRPr>
                <a:solidFill>
                  <a:srgbClr val="1E3C78"/>
                </a:solidFill>
              </a:defRPr>
            </a:lvl2pPr>
            <a:lvl3pPr>
              <a:buSzPct val="100000"/>
              <a:buFontTx/>
              <a:buBlip>
                <a:blip r:embed="rId3"/>
              </a:buBlip>
              <a:defRPr>
                <a:solidFill>
                  <a:srgbClr val="1E3C78"/>
                </a:solidFill>
              </a:defRPr>
            </a:lvl3pPr>
            <a:lvl4pPr>
              <a:buSzPct val="100000"/>
              <a:buFontTx/>
              <a:buBlip>
                <a:blip r:embed="rId3"/>
              </a:buBlip>
              <a:defRPr>
                <a:solidFill>
                  <a:srgbClr val="1E3C78"/>
                </a:solidFill>
              </a:defRPr>
            </a:lvl4pPr>
            <a:lvl5pPr>
              <a:buSzPct val="100000"/>
              <a:buFontTx/>
              <a:buBlip>
                <a:blip r:embed="rId3"/>
              </a:buBlip>
              <a:defRPr>
                <a:solidFill>
                  <a:srgbClr val="1E3C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noChangeArrowheads="1"/>
          </p:cNvPicPr>
          <p:nvPr userDrawn="1"/>
        </p:nvPicPr>
        <p:blipFill>
          <a:blip r:embed="rId4"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19892426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1143000"/>
            <a:ext cx="7315200" cy="838200"/>
          </a:xfrm>
        </p:spPr>
        <p:txBody>
          <a:bodyPr/>
          <a:lstStyle/>
          <a:p>
            <a:r>
              <a:rPr lang="en-US"/>
              <a:t>Click to edit Master title style</a:t>
            </a:r>
          </a:p>
        </p:txBody>
      </p:sp>
      <p:sp>
        <p:nvSpPr>
          <p:cNvPr id="3" name="Content Placeholder 2"/>
          <p:cNvSpPr>
            <a:spLocks noGrp="1"/>
          </p:cNvSpPr>
          <p:nvPr>
            <p:ph sz="half" idx="1"/>
          </p:nvPr>
        </p:nvSpPr>
        <p:spPr>
          <a:xfrm>
            <a:off x="1676400" y="2057400"/>
            <a:ext cx="3467100" cy="35052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34000" y="2057400"/>
            <a:ext cx="3657600" cy="350520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8"/>
          <p:cNvPicPr>
            <a:picLocks noChangeAspect="1" noChangeArrowheads="1"/>
          </p:cNvPicPr>
          <p:nvPr userDrawn="1"/>
        </p:nvPicPr>
        <p:blipFill>
          <a:blip r:embed="rId2"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276245203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76400" y="990600"/>
            <a:ext cx="7315200" cy="990600"/>
          </a:xfrm>
        </p:spPr>
        <p:txBody>
          <a:bodyPr/>
          <a:lstStyle>
            <a:lvl1pPr>
              <a:defRPr>
                <a:solidFill>
                  <a:schemeClr val="accent2">
                    <a:lumMod val="75000"/>
                  </a:schemeClr>
                </a:solidFill>
              </a:defRPr>
            </a:lvl1pPr>
          </a:lstStyle>
          <a:p>
            <a:r>
              <a:rPr lang="en-US" dirty="0"/>
              <a:t>Click to edit Master title style</a:t>
            </a:r>
          </a:p>
        </p:txBody>
      </p:sp>
      <p:sp>
        <p:nvSpPr>
          <p:cNvPr id="3" name="Content Placeholder 2"/>
          <p:cNvSpPr>
            <a:spLocks noGrp="1"/>
          </p:cNvSpPr>
          <p:nvPr>
            <p:ph sz="half" idx="1"/>
          </p:nvPr>
        </p:nvSpPr>
        <p:spPr>
          <a:xfrm>
            <a:off x="1714500" y="2057400"/>
            <a:ext cx="3467100" cy="3505200"/>
          </a:xfrm>
        </p:spPr>
        <p:txBody>
          <a:bodyPr/>
          <a:lstStyle>
            <a:lvl1pPr>
              <a:buFontTx/>
              <a:buBlip>
                <a:blip r:embed="rId3"/>
              </a:buBlip>
              <a:defRPr sz="2400">
                <a:solidFill>
                  <a:schemeClr val="accent2">
                    <a:lumMod val="75000"/>
                  </a:schemeClr>
                </a:solidFill>
              </a:defRPr>
            </a:lvl1pPr>
            <a:lvl2pPr>
              <a:buFontTx/>
              <a:buBlip>
                <a:blip r:embed="rId3"/>
              </a:buBlip>
              <a:defRPr sz="2200">
                <a:solidFill>
                  <a:schemeClr val="accent2">
                    <a:lumMod val="75000"/>
                  </a:schemeClr>
                </a:solidFill>
              </a:defRPr>
            </a:lvl2pPr>
            <a:lvl3pPr>
              <a:buFontTx/>
              <a:buBlip>
                <a:blip r:embed="rId3"/>
              </a:buBlip>
              <a:defRPr sz="2000">
                <a:solidFill>
                  <a:schemeClr val="accent2">
                    <a:lumMod val="75000"/>
                  </a:schemeClr>
                </a:solidFill>
              </a:defRPr>
            </a:lvl3pPr>
            <a:lvl4pPr>
              <a:buFontTx/>
              <a:buBlip>
                <a:blip r:embed="rId3"/>
              </a:buBlip>
              <a:defRPr sz="1800">
                <a:solidFill>
                  <a:schemeClr val="accent2">
                    <a:lumMod val="75000"/>
                  </a:schemeClr>
                </a:solidFill>
              </a:defRPr>
            </a:lvl4pPr>
            <a:lvl5pPr>
              <a:buFontTx/>
              <a:buBlip>
                <a:blip r:embed="rId3"/>
              </a:buBlip>
              <a:defRPr sz="1800">
                <a:solidFill>
                  <a:schemeClr val="accent2">
                    <a:lumMod val="7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34000" y="2057400"/>
            <a:ext cx="3657600" cy="3505200"/>
          </a:xfrm>
        </p:spPr>
        <p:txBody>
          <a:bodyPr/>
          <a:lstStyle>
            <a:lvl1pPr>
              <a:buFontTx/>
              <a:buBlip>
                <a:blip r:embed="rId3"/>
              </a:buBlip>
              <a:defRPr sz="2400">
                <a:solidFill>
                  <a:schemeClr val="accent2">
                    <a:lumMod val="75000"/>
                  </a:schemeClr>
                </a:solidFill>
              </a:defRPr>
            </a:lvl1pPr>
            <a:lvl2pPr>
              <a:buFontTx/>
              <a:buBlip>
                <a:blip r:embed="rId3"/>
              </a:buBlip>
              <a:defRPr sz="2200">
                <a:solidFill>
                  <a:schemeClr val="accent2">
                    <a:lumMod val="75000"/>
                  </a:schemeClr>
                </a:solidFill>
              </a:defRPr>
            </a:lvl2pPr>
            <a:lvl3pPr>
              <a:buFontTx/>
              <a:buBlip>
                <a:blip r:embed="rId3"/>
              </a:buBlip>
              <a:defRPr sz="2000">
                <a:solidFill>
                  <a:schemeClr val="accent2">
                    <a:lumMod val="75000"/>
                  </a:schemeClr>
                </a:solidFill>
              </a:defRPr>
            </a:lvl3pPr>
            <a:lvl4pPr>
              <a:buFontTx/>
              <a:buBlip>
                <a:blip r:embed="rId3"/>
              </a:buBlip>
              <a:defRPr sz="1800">
                <a:solidFill>
                  <a:schemeClr val="accent2">
                    <a:lumMod val="75000"/>
                  </a:schemeClr>
                </a:solidFill>
              </a:defRPr>
            </a:lvl4pPr>
            <a:lvl5pPr>
              <a:buFontTx/>
              <a:buBlip>
                <a:blip r:embed="rId3"/>
              </a:buBlip>
              <a:defRPr sz="1800">
                <a:solidFill>
                  <a:schemeClr val="accent2">
                    <a:lumMod val="7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5"/>
          <p:cNvPicPr>
            <a:picLocks noChangeAspect="1" noChangeArrowheads="1"/>
          </p:cNvPicPr>
          <p:nvPr userDrawn="1"/>
        </p:nvPicPr>
        <p:blipFill>
          <a:blip r:embed="rId4"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7624520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fade">
                                      <p:cBhvr>
                                        <p:cTn id="47" dur="500"/>
                                        <p:tgtEl>
                                          <p:spTgt spid="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fade">
                                      <p:cBhvr>
                                        <p:cTn id="5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build="p" bldLvl="5">
        <p:tmplLst>
          <p:tmpl lvl="1">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_Two Content">
    <p:bg>
      <p:bgPr>
        <a:blipFill dpi="0" rotWithShape="1">
          <a:blip r:embed="rId2" cstate="print">
            <a:lum/>
          </a:blip>
          <a:srcRect/>
          <a:stretch>
            <a:fillRect t="-43000" b="-4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315200" cy="990600"/>
          </a:xfrm>
        </p:spPr>
        <p:txBody>
          <a:bodyPr/>
          <a:lstStyle>
            <a:lvl1pPr>
              <a:defRPr>
                <a:solidFill>
                  <a:schemeClr val="accent2">
                    <a:lumMod val="75000"/>
                  </a:schemeClr>
                </a:solidFill>
              </a:defRPr>
            </a:lvl1pPr>
          </a:lstStyle>
          <a:p>
            <a:r>
              <a:rPr lang="en-US" dirty="0"/>
              <a:t>Click to edit Master title style</a:t>
            </a:r>
          </a:p>
        </p:txBody>
      </p:sp>
      <p:sp>
        <p:nvSpPr>
          <p:cNvPr id="3" name="Content Placeholder 2"/>
          <p:cNvSpPr>
            <a:spLocks noGrp="1"/>
          </p:cNvSpPr>
          <p:nvPr>
            <p:ph sz="half" idx="1"/>
          </p:nvPr>
        </p:nvSpPr>
        <p:spPr>
          <a:xfrm>
            <a:off x="914400" y="1752600"/>
            <a:ext cx="3467100" cy="3505200"/>
          </a:xfrm>
        </p:spPr>
        <p:txBody>
          <a:bodyPr/>
          <a:lstStyle>
            <a:lvl1pPr>
              <a:buFontTx/>
              <a:buBlip>
                <a:blip r:embed="rId3"/>
              </a:buBlip>
              <a:defRPr sz="2400">
                <a:solidFill>
                  <a:schemeClr val="accent2">
                    <a:lumMod val="75000"/>
                  </a:schemeClr>
                </a:solidFill>
              </a:defRPr>
            </a:lvl1pPr>
            <a:lvl2pPr>
              <a:buFontTx/>
              <a:buBlip>
                <a:blip r:embed="rId3"/>
              </a:buBlip>
              <a:defRPr sz="2200">
                <a:solidFill>
                  <a:schemeClr val="accent2">
                    <a:lumMod val="75000"/>
                  </a:schemeClr>
                </a:solidFill>
              </a:defRPr>
            </a:lvl2pPr>
            <a:lvl3pPr>
              <a:buFontTx/>
              <a:buBlip>
                <a:blip r:embed="rId3"/>
              </a:buBlip>
              <a:defRPr sz="2000">
                <a:solidFill>
                  <a:schemeClr val="accent2">
                    <a:lumMod val="75000"/>
                  </a:schemeClr>
                </a:solidFill>
              </a:defRPr>
            </a:lvl3pPr>
            <a:lvl4pPr>
              <a:buFontTx/>
              <a:buBlip>
                <a:blip r:embed="rId3"/>
              </a:buBlip>
              <a:defRPr sz="1800">
                <a:solidFill>
                  <a:schemeClr val="accent2">
                    <a:lumMod val="75000"/>
                  </a:schemeClr>
                </a:solidFill>
              </a:defRPr>
            </a:lvl4pPr>
            <a:lvl5pPr>
              <a:buFontTx/>
              <a:buBlip>
                <a:blip r:embed="rId3"/>
              </a:buBlip>
              <a:defRPr sz="1800">
                <a:solidFill>
                  <a:schemeClr val="accent2">
                    <a:lumMod val="7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33900" y="1752600"/>
            <a:ext cx="3657600" cy="3505200"/>
          </a:xfrm>
        </p:spPr>
        <p:txBody>
          <a:bodyPr/>
          <a:lstStyle>
            <a:lvl1pPr>
              <a:buFontTx/>
              <a:buBlip>
                <a:blip r:embed="rId3"/>
              </a:buBlip>
              <a:defRPr sz="2400">
                <a:solidFill>
                  <a:schemeClr val="accent2">
                    <a:lumMod val="75000"/>
                  </a:schemeClr>
                </a:solidFill>
              </a:defRPr>
            </a:lvl1pPr>
            <a:lvl2pPr>
              <a:buFontTx/>
              <a:buBlip>
                <a:blip r:embed="rId3"/>
              </a:buBlip>
              <a:defRPr sz="2200">
                <a:solidFill>
                  <a:schemeClr val="accent2">
                    <a:lumMod val="75000"/>
                  </a:schemeClr>
                </a:solidFill>
              </a:defRPr>
            </a:lvl2pPr>
            <a:lvl3pPr>
              <a:buFontTx/>
              <a:buBlip>
                <a:blip r:embed="rId3"/>
              </a:buBlip>
              <a:defRPr sz="2000">
                <a:solidFill>
                  <a:schemeClr val="accent2">
                    <a:lumMod val="75000"/>
                  </a:schemeClr>
                </a:solidFill>
              </a:defRPr>
            </a:lvl3pPr>
            <a:lvl4pPr>
              <a:buFontTx/>
              <a:buBlip>
                <a:blip r:embed="rId3"/>
              </a:buBlip>
              <a:defRPr sz="1800">
                <a:solidFill>
                  <a:schemeClr val="accent2">
                    <a:lumMod val="75000"/>
                  </a:schemeClr>
                </a:solidFill>
              </a:defRPr>
            </a:lvl4pPr>
            <a:lvl5pPr>
              <a:buFontTx/>
              <a:buBlip>
                <a:blip r:embed="rId3"/>
              </a:buBlip>
              <a:defRPr sz="1800">
                <a:solidFill>
                  <a:schemeClr val="accent2">
                    <a:lumMod val="75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5"/>
          <p:cNvPicPr>
            <a:picLocks noChangeAspect="1" noChangeArrowheads="1"/>
          </p:cNvPicPr>
          <p:nvPr userDrawn="1"/>
        </p:nvPicPr>
        <p:blipFill>
          <a:blip r:embed="rId4"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7624520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500"/>
                                        <p:tgtEl>
                                          <p:spTgt spid="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2" end="2"/>
                                            </p:txEl>
                                          </p:spTgt>
                                        </p:tgtEl>
                                        <p:attrNameLst>
                                          <p:attrName>style.visibility</p:attrName>
                                        </p:attrNameLst>
                                      </p:cBhvr>
                                      <p:to>
                                        <p:strVal val="visible"/>
                                      </p:to>
                                    </p:set>
                                    <p:animEffect transition="in" filter="fade">
                                      <p:cBhvr>
                                        <p:cTn id="42" dur="500"/>
                                        <p:tgtEl>
                                          <p:spTgt spid="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fade">
                                      <p:cBhvr>
                                        <p:cTn id="47" dur="500"/>
                                        <p:tgtEl>
                                          <p:spTgt spid="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4" end="4"/>
                                            </p:txEl>
                                          </p:spTgt>
                                        </p:tgtEl>
                                        <p:attrNameLst>
                                          <p:attrName>style.visibility</p:attrName>
                                        </p:attrNameLst>
                                      </p:cBhvr>
                                      <p:to>
                                        <p:strVal val="visible"/>
                                      </p:to>
                                    </p:set>
                                    <p:animEffect transition="in" filter="fade">
                                      <p:cBhvr>
                                        <p:cTn id="5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build="p" bldLvl="5">
        <p:tmplLst>
          <p:tmpl lvl="1">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0"/>
            <a:ext cx="8458200" cy="990600"/>
          </a:xfrm>
        </p:spPr>
        <p:txBody>
          <a:bodyPr/>
          <a:lstStyle>
            <a:lvl1pPr algn="ctr">
              <a:defRPr>
                <a:solidFill>
                  <a:srgbClr val="CC9900"/>
                </a:solidFill>
              </a:defRPr>
            </a:lvl1pPr>
          </a:lstStyle>
          <a:p>
            <a:r>
              <a:rPr lang="en-US" dirty="0"/>
              <a:t>Click to edit Master title style</a:t>
            </a:r>
          </a:p>
        </p:txBody>
      </p:sp>
      <p:sp>
        <p:nvSpPr>
          <p:cNvPr id="10" name="Rectangle 4"/>
          <p:cNvSpPr>
            <a:spLocks noGrp="1" noChangeArrowheads="1"/>
          </p:cNvSpPr>
          <p:nvPr>
            <p:ph type="subTitle" idx="1"/>
          </p:nvPr>
        </p:nvSpPr>
        <p:spPr>
          <a:xfrm>
            <a:off x="685800" y="3276600"/>
            <a:ext cx="8458200" cy="685800"/>
          </a:xfrm>
        </p:spPr>
        <p:txBody>
          <a:bodyPr anchor="ctr" anchorCtr="0"/>
          <a:lstStyle>
            <a:lvl1pPr marL="0" indent="0" algn="ctr">
              <a:lnSpc>
                <a:spcPct val="80000"/>
              </a:lnSpc>
              <a:buFont typeface="Wingdings" pitchFamily="2" charset="2"/>
              <a:buNone/>
              <a:defRPr sz="3200">
                <a:solidFill>
                  <a:schemeClr val="tx1"/>
                </a:solidFill>
              </a:defRPr>
            </a:lvl1pPr>
          </a:lstStyle>
          <a:p>
            <a:pPr lvl="0"/>
            <a:r>
              <a:rPr lang="en-US" noProof="0" dirty="0"/>
              <a:t>Click to edit Master subtitle style</a:t>
            </a:r>
          </a:p>
        </p:txBody>
      </p:sp>
      <p:pic>
        <p:nvPicPr>
          <p:cNvPr id="11" name="Picture 8"/>
          <p:cNvPicPr>
            <a:picLocks noChangeAspect="1" noChangeArrowheads="1"/>
          </p:cNvPicPr>
          <p:nvPr userDrawn="1"/>
        </p:nvPicPr>
        <p:blipFill>
          <a:blip r:embed="rId3" cstate="print"/>
          <a:srcRect/>
          <a:stretch>
            <a:fillRect/>
          </a:stretch>
        </p:blipFill>
        <p:spPr bwMode="auto">
          <a:xfrm>
            <a:off x="7589520" y="6263640"/>
            <a:ext cx="1371600" cy="478267"/>
          </a:xfrm>
          <a:prstGeom prst="rect">
            <a:avLst/>
          </a:prstGeom>
          <a:noFill/>
          <a:ln w="9525">
            <a:noFill/>
            <a:miter lim="800000"/>
            <a:headEnd/>
            <a:tailEnd/>
          </a:ln>
          <a:effectLst/>
        </p:spPr>
      </p:pic>
    </p:spTree>
    <p:extLst>
      <p:ext uri="{BB962C8B-B14F-4D97-AF65-F5344CB8AC3E}">
        <p14:creationId xmlns:p14="http://schemas.microsoft.com/office/powerpoint/2010/main" val="22759809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0"/>
            <a:ext cx="8458200" cy="990600"/>
          </a:xfrm>
        </p:spPr>
        <p:txBody>
          <a:bodyPr/>
          <a:lstStyle>
            <a:lvl1pPr algn="ctr">
              <a:defRPr>
                <a:solidFill>
                  <a:schemeClr val="accent2">
                    <a:lumMod val="75000"/>
                  </a:schemeClr>
                </a:solidFill>
              </a:defRPr>
            </a:lvl1pPr>
          </a:lstStyle>
          <a:p>
            <a:r>
              <a:rPr lang="en-US" dirty="0"/>
              <a:t>Click to edit Master title style</a:t>
            </a:r>
          </a:p>
        </p:txBody>
      </p:sp>
      <p:sp>
        <p:nvSpPr>
          <p:cNvPr id="5" name="Rectangle 4"/>
          <p:cNvSpPr>
            <a:spLocks noGrp="1" noChangeArrowheads="1"/>
          </p:cNvSpPr>
          <p:nvPr>
            <p:ph type="subTitle" idx="1"/>
          </p:nvPr>
        </p:nvSpPr>
        <p:spPr>
          <a:xfrm>
            <a:off x="685800" y="3276600"/>
            <a:ext cx="8458200" cy="685800"/>
          </a:xfrm>
        </p:spPr>
        <p:txBody>
          <a:bodyPr anchor="ctr" anchorCtr="0"/>
          <a:lstStyle>
            <a:lvl1pPr marL="0" indent="0" algn="ctr">
              <a:lnSpc>
                <a:spcPct val="80000"/>
              </a:lnSpc>
              <a:buFont typeface="Wingdings" pitchFamily="2" charset="2"/>
              <a:buNone/>
              <a:defRPr sz="3200">
                <a:solidFill>
                  <a:schemeClr val="accent2">
                    <a:lumMod val="60000"/>
                    <a:lumOff val="40000"/>
                  </a:schemeClr>
                </a:solidFill>
              </a:defRPr>
            </a:lvl1pPr>
          </a:lstStyle>
          <a:p>
            <a:pPr lvl="0"/>
            <a:r>
              <a:rPr lang="en-US" noProof="0" dirty="0"/>
              <a:t>Click to edit Master subtitle style</a:t>
            </a:r>
          </a:p>
        </p:txBody>
      </p:sp>
      <p:pic>
        <p:nvPicPr>
          <p:cNvPr id="6" name="Picture 5"/>
          <p:cNvPicPr>
            <a:picLocks noChangeAspect="1" noChangeArrowheads="1"/>
          </p:cNvPicPr>
          <p:nvPr userDrawn="1"/>
        </p:nvPicPr>
        <p:blipFill>
          <a:blip r:embed="rId3" cstate="print">
            <a:lum bright="-15000"/>
          </a:blip>
          <a:srcRect/>
          <a:stretch>
            <a:fillRect/>
          </a:stretch>
        </p:blipFill>
        <p:spPr bwMode="auto">
          <a:xfrm>
            <a:off x="7589520" y="6263640"/>
            <a:ext cx="1371600" cy="454553"/>
          </a:xfrm>
          <a:prstGeom prst="rect">
            <a:avLst/>
          </a:prstGeom>
          <a:noFill/>
          <a:ln w="9525">
            <a:noFill/>
            <a:miter lim="800000"/>
            <a:headEnd/>
            <a:tailEnd/>
          </a:ln>
          <a:effectLst/>
        </p:spPr>
      </p:pic>
    </p:spTree>
    <p:extLst>
      <p:ext uri="{BB962C8B-B14F-4D97-AF65-F5344CB8AC3E}">
        <p14:creationId xmlns:p14="http://schemas.microsoft.com/office/powerpoint/2010/main" val="22759809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5" cstate="print">
            <a:lum/>
          </a:blip>
          <a:srcRect/>
          <a:stretch>
            <a:fillRect/>
          </a:stretch>
        </a:blip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bwMode="auto">
          <a:xfrm>
            <a:off x="1752600" y="2743200"/>
            <a:ext cx="73152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9713" name="Rectangle 17"/>
          <p:cNvSpPr>
            <a:spLocks noGrp="1" noChangeArrowheads="1"/>
          </p:cNvSpPr>
          <p:nvPr>
            <p:ph type="title"/>
          </p:nvPr>
        </p:nvSpPr>
        <p:spPr bwMode="auto">
          <a:xfrm>
            <a:off x="1752600" y="1752600"/>
            <a:ext cx="7315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76" r:id="rId3"/>
    <p:sldLayoutId id="2147483679" r:id="rId4"/>
    <p:sldLayoutId id="2147483664" r:id="rId5"/>
    <p:sldLayoutId id="2147483670" r:id="rId6"/>
    <p:sldLayoutId id="2147483680" r:id="rId7"/>
    <p:sldLayoutId id="2147483672" r:id="rId8"/>
    <p:sldLayoutId id="2147483666" r:id="rId9"/>
    <p:sldLayoutId id="2147483681" r:id="rId10"/>
    <p:sldLayoutId id="2147483668" r:id="rId11"/>
    <p:sldLayoutId id="2147483674" r:id="rId12"/>
    <p:sldLayoutId id="2147483682" r:id="rId13"/>
    <p:sldLayoutId id="2147483669" r:id="rId14"/>
    <p:sldLayoutId id="2147483675" r:id="rId15"/>
    <p:sldLayoutId id="2147483683" r:id="rId16"/>
    <p:sldLayoutId id="2147483667" r:id="rId17"/>
    <p:sldLayoutId id="2147483673" r:id="rId18"/>
    <p:sldLayoutId id="2147483684" r:id="rId19"/>
    <p:sldLayoutId id="2147483677" r:id="rId20"/>
    <p:sldLayoutId id="2147483678" r:id="rId21"/>
    <p:sldLayoutId id="2147483685" r:id="rId22"/>
    <p:sldLayoutId id="2147483686" r:id="rId23"/>
  </p:sldLayoutIdLst>
  <p:transition/>
  <p:txStyles>
    <p:title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p:titleStyle>
    <p:bodyStyle>
      <a:lvl1pPr marL="342900" indent="-342900" algn="l" rtl="0" eaLnBrk="1" fontAlgn="base" hangingPunct="1">
        <a:spcBef>
          <a:spcPct val="20000"/>
        </a:spcBef>
        <a:spcAft>
          <a:spcPct val="0"/>
        </a:spcAft>
        <a:buClr>
          <a:schemeClr val="accent1">
            <a:lumMod val="50000"/>
          </a:schemeClr>
        </a:buClr>
        <a:buSzPct val="100000"/>
        <a:buFontTx/>
        <a:buBlip>
          <a:blip r:embed="rId26"/>
        </a:buBlip>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lumMod val="50000"/>
          </a:schemeClr>
        </a:buClr>
        <a:buSzPct val="100000"/>
        <a:buFontTx/>
        <a:buBlip>
          <a:blip r:embed="rId26"/>
        </a:buBlip>
        <a:defRPr sz="2400">
          <a:solidFill>
            <a:schemeClr val="tx1"/>
          </a:solidFill>
          <a:latin typeface="+mn-lt"/>
        </a:defRPr>
      </a:lvl2pPr>
      <a:lvl3pPr marL="1143000" indent="-228600" algn="l" rtl="0" eaLnBrk="1" fontAlgn="base" hangingPunct="1">
        <a:spcBef>
          <a:spcPct val="20000"/>
        </a:spcBef>
        <a:spcAft>
          <a:spcPct val="0"/>
        </a:spcAft>
        <a:buClr>
          <a:schemeClr val="accent1">
            <a:lumMod val="50000"/>
          </a:schemeClr>
        </a:buClr>
        <a:buSzPct val="100000"/>
        <a:buFontTx/>
        <a:buBlip>
          <a:blip r:embed="rId26"/>
        </a:buBlip>
        <a:defRPr sz="2000">
          <a:solidFill>
            <a:schemeClr val="tx1"/>
          </a:solidFill>
          <a:latin typeface="+mn-lt"/>
        </a:defRPr>
      </a:lvl3pPr>
      <a:lvl4pPr marL="1600200" indent="-228600" algn="l" rtl="0" eaLnBrk="1" fontAlgn="base" hangingPunct="1">
        <a:spcBef>
          <a:spcPct val="20000"/>
        </a:spcBef>
        <a:spcAft>
          <a:spcPct val="0"/>
        </a:spcAft>
        <a:buClr>
          <a:schemeClr val="accent1">
            <a:lumMod val="50000"/>
          </a:schemeClr>
        </a:buClr>
        <a:buSzPct val="100000"/>
        <a:buFontTx/>
        <a:buBlip>
          <a:blip r:embed="rId26"/>
        </a:buBlip>
        <a:defRPr>
          <a:solidFill>
            <a:schemeClr val="tx1"/>
          </a:solidFill>
          <a:latin typeface="+mn-lt"/>
        </a:defRPr>
      </a:lvl4pPr>
      <a:lvl5pPr marL="2057400" indent="-228600" algn="l" rtl="0" eaLnBrk="1" fontAlgn="base" hangingPunct="1">
        <a:spcBef>
          <a:spcPct val="20000"/>
        </a:spcBef>
        <a:spcAft>
          <a:spcPct val="0"/>
        </a:spcAft>
        <a:buClr>
          <a:schemeClr val="accent1">
            <a:lumMod val="50000"/>
          </a:schemeClr>
        </a:buClr>
        <a:buSzPct val="100000"/>
        <a:buFontTx/>
        <a:buBlip>
          <a:blip r:embed="rId26"/>
        </a:buBlip>
        <a:defRPr>
          <a:solidFill>
            <a:schemeClr val="tx1"/>
          </a:solidFill>
          <a:latin typeface="+mn-lt"/>
        </a:defRPr>
      </a:lvl5pPr>
      <a:lvl6pPr marL="25146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6pPr>
      <a:lvl7pPr marL="29718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7pPr>
      <a:lvl8pPr marL="34290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8pPr>
      <a:lvl9pPr marL="3886200" indent="-228600" algn="l" rtl="0" eaLnBrk="1" fontAlgn="base" hangingPunct="1">
        <a:spcBef>
          <a:spcPct val="20000"/>
        </a:spcBef>
        <a:spcAft>
          <a:spcPct val="0"/>
        </a:spcAft>
        <a:buClr>
          <a:srgbClr val="000000"/>
        </a:buClr>
        <a:buSzPct val="50000"/>
        <a:buFont typeface="Wingdings" pitchFamily="2" charset="2"/>
        <a:buChar char="n"/>
        <a:defRPr>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9.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colleen.stoner@bscc.ca.gov" TargetMode="External"/><Relationship Id="rId2" Type="http://schemas.openxmlformats.org/officeDocument/2006/relationships/notesSlide" Target="../notesSlides/notesSlide48.xml"/><Relationship Id="rId1" Type="http://schemas.openxmlformats.org/officeDocument/2006/relationships/slideLayout" Target="../slideLayouts/slideLayout19.xml"/><Relationship Id="rId4" Type="http://schemas.openxmlformats.org/officeDocument/2006/relationships/hyperlink" Target="mailto:BSCCrsat_grants@bscc.ca.gov"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rot="10800000" flipV="1">
            <a:off x="111125" y="2168632"/>
            <a:ext cx="9144000" cy="1076325"/>
          </a:xfrm>
          <a:prstGeom prst="rect">
            <a:avLst/>
          </a:prstGeom>
          <a:noFill/>
          <a:ln w="9525">
            <a:noFill/>
            <a:miter lim="800000"/>
            <a:headEnd/>
            <a:tailEnd/>
          </a:ln>
        </p:spPr>
        <p:txBody>
          <a:bodyPr anchor="ctr">
            <a:spAutoFit/>
          </a:bodyPr>
          <a:lstStyle/>
          <a:p>
            <a:pPr algn="ctr"/>
            <a:r>
              <a:rPr lang="en-US" sz="3200" dirty="0">
                <a:ea typeface="Georgia" pitchFamily="18" charset="0"/>
                <a:cs typeface="Arial" pitchFamily="34" charset="0"/>
              </a:rPr>
              <a:t>Residential Substance Abuse Treatment (RSAT) Program</a:t>
            </a:r>
            <a:endParaRPr lang="en-US" dirty="0">
              <a:ea typeface="Georgia" pitchFamily="18" charset="0"/>
              <a:cs typeface="Arial" pitchFamily="34" charset="0"/>
            </a:endParaRPr>
          </a:p>
        </p:txBody>
      </p:sp>
      <p:sp>
        <p:nvSpPr>
          <p:cNvPr id="9" name="Rectangle 172"/>
          <p:cNvSpPr>
            <a:spLocks noChangeArrowheads="1"/>
          </p:cNvSpPr>
          <p:nvPr/>
        </p:nvSpPr>
        <p:spPr bwMode="auto">
          <a:xfrm>
            <a:off x="2740025" y="5638800"/>
            <a:ext cx="3886200" cy="369888"/>
          </a:xfrm>
          <a:prstGeom prst="rect">
            <a:avLst/>
          </a:prstGeom>
          <a:noFill/>
          <a:ln w="9525">
            <a:noFill/>
            <a:miter lim="800000"/>
            <a:headEnd/>
            <a:tailEnd/>
          </a:ln>
          <a:effectLst/>
        </p:spPr>
        <p:txBody>
          <a:bodyPr lIns="0" tIns="0" rIns="0" bIns="0">
            <a:spAutoFit/>
          </a:bodyPr>
          <a:lstStyle/>
          <a:p>
            <a:pPr algn="ctr"/>
            <a:r>
              <a:rPr lang="en-US" sz="2400" b="1" dirty="0">
                <a:latin typeface="Franklin Gothic Demi" pitchFamily="34" charset="0"/>
              </a:rPr>
              <a:t>March 7, 2018</a:t>
            </a:r>
            <a:endParaRPr lang="en-US" dirty="0">
              <a:latin typeface="Franklin Gothic Demi" pitchFamily="34" charset="0"/>
            </a:endParaRPr>
          </a:p>
        </p:txBody>
      </p:sp>
      <p:sp>
        <p:nvSpPr>
          <p:cNvPr id="10" name="WordArt 175"/>
          <p:cNvSpPr>
            <a:spLocks noChangeArrowheads="1" noChangeShapeType="1" noTextEdit="1"/>
          </p:cNvSpPr>
          <p:nvPr/>
        </p:nvSpPr>
        <p:spPr bwMode="auto">
          <a:xfrm>
            <a:off x="1295400" y="3382505"/>
            <a:ext cx="6934200" cy="1981200"/>
          </a:xfrm>
          <a:prstGeom prst="rect">
            <a:avLst/>
          </a:prstGeom>
          <a:effectLst/>
        </p:spPr>
        <p:txBody>
          <a:bodyPr wrap="none" fromWordArt="1">
            <a:prstTxWarp prst="textPlain">
              <a:avLst>
                <a:gd name="adj" fmla="val 50000"/>
              </a:avLst>
            </a:prstTxWarp>
          </a:bodyPr>
          <a:lstStyle/>
          <a:p>
            <a:pPr algn="ctr"/>
            <a:r>
              <a:rPr lang="en-US" sz="3600" b="1" kern="10" dirty="0">
                <a:ln w="6350">
                  <a:solidFill>
                    <a:srgbClr val="CC9900"/>
                  </a:solidFill>
                  <a:round/>
                  <a:headEnd/>
                  <a:tailEnd/>
                </a:ln>
                <a:effectLst>
                  <a:outerShdw dist="45791" dir="2021404" algn="ctr" rotWithShape="0">
                    <a:srgbClr val="404040"/>
                  </a:outerShdw>
                </a:effectLst>
                <a:latin typeface="Franklin Gothic Demi"/>
              </a:rPr>
              <a:t>Bidders’</a:t>
            </a:r>
          </a:p>
          <a:p>
            <a:pPr algn="ctr"/>
            <a:r>
              <a:rPr lang="en-US" sz="3600" b="1" kern="10" dirty="0">
                <a:ln w="6350">
                  <a:solidFill>
                    <a:srgbClr val="CC9900"/>
                  </a:solidFill>
                  <a:round/>
                  <a:headEnd/>
                  <a:tailEnd/>
                </a:ln>
                <a:effectLst>
                  <a:outerShdw dist="45791" dir="2021404" algn="ctr" rotWithShape="0">
                    <a:srgbClr val="404040"/>
                  </a:outerShdw>
                </a:effectLst>
                <a:latin typeface="Franklin Gothic Demi"/>
              </a:rPr>
              <a:t>Conference</a:t>
            </a:r>
          </a:p>
        </p:txBody>
      </p:sp>
    </p:spTree>
    <p:extLst>
      <p:ext uri="{BB962C8B-B14F-4D97-AF65-F5344CB8AC3E}">
        <p14:creationId xmlns:p14="http://schemas.microsoft.com/office/powerpoint/2010/main" val="135561744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3400" y="838200"/>
            <a:ext cx="8610600" cy="5715000"/>
          </a:xfrm>
        </p:spPr>
        <p:txBody>
          <a:bodyPr rtlCol="0">
            <a:normAutofit/>
          </a:bodyPr>
          <a:lstStyle/>
          <a:p>
            <a:pPr marL="508000" lvl="0" indent="-508000" algn="ctr">
              <a:buClrTx/>
              <a:buSzTx/>
              <a:buNone/>
              <a:defRPr/>
            </a:pPr>
            <a:r>
              <a:rPr lang="en-US" b="1" u="sng" dirty="0">
                <a:solidFill>
                  <a:srgbClr val="A2874B"/>
                </a:solidFill>
                <a:latin typeface="Arial" pitchFamily="34" charset="0"/>
                <a:ea typeface="ＭＳ Ｐゴシック"/>
              </a:rPr>
              <a:t>12 Basic Steps of the ESC (Cont.)</a:t>
            </a:r>
          </a:p>
          <a:p>
            <a:pPr marL="508000" lvl="0" indent="-508000" algn="ctr">
              <a:buClrTx/>
              <a:buSzTx/>
              <a:buNone/>
              <a:defRPr/>
            </a:pPr>
            <a:endParaRPr lang="en-US" sz="1000" u="sng" dirty="0">
              <a:solidFill>
                <a:srgbClr val="002060"/>
              </a:solidFill>
              <a:latin typeface="Arial" pitchFamily="34" charset="0"/>
              <a:ea typeface="ＭＳ Ｐゴシック"/>
            </a:endParaRPr>
          </a:p>
          <a:p>
            <a:pPr marL="514350" lvl="0" indent="-514350">
              <a:buClrTx/>
              <a:buSzTx/>
              <a:buFont typeface="+mj-lt"/>
              <a:buAutoNum type="arabicPeriod" startAt="7"/>
              <a:defRPr/>
            </a:pPr>
            <a:r>
              <a:rPr lang="en-US" dirty="0">
                <a:solidFill>
                  <a:srgbClr val="002060"/>
                </a:solidFill>
                <a:latin typeface="Arial" pitchFamily="34" charset="0"/>
                <a:ea typeface="ＭＳ Ｐゴシック"/>
              </a:rPr>
              <a:t>ESC reads proposals and submits initial rating to BSCC</a:t>
            </a:r>
          </a:p>
          <a:p>
            <a:pPr marL="0" lvl="0" indent="0">
              <a:buClrTx/>
              <a:buSzTx/>
              <a:buNone/>
              <a:defRPr/>
            </a:pPr>
            <a:endParaRPr lang="en-US" sz="1100" dirty="0">
              <a:solidFill>
                <a:srgbClr val="002060"/>
              </a:solidFill>
              <a:latin typeface="Arial" pitchFamily="34" charset="0"/>
              <a:ea typeface="ＭＳ Ｐゴシック"/>
            </a:endParaRPr>
          </a:p>
          <a:p>
            <a:pPr marL="514350" lvl="0" indent="-514350">
              <a:buClrTx/>
              <a:buSzTx/>
              <a:buFont typeface="+mj-lt"/>
              <a:buAutoNum type="arabicPeriod" startAt="8"/>
              <a:defRPr/>
            </a:pPr>
            <a:r>
              <a:rPr lang="en-US" dirty="0">
                <a:solidFill>
                  <a:srgbClr val="002060"/>
                </a:solidFill>
                <a:latin typeface="Arial" pitchFamily="34" charset="0"/>
                <a:ea typeface="ＭＳ Ｐゴシック"/>
              </a:rPr>
              <a:t>ESC meets to view and discuss ratings</a:t>
            </a:r>
          </a:p>
          <a:p>
            <a:pPr marL="228600" lvl="0" indent="-228600">
              <a:buClrTx/>
              <a:buSzTx/>
              <a:buFont typeface="+mj-lt"/>
              <a:buAutoNum type="arabicPeriod" startAt="8"/>
              <a:defRPr/>
            </a:pPr>
            <a:endParaRPr lang="en-US" sz="1100" dirty="0">
              <a:solidFill>
                <a:srgbClr val="002060"/>
              </a:solidFill>
              <a:latin typeface="Arial" pitchFamily="34" charset="0"/>
              <a:ea typeface="ＭＳ Ｐゴシック"/>
            </a:endParaRPr>
          </a:p>
          <a:p>
            <a:pPr marL="514350" indent="-514350">
              <a:buClrTx/>
              <a:buSzPct val="90000"/>
              <a:buFont typeface="+mj-lt"/>
              <a:buAutoNum type="arabicPeriod" startAt="8"/>
              <a:defRPr/>
            </a:pPr>
            <a:r>
              <a:rPr lang="en-US" dirty="0">
                <a:solidFill>
                  <a:schemeClr val="bg1"/>
                </a:solidFill>
                <a:latin typeface="Arial" pitchFamily="34" charset="0"/>
                <a:ea typeface="ＭＳ Ｐゴシック"/>
              </a:rPr>
              <a:t>Rating changes are made if warranted</a:t>
            </a:r>
          </a:p>
          <a:p>
            <a:pPr marL="228600" indent="-228600">
              <a:buClrTx/>
              <a:buSzPct val="90000"/>
              <a:buFont typeface="+mj-lt"/>
              <a:buAutoNum type="arabicPeriod" startAt="8"/>
              <a:defRPr/>
            </a:pPr>
            <a:endParaRPr lang="en-US" sz="1100" dirty="0">
              <a:solidFill>
                <a:schemeClr val="bg1"/>
              </a:solidFill>
              <a:latin typeface="Arial" pitchFamily="34" charset="0"/>
              <a:ea typeface="ＭＳ Ｐゴシック"/>
            </a:endParaRPr>
          </a:p>
          <a:p>
            <a:pPr marL="514350" indent="-514350">
              <a:buClrTx/>
              <a:buSzPct val="90000"/>
              <a:buFont typeface="+mj-lt"/>
              <a:buAutoNum type="arabicPeriod" startAt="8"/>
              <a:defRPr/>
            </a:pPr>
            <a:r>
              <a:rPr lang="en-US" dirty="0">
                <a:solidFill>
                  <a:schemeClr val="bg1"/>
                </a:solidFill>
                <a:latin typeface="Arial" pitchFamily="34" charset="0"/>
                <a:ea typeface="ＭＳ Ｐゴシック"/>
              </a:rPr>
              <a:t>Proposal rankings are viewed and discussed</a:t>
            </a:r>
          </a:p>
          <a:p>
            <a:pPr marL="228600" indent="-228600">
              <a:buClrTx/>
              <a:buSzPct val="90000"/>
              <a:buFont typeface="+mj-lt"/>
              <a:buAutoNum type="arabicPeriod" startAt="8"/>
              <a:defRPr/>
            </a:pPr>
            <a:endParaRPr lang="en-US" sz="1100" dirty="0">
              <a:solidFill>
                <a:schemeClr val="bg1"/>
              </a:solidFill>
              <a:latin typeface="Arial" pitchFamily="34" charset="0"/>
              <a:ea typeface="ＭＳ Ｐゴシック"/>
            </a:endParaRPr>
          </a:p>
          <a:p>
            <a:pPr marL="514350" indent="-514350">
              <a:buClrTx/>
              <a:buSzPct val="90000"/>
              <a:buFont typeface="+mj-lt"/>
              <a:buAutoNum type="arabicPeriod" startAt="8"/>
              <a:defRPr/>
            </a:pPr>
            <a:r>
              <a:rPr lang="en-US" dirty="0">
                <a:solidFill>
                  <a:schemeClr val="bg1"/>
                </a:solidFill>
                <a:latin typeface="Arial" pitchFamily="34" charset="0"/>
                <a:ea typeface="ＭＳ Ｐゴシック"/>
              </a:rPr>
              <a:t>Project funding recommendations are made</a:t>
            </a:r>
          </a:p>
          <a:p>
            <a:pPr marL="228600" indent="-228600">
              <a:buClrTx/>
              <a:buSzPct val="90000"/>
              <a:buFont typeface="+mj-lt"/>
              <a:buAutoNum type="arabicPeriod" startAt="8"/>
              <a:defRPr/>
            </a:pPr>
            <a:endParaRPr lang="en-US" sz="1100" dirty="0">
              <a:solidFill>
                <a:schemeClr val="bg1"/>
              </a:solidFill>
              <a:latin typeface="Arial" pitchFamily="34" charset="0"/>
              <a:ea typeface="ＭＳ Ｐゴシック"/>
            </a:endParaRPr>
          </a:p>
          <a:p>
            <a:pPr marL="514350" lvl="0" indent="-514350">
              <a:buClrTx/>
              <a:buSzTx/>
              <a:buFont typeface="+mj-lt"/>
              <a:buAutoNum type="arabicPeriod" startAt="8"/>
              <a:defRPr/>
            </a:pPr>
            <a:r>
              <a:rPr lang="en-US" dirty="0">
                <a:solidFill>
                  <a:srgbClr val="2D2D8A"/>
                </a:solidFill>
                <a:latin typeface="Arial" pitchFamily="34" charset="0"/>
                <a:ea typeface="ＭＳ Ｐゴシック"/>
              </a:rPr>
              <a:t>Recommendations go to the BSCC Board for approval</a:t>
            </a:r>
          </a:p>
          <a:p>
            <a:pPr marL="0" indent="0" fontAlgn="auto">
              <a:spcAft>
                <a:spcPts val="0"/>
              </a:spcAft>
              <a:buNone/>
              <a:defRPr/>
            </a:pPr>
            <a:endParaRPr lang="en-US" sz="2400" dirty="0"/>
          </a:p>
        </p:txBody>
      </p:sp>
      <p:sp>
        <p:nvSpPr>
          <p:cNvPr id="4" name="Title 1"/>
          <p:cNvSpPr txBox="1">
            <a:spLocks/>
          </p:cNvSpPr>
          <p:nvPr/>
        </p:nvSpPr>
        <p:spPr bwMode="auto">
          <a:xfrm>
            <a:off x="152400" y="409453"/>
            <a:ext cx="8229600" cy="428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RSAT PROGRAM</a:t>
            </a:r>
          </a:p>
        </p:txBody>
      </p:sp>
    </p:spTree>
    <p:extLst>
      <p:ext uri="{BB962C8B-B14F-4D97-AF65-F5344CB8AC3E}">
        <p14:creationId xmlns:p14="http://schemas.microsoft.com/office/powerpoint/2010/main" val="73914956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381000"/>
            <a:ext cx="8582891" cy="6400800"/>
          </a:xfrm>
        </p:spPr>
        <p:txBody>
          <a:bodyPr/>
          <a:lstStyle/>
          <a:p>
            <a:pPr>
              <a:buClr>
                <a:schemeClr val="accent5"/>
              </a:buClr>
              <a:defRPr/>
            </a:pPr>
            <a:endParaRPr lang="en-US" sz="1100" dirty="0">
              <a:solidFill>
                <a:schemeClr val="tx1">
                  <a:lumMod val="95000"/>
                </a:schemeClr>
              </a:solidFill>
              <a:latin typeface="Arial" panose="020B0604020202020204" pitchFamily="34" charset="0"/>
              <a:cs typeface="Arial" panose="020B0604020202020204" pitchFamily="34" charset="0"/>
            </a:endParaRPr>
          </a:p>
          <a:p>
            <a:pPr marL="0" indent="0" algn="ctr">
              <a:buClr>
                <a:schemeClr val="accent5"/>
              </a:buClr>
              <a:buNone/>
              <a:defRPr/>
            </a:pPr>
            <a:r>
              <a:rPr lang="en-US" sz="3200" b="1" dirty="0">
                <a:solidFill>
                  <a:srgbClr val="1E3C78"/>
                </a:solidFill>
                <a:ea typeface="+mj-ea"/>
                <a:cs typeface="+mj-cs"/>
              </a:rPr>
              <a:t>RSAT Request for Proposals </a:t>
            </a:r>
          </a:p>
          <a:p>
            <a:pPr marL="0" indent="0">
              <a:buClr>
                <a:schemeClr val="accent5"/>
              </a:buClr>
              <a:buNone/>
              <a:defRPr/>
            </a:pPr>
            <a:r>
              <a:rPr lang="en-US" b="1" dirty="0">
                <a:solidFill>
                  <a:srgbClr val="1E3C78"/>
                </a:solidFill>
                <a:ea typeface="+mj-ea"/>
                <a:cs typeface="+mj-cs"/>
              </a:rPr>
              <a:t>Project Description</a:t>
            </a:r>
          </a:p>
          <a:p>
            <a:pPr marL="0" indent="0">
              <a:buClr>
                <a:schemeClr val="accent5"/>
              </a:buClr>
              <a:buNone/>
              <a:defRPr/>
            </a:pPr>
            <a:endParaRPr lang="en-US" sz="1200" b="1" dirty="0">
              <a:solidFill>
                <a:srgbClr val="1E3C78"/>
              </a:solidFill>
              <a:ea typeface="+mj-ea"/>
              <a:cs typeface="+mj-cs"/>
            </a:endParaRPr>
          </a:p>
          <a:p>
            <a:pPr marL="0" indent="0">
              <a:buClr>
                <a:schemeClr val="accent5"/>
              </a:buClr>
              <a:buNone/>
              <a:defRPr/>
            </a:pPr>
            <a:r>
              <a:rPr lang="en-US" sz="2400" b="1" dirty="0">
                <a:solidFill>
                  <a:srgbClr val="1E3C78"/>
                </a:solidFill>
                <a:ea typeface="+mj-ea"/>
                <a:cs typeface="+mj-cs"/>
              </a:rPr>
              <a:t>Eligibility</a:t>
            </a:r>
          </a:p>
          <a:p>
            <a:pPr lvl="1">
              <a:buClr>
                <a:schemeClr val="accent5"/>
              </a:buClr>
              <a:buFont typeface="Arial" panose="020B0604020202020204" pitchFamily="34" charset="0"/>
              <a:buChar char="•"/>
              <a:defRPr/>
            </a:pPr>
            <a:r>
              <a:rPr lang="en-US" b="1" dirty="0">
                <a:solidFill>
                  <a:srgbClr val="1E3C78"/>
                </a:solidFill>
                <a:ea typeface="+mj-ea"/>
                <a:cs typeface="+mj-cs"/>
              </a:rPr>
              <a:t>Local adult jail - detention facilities</a:t>
            </a:r>
          </a:p>
          <a:p>
            <a:pPr lvl="1">
              <a:buClr>
                <a:schemeClr val="accent5"/>
              </a:buClr>
              <a:buFont typeface="Arial" panose="020B0604020202020204" pitchFamily="34" charset="0"/>
              <a:buChar char="•"/>
              <a:defRPr/>
            </a:pPr>
            <a:r>
              <a:rPr lang="en-US" b="1" dirty="0">
                <a:solidFill>
                  <a:srgbClr val="1E3C78"/>
                </a:solidFill>
                <a:ea typeface="+mj-ea"/>
                <a:cs typeface="+mj-cs"/>
              </a:rPr>
              <a:t>One jail per county</a:t>
            </a:r>
          </a:p>
          <a:p>
            <a:pPr lvl="1">
              <a:buClr>
                <a:schemeClr val="accent5"/>
              </a:buClr>
              <a:buFont typeface="Arial" panose="020B0604020202020204" pitchFamily="34" charset="0"/>
              <a:buChar char="•"/>
              <a:defRPr/>
            </a:pPr>
            <a:r>
              <a:rPr lang="en-US" b="1" dirty="0">
                <a:solidFill>
                  <a:srgbClr val="1E3C78"/>
                </a:solidFill>
                <a:ea typeface="+mj-ea"/>
                <a:cs typeface="+mj-cs"/>
              </a:rPr>
              <a:t>New, continuing or expanded programs</a:t>
            </a:r>
          </a:p>
          <a:p>
            <a:pPr marL="0" indent="0">
              <a:buClr>
                <a:schemeClr val="accent5"/>
              </a:buClr>
              <a:buNone/>
              <a:defRPr/>
            </a:pPr>
            <a:endParaRPr lang="en-US" sz="2400" b="1" dirty="0">
              <a:solidFill>
                <a:srgbClr val="1E3C78"/>
              </a:solidFill>
              <a:ea typeface="+mj-ea"/>
              <a:cs typeface="+mj-cs"/>
            </a:endParaRPr>
          </a:p>
          <a:p>
            <a:pPr marL="0" indent="0">
              <a:buClr>
                <a:schemeClr val="accent5"/>
              </a:buClr>
              <a:buNone/>
              <a:defRPr/>
            </a:pPr>
            <a:r>
              <a:rPr lang="en-US" sz="2400" b="1" dirty="0">
                <a:solidFill>
                  <a:srgbClr val="1E3C78"/>
                </a:solidFill>
                <a:ea typeface="+mj-ea"/>
                <a:cs typeface="+mj-cs"/>
              </a:rPr>
              <a:t>Grant Period</a:t>
            </a:r>
          </a:p>
          <a:p>
            <a:pPr lvl="1">
              <a:buClr>
                <a:schemeClr val="accent5"/>
              </a:buClr>
              <a:buFont typeface="Arial" panose="020B0604020202020204" pitchFamily="34" charset="0"/>
              <a:buChar char="•"/>
              <a:defRPr/>
            </a:pPr>
            <a:r>
              <a:rPr lang="en-US" b="1" dirty="0">
                <a:solidFill>
                  <a:srgbClr val="1E3C78"/>
                </a:solidFill>
                <a:ea typeface="+mj-ea"/>
                <a:cs typeface="+mj-cs"/>
              </a:rPr>
              <a:t>July 1, 2018 to June 30, 2019 – 1st  year</a:t>
            </a:r>
          </a:p>
          <a:p>
            <a:pPr lvl="1">
              <a:buClr>
                <a:schemeClr val="accent5"/>
              </a:buClr>
              <a:buFont typeface="Arial" panose="020B0604020202020204" pitchFamily="34" charset="0"/>
              <a:buChar char="•"/>
              <a:defRPr/>
            </a:pPr>
            <a:r>
              <a:rPr lang="en-US" b="1" dirty="0">
                <a:solidFill>
                  <a:srgbClr val="1E3C78"/>
                </a:solidFill>
                <a:ea typeface="+mj-ea"/>
                <a:cs typeface="+mj-cs"/>
              </a:rPr>
              <a:t>Three-year grant period</a:t>
            </a:r>
          </a:p>
          <a:p>
            <a:pPr lvl="1">
              <a:buClr>
                <a:schemeClr val="accent5"/>
              </a:buClr>
              <a:buFont typeface="Arial" panose="020B0604020202020204" pitchFamily="34" charset="0"/>
              <a:buChar char="•"/>
              <a:defRPr/>
            </a:pPr>
            <a:r>
              <a:rPr lang="en-US" b="1" dirty="0">
                <a:solidFill>
                  <a:srgbClr val="1E3C78"/>
                </a:solidFill>
                <a:ea typeface="+mj-ea"/>
                <a:cs typeface="+mj-cs"/>
              </a:rPr>
              <a:t>Year 2 and 3 contingent upon availability of federal funds and compliance</a:t>
            </a:r>
          </a:p>
          <a:p>
            <a:pPr marL="0" indent="0">
              <a:buClr>
                <a:schemeClr val="accent5"/>
              </a:buClr>
              <a:buNone/>
              <a:defRPr/>
            </a:pPr>
            <a:endParaRPr lang="en-US" sz="1800" b="1" dirty="0">
              <a:solidFill>
                <a:srgbClr val="1E3C78"/>
              </a:solidFill>
              <a:ea typeface="+mj-ea"/>
              <a:cs typeface="+mj-cs"/>
            </a:endParaRPr>
          </a:p>
          <a:p>
            <a:pPr marL="0" indent="0">
              <a:buClr>
                <a:schemeClr val="accent5"/>
              </a:buClr>
              <a:buNone/>
              <a:defRPr/>
            </a:pPr>
            <a:endParaRPr lang="en-US" sz="2800" dirty="0">
              <a:solidFill>
                <a:srgbClr val="1E3C78"/>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76200" y="381000"/>
            <a:ext cx="822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RSAT PROGRAM</a:t>
            </a:r>
          </a:p>
        </p:txBody>
      </p:sp>
    </p:spTree>
    <p:extLst>
      <p:ext uri="{BB962C8B-B14F-4D97-AF65-F5344CB8AC3E}">
        <p14:creationId xmlns:p14="http://schemas.microsoft.com/office/powerpoint/2010/main" val="379449030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47650" y="990600"/>
            <a:ext cx="8648700" cy="5715000"/>
          </a:xfrm>
        </p:spPr>
        <p:txBody>
          <a:bodyPr rtlCol="0">
            <a:normAutofit fontScale="40000" lnSpcReduction="20000"/>
          </a:bodyPr>
          <a:lstStyle/>
          <a:p>
            <a:pPr marL="0" indent="0" fontAlgn="auto">
              <a:spcAft>
                <a:spcPts val="0"/>
              </a:spcAft>
              <a:buNone/>
              <a:defRPr/>
            </a:pPr>
            <a:r>
              <a:rPr lang="en-US" sz="6000" b="1" dirty="0">
                <a:solidFill>
                  <a:srgbClr val="1E3C78"/>
                </a:solidFill>
                <a:ea typeface="+mj-ea"/>
                <a:cs typeface="+mj-cs"/>
              </a:rPr>
              <a:t>Funding Threshold</a:t>
            </a:r>
          </a:p>
          <a:p>
            <a:pPr lvl="1">
              <a:buClr>
                <a:schemeClr val="accent5"/>
              </a:buClr>
              <a:buFont typeface="Arial" panose="020B0604020202020204" pitchFamily="34" charset="0"/>
              <a:buChar char="•"/>
              <a:defRPr/>
            </a:pPr>
            <a:r>
              <a:rPr lang="en-US" sz="5800" dirty="0">
                <a:solidFill>
                  <a:srgbClr val="1E3C78"/>
                </a:solidFill>
              </a:rPr>
              <a:t>Each applicant can apply up to a maximum of $314,046 for 1st year</a:t>
            </a:r>
          </a:p>
          <a:p>
            <a:pPr marL="0" indent="0">
              <a:buClr>
                <a:schemeClr val="accent5"/>
              </a:buClr>
              <a:buNone/>
              <a:defRPr/>
            </a:pPr>
            <a:endParaRPr lang="en-US" sz="6000" b="1" dirty="0">
              <a:solidFill>
                <a:srgbClr val="1E3C78"/>
              </a:solidFill>
              <a:ea typeface="+mj-ea"/>
              <a:cs typeface="+mj-cs"/>
            </a:endParaRPr>
          </a:p>
          <a:p>
            <a:pPr marL="0" indent="0">
              <a:buClr>
                <a:schemeClr val="accent5"/>
              </a:buClr>
              <a:buNone/>
              <a:defRPr/>
            </a:pPr>
            <a:r>
              <a:rPr lang="en-US" sz="6000" b="1" dirty="0">
                <a:solidFill>
                  <a:srgbClr val="1E3C78"/>
                </a:solidFill>
                <a:ea typeface="+mj-ea"/>
                <a:cs typeface="+mj-cs"/>
              </a:rPr>
              <a:t>Match Requirement</a:t>
            </a:r>
          </a:p>
          <a:p>
            <a:pPr lvl="0" eaLnBrk="0" hangingPunct="0">
              <a:spcBef>
                <a:spcPts val="0"/>
              </a:spcBef>
              <a:buClr>
                <a:srgbClr val="B4975A"/>
              </a:buClr>
              <a:buSzPct val="110000"/>
              <a:buFont typeface="Arial" panose="020B0604020202020204" pitchFamily="34" charset="0"/>
              <a:buChar char="•"/>
            </a:pPr>
            <a:r>
              <a:rPr lang="en-US" sz="5800" dirty="0">
                <a:solidFill>
                  <a:srgbClr val="1E3C78"/>
                </a:solidFill>
              </a:rPr>
              <a:t>Can be </a:t>
            </a:r>
            <a:r>
              <a:rPr lang="en-US" sz="5800" b="1" u="sng" dirty="0">
                <a:solidFill>
                  <a:srgbClr val="1E3C78"/>
                </a:solidFill>
              </a:rPr>
              <a:t>cash</a:t>
            </a:r>
            <a:r>
              <a:rPr lang="en-US" sz="5800" b="1" dirty="0">
                <a:solidFill>
                  <a:srgbClr val="1E3C78"/>
                </a:solidFill>
              </a:rPr>
              <a:t> </a:t>
            </a:r>
            <a:r>
              <a:rPr lang="en-US" sz="5800" dirty="0">
                <a:solidFill>
                  <a:srgbClr val="1E3C78"/>
                </a:solidFill>
              </a:rPr>
              <a:t>or</a:t>
            </a:r>
            <a:r>
              <a:rPr lang="en-US" sz="5800" b="1" dirty="0">
                <a:solidFill>
                  <a:srgbClr val="1E3C78"/>
                </a:solidFill>
              </a:rPr>
              <a:t> </a:t>
            </a:r>
            <a:r>
              <a:rPr lang="en-US" sz="5800" b="1" u="sng" dirty="0">
                <a:solidFill>
                  <a:srgbClr val="1E3C78"/>
                </a:solidFill>
              </a:rPr>
              <a:t>in-kind</a:t>
            </a:r>
            <a:r>
              <a:rPr lang="en-US" sz="5800" dirty="0">
                <a:solidFill>
                  <a:srgbClr val="1E3C78"/>
                </a:solidFill>
              </a:rPr>
              <a:t> or a combination of both.</a:t>
            </a:r>
          </a:p>
          <a:p>
            <a:pPr marL="0" lvl="0" indent="0" eaLnBrk="0" hangingPunct="0">
              <a:spcBef>
                <a:spcPts val="0"/>
              </a:spcBef>
              <a:buClr>
                <a:srgbClr val="B4975A"/>
              </a:buClr>
              <a:buSzPct val="110000"/>
              <a:buNone/>
            </a:pPr>
            <a:endParaRPr lang="en-US" sz="5800" dirty="0">
              <a:solidFill>
                <a:srgbClr val="1E3C78"/>
              </a:solidFill>
            </a:endParaRPr>
          </a:p>
          <a:p>
            <a:pPr lvl="0" eaLnBrk="0" hangingPunct="0">
              <a:spcBef>
                <a:spcPts val="0"/>
              </a:spcBef>
              <a:buClr>
                <a:srgbClr val="B4975A"/>
              </a:buClr>
              <a:buSzPct val="110000"/>
              <a:buFont typeface="Arial" panose="020B0604020202020204" pitchFamily="34" charset="0"/>
              <a:buChar char="•"/>
            </a:pPr>
            <a:r>
              <a:rPr lang="en-US" sz="5800" b="1" u="sng" dirty="0">
                <a:solidFill>
                  <a:srgbClr val="1E3C78"/>
                </a:solidFill>
              </a:rPr>
              <a:t>Cash</a:t>
            </a:r>
            <a:r>
              <a:rPr lang="en-US" sz="5800" dirty="0">
                <a:solidFill>
                  <a:srgbClr val="1E3C78"/>
                </a:solidFill>
              </a:rPr>
              <a:t> match is income from a source other than grant funds that is budgeted for the project</a:t>
            </a:r>
            <a:r>
              <a:rPr lang="en-US" sz="5800" dirty="0">
                <a:solidFill>
                  <a:srgbClr val="070C11"/>
                </a:solidFill>
              </a:rPr>
              <a:t>. </a:t>
            </a:r>
          </a:p>
          <a:p>
            <a:pPr lvl="0" eaLnBrk="0" hangingPunct="0">
              <a:spcBef>
                <a:spcPts val="0"/>
              </a:spcBef>
              <a:buClr>
                <a:srgbClr val="B4975A"/>
              </a:buClr>
              <a:buSzPct val="110000"/>
              <a:buFont typeface="Arial" panose="020B0604020202020204" pitchFamily="34" charset="0"/>
              <a:buChar char="•"/>
            </a:pPr>
            <a:endParaRPr lang="en-US" sz="5800" dirty="0">
              <a:solidFill>
                <a:srgbClr val="BF962F"/>
              </a:solidFill>
            </a:endParaRPr>
          </a:p>
          <a:p>
            <a:pPr marL="0" lvl="0" indent="0" eaLnBrk="0" hangingPunct="0">
              <a:spcBef>
                <a:spcPts val="0"/>
              </a:spcBef>
              <a:buClr>
                <a:srgbClr val="B4975A"/>
              </a:buClr>
              <a:buSzPct val="110000"/>
              <a:buNone/>
            </a:pPr>
            <a:r>
              <a:rPr lang="en-US" sz="5800" dirty="0">
                <a:solidFill>
                  <a:srgbClr val="070C11"/>
                </a:solidFill>
              </a:rPr>
              <a:t>	</a:t>
            </a:r>
            <a:r>
              <a:rPr lang="en-US" sz="5800" dirty="0">
                <a:solidFill>
                  <a:srgbClr val="BF962F"/>
                </a:solidFill>
              </a:rPr>
              <a:t>Examples:</a:t>
            </a:r>
            <a:r>
              <a:rPr lang="en-US" sz="5800" dirty="0">
                <a:solidFill>
                  <a:srgbClr val="070C11"/>
                </a:solidFill>
              </a:rPr>
              <a:t> </a:t>
            </a:r>
            <a:r>
              <a:rPr lang="en-US" sz="5800" dirty="0">
                <a:solidFill>
                  <a:srgbClr val="1E3C78"/>
                </a:solidFill>
              </a:rPr>
              <a:t>personnel, facilities, supplies.</a:t>
            </a:r>
          </a:p>
          <a:p>
            <a:pPr lvl="0" eaLnBrk="0" hangingPunct="0">
              <a:spcBef>
                <a:spcPts val="0"/>
              </a:spcBef>
              <a:buClr>
                <a:srgbClr val="B4975A"/>
              </a:buClr>
              <a:buSzPct val="110000"/>
              <a:buFont typeface="Arial" panose="020B0604020202020204" pitchFamily="34" charset="0"/>
              <a:buChar char="•"/>
            </a:pPr>
            <a:endParaRPr lang="en-US" sz="5800" dirty="0">
              <a:solidFill>
                <a:srgbClr val="1E3C78"/>
              </a:solidFill>
            </a:endParaRPr>
          </a:p>
          <a:p>
            <a:pPr lvl="0" eaLnBrk="0" hangingPunct="0">
              <a:spcBef>
                <a:spcPts val="0"/>
              </a:spcBef>
              <a:buClr>
                <a:srgbClr val="B4975A"/>
              </a:buClr>
              <a:buSzPct val="110000"/>
              <a:buFont typeface="Arial" panose="020B0604020202020204" pitchFamily="34" charset="0"/>
              <a:buChar char="•"/>
            </a:pPr>
            <a:r>
              <a:rPr lang="en-US" sz="5800" b="1" u="sng" dirty="0">
                <a:solidFill>
                  <a:srgbClr val="1E3C78"/>
                </a:solidFill>
              </a:rPr>
              <a:t>In-kind</a:t>
            </a:r>
            <a:r>
              <a:rPr lang="en-US" sz="5800" dirty="0">
                <a:solidFill>
                  <a:srgbClr val="1E3C78"/>
                </a:solidFill>
              </a:rPr>
              <a:t> match is non-cash outlay of materials or resources that supports grant activities. May include contributions from other public agencies, private organizations or individuals.</a:t>
            </a:r>
          </a:p>
          <a:p>
            <a:pPr lvl="0" eaLnBrk="0" hangingPunct="0">
              <a:spcBef>
                <a:spcPts val="0"/>
              </a:spcBef>
              <a:buClr>
                <a:srgbClr val="B4975A"/>
              </a:buClr>
              <a:buSzPct val="110000"/>
              <a:buFont typeface="Arial" panose="020B0604020202020204" pitchFamily="34" charset="0"/>
              <a:buChar char="•"/>
            </a:pPr>
            <a:endParaRPr lang="en-US" sz="5800" dirty="0">
              <a:solidFill>
                <a:srgbClr val="070C11"/>
              </a:solidFill>
            </a:endParaRPr>
          </a:p>
          <a:p>
            <a:pPr marL="0" indent="0" eaLnBrk="0" hangingPunct="0">
              <a:spcBef>
                <a:spcPts val="0"/>
              </a:spcBef>
              <a:buClr>
                <a:srgbClr val="B4975A"/>
              </a:buClr>
              <a:buSzPct val="110000"/>
              <a:buNone/>
            </a:pPr>
            <a:r>
              <a:rPr lang="en-US" sz="5800" dirty="0">
                <a:solidFill>
                  <a:srgbClr val="070C11"/>
                </a:solidFill>
              </a:rPr>
              <a:t>           </a:t>
            </a:r>
            <a:r>
              <a:rPr lang="en-US" sz="5800" dirty="0">
                <a:solidFill>
                  <a:srgbClr val="BF962F"/>
                </a:solidFill>
              </a:rPr>
              <a:t>Examples: </a:t>
            </a:r>
            <a:r>
              <a:rPr lang="en-US" sz="5800" dirty="0">
                <a:solidFill>
                  <a:srgbClr val="1E3C78"/>
                </a:solidFill>
              </a:rPr>
              <a:t>donated office supplies or equipment, donated</a:t>
            </a:r>
          </a:p>
          <a:p>
            <a:pPr marL="0" indent="0" eaLnBrk="0" hangingPunct="0">
              <a:spcBef>
                <a:spcPts val="0"/>
              </a:spcBef>
              <a:buClr>
                <a:srgbClr val="B4975A"/>
              </a:buClr>
              <a:buSzPct val="110000"/>
              <a:buNone/>
            </a:pPr>
            <a:r>
              <a:rPr lang="en-US" sz="5800" dirty="0">
                <a:solidFill>
                  <a:srgbClr val="1E3C78"/>
                </a:solidFill>
              </a:rPr>
              <a:t>          staff or volunteer time.</a:t>
            </a:r>
            <a:endParaRPr lang="en-US" sz="5800" b="1" dirty="0">
              <a:solidFill>
                <a:srgbClr val="1E3C78"/>
              </a:solidFill>
            </a:endParaRPr>
          </a:p>
          <a:p>
            <a:pPr marL="0" indent="0" fontAlgn="auto">
              <a:spcAft>
                <a:spcPts val="0"/>
              </a:spcAft>
              <a:buNone/>
              <a:defRPr/>
            </a:pPr>
            <a:endParaRPr lang="en-US" sz="2400" dirty="0"/>
          </a:p>
        </p:txBody>
      </p:sp>
      <p:sp>
        <p:nvSpPr>
          <p:cNvPr id="4" name="Title 1"/>
          <p:cNvSpPr txBox="1">
            <a:spLocks/>
          </p:cNvSpPr>
          <p:nvPr/>
        </p:nvSpPr>
        <p:spPr bwMode="auto">
          <a:xfrm>
            <a:off x="152400" y="409453"/>
            <a:ext cx="8229600" cy="276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RSAT PROGRAM</a:t>
            </a:r>
          </a:p>
        </p:txBody>
      </p:sp>
    </p:spTree>
    <p:extLst>
      <p:ext uri="{BB962C8B-B14F-4D97-AF65-F5344CB8AC3E}">
        <p14:creationId xmlns:p14="http://schemas.microsoft.com/office/powerpoint/2010/main" val="212505961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4294967295"/>
          </p:nvPr>
        </p:nvSpPr>
        <p:spPr>
          <a:xfrm>
            <a:off x="762000" y="1361650"/>
            <a:ext cx="7590692" cy="1533950"/>
          </a:xfrm>
        </p:spPr>
        <p:txBody>
          <a:bodyPr/>
          <a:lstStyle/>
          <a:p>
            <a:pPr algn="ctr">
              <a:buFont typeface="Arial" pitchFamily="34" charset="0"/>
              <a:buNone/>
            </a:pPr>
            <a:r>
              <a:rPr lang="en-US" dirty="0">
                <a:latin typeface="Arial" pitchFamily="34" charset="0"/>
                <a:cs typeface="Arial" pitchFamily="34" charset="0"/>
              </a:rPr>
              <a:t>   </a:t>
            </a:r>
            <a:r>
              <a:rPr lang="en-US" sz="3200" dirty="0">
                <a:solidFill>
                  <a:srgbClr val="14285A"/>
                </a:solidFill>
                <a:latin typeface="Arial" pitchFamily="34" charset="0"/>
                <a:cs typeface="Arial" pitchFamily="34" charset="0"/>
              </a:rPr>
              <a:t>RSAT funds are to be used to implement an “in-jail” program that includes:</a:t>
            </a:r>
          </a:p>
          <a:p>
            <a:pPr algn="ctr">
              <a:buFont typeface="Arial" pitchFamily="34" charset="0"/>
              <a:buNone/>
            </a:pPr>
            <a:endParaRPr lang="en-US" sz="3200" dirty="0">
              <a:solidFill>
                <a:srgbClr val="14285A"/>
              </a:solidFill>
              <a:latin typeface="Arial" pitchFamily="34" charset="0"/>
              <a:cs typeface="Arial" pitchFamily="34" charset="0"/>
            </a:endParaRPr>
          </a:p>
          <a:p>
            <a:pPr>
              <a:buFont typeface="Arial" pitchFamily="34" charset="0"/>
              <a:buNone/>
            </a:pPr>
            <a:endParaRPr lang="en-US" sz="2400" dirty="0">
              <a:solidFill>
                <a:srgbClr val="14285A"/>
              </a:solidFill>
              <a:latin typeface="Arial" pitchFamily="34" charset="0"/>
              <a:cs typeface="Arial" pitchFamily="34" charset="0"/>
            </a:endParaRPr>
          </a:p>
        </p:txBody>
      </p:sp>
      <p:sp>
        <p:nvSpPr>
          <p:cNvPr id="3" name="Rectangle 2"/>
          <p:cNvSpPr/>
          <p:nvPr/>
        </p:nvSpPr>
        <p:spPr>
          <a:xfrm>
            <a:off x="2895600" y="3429000"/>
            <a:ext cx="6019800" cy="1569660"/>
          </a:xfrm>
          <a:prstGeom prst="rect">
            <a:avLst/>
          </a:prstGeom>
        </p:spPr>
        <p:txBody>
          <a:bodyPr wrap="square">
            <a:spAutoFit/>
          </a:bodyPr>
          <a:lstStyle/>
          <a:p>
            <a:pPr marL="1371600" lvl="2" indent="-457200">
              <a:buFont typeface="Wingdings" panose="05000000000000000000" pitchFamily="2" charset="2"/>
              <a:buChar char="ü"/>
            </a:pPr>
            <a:r>
              <a:rPr lang="en-US" sz="3200" b="1" dirty="0">
                <a:solidFill>
                  <a:srgbClr val="14285A"/>
                </a:solidFill>
                <a:latin typeface="Arial" pitchFamily="34" charset="0"/>
                <a:cs typeface="Arial" pitchFamily="34" charset="0"/>
              </a:rPr>
              <a:t>In-custody component</a:t>
            </a:r>
          </a:p>
          <a:p>
            <a:pPr lvl="2"/>
            <a:endParaRPr lang="en-US" sz="3200" b="1" dirty="0">
              <a:solidFill>
                <a:srgbClr val="14285A"/>
              </a:solidFill>
              <a:latin typeface="Arial" pitchFamily="34" charset="0"/>
              <a:cs typeface="Arial" pitchFamily="34" charset="0"/>
            </a:endParaRPr>
          </a:p>
          <a:p>
            <a:pPr marL="1371600" lvl="2" indent="-457200">
              <a:buFont typeface="Wingdings" panose="05000000000000000000" pitchFamily="2" charset="2"/>
              <a:buChar char="ü"/>
            </a:pPr>
            <a:r>
              <a:rPr lang="en-US" sz="3200" b="1" dirty="0">
                <a:solidFill>
                  <a:srgbClr val="14285A"/>
                </a:solidFill>
                <a:latin typeface="Arial" pitchFamily="34" charset="0"/>
                <a:cs typeface="Arial" pitchFamily="34" charset="0"/>
              </a:rPr>
              <a:t>Aftercare compon</a:t>
            </a:r>
            <a:r>
              <a:rPr lang="en-US" sz="3200" dirty="0">
                <a:solidFill>
                  <a:srgbClr val="14285A"/>
                </a:solidFill>
                <a:latin typeface="Arial" pitchFamily="34" charset="0"/>
                <a:cs typeface="Arial" pitchFamily="34" charset="0"/>
              </a:rPr>
              <a:t>ent</a:t>
            </a:r>
          </a:p>
        </p:txBody>
      </p:sp>
      <p:sp>
        <p:nvSpPr>
          <p:cNvPr id="5" name="Title 1"/>
          <p:cNvSpPr txBox="1">
            <a:spLocks/>
          </p:cNvSpPr>
          <p:nvPr/>
        </p:nvSpPr>
        <p:spPr bwMode="auto">
          <a:xfrm>
            <a:off x="228599" y="381000"/>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RSAT PROGRAM</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3475"/>
          <a:stretch/>
        </p:blipFill>
        <p:spPr>
          <a:xfrm>
            <a:off x="685800" y="2971800"/>
            <a:ext cx="3047999" cy="2268413"/>
          </a:xfrm>
          <a:prstGeom prst="rect">
            <a:avLst/>
          </a:prstGeom>
          <a:ln w="19050">
            <a:solidFill>
              <a:srgbClr val="CC9900"/>
            </a:solidFill>
          </a:ln>
        </p:spPr>
      </p:pic>
    </p:spTree>
    <p:extLst>
      <p:ext uri="{BB962C8B-B14F-4D97-AF65-F5344CB8AC3E}">
        <p14:creationId xmlns:p14="http://schemas.microsoft.com/office/powerpoint/2010/main" val="251869632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685800"/>
            <a:ext cx="8382000" cy="6172200"/>
          </a:xfrm>
        </p:spPr>
        <p:txBody>
          <a:bodyPr rtlCol="0">
            <a:normAutofit fontScale="70000" lnSpcReduction="20000"/>
          </a:bodyPr>
          <a:lstStyle/>
          <a:p>
            <a:pPr fontAlgn="auto">
              <a:spcAft>
                <a:spcPts val="0"/>
              </a:spcAft>
              <a:buFont typeface="Arial" pitchFamily="34" charset="0"/>
              <a:buNone/>
              <a:defRPr/>
            </a:pPr>
            <a:r>
              <a:rPr lang="en-US" sz="3100" b="1" u="sng" dirty="0">
                <a:solidFill>
                  <a:srgbClr val="14285A"/>
                </a:solidFill>
                <a:latin typeface="Arial" pitchFamily="34" charset="0"/>
                <a:cs typeface="Arial" pitchFamily="34" charset="0"/>
              </a:rPr>
              <a:t>In-custody:</a:t>
            </a:r>
          </a:p>
          <a:p>
            <a:pPr fontAlgn="auto">
              <a:spcAft>
                <a:spcPts val="0"/>
              </a:spcAft>
              <a:buFont typeface="Arial" pitchFamily="34" charset="0"/>
              <a:buNone/>
              <a:defRPr/>
            </a:pPr>
            <a:endParaRPr lang="en-US" sz="1300" b="1" u="sng" dirty="0">
              <a:solidFill>
                <a:srgbClr val="14285A"/>
              </a:solidFill>
              <a:latin typeface="Arial" pitchFamily="34" charset="0"/>
              <a:cs typeface="Arial" pitchFamily="34" charset="0"/>
            </a:endParaRPr>
          </a:p>
          <a:p>
            <a:pPr fontAlgn="auto">
              <a:spcAft>
                <a:spcPts val="0"/>
              </a:spcAft>
              <a:buFont typeface="Arial" pitchFamily="34" charset="0"/>
              <a:buNone/>
              <a:defRPr/>
            </a:pPr>
            <a:endParaRPr lang="en-US" sz="900" b="1" u="sng" dirty="0">
              <a:solidFill>
                <a:srgbClr val="14285A"/>
              </a:solidFill>
              <a:latin typeface="Arial" pitchFamily="34" charset="0"/>
              <a:cs typeface="Arial" pitchFamily="34" charset="0"/>
            </a:endParaRPr>
          </a:p>
          <a:p>
            <a:pPr fontAlgn="auto">
              <a:spcAft>
                <a:spcPts val="0"/>
              </a:spcAft>
              <a:defRPr/>
            </a:pPr>
            <a:r>
              <a:rPr lang="en-US" sz="3400" dirty="0">
                <a:solidFill>
                  <a:srgbClr val="14285A"/>
                </a:solidFill>
                <a:latin typeface="Arial" pitchFamily="34" charset="0"/>
                <a:cs typeface="Arial" pitchFamily="34" charset="0"/>
              </a:rPr>
              <a:t>Operate at least 3 and no more than12 months</a:t>
            </a:r>
          </a:p>
          <a:p>
            <a:pPr marL="0" indent="0" fontAlgn="auto">
              <a:spcAft>
                <a:spcPts val="0"/>
              </a:spcAft>
              <a:buNone/>
              <a:defRPr/>
            </a:pPr>
            <a:endParaRPr lang="en-US" sz="900" dirty="0">
              <a:solidFill>
                <a:srgbClr val="14285A"/>
              </a:solidFill>
              <a:latin typeface="Arial" pitchFamily="34" charset="0"/>
              <a:cs typeface="Arial" pitchFamily="34" charset="0"/>
            </a:endParaRPr>
          </a:p>
          <a:p>
            <a:pPr fontAlgn="auto">
              <a:spcAft>
                <a:spcPts val="0"/>
              </a:spcAft>
              <a:defRPr/>
            </a:pPr>
            <a:r>
              <a:rPr lang="en-US" sz="3400" dirty="0">
                <a:solidFill>
                  <a:srgbClr val="14285A"/>
                </a:solidFill>
                <a:latin typeface="Arial" pitchFamily="34" charset="0"/>
                <a:cs typeface="Arial" pitchFamily="34" charset="0"/>
              </a:rPr>
              <a:t>Separate facility or dedicated housing</a:t>
            </a:r>
          </a:p>
          <a:p>
            <a:pPr marL="0" indent="0" fontAlgn="auto">
              <a:spcAft>
                <a:spcPts val="0"/>
              </a:spcAft>
              <a:buNone/>
              <a:defRPr/>
            </a:pPr>
            <a:endParaRPr lang="en-US" sz="900" dirty="0">
              <a:solidFill>
                <a:srgbClr val="14285A"/>
              </a:solidFill>
              <a:latin typeface="Arial" pitchFamily="34" charset="0"/>
              <a:cs typeface="Arial" pitchFamily="34" charset="0"/>
            </a:endParaRPr>
          </a:p>
          <a:p>
            <a:pPr marL="0" indent="0" fontAlgn="auto">
              <a:spcAft>
                <a:spcPts val="0"/>
              </a:spcAft>
              <a:buNone/>
              <a:defRPr/>
            </a:pPr>
            <a:endParaRPr lang="en-US" sz="900" dirty="0">
              <a:solidFill>
                <a:srgbClr val="14285A"/>
              </a:solidFill>
              <a:latin typeface="Arial" pitchFamily="34" charset="0"/>
              <a:cs typeface="Arial" pitchFamily="34" charset="0"/>
            </a:endParaRPr>
          </a:p>
          <a:p>
            <a:pPr fontAlgn="auto">
              <a:spcAft>
                <a:spcPts val="0"/>
              </a:spcAft>
              <a:defRPr/>
            </a:pPr>
            <a:r>
              <a:rPr lang="en-US" sz="3400" dirty="0">
                <a:solidFill>
                  <a:srgbClr val="14285A"/>
                </a:solidFill>
                <a:latin typeface="Arial" pitchFamily="34" charset="0"/>
                <a:cs typeface="Arial" pitchFamily="34" charset="0"/>
              </a:rPr>
              <a:t>Focus is on substance use disorder problems</a:t>
            </a:r>
          </a:p>
          <a:p>
            <a:pPr marL="0" indent="0" fontAlgn="auto">
              <a:spcAft>
                <a:spcPts val="0"/>
              </a:spcAft>
              <a:buNone/>
              <a:defRPr/>
            </a:pPr>
            <a:endParaRPr lang="en-US" sz="900" dirty="0">
              <a:solidFill>
                <a:srgbClr val="14285A"/>
              </a:solidFill>
              <a:latin typeface="Arial" pitchFamily="34" charset="0"/>
              <a:cs typeface="Arial" pitchFamily="34" charset="0"/>
            </a:endParaRPr>
          </a:p>
          <a:p>
            <a:pPr fontAlgn="auto">
              <a:spcAft>
                <a:spcPts val="0"/>
              </a:spcAft>
              <a:defRPr/>
            </a:pPr>
            <a:endParaRPr lang="en-US" sz="900" dirty="0">
              <a:solidFill>
                <a:srgbClr val="14285A"/>
              </a:solidFill>
              <a:latin typeface="Arial" pitchFamily="34" charset="0"/>
              <a:cs typeface="Arial" pitchFamily="34" charset="0"/>
            </a:endParaRPr>
          </a:p>
          <a:p>
            <a:pPr fontAlgn="auto">
              <a:spcAft>
                <a:spcPts val="0"/>
              </a:spcAft>
              <a:defRPr/>
            </a:pPr>
            <a:r>
              <a:rPr lang="en-US" sz="3400" dirty="0">
                <a:solidFill>
                  <a:srgbClr val="14285A"/>
                </a:solidFill>
                <a:latin typeface="Arial" pitchFamily="34" charset="0"/>
                <a:cs typeface="Arial" pitchFamily="34" charset="0"/>
              </a:rPr>
              <a:t>Develop the inmate’s cognitive, behavioral, social, vocational, and other skills</a:t>
            </a:r>
          </a:p>
          <a:p>
            <a:pPr fontAlgn="auto">
              <a:spcAft>
                <a:spcPts val="0"/>
              </a:spcAft>
              <a:defRPr/>
            </a:pPr>
            <a:endParaRPr lang="en-US" sz="900" dirty="0">
              <a:solidFill>
                <a:srgbClr val="14285A"/>
              </a:solidFill>
              <a:latin typeface="Arial" pitchFamily="34" charset="0"/>
              <a:cs typeface="Arial" pitchFamily="34" charset="0"/>
            </a:endParaRPr>
          </a:p>
          <a:p>
            <a:pPr fontAlgn="auto">
              <a:spcAft>
                <a:spcPts val="0"/>
              </a:spcAft>
              <a:defRPr/>
            </a:pPr>
            <a:r>
              <a:rPr lang="en-US" sz="3400" dirty="0">
                <a:solidFill>
                  <a:srgbClr val="14285A"/>
                </a:solidFill>
                <a:latin typeface="Arial" pitchFamily="34" charset="0"/>
                <a:cs typeface="Arial" pitchFamily="34" charset="0"/>
              </a:rPr>
              <a:t>Prepare for successful reintegration including post release referrals to aftercare services and medication assisted treatment (MAT) </a:t>
            </a:r>
          </a:p>
          <a:p>
            <a:pPr fontAlgn="auto">
              <a:spcAft>
                <a:spcPts val="0"/>
              </a:spcAft>
              <a:defRPr/>
            </a:pPr>
            <a:endParaRPr lang="en-US" sz="900" dirty="0">
              <a:solidFill>
                <a:srgbClr val="14285A"/>
              </a:solidFill>
              <a:latin typeface="Arial" pitchFamily="34" charset="0"/>
              <a:cs typeface="Arial" pitchFamily="34" charset="0"/>
            </a:endParaRPr>
          </a:p>
          <a:p>
            <a:pPr fontAlgn="auto">
              <a:spcAft>
                <a:spcPts val="0"/>
              </a:spcAft>
              <a:defRPr/>
            </a:pPr>
            <a:r>
              <a:rPr lang="en-US" sz="3400" dirty="0">
                <a:solidFill>
                  <a:srgbClr val="14285A"/>
                </a:solidFill>
                <a:latin typeface="Arial" pitchFamily="34" charset="0"/>
                <a:cs typeface="Arial" pitchFamily="34" charset="0"/>
              </a:rPr>
              <a:t>Require urinalysis – drug testing before, during and after</a:t>
            </a:r>
          </a:p>
          <a:p>
            <a:pPr marL="0" indent="0" fontAlgn="auto">
              <a:spcAft>
                <a:spcPts val="0"/>
              </a:spcAft>
              <a:buNone/>
              <a:defRPr/>
            </a:pPr>
            <a:endParaRPr lang="en-US" sz="1000" dirty="0">
              <a:solidFill>
                <a:srgbClr val="14285A"/>
              </a:solidFill>
              <a:latin typeface="Arial" pitchFamily="34" charset="0"/>
              <a:cs typeface="Arial" pitchFamily="34" charset="0"/>
            </a:endParaRPr>
          </a:p>
          <a:p>
            <a:pPr fontAlgn="auto">
              <a:spcAft>
                <a:spcPts val="0"/>
              </a:spcAft>
              <a:defRPr/>
            </a:pPr>
            <a:r>
              <a:rPr lang="en-US" sz="3400" dirty="0">
                <a:solidFill>
                  <a:srgbClr val="14285A"/>
                </a:solidFill>
                <a:latin typeface="Arial" pitchFamily="34" charset="0"/>
                <a:cs typeface="Arial" pitchFamily="34" charset="0"/>
              </a:rPr>
              <a:t>If possible, limited to those with 6 to 12 months custody remaining</a:t>
            </a:r>
          </a:p>
          <a:p>
            <a:pPr marL="0" indent="0" fontAlgn="auto">
              <a:spcAft>
                <a:spcPts val="0"/>
              </a:spcAft>
              <a:buNone/>
              <a:defRPr/>
            </a:pPr>
            <a:endParaRPr lang="en-US" sz="900" dirty="0">
              <a:solidFill>
                <a:srgbClr val="14285A"/>
              </a:solidFill>
              <a:latin typeface="Arial" pitchFamily="34" charset="0"/>
              <a:cs typeface="Arial" pitchFamily="34" charset="0"/>
            </a:endParaRPr>
          </a:p>
          <a:p>
            <a:pPr fontAlgn="auto">
              <a:spcAft>
                <a:spcPts val="0"/>
              </a:spcAft>
              <a:defRPr/>
            </a:pPr>
            <a:r>
              <a:rPr lang="en-US" sz="3400" dirty="0">
                <a:solidFill>
                  <a:srgbClr val="14285A"/>
                </a:solidFill>
                <a:latin typeface="Arial" pitchFamily="34" charset="0"/>
                <a:cs typeface="Arial" pitchFamily="34" charset="0"/>
              </a:rPr>
              <a:t>Treatment services/practices should be, to the extent possible, </a:t>
            </a:r>
            <a:r>
              <a:rPr lang="en-US" sz="3400" u="sng" dirty="0">
                <a:solidFill>
                  <a:srgbClr val="14285A"/>
                </a:solidFill>
                <a:latin typeface="Arial" pitchFamily="34" charset="0"/>
                <a:cs typeface="Arial" pitchFamily="34" charset="0"/>
              </a:rPr>
              <a:t>evidence-based and include MAT</a:t>
            </a:r>
          </a:p>
          <a:p>
            <a:pPr marL="0" indent="0" fontAlgn="auto">
              <a:spcAft>
                <a:spcPts val="0"/>
              </a:spcAft>
              <a:buNone/>
              <a:defRPr/>
            </a:pPr>
            <a:endParaRPr lang="en-US" sz="2300" dirty="0">
              <a:latin typeface="Arial" pitchFamily="34" charset="0"/>
              <a:cs typeface="Arial" pitchFamily="34" charset="0"/>
            </a:endParaRPr>
          </a:p>
        </p:txBody>
      </p:sp>
      <p:sp>
        <p:nvSpPr>
          <p:cNvPr id="4" name="Title 1"/>
          <p:cNvSpPr txBox="1">
            <a:spLocks/>
          </p:cNvSpPr>
          <p:nvPr/>
        </p:nvSpPr>
        <p:spPr bwMode="auto">
          <a:xfrm>
            <a:off x="152400" y="409453"/>
            <a:ext cx="8229600" cy="276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RSAT PROGRAM</a:t>
            </a:r>
          </a:p>
        </p:txBody>
      </p:sp>
    </p:spTree>
    <p:extLst>
      <p:ext uri="{BB962C8B-B14F-4D97-AF65-F5344CB8AC3E}">
        <p14:creationId xmlns:p14="http://schemas.microsoft.com/office/powerpoint/2010/main" val="17693542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762000"/>
            <a:ext cx="8763000" cy="5720862"/>
          </a:xfrm>
        </p:spPr>
        <p:txBody>
          <a:bodyPr/>
          <a:lstStyle/>
          <a:p>
            <a:pPr marL="0" indent="0">
              <a:buNone/>
            </a:pPr>
            <a:r>
              <a:rPr lang="en-US" sz="2800" u="sng" dirty="0">
                <a:solidFill>
                  <a:srgbClr val="1E3C78"/>
                </a:solidFill>
                <a:latin typeface="Arial" panose="020B0604020202020204" pitchFamily="34" charset="0"/>
                <a:cs typeface="Arial" panose="020B0604020202020204" pitchFamily="34" charset="0"/>
              </a:rPr>
              <a:t>Aftercare:</a:t>
            </a:r>
          </a:p>
          <a:p>
            <a:pPr marL="0" indent="0">
              <a:buNone/>
            </a:pPr>
            <a:endParaRPr lang="en-US" sz="1000" u="sng" dirty="0">
              <a:solidFill>
                <a:srgbClr val="1E3C78"/>
              </a:solidFill>
              <a:latin typeface="Arial" panose="020B0604020202020204" pitchFamily="34" charset="0"/>
              <a:cs typeface="Arial" panose="020B0604020202020204" pitchFamily="34" charset="0"/>
            </a:endParaRPr>
          </a:p>
          <a:p>
            <a:r>
              <a:rPr lang="en-US" sz="2400" dirty="0">
                <a:solidFill>
                  <a:srgbClr val="1E3C78"/>
                </a:solidFill>
                <a:latin typeface="Arial" panose="020B0604020202020204" pitchFamily="34" charset="0"/>
                <a:cs typeface="Arial" panose="020B0604020202020204" pitchFamily="34" charset="0"/>
              </a:rPr>
              <a:t>Individuals who receive in-custody services shall be provided with aftercare services for up to one year</a:t>
            </a:r>
          </a:p>
          <a:p>
            <a:endParaRPr lang="en-US" sz="600" dirty="0">
              <a:solidFill>
                <a:srgbClr val="1E3C78"/>
              </a:solidFill>
              <a:latin typeface="Arial" panose="020B0604020202020204" pitchFamily="34" charset="0"/>
              <a:cs typeface="Arial" panose="020B0604020202020204" pitchFamily="34" charset="0"/>
            </a:endParaRPr>
          </a:p>
          <a:p>
            <a:r>
              <a:rPr lang="en-US" sz="2400" dirty="0">
                <a:solidFill>
                  <a:srgbClr val="1E3C78"/>
                </a:solidFill>
                <a:latin typeface="Arial" panose="020B0604020202020204" pitchFamily="34" charset="0"/>
                <a:cs typeface="Arial" panose="020B0604020202020204" pitchFamily="34" charset="0"/>
              </a:rPr>
              <a:t>Coordination between the correctional program component and other social services and rehab programs (jobs, housing, </a:t>
            </a:r>
            <a:r>
              <a:rPr lang="en-US" sz="2400" dirty="0" err="1">
                <a:solidFill>
                  <a:srgbClr val="1E3C78"/>
                </a:solidFill>
                <a:latin typeface="Arial" panose="020B0604020202020204" pitchFamily="34" charset="0"/>
                <a:cs typeface="Arial" panose="020B0604020202020204" pitchFamily="34" charset="0"/>
              </a:rPr>
              <a:t>Tx</a:t>
            </a:r>
            <a:r>
              <a:rPr lang="en-US" sz="2400" dirty="0">
                <a:solidFill>
                  <a:srgbClr val="1E3C78"/>
                </a:solidFill>
                <a:latin typeface="Arial" panose="020B0604020202020204" pitchFamily="34" charset="0"/>
                <a:cs typeface="Arial" panose="020B0604020202020204" pitchFamily="34" charset="0"/>
              </a:rPr>
              <a:t>)</a:t>
            </a:r>
          </a:p>
          <a:p>
            <a:endParaRPr lang="en-US" sz="600" dirty="0">
              <a:solidFill>
                <a:srgbClr val="1E3C78"/>
              </a:solidFill>
              <a:latin typeface="Arial" panose="020B0604020202020204" pitchFamily="34" charset="0"/>
              <a:cs typeface="Arial" panose="020B0604020202020204" pitchFamily="34" charset="0"/>
            </a:endParaRPr>
          </a:p>
          <a:p>
            <a:r>
              <a:rPr lang="en-US" sz="2400" dirty="0">
                <a:solidFill>
                  <a:srgbClr val="1E3C78"/>
                </a:solidFill>
                <a:latin typeface="Arial" panose="020B0604020202020204" pitchFamily="34" charset="0"/>
                <a:cs typeface="Arial" panose="020B0604020202020204" pitchFamily="34" charset="0"/>
              </a:rPr>
              <a:t>Collaborate with local authorities and organizations to assist in placement residential and non-residential substance use disorder treatment programs</a:t>
            </a:r>
          </a:p>
          <a:p>
            <a:endParaRPr lang="en-US" sz="600" dirty="0">
              <a:solidFill>
                <a:srgbClr val="1E3C78"/>
              </a:solidFill>
              <a:latin typeface="Arial" panose="020B0604020202020204" pitchFamily="34" charset="0"/>
              <a:cs typeface="Arial" panose="020B0604020202020204" pitchFamily="34" charset="0"/>
            </a:endParaRPr>
          </a:p>
          <a:p>
            <a:r>
              <a:rPr lang="en-US" sz="2400" dirty="0">
                <a:solidFill>
                  <a:srgbClr val="1E3C78"/>
                </a:solidFill>
                <a:latin typeface="Arial" panose="020B0604020202020204" pitchFamily="34" charset="0"/>
                <a:cs typeface="Arial" panose="020B0604020202020204" pitchFamily="34" charset="0"/>
              </a:rPr>
              <a:t>Head of program must work with local community Substance Use Disorder treatment and Behavioral Health Services programs upon release</a:t>
            </a:r>
          </a:p>
        </p:txBody>
      </p:sp>
      <p:sp>
        <p:nvSpPr>
          <p:cNvPr id="4" name="Title 1"/>
          <p:cNvSpPr txBox="1">
            <a:spLocks/>
          </p:cNvSpPr>
          <p:nvPr/>
        </p:nvSpPr>
        <p:spPr bwMode="auto">
          <a:xfrm>
            <a:off x="152400" y="409453"/>
            <a:ext cx="8229600" cy="276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RSAT PROGRAM</a:t>
            </a:r>
          </a:p>
        </p:txBody>
      </p:sp>
    </p:spTree>
    <p:extLst>
      <p:ext uri="{BB962C8B-B14F-4D97-AF65-F5344CB8AC3E}">
        <p14:creationId xmlns:p14="http://schemas.microsoft.com/office/powerpoint/2010/main" val="12339671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990600"/>
            <a:ext cx="8229600" cy="5364163"/>
          </a:xfrm>
        </p:spPr>
        <p:txBody>
          <a:bodyPr/>
          <a:lstStyle/>
          <a:p>
            <a:pPr marL="0" indent="0" algn="ctr">
              <a:buNone/>
            </a:pPr>
            <a:r>
              <a:rPr lang="en-US" sz="2800" dirty="0">
                <a:solidFill>
                  <a:schemeClr val="bg1"/>
                </a:solidFill>
                <a:latin typeface="Arial" panose="020B0604020202020204" pitchFamily="34" charset="0"/>
                <a:cs typeface="Arial" panose="020B0604020202020204" pitchFamily="34" charset="0"/>
              </a:rPr>
              <a:t>Evidence-Based Practices</a:t>
            </a:r>
          </a:p>
          <a:p>
            <a:pPr marL="0" indent="0">
              <a:buNone/>
            </a:pPr>
            <a:r>
              <a:rPr lang="en-US" sz="2800" dirty="0">
                <a:solidFill>
                  <a:schemeClr val="bg1"/>
                </a:solidFill>
                <a:latin typeface="Arial" panose="020B0604020202020204" pitchFamily="34" charset="0"/>
                <a:cs typeface="Arial" panose="020B0604020202020204" pitchFamily="34" charset="0"/>
              </a:rPr>
              <a:t> Per OJP/ BJA…</a:t>
            </a:r>
          </a:p>
          <a:p>
            <a:pPr marL="0" indent="0">
              <a:buNone/>
            </a:pPr>
            <a:endParaRPr lang="en-US" sz="1000" dirty="0">
              <a:latin typeface="Arial" panose="020B0604020202020204" pitchFamily="34" charset="0"/>
              <a:cs typeface="Arial" panose="020B0604020202020204" pitchFamily="34" charset="0"/>
            </a:endParaRPr>
          </a:p>
          <a:p>
            <a:r>
              <a:rPr lang="en-US" sz="2400" dirty="0">
                <a:solidFill>
                  <a:srgbClr val="1E3C78"/>
                </a:solidFill>
                <a:latin typeface="Arial" panose="020B0604020202020204" pitchFamily="34" charset="0"/>
                <a:cs typeface="Arial" panose="020B0604020202020204" pitchFamily="34" charset="0"/>
              </a:rPr>
              <a:t>Applicants are strongly encouraged to:</a:t>
            </a:r>
          </a:p>
          <a:p>
            <a:pPr marL="0" indent="0">
              <a:buNone/>
            </a:pPr>
            <a:endParaRPr lang="en-US" sz="1200" dirty="0">
              <a:solidFill>
                <a:srgbClr val="1E3C78"/>
              </a:solidFill>
              <a:latin typeface="Arial" panose="020B0604020202020204" pitchFamily="34" charset="0"/>
              <a:cs typeface="Arial" panose="020B0604020202020204" pitchFamily="34" charset="0"/>
            </a:endParaRPr>
          </a:p>
          <a:p>
            <a:pPr lvl="1"/>
            <a:r>
              <a:rPr lang="en-US" dirty="0">
                <a:solidFill>
                  <a:srgbClr val="1E3C78"/>
                </a:solidFill>
                <a:latin typeface="Arial" panose="020B0604020202020204" pitchFamily="34" charset="0"/>
                <a:cs typeface="Arial" panose="020B0604020202020204" pitchFamily="34" charset="0"/>
              </a:rPr>
              <a:t> Provide services and use practices that are evidence-based and appropriate for target population</a:t>
            </a:r>
          </a:p>
          <a:p>
            <a:pPr marL="0" indent="0">
              <a:buNone/>
            </a:pPr>
            <a:endParaRPr lang="en-US" sz="1200" dirty="0">
              <a:solidFill>
                <a:srgbClr val="1E3C78"/>
              </a:solidFill>
              <a:latin typeface="Arial" panose="020B0604020202020204" pitchFamily="34" charset="0"/>
              <a:cs typeface="Arial" panose="020B0604020202020204" pitchFamily="34" charset="0"/>
            </a:endParaRPr>
          </a:p>
          <a:p>
            <a:pPr lvl="1"/>
            <a:r>
              <a:rPr lang="en-US" dirty="0">
                <a:solidFill>
                  <a:srgbClr val="1E3C78"/>
                </a:solidFill>
                <a:latin typeface="Arial" panose="020B0604020202020204" pitchFamily="34" charset="0"/>
                <a:cs typeface="Arial" panose="020B0604020202020204" pitchFamily="34" charset="0"/>
              </a:rPr>
              <a:t>Identify the evidence that shows that the practice is effective</a:t>
            </a:r>
          </a:p>
          <a:p>
            <a:pPr marL="0" indent="0">
              <a:buNone/>
            </a:pPr>
            <a:endParaRPr lang="en-US" sz="1200" dirty="0">
              <a:solidFill>
                <a:srgbClr val="1E3C78"/>
              </a:solidFill>
              <a:latin typeface="Arial" panose="020B0604020202020204" pitchFamily="34" charset="0"/>
              <a:cs typeface="Arial" panose="020B0604020202020204" pitchFamily="34" charset="0"/>
            </a:endParaRPr>
          </a:p>
          <a:p>
            <a:pPr lvl="1"/>
            <a:r>
              <a:rPr lang="en-US" dirty="0">
                <a:solidFill>
                  <a:srgbClr val="1E3C78"/>
                </a:solidFill>
                <a:latin typeface="Arial" panose="020B0604020202020204" pitchFamily="34" charset="0"/>
                <a:cs typeface="Arial" panose="020B0604020202020204" pitchFamily="34" charset="0"/>
              </a:rPr>
              <a:t>Discuss the population for which this practice has been shown to be effective</a:t>
            </a:r>
          </a:p>
        </p:txBody>
      </p:sp>
      <p:sp>
        <p:nvSpPr>
          <p:cNvPr id="4" name="Title 1"/>
          <p:cNvSpPr txBox="1">
            <a:spLocks/>
          </p:cNvSpPr>
          <p:nvPr/>
        </p:nvSpPr>
        <p:spPr bwMode="auto">
          <a:xfrm>
            <a:off x="152400" y="409453"/>
            <a:ext cx="8229600" cy="276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RSAT PROGRAM</a:t>
            </a:r>
          </a:p>
        </p:txBody>
      </p:sp>
    </p:spTree>
    <p:extLst>
      <p:ext uri="{BB962C8B-B14F-4D97-AF65-F5344CB8AC3E}">
        <p14:creationId xmlns:p14="http://schemas.microsoft.com/office/powerpoint/2010/main" val="248358444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409453"/>
            <a:ext cx="8229600" cy="428747"/>
          </a:xfrm>
          <a:ln>
            <a:noFill/>
          </a:ln>
        </p:spPr>
        <p:txBody>
          <a:bodyPr/>
          <a:lstStyle/>
          <a:p>
            <a:r>
              <a:rPr lang="en-US" sz="1800" b="1" dirty="0">
                <a:latin typeface="Arial" pitchFamily="34" charset="0"/>
                <a:cs typeface="Arial" pitchFamily="34" charset="0"/>
              </a:rPr>
              <a:t>RSAT PROGRAM</a:t>
            </a:r>
            <a:endParaRPr lang="en-US" sz="1800" dirty="0">
              <a:latin typeface="Arial" pitchFamily="34" charset="0"/>
              <a:cs typeface="Arial" pitchFamily="34" charset="0"/>
            </a:endParaRPr>
          </a:p>
        </p:txBody>
      </p:sp>
      <p:sp>
        <p:nvSpPr>
          <p:cNvPr id="3" name="Content Placeholder 2"/>
          <p:cNvSpPr>
            <a:spLocks noGrp="1"/>
          </p:cNvSpPr>
          <p:nvPr>
            <p:ph idx="4294967295"/>
          </p:nvPr>
        </p:nvSpPr>
        <p:spPr>
          <a:xfrm>
            <a:off x="304800" y="990600"/>
            <a:ext cx="8458200" cy="5715000"/>
          </a:xfrm>
        </p:spPr>
        <p:txBody>
          <a:bodyPr/>
          <a:lstStyle/>
          <a:p>
            <a:pPr algn="ctr">
              <a:buNone/>
            </a:pPr>
            <a:r>
              <a:rPr lang="en-US" sz="2400" b="1" dirty="0">
                <a:solidFill>
                  <a:srgbClr val="1E3C78"/>
                </a:solidFill>
                <a:latin typeface="Arial" pitchFamily="34" charset="0"/>
                <a:cs typeface="Arial" pitchFamily="34" charset="0"/>
              </a:rPr>
              <a:t>Evidence-Based</a:t>
            </a:r>
            <a:endParaRPr lang="en-US" sz="2400" u="sng" dirty="0">
              <a:solidFill>
                <a:srgbClr val="1E3C78"/>
              </a:solidFill>
              <a:latin typeface="Arial" pitchFamily="34" charset="0"/>
              <a:cs typeface="Arial" pitchFamily="34" charset="0"/>
            </a:endParaRPr>
          </a:p>
          <a:p>
            <a:pPr algn="ctr">
              <a:buNone/>
            </a:pPr>
            <a:r>
              <a:rPr lang="en-US" sz="2200" u="sng" dirty="0">
                <a:solidFill>
                  <a:srgbClr val="1E3C78"/>
                </a:solidFill>
                <a:latin typeface="Arial" pitchFamily="34" charset="0"/>
                <a:cs typeface="Arial" pitchFamily="34" charset="0"/>
              </a:rPr>
              <a:t>Causal Evidence PER OJP/ BJA </a:t>
            </a:r>
          </a:p>
          <a:p>
            <a:pPr>
              <a:buNone/>
            </a:pPr>
            <a:endParaRPr lang="en-US" sz="1000" u="sng" dirty="0">
              <a:solidFill>
                <a:srgbClr val="1E3C78"/>
              </a:solidFill>
              <a:latin typeface="Arial" pitchFamily="34" charset="0"/>
              <a:cs typeface="Arial" pitchFamily="34" charset="0"/>
            </a:endParaRPr>
          </a:p>
          <a:p>
            <a:r>
              <a:rPr lang="en-US" sz="2200" dirty="0">
                <a:solidFill>
                  <a:srgbClr val="1E3C78"/>
                </a:solidFill>
                <a:latin typeface="Arial" pitchFamily="34" charset="0"/>
                <a:cs typeface="Arial" pitchFamily="34" charset="0"/>
              </a:rPr>
              <a:t>Generally obtained through one or more outcome evaluations</a:t>
            </a:r>
          </a:p>
          <a:p>
            <a:endParaRPr lang="en-US" sz="800" dirty="0">
              <a:solidFill>
                <a:srgbClr val="1E3C78"/>
              </a:solidFill>
              <a:latin typeface="Arial" pitchFamily="34" charset="0"/>
              <a:cs typeface="Arial" pitchFamily="34" charset="0"/>
            </a:endParaRPr>
          </a:p>
          <a:p>
            <a:r>
              <a:rPr lang="en-US" sz="2200" dirty="0">
                <a:solidFill>
                  <a:srgbClr val="1E3C78"/>
                </a:solidFill>
                <a:latin typeface="Arial" pitchFamily="34" charset="0"/>
                <a:cs typeface="Arial" pitchFamily="34" charset="0"/>
              </a:rPr>
              <a:t>Documents a relationship between an activity or intervention and its intended outcome</a:t>
            </a:r>
          </a:p>
          <a:p>
            <a:endParaRPr lang="en-US" sz="800" dirty="0">
              <a:solidFill>
                <a:srgbClr val="1E3C78"/>
              </a:solidFill>
              <a:latin typeface="Arial" pitchFamily="34" charset="0"/>
              <a:cs typeface="Arial" pitchFamily="34" charset="0"/>
            </a:endParaRPr>
          </a:p>
          <a:p>
            <a:r>
              <a:rPr lang="en-US" sz="2200" dirty="0">
                <a:solidFill>
                  <a:srgbClr val="1E3C78"/>
                </a:solidFill>
                <a:latin typeface="Arial" pitchFamily="34" charset="0"/>
                <a:cs typeface="Arial" pitchFamily="34" charset="0"/>
              </a:rPr>
              <a:t>Measures the direction and size of a change</a:t>
            </a:r>
          </a:p>
          <a:p>
            <a:endParaRPr lang="en-US" sz="800" dirty="0">
              <a:solidFill>
                <a:srgbClr val="1E3C78"/>
              </a:solidFill>
              <a:latin typeface="Arial" pitchFamily="34" charset="0"/>
              <a:cs typeface="Arial" pitchFamily="34" charset="0"/>
            </a:endParaRPr>
          </a:p>
          <a:p>
            <a:r>
              <a:rPr lang="en-US" sz="2200" dirty="0">
                <a:solidFill>
                  <a:srgbClr val="1E3C78"/>
                </a:solidFill>
                <a:latin typeface="Arial" pitchFamily="34" charset="0"/>
                <a:cs typeface="Arial" pitchFamily="34" charset="0"/>
              </a:rPr>
              <a:t>Measures the extent to which a change may be attributed to the activity or intervention</a:t>
            </a:r>
          </a:p>
          <a:p>
            <a:endParaRPr lang="en-US" sz="800" dirty="0">
              <a:solidFill>
                <a:srgbClr val="1E3C78"/>
              </a:solidFill>
              <a:latin typeface="Arial" pitchFamily="34" charset="0"/>
              <a:cs typeface="Arial" pitchFamily="34" charset="0"/>
            </a:endParaRPr>
          </a:p>
          <a:p>
            <a:r>
              <a:rPr lang="en-US" sz="2200" dirty="0">
                <a:solidFill>
                  <a:srgbClr val="1E3C78"/>
                </a:solidFill>
                <a:latin typeface="Arial" pitchFamily="34" charset="0"/>
                <a:cs typeface="Arial" pitchFamily="34" charset="0"/>
              </a:rPr>
              <a:t>Depends on the use of scientific methods to rule out, alternative explanations for the documented change</a:t>
            </a:r>
          </a:p>
          <a:p>
            <a:endParaRPr lang="en-US" sz="800" dirty="0">
              <a:solidFill>
                <a:srgbClr val="1E3C78"/>
              </a:solidFill>
              <a:latin typeface="Arial" pitchFamily="34" charset="0"/>
              <a:cs typeface="Arial" pitchFamily="34" charset="0"/>
            </a:endParaRPr>
          </a:p>
          <a:p>
            <a:r>
              <a:rPr lang="en-US" sz="2200" dirty="0">
                <a:solidFill>
                  <a:srgbClr val="1E3C78"/>
                </a:solidFill>
                <a:latin typeface="Arial" pitchFamily="34" charset="0"/>
                <a:cs typeface="Arial" pitchFamily="34" charset="0"/>
              </a:rPr>
              <a:t>The strength of causal evidence will influence the degree to which a program or practice is  evidence-based. </a:t>
            </a:r>
          </a:p>
          <a:p>
            <a:pPr marL="0" indent="0">
              <a:buNone/>
            </a:pPr>
            <a:endParaRPr lang="en-US" sz="1600" dirty="0">
              <a:latin typeface="Arial" pitchFamily="34" charset="0"/>
              <a:cs typeface="Arial" pitchFamily="34" charset="0"/>
            </a:endParaRPr>
          </a:p>
          <a:p>
            <a:endParaRPr lang="en-US" sz="1200" dirty="0">
              <a:latin typeface="Arial" pitchFamily="34" charset="0"/>
              <a:cs typeface="Arial" pitchFamily="34" charset="0"/>
            </a:endParaRPr>
          </a:p>
        </p:txBody>
      </p:sp>
    </p:spTree>
    <p:extLst>
      <p:ext uri="{BB962C8B-B14F-4D97-AF65-F5344CB8AC3E}">
        <p14:creationId xmlns:p14="http://schemas.microsoft.com/office/powerpoint/2010/main" val="368650840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3400" y="1143000"/>
            <a:ext cx="8229600" cy="5059363"/>
          </a:xfrm>
        </p:spPr>
        <p:txBody>
          <a:bodyPr/>
          <a:lstStyle/>
          <a:p>
            <a:pPr marL="0" lvl="0" indent="0" algn="ctr">
              <a:lnSpc>
                <a:spcPct val="115000"/>
              </a:lnSpc>
              <a:spcBef>
                <a:spcPts val="0"/>
              </a:spcBef>
              <a:spcAft>
                <a:spcPts val="0"/>
              </a:spcAft>
              <a:buNone/>
            </a:pPr>
            <a:r>
              <a:rPr lang="en-US" sz="2800" dirty="0">
                <a:solidFill>
                  <a:srgbClr val="1E3C78"/>
                </a:solidFill>
                <a:latin typeface="Arial" pitchFamily="34" charset="0"/>
                <a:cs typeface="Arial" pitchFamily="34" charset="0"/>
              </a:rPr>
              <a:t>Evidence-Based Practices</a:t>
            </a:r>
          </a:p>
          <a:p>
            <a:pPr marL="0" lvl="0" indent="0" algn="ctr">
              <a:lnSpc>
                <a:spcPct val="115000"/>
              </a:lnSpc>
              <a:spcBef>
                <a:spcPts val="0"/>
              </a:spcBef>
              <a:spcAft>
                <a:spcPts val="0"/>
              </a:spcAft>
              <a:buNone/>
            </a:pPr>
            <a:r>
              <a:rPr lang="en-US" sz="2800" dirty="0">
                <a:solidFill>
                  <a:srgbClr val="1E3C78"/>
                </a:solidFill>
                <a:latin typeface="Arial" pitchFamily="34" charset="0"/>
                <a:cs typeface="Arial" pitchFamily="34" charset="0"/>
              </a:rPr>
              <a:t>The BSCC Point of View…</a:t>
            </a:r>
            <a:endParaRPr lang="en-US" sz="2800" dirty="0">
              <a:solidFill>
                <a:srgbClr val="1E3C78"/>
              </a:solidFill>
              <a:latin typeface="Arial" pitchFamily="34" charset="0"/>
              <a:ea typeface="Times New Roman" panose="02020603050405020304" pitchFamily="18" charset="0"/>
              <a:cs typeface="Times New Roman" panose="02020603050405020304" pitchFamily="18" charset="0"/>
            </a:endParaRPr>
          </a:p>
          <a:p>
            <a:pPr marL="0" lvl="0" indent="0" algn="just">
              <a:lnSpc>
                <a:spcPct val="115000"/>
              </a:lnSpc>
              <a:spcBef>
                <a:spcPts val="0"/>
              </a:spcBef>
              <a:spcAft>
                <a:spcPts val="0"/>
              </a:spcAft>
              <a:buNone/>
            </a:pPr>
            <a:endParaRPr lang="en-US" sz="1800" dirty="0">
              <a:solidFill>
                <a:prstClr val="black"/>
              </a:solidFill>
              <a:latin typeface="Arial" pitchFamily="34" charset="0"/>
              <a:ea typeface="Times New Roman" panose="02020603050405020304" pitchFamily="18" charset="0"/>
              <a:cs typeface="Times New Roman" panose="02020603050405020304" pitchFamily="18" charset="0"/>
            </a:endParaRPr>
          </a:p>
          <a:p>
            <a:pPr marL="0" lvl="0" indent="0" algn="just">
              <a:lnSpc>
                <a:spcPct val="115000"/>
              </a:lnSpc>
              <a:spcBef>
                <a:spcPts val="0"/>
              </a:spcBef>
              <a:spcAft>
                <a:spcPts val="0"/>
              </a:spcAft>
              <a:buNone/>
            </a:pPr>
            <a:r>
              <a:rPr lang="en-US" sz="2400" dirty="0">
                <a:solidFill>
                  <a:srgbClr val="1E3C78"/>
                </a:solidFill>
                <a:latin typeface="Arial" pitchFamily="34" charset="0"/>
                <a:ea typeface="Times New Roman" panose="02020603050405020304" pitchFamily="18" charset="0"/>
                <a:cs typeface="Times New Roman" panose="02020603050405020304" pitchFamily="18" charset="0"/>
              </a:rPr>
              <a:t>On a basic level it includes the following elements:</a:t>
            </a:r>
            <a:endParaRPr lang="en-US" sz="2400" dirty="0">
              <a:solidFill>
                <a:srgbClr val="1E3C78"/>
              </a:solidFill>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Bef>
                <a:spcPts val="0"/>
              </a:spcBef>
              <a:spcAft>
                <a:spcPts val="0"/>
              </a:spcAft>
              <a:buNone/>
            </a:pPr>
            <a:r>
              <a:rPr lang="en-US" sz="1200" dirty="0">
                <a:solidFill>
                  <a:srgbClr val="1E3C78"/>
                </a:solidFill>
                <a:latin typeface="Arial" pitchFamily="34" charset="0"/>
                <a:ea typeface="Times New Roman" panose="02020603050405020304" pitchFamily="18" charset="0"/>
                <a:cs typeface="Times New Roman" panose="02020603050405020304" pitchFamily="18" charset="0"/>
              </a:rPr>
              <a:t> </a:t>
            </a:r>
            <a:endParaRPr lang="en-US" sz="1200" dirty="0">
              <a:solidFill>
                <a:srgbClr val="1E3C78"/>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Bef>
                <a:spcPts val="0"/>
              </a:spcBef>
              <a:spcAft>
                <a:spcPts val="0"/>
              </a:spcAft>
              <a:buFont typeface="Wingdings" panose="05000000000000000000" pitchFamily="2" charset="2"/>
              <a:buChar char="ü"/>
            </a:pPr>
            <a:r>
              <a:rPr lang="en-US" sz="2400" dirty="0">
                <a:solidFill>
                  <a:srgbClr val="1E3C78"/>
                </a:solidFill>
                <a:latin typeface="Arial" pitchFamily="34" charset="0"/>
                <a:ea typeface="Times New Roman" panose="02020603050405020304" pitchFamily="18" charset="0"/>
                <a:cs typeface="Times New Roman" panose="02020603050405020304" pitchFamily="18" charset="0"/>
              </a:rPr>
              <a:t>Evidence that the intervention is likely to work, </a:t>
            </a:r>
          </a:p>
          <a:p>
            <a:pPr marL="0" lvl="0" indent="0" algn="just">
              <a:lnSpc>
                <a:spcPct val="115000"/>
              </a:lnSpc>
              <a:spcBef>
                <a:spcPts val="0"/>
              </a:spcBef>
              <a:spcAft>
                <a:spcPts val="0"/>
              </a:spcAft>
              <a:buNone/>
            </a:pPr>
            <a:r>
              <a:rPr lang="en-US" sz="2400" dirty="0">
                <a:solidFill>
                  <a:srgbClr val="1E3C78"/>
                </a:solidFill>
                <a:latin typeface="Arial" pitchFamily="34" charset="0"/>
                <a:ea typeface="Times New Roman" panose="02020603050405020304" pitchFamily="18" charset="0"/>
                <a:cs typeface="Times New Roman" panose="02020603050405020304" pitchFamily="18" charset="0"/>
              </a:rPr>
              <a:t>	i.e., produce a desired benefit;</a:t>
            </a:r>
            <a:endParaRPr lang="en-US" sz="2400" dirty="0">
              <a:solidFill>
                <a:srgbClr val="1E3C78"/>
              </a:solidFill>
              <a:latin typeface="Calibri" panose="020F0502020204030204" pitchFamily="34" charset="0"/>
              <a:ea typeface="Calibri" panose="020F0502020204030204" pitchFamily="34" charset="0"/>
              <a:cs typeface="Times New Roman" panose="02020603050405020304" pitchFamily="18" charset="0"/>
            </a:endParaRPr>
          </a:p>
          <a:p>
            <a:pPr marL="457200" lvl="0" indent="0" algn="just">
              <a:lnSpc>
                <a:spcPct val="115000"/>
              </a:lnSpc>
              <a:spcBef>
                <a:spcPts val="0"/>
              </a:spcBef>
              <a:spcAft>
                <a:spcPts val="0"/>
              </a:spcAft>
              <a:buNone/>
            </a:pPr>
            <a:r>
              <a:rPr lang="en-US" sz="1200" dirty="0">
                <a:solidFill>
                  <a:srgbClr val="1E3C78"/>
                </a:solidFill>
                <a:latin typeface="Arial" pitchFamily="34" charset="0"/>
                <a:ea typeface="Times New Roman" panose="02020603050405020304" pitchFamily="18" charset="0"/>
                <a:cs typeface="Times New Roman" panose="02020603050405020304" pitchFamily="18" charset="0"/>
              </a:rPr>
              <a:t> </a:t>
            </a:r>
            <a:endParaRPr lang="en-US" sz="1200" dirty="0">
              <a:solidFill>
                <a:srgbClr val="1E3C78"/>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Bef>
                <a:spcPts val="0"/>
              </a:spcBef>
              <a:spcAft>
                <a:spcPts val="0"/>
              </a:spcAft>
              <a:buFont typeface="Wingdings" panose="05000000000000000000" pitchFamily="2" charset="2"/>
              <a:buChar char="ü"/>
            </a:pPr>
            <a:r>
              <a:rPr lang="en-US" sz="2400" dirty="0">
                <a:solidFill>
                  <a:srgbClr val="1E3C78"/>
                </a:solidFill>
                <a:latin typeface="Arial" pitchFamily="34" charset="0"/>
                <a:ea typeface="Times New Roman" panose="02020603050405020304" pitchFamily="18" charset="0"/>
                <a:cs typeface="Times New Roman" panose="02020603050405020304" pitchFamily="18" charset="0"/>
              </a:rPr>
              <a:t>Evidence that the intervention is being carried out as intended; and</a:t>
            </a:r>
            <a:endParaRPr lang="en-US" sz="2400" dirty="0">
              <a:solidFill>
                <a:srgbClr val="1E3C78"/>
              </a:solidFill>
              <a:latin typeface="Calibri" panose="020F0502020204030204" pitchFamily="34" charset="0"/>
              <a:ea typeface="Calibri" panose="020F0502020204030204" pitchFamily="34" charset="0"/>
              <a:cs typeface="Times New Roman" panose="02020603050405020304" pitchFamily="18" charset="0"/>
            </a:endParaRPr>
          </a:p>
          <a:p>
            <a:pPr marL="457200" lvl="0" indent="0" algn="just">
              <a:lnSpc>
                <a:spcPct val="115000"/>
              </a:lnSpc>
              <a:spcBef>
                <a:spcPts val="0"/>
              </a:spcBef>
              <a:spcAft>
                <a:spcPts val="0"/>
              </a:spcAft>
              <a:buNone/>
            </a:pPr>
            <a:r>
              <a:rPr lang="en-US" sz="1200" dirty="0">
                <a:solidFill>
                  <a:srgbClr val="1E3C78"/>
                </a:solidFill>
                <a:latin typeface="Arial" pitchFamily="34" charset="0"/>
                <a:ea typeface="Times New Roman" panose="02020603050405020304" pitchFamily="18" charset="0"/>
                <a:cs typeface="Times New Roman" panose="02020603050405020304" pitchFamily="18" charset="0"/>
              </a:rPr>
              <a:t> </a:t>
            </a:r>
            <a:endParaRPr lang="en-US" sz="1200" dirty="0">
              <a:solidFill>
                <a:srgbClr val="1E3C78"/>
              </a:solidFill>
              <a:latin typeface="Calibri" panose="020F0502020204030204" pitchFamily="34" charset="0"/>
              <a:ea typeface="Calibri" panose="020F0502020204030204" pitchFamily="34" charset="0"/>
              <a:cs typeface="Times New Roman" panose="02020603050405020304" pitchFamily="18" charset="0"/>
            </a:endParaRPr>
          </a:p>
          <a:p>
            <a:pPr lvl="0" algn="just">
              <a:lnSpc>
                <a:spcPct val="115000"/>
              </a:lnSpc>
              <a:spcBef>
                <a:spcPts val="0"/>
              </a:spcBef>
              <a:spcAft>
                <a:spcPts val="0"/>
              </a:spcAft>
              <a:buFont typeface="Wingdings" panose="05000000000000000000" pitchFamily="2" charset="2"/>
              <a:buChar char="ü"/>
            </a:pPr>
            <a:r>
              <a:rPr lang="en-US" sz="2400" dirty="0">
                <a:solidFill>
                  <a:srgbClr val="1E3C78"/>
                </a:solidFill>
                <a:latin typeface="Arial" pitchFamily="34" charset="0"/>
                <a:ea typeface="Times New Roman" panose="02020603050405020304" pitchFamily="18" charset="0"/>
                <a:cs typeface="Times New Roman" panose="02020603050405020304" pitchFamily="18" charset="0"/>
              </a:rPr>
              <a:t>Evidence that allows an evaluation of whether the intervention worked.</a:t>
            </a:r>
            <a:endParaRPr lang="en-US" sz="2400" dirty="0">
              <a:solidFill>
                <a:srgbClr val="1E3C78"/>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Title 1"/>
          <p:cNvSpPr txBox="1">
            <a:spLocks/>
          </p:cNvSpPr>
          <p:nvPr/>
        </p:nvSpPr>
        <p:spPr bwMode="auto">
          <a:xfrm>
            <a:off x="152400" y="409453"/>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RSAT PROGRAM</a:t>
            </a:r>
          </a:p>
        </p:txBody>
      </p:sp>
    </p:spTree>
    <p:extLst>
      <p:ext uri="{BB962C8B-B14F-4D97-AF65-F5344CB8AC3E}">
        <p14:creationId xmlns:p14="http://schemas.microsoft.com/office/powerpoint/2010/main" val="66969341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1066800"/>
            <a:ext cx="7924800" cy="5638800"/>
          </a:xfrm>
        </p:spPr>
        <p:txBody>
          <a:bodyPr/>
          <a:lstStyle/>
          <a:p>
            <a:pPr marL="0" indent="0" algn="ctr">
              <a:buNone/>
            </a:pPr>
            <a:r>
              <a:rPr lang="en-US" dirty="0">
                <a:solidFill>
                  <a:srgbClr val="1E3C78"/>
                </a:solidFill>
                <a:latin typeface="Arial" pitchFamily="34" charset="0"/>
                <a:cs typeface="Arial" pitchFamily="34" charset="0"/>
              </a:rPr>
              <a:t>Evidence-Based Practice</a:t>
            </a:r>
          </a:p>
          <a:p>
            <a:pPr marL="0" indent="0" algn="ctr">
              <a:buNone/>
            </a:pPr>
            <a:endParaRPr lang="en-US" sz="1600" dirty="0">
              <a:solidFill>
                <a:srgbClr val="1E3C78"/>
              </a:solidFill>
              <a:latin typeface="Arial" pitchFamily="34" charset="0"/>
              <a:cs typeface="Arial" pitchFamily="34" charset="0"/>
            </a:endParaRPr>
          </a:p>
          <a:p>
            <a:pPr marL="0" indent="0">
              <a:buNone/>
            </a:pPr>
            <a:r>
              <a:rPr lang="en-US" sz="2400" dirty="0">
                <a:solidFill>
                  <a:srgbClr val="1E3C78"/>
                </a:solidFill>
                <a:latin typeface="Arial" panose="020B0604020202020204" pitchFamily="34" charset="0"/>
                <a:cs typeface="Arial" panose="020B0604020202020204" pitchFamily="34" charset="0"/>
              </a:rPr>
              <a:t>Involves using research-based interventions that produce reductions in recidivism through the use of the following </a:t>
            </a:r>
            <a:r>
              <a:rPr lang="en-US" sz="2400" u="sng" dirty="0">
                <a:solidFill>
                  <a:srgbClr val="1E3C78"/>
                </a:solidFill>
                <a:latin typeface="Arial" panose="020B0604020202020204" pitchFamily="34" charset="0"/>
                <a:cs typeface="Arial" panose="020B0604020202020204" pitchFamily="34" charset="0"/>
              </a:rPr>
              <a:t>four principles </a:t>
            </a:r>
            <a:r>
              <a:rPr lang="en-US" sz="2400" dirty="0">
                <a:solidFill>
                  <a:srgbClr val="1E3C78"/>
                </a:solidFill>
                <a:latin typeface="Arial" panose="020B0604020202020204" pitchFamily="34" charset="0"/>
                <a:cs typeface="Arial" panose="020B0604020202020204" pitchFamily="34" charset="0"/>
              </a:rPr>
              <a:t>of effective intervention:</a:t>
            </a:r>
          </a:p>
          <a:p>
            <a:pPr marL="0" indent="0">
              <a:buNone/>
            </a:pPr>
            <a:endParaRPr lang="en-US" sz="2200" u="sng" dirty="0">
              <a:solidFill>
                <a:srgbClr val="CC9900"/>
              </a:solidFill>
              <a:latin typeface="Arial" panose="020B0604020202020204" pitchFamily="34" charset="0"/>
              <a:cs typeface="Arial" panose="020B0604020202020204" pitchFamily="34" charset="0"/>
            </a:endParaRPr>
          </a:p>
          <a:p>
            <a:pPr marL="0" indent="0">
              <a:buNone/>
            </a:pPr>
            <a:r>
              <a:rPr lang="en-US" sz="2200" b="1" u="sng" dirty="0">
                <a:solidFill>
                  <a:srgbClr val="CC9900"/>
                </a:solidFill>
                <a:latin typeface="Arial" panose="020B0604020202020204" pitchFamily="34" charset="0"/>
                <a:cs typeface="Arial" panose="020B0604020202020204" pitchFamily="34" charset="0"/>
              </a:rPr>
              <a:t>Risk Principle </a:t>
            </a:r>
            <a:r>
              <a:rPr lang="en-US" sz="2200" dirty="0">
                <a:solidFill>
                  <a:srgbClr val="1E3C78"/>
                </a:solidFill>
                <a:latin typeface="Arial" panose="020B0604020202020204" pitchFamily="34" charset="0"/>
                <a:cs typeface="Arial" panose="020B0604020202020204" pitchFamily="34" charset="0"/>
              </a:rPr>
              <a:t>– focuses attention on the crucial question of </a:t>
            </a:r>
            <a:r>
              <a:rPr lang="en-US" sz="2200" b="1" u="sng" dirty="0">
                <a:solidFill>
                  <a:srgbClr val="1E3C78"/>
                </a:solidFill>
                <a:latin typeface="Arial" panose="020B0604020202020204" pitchFamily="34" charset="0"/>
                <a:cs typeface="Arial" panose="020B0604020202020204" pitchFamily="34" charset="0"/>
              </a:rPr>
              <a:t>WHO</a:t>
            </a:r>
            <a:r>
              <a:rPr lang="en-US" sz="2200" u="sng" dirty="0">
                <a:solidFill>
                  <a:srgbClr val="1E3C78"/>
                </a:solidFill>
                <a:latin typeface="Arial" panose="020B0604020202020204" pitchFamily="34" charset="0"/>
                <a:cs typeface="Arial" panose="020B0604020202020204" pitchFamily="34" charset="0"/>
              </a:rPr>
              <a:t> is being served</a:t>
            </a:r>
            <a:r>
              <a:rPr lang="en-US" sz="2200" dirty="0">
                <a:solidFill>
                  <a:srgbClr val="1E3C78"/>
                </a:solidFill>
                <a:latin typeface="Arial" panose="020B0604020202020204" pitchFamily="34" charset="0"/>
                <a:cs typeface="Arial" panose="020B0604020202020204" pitchFamily="34" charset="0"/>
              </a:rPr>
              <a:t> and calls for targeting the higher risk offenders</a:t>
            </a:r>
          </a:p>
          <a:p>
            <a:pPr marL="0" indent="0">
              <a:buNone/>
            </a:pPr>
            <a:endParaRPr lang="en-US" sz="2200" dirty="0">
              <a:solidFill>
                <a:srgbClr val="1E3C78"/>
              </a:solidFill>
              <a:latin typeface="Arial" panose="020B0604020202020204" pitchFamily="34" charset="0"/>
              <a:cs typeface="Arial" panose="020B0604020202020204" pitchFamily="34" charset="0"/>
            </a:endParaRPr>
          </a:p>
          <a:p>
            <a:pPr marL="0" indent="0">
              <a:buNone/>
            </a:pPr>
            <a:r>
              <a:rPr lang="en-US" sz="2000" u="sng" dirty="0">
                <a:solidFill>
                  <a:srgbClr val="CC9900"/>
                </a:solidFill>
                <a:latin typeface="Arial" panose="020B0604020202020204" pitchFamily="34" charset="0"/>
                <a:cs typeface="Arial" panose="020B0604020202020204" pitchFamily="34" charset="0"/>
              </a:rPr>
              <a:t>Need Principle </a:t>
            </a:r>
            <a:r>
              <a:rPr lang="en-US" sz="2000" dirty="0">
                <a:solidFill>
                  <a:srgbClr val="1E3C78"/>
                </a:solidFill>
                <a:latin typeface="Arial" panose="020B0604020202020204" pitchFamily="34" charset="0"/>
                <a:cs typeface="Arial" panose="020B0604020202020204" pitchFamily="34" charset="0"/>
              </a:rPr>
              <a:t>– requires that priority be given to addressing criminogenic risk/need factors with a clear focus on </a:t>
            </a:r>
            <a:r>
              <a:rPr lang="en-US" sz="2000" b="1" u="sng" dirty="0">
                <a:solidFill>
                  <a:srgbClr val="1E3C78"/>
                </a:solidFill>
                <a:latin typeface="Arial" panose="020B0604020202020204" pitchFamily="34" charset="0"/>
                <a:cs typeface="Arial" panose="020B0604020202020204" pitchFamily="34" charset="0"/>
              </a:rPr>
              <a:t>WHAT</a:t>
            </a:r>
            <a:r>
              <a:rPr lang="en-US" sz="2000" u="sng" dirty="0">
                <a:solidFill>
                  <a:srgbClr val="1E3C78"/>
                </a:solidFill>
                <a:latin typeface="Arial" panose="020B0604020202020204" pitchFamily="34" charset="0"/>
                <a:cs typeface="Arial" panose="020B0604020202020204" pitchFamily="34" charset="0"/>
              </a:rPr>
              <a:t> programs are delivered</a:t>
            </a:r>
          </a:p>
          <a:p>
            <a:pPr marL="0" indent="0">
              <a:buNone/>
            </a:pPr>
            <a:endParaRPr lang="en-US" sz="2000" dirty="0">
              <a:latin typeface="Arial" panose="020B0604020202020204" pitchFamily="34" charset="0"/>
              <a:cs typeface="Arial" panose="020B0604020202020204" pitchFamily="34" charset="0"/>
            </a:endParaRPr>
          </a:p>
        </p:txBody>
      </p:sp>
      <p:sp>
        <p:nvSpPr>
          <p:cNvPr id="4" name="Title 1"/>
          <p:cNvSpPr txBox="1">
            <a:spLocks/>
          </p:cNvSpPr>
          <p:nvPr/>
        </p:nvSpPr>
        <p:spPr bwMode="auto">
          <a:xfrm>
            <a:off x="152400" y="409453"/>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RSAT PROGRAM</a:t>
            </a:r>
          </a:p>
        </p:txBody>
      </p:sp>
    </p:spTree>
    <p:extLst>
      <p:ext uri="{BB962C8B-B14F-4D97-AF65-F5344CB8AC3E}">
        <p14:creationId xmlns:p14="http://schemas.microsoft.com/office/powerpoint/2010/main" val="24403254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762000"/>
            <a:ext cx="8153400" cy="5562600"/>
          </a:xfrm>
        </p:spPr>
        <p:txBody>
          <a:bodyPr/>
          <a:lstStyle/>
          <a:p>
            <a:pPr marL="0" indent="0" algn="ctr">
              <a:buClr>
                <a:schemeClr val="accent5"/>
              </a:buClr>
              <a:buNone/>
              <a:defRPr/>
            </a:pPr>
            <a:r>
              <a:rPr lang="en-US" b="1" dirty="0">
                <a:solidFill>
                  <a:schemeClr val="bg1"/>
                </a:solidFill>
                <a:cs typeface="Arial" panose="020B0604020202020204" pitchFamily="34" charset="0"/>
              </a:rPr>
              <a:t>Agenda</a:t>
            </a:r>
          </a:p>
          <a:p>
            <a:pPr marL="0" indent="0" algn="ctr">
              <a:buClr>
                <a:schemeClr val="accent5"/>
              </a:buClr>
              <a:buNone/>
              <a:defRPr/>
            </a:pPr>
            <a:endParaRPr lang="en-US" sz="1200" b="1" dirty="0">
              <a:solidFill>
                <a:srgbClr val="264D9A"/>
              </a:solidFill>
            </a:endParaRPr>
          </a:p>
          <a:p>
            <a:pPr marL="447675" lvl="0" indent="-447675">
              <a:buClr>
                <a:srgbClr val="B4975A"/>
              </a:buClr>
              <a:buSzPct val="110000"/>
              <a:buFont typeface="Wingdings" panose="05000000000000000000" pitchFamily="2" charset="2"/>
              <a:buChar char="v"/>
            </a:pPr>
            <a:r>
              <a:rPr lang="en-US" sz="2400" b="1" dirty="0">
                <a:solidFill>
                  <a:srgbClr val="264D9A"/>
                </a:solidFill>
              </a:rPr>
              <a:t>Welcome and Introductions</a:t>
            </a:r>
          </a:p>
          <a:p>
            <a:pPr marL="0" lvl="0" indent="0">
              <a:buClr>
                <a:srgbClr val="B4975A"/>
              </a:buClr>
              <a:buSzPct val="110000"/>
              <a:buNone/>
            </a:pPr>
            <a:endParaRPr lang="en-US" sz="1000" dirty="0">
              <a:solidFill>
                <a:srgbClr val="264D9A"/>
              </a:solidFill>
            </a:endParaRPr>
          </a:p>
          <a:p>
            <a:pPr marL="447675" lvl="0" indent="-447675">
              <a:buClr>
                <a:srgbClr val="B4975A"/>
              </a:buClr>
              <a:buSzPct val="110000"/>
              <a:buFont typeface="Wingdings" panose="05000000000000000000" pitchFamily="2" charset="2"/>
              <a:buChar char="v"/>
            </a:pPr>
            <a:r>
              <a:rPr lang="en-US" sz="2400" b="1" dirty="0">
                <a:solidFill>
                  <a:srgbClr val="264D9A"/>
                </a:solidFill>
              </a:rPr>
              <a:t> Overview of the BSCC and ESC Processes</a:t>
            </a:r>
          </a:p>
          <a:p>
            <a:pPr marL="0" lvl="0" indent="0">
              <a:buClr>
                <a:srgbClr val="B4975A"/>
              </a:buClr>
              <a:buSzPct val="110000"/>
              <a:buNone/>
            </a:pPr>
            <a:endParaRPr lang="en-US" sz="1000" dirty="0">
              <a:solidFill>
                <a:srgbClr val="264D9A"/>
              </a:solidFill>
            </a:endParaRPr>
          </a:p>
          <a:p>
            <a:pPr marL="447675" lvl="0" indent="-447675">
              <a:buClr>
                <a:srgbClr val="B4975A"/>
              </a:buClr>
              <a:buSzPct val="110000"/>
              <a:buFont typeface="Wingdings" panose="05000000000000000000" pitchFamily="2" charset="2"/>
              <a:buChar char="v"/>
            </a:pPr>
            <a:r>
              <a:rPr lang="en-US" sz="2400" b="1" dirty="0">
                <a:solidFill>
                  <a:srgbClr val="264D9A"/>
                </a:solidFill>
              </a:rPr>
              <a:t> RSAT Program</a:t>
            </a:r>
          </a:p>
          <a:p>
            <a:pPr marL="889000" lvl="1" indent="-439738">
              <a:buClr>
                <a:srgbClr val="A2874B"/>
              </a:buClr>
              <a:buSzPct val="90000"/>
              <a:buFont typeface="Wingdings" panose="05000000000000000000" pitchFamily="2" charset="2"/>
              <a:buChar char="v"/>
            </a:pPr>
            <a:r>
              <a:rPr lang="en-US" b="1" dirty="0">
                <a:solidFill>
                  <a:srgbClr val="264D9A"/>
                </a:solidFill>
              </a:rPr>
              <a:t>History | Eligibility | Funding</a:t>
            </a:r>
          </a:p>
          <a:p>
            <a:pPr marL="0" lvl="0" indent="0">
              <a:buClr>
                <a:srgbClr val="B4975A"/>
              </a:buClr>
              <a:buSzPct val="110000"/>
              <a:buNone/>
            </a:pPr>
            <a:endParaRPr lang="en-US" sz="1000" dirty="0">
              <a:solidFill>
                <a:srgbClr val="264D9A"/>
              </a:solidFill>
            </a:endParaRPr>
          </a:p>
          <a:p>
            <a:pPr marL="447675" lvl="0" indent="-447675">
              <a:buClr>
                <a:srgbClr val="B4975A"/>
              </a:buClr>
              <a:buSzPct val="110000"/>
              <a:buFont typeface="Wingdings" panose="05000000000000000000" pitchFamily="2" charset="2"/>
              <a:buChar char="v"/>
            </a:pPr>
            <a:r>
              <a:rPr lang="en-US" sz="2400" b="1" dirty="0">
                <a:solidFill>
                  <a:srgbClr val="264D9A"/>
                </a:solidFill>
              </a:rPr>
              <a:t> Grant Requirements</a:t>
            </a:r>
          </a:p>
          <a:p>
            <a:pPr marL="447675" lvl="0" indent="-447675">
              <a:buClr>
                <a:srgbClr val="B4975A"/>
              </a:buClr>
              <a:buSzPct val="110000"/>
              <a:buFont typeface="Wingdings" panose="05000000000000000000" pitchFamily="2" charset="2"/>
              <a:buChar char="v"/>
            </a:pPr>
            <a:endParaRPr lang="en-US" sz="1000" dirty="0">
              <a:solidFill>
                <a:srgbClr val="264D9A"/>
              </a:solidFill>
            </a:endParaRPr>
          </a:p>
          <a:p>
            <a:pPr marL="447675" lvl="0" indent="-447675">
              <a:buClr>
                <a:srgbClr val="B4975A"/>
              </a:buClr>
              <a:buSzPct val="110000"/>
              <a:buFont typeface="Wingdings" panose="05000000000000000000" pitchFamily="2" charset="2"/>
              <a:buChar char="v"/>
            </a:pPr>
            <a:r>
              <a:rPr lang="en-US" sz="2400" b="1" dirty="0">
                <a:solidFill>
                  <a:srgbClr val="264D9A"/>
                </a:solidFill>
              </a:rPr>
              <a:t> Request for Proposal (RFP) Process</a:t>
            </a:r>
          </a:p>
          <a:p>
            <a:pPr marL="447675" lvl="0" indent="-447675">
              <a:buClr>
                <a:srgbClr val="B4975A"/>
              </a:buClr>
              <a:buSzPct val="110000"/>
              <a:buFont typeface="Wingdings" panose="05000000000000000000" pitchFamily="2" charset="2"/>
              <a:buChar char="v"/>
            </a:pPr>
            <a:endParaRPr lang="en-US" sz="1000" dirty="0">
              <a:solidFill>
                <a:srgbClr val="264D9A"/>
              </a:solidFill>
            </a:endParaRPr>
          </a:p>
          <a:p>
            <a:pPr marL="447675" lvl="0" indent="-447675">
              <a:buClr>
                <a:srgbClr val="B4975A"/>
              </a:buClr>
              <a:buSzPct val="110000"/>
              <a:buFont typeface="Wingdings" panose="05000000000000000000" pitchFamily="2" charset="2"/>
              <a:buChar char="v"/>
            </a:pPr>
            <a:r>
              <a:rPr lang="en-US" sz="2400" b="1" dirty="0">
                <a:solidFill>
                  <a:srgbClr val="264D9A"/>
                </a:solidFill>
              </a:rPr>
              <a:t> Review Components of the RFP</a:t>
            </a:r>
          </a:p>
          <a:p>
            <a:pPr marL="0" lvl="0" indent="0">
              <a:buClr>
                <a:srgbClr val="B4975A"/>
              </a:buClr>
              <a:buSzPct val="110000"/>
              <a:buNone/>
            </a:pPr>
            <a:endParaRPr lang="en-US" sz="1000" dirty="0">
              <a:solidFill>
                <a:srgbClr val="264D9A"/>
              </a:solidFill>
            </a:endParaRPr>
          </a:p>
          <a:p>
            <a:pPr marL="447675" lvl="0" indent="-447675">
              <a:buClr>
                <a:srgbClr val="B4975A"/>
              </a:buClr>
              <a:buSzPct val="110000"/>
              <a:buFont typeface="Wingdings" panose="05000000000000000000" pitchFamily="2" charset="2"/>
              <a:buChar char="v"/>
            </a:pPr>
            <a:r>
              <a:rPr lang="en-US" sz="2400" b="1" dirty="0">
                <a:solidFill>
                  <a:srgbClr val="264D9A"/>
                </a:solidFill>
              </a:rPr>
              <a:t> Proposal Instructions</a:t>
            </a:r>
          </a:p>
          <a:p>
            <a:pPr marL="0" indent="0">
              <a:buClr>
                <a:schemeClr val="accent5"/>
              </a:buClr>
              <a:buNone/>
              <a:defRPr/>
            </a:pPr>
            <a:endParaRPr lang="en-US" sz="1800" dirty="0">
              <a:solidFill>
                <a:srgbClr val="1E3C78"/>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76200" y="381000"/>
            <a:ext cx="822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RSAT PROGRAM</a:t>
            </a:r>
          </a:p>
        </p:txBody>
      </p:sp>
    </p:spTree>
    <p:extLst>
      <p:ext uri="{BB962C8B-B14F-4D97-AF65-F5344CB8AC3E}">
        <p14:creationId xmlns:p14="http://schemas.microsoft.com/office/powerpoint/2010/main" val="126353633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2869" y="1066800"/>
            <a:ext cx="8458200" cy="5638800"/>
          </a:xfrm>
        </p:spPr>
        <p:txBody>
          <a:bodyPr/>
          <a:lstStyle/>
          <a:p>
            <a:pPr marL="0" indent="0">
              <a:buNone/>
            </a:pPr>
            <a:endParaRPr lang="en-US" sz="2000" u="sng" dirty="0">
              <a:solidFill>
                <a:srgbClr val="CC9900"/>
              </a:solidFill>
              <a:latin typeface="Arial" panose="020B0604020202020204" pitchFamily="34" charset="0"/>
              <a:cs typeface="Arial" panose="020B0604020202020204" pitchFamily="34" charset="0"/>
            </a:endParaRPr>
          </a:p>
          <a:p>
            <a:pPr marL="0" indent="0">
              <a:buNone/>
            </a:pPr>
            <a:endParaRPr lang="en-US" sz="2000" u="sng" dirty="0">
              <a:solidFill>
                <a:srgbClr val="CC9900"/>
              </a:solidFill>
              <a:latin typeface="Arial" panose="020B0604020202020204" pitchFamily="34" charset="0"/>
              <a:cs typeface="Arial" panose="020B0604020202020204" pitchFamily="34" charset="0"/>
            </a:endParaRPr>
          </a:p>
          <a:p>
            <a:pPr marL="0" indent="0">
              <a:buNone/>
            </a:pPr>
            <a:r>
              <a:rPr lang="en-US" sz="2000" b="1" u="sng" dirty="0">
                <a:solidFill>
                  <a:srgbClr val="CC9900"/>
                </a:solidFill>
                <a:latin typeface="Arial" panose="020B0604020202020204" pitchFamily="34" charset="0"/>
                <a:cs typeface="Arial" panose="020B0604020202020204" pitchFamily="34" charset="0"/>
              </a:rPr>
              <a:t>Responsivity Principle </a:t>
            </a:r>
            <a:r>
              <a:rPr lang="en-US" sz="2000" dirty="0">
                <a:solidFill>
                  <a:srgbClr val="1E3C78"/>
                </a:solidFill>
                <a:latin typeface="Arial" panose="020B0604020202020204" pitchFamily="34" charset="0"/>
                <a:cs typeface="Arial" panose="020B0604020202020204" pitchFamily="34" charset="0"/>
              </a:rPr>
              <a:t>– conveys the importance of using behavioral treatment approaches to achieve the best possible outcomes and requires attention to the questions of </a:t>
            </a:r>
            <a:r>
              <a:rPr lang="en-US" sz="2000" b="1" u="sng" dirty="0">
                <a:solidFill>
                  <a:srgbClr val="1E3C78"/>
                </a:solidFill>
                <a:latin typeface="Arial" panose="020B0604020202020204" pitchFamily="34" charset="0"/>
                <a:cs typeface="Arial" panose="020B0604020202020204" pitchFamily="34" charset="0"/>
              </a:rPr>
              <a:t>HOW</a:t>
            </a:r>
            <a:r>
              <a:rPr lang="en-US" sz="2000" u="sng" dirty="0">
                <a:solidFill>
                  <a:srgbClr val="1E3C78"/>
                </a:solidFill>
                <a:latin typeface="Arial" panose="020B0604020202020204" pitchFamily="34" charset="0"/>
                <a:cs typeface="Arial" panose="020B0604020202020204" pitchFamily="34" charset="0"/>
              </a:rPr>
              <a:t> programs are delivered</a:t>
            </a:r>
          </a:p>
          <a:p>
            <a:pPr marL="0" indent="0">
              <a:buNone/>
            </a:pPr>
            <a:endParaRPr lang="en-US" sz="2000" u="sng" dirty="0">
              <a:solidFill>
                <a:srgbClr val="CC9900"/>
              </a:solidFill>
              <a:latin typeface="Arial" panose="020B0604020202020204" pitchFamily="34" charset="0"/>
              <a:cs typeface="Arial" panose="020B0604020202020204" pitchFamily="34" charset="0"/>
            </a:endParaRPr>
          </a:p>
          <a:p>
            <a:pPr marL="0" indent="0">
              <a:buNone/>
            </a:pPr>
            <a:endParaRPr lang="en-US" sz="2000" u="sng" dirty="0">
              <a:solidFill>
                <a:srgbClr val="CC9900"/>
              </a:solidFill>
              <a:latin typeface="Arial" panose="020B0604020202020204" pitchFamily="34" charset="0"/>
              <a:cs typeface="Arial" panose="020B0604020202020204" pitchFamily="34" charset="0"/>
            </a:endParaRPr>
          </a:p>
          <a:p>
            <a:pPr marL="0" indent="0">
              <a:buNone/>
            </a:pPr>
            <a:r>
              <a:rPr lang="en-US" sz="2000" b="1" u="sng" dirty="0">
                <a:solidFill>
                  <a:srgbClr val="CC9900"/>
                </a:solidFill>
                <a:latin typeface="Arial" panose="020B0604020202020204" pitchFamily="34" charset="0"/>
                <a:cs typeface="Arial" panose="020B0604020202020204" pitchFamily="34" charset="0"/>
              </a:rPr>
              <a:t>Fidelity Principle </a:t>
            </a:r>
            <a:r>
              <a:rPr lang="en-US" sz="2000" dirty="0">
                <a:solidFill>
                  <a:srgbClr val="1E3C78"/>
                </a:solidFill>
                <a:latin typeface="Arial" panose="020B0604020202020204" pitchFamily="34" charset="0"/>
                <a:cs typeface="Arial" panose="020B0604020202020204" pitchFamily="34" charset="0"/>
              </a:rPr>
              <a:t>– draws attention to </a:t>
            </a:r>
            <a:r>
              <a:rPr lang="en-US" sz="2000" b="1" u="sng" dirty="0">
                <a:solidFill>
                  <a:srgbClr val="1E3C78"/>
                </a:solidFill>
                <a:latin typeface="Arial" panose="020B0604020202020204" pitchFamily="34" charset="0"/>
                <a:cs typeface="Arial" panose="020B0604020202020204" pitchFamily="34" charset="0"/>
              </a:rPr>
              <a:t>HOW WELL </a:t>
            </a:r>
            <a:r>
              <a:rPr lang="en-US" sz="2000" u="sng" dirty="0">
                <a:solidFill>
                  <a:srgbClr val="1E3C78"/>
                </a:solidFill>
                <a:latin typeface="Arial" panose="020B0604020202020204" pitchFamily="34" charset="0"/>
                <a:cs typeface="Arial" panose="020B0604020202020204" pitchFamily="34" charset="0"/>
              </a:rPr>
              <a:t>programs are delivered</a:t>
            </a:r>
            <a:r>
              <a:rPr lang="en-US" sz="2000" dirty="0">
                <a:solidFill>
                  <a:srgbClr val="1E3C78"/>
                </a:solidFill>
                <a:latin typeface="Arial" panose="020B0604020202020204" pitchFamily="34" charset="0"/>
                <a:cs typeface="Arial" panose="020B0604020202020204" pitchFamily="34" charset="0"/>
              </a:rPr>
              <a:t> and reiterates the necessity that programs be implemented as designed</a:t>
            </a:r>
          </a:p>
          <a:p>
            <a:endParaRPr lang="en-US" sz="2000" dirty="0">
              <a:latin typeface="Arial" panose="020B0604020202020204" pitchFamily="34" charset="0"/>
              <a:cs typeface="Arial" panose="020B0604020202020204" pitchFamily="34" charset="0"/>
            </a:endParaRPr>
          </a:p>
        </p:txBody>
      </p:sp>
      <p:sp>
        <p:nvSpPr>
          <p:cNvPr id="4" name="Title 1"/>
          <p:cNvSpPr txBox="1">
            <a:spLocks/>
          </p:cNvSpPr>
          <p:nvPr/>
        </p:nvSpPr>
        <p:spPr bwMode="auto">
          <a:xfrm>
            <a:off x="152400" y="409453"/>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RSAT PROGRAM</a:t>
            </a:r>
          </a:p>
        </p:txBody>
      </p:sp>
    </p:spTree>
    <p:extLst>
      <p:ext uri="{BB962C8B-B14F-4D97-AF65-F5344CB8AC3E}">
        <p14:creationId xmlns:p14="http://schemas.microsoft.com/office/powerpoint/2010/main" val="273188285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90600" y="762000"/>
            <a:ext cx="7086600" cy="5720862"/>
          </a:xfrm>
        </p:spPr>
        <p:txBody>
          <a:bodyPr/>
          <a:lstStyle/>
          <a:p>
            <a:pPr marL="0" indent="0" algn="ctr">
              <a:buNone/>
            </a:pPr>
            <a:r>
              <a:rPr lang="en-US" sz="3200" b="1" dirty="0">
                <a:solidFill>
                  <a:srgbClr val="1E3C78"/>
                </a:solidFill>
                <a:cs typeface="Arial" panose="020B0604020202020204" pitchFamily="34" charset="0"/>
              </a:rPr>
              <a:t>Grant </a:t>
            </a:r>
            <a:r>
              <a:rPr lang="en-US" sz="3200" b="1" dirty="0">
                <a:solidFill>
                  <a:srgbClr val="1E3C78"/>
                </a:solidFill>
                <a:ea typeface="+mj-ea"/>
                <a:cs typeface="+mj-cs"/>
              </a:rPr>
              <a:t>Requirements</a:t>
            </a:r>
          </a:p>
          <a:p>
            <a:pPr marL="0" indent="0" algn="ctr">
              <a:buNone/>
            </a:pPr>
            <a:endParaRPr lang="en-US" sz="3200" b="1" dirty="0">
              <a:solidFill>
                <a:srgbClr val="1E3C78"/>
              </a:solidFill>
              <a:ea typeface="+mj-ea"/>
              <a:cs typeface="+mj-cs"/>
            </a:endParaRPr>
          </a:p>
          <a:p>
            <a:pPr>
              <a:buFont typeface="Arial" panose="020B0604020202020204" pitchFamily="34" charset="0"/>
              <a:buChar char="•"/>
            </a:pPr>
            <a:r>
              <a:rPr lang="en-US" dirty="0">
                <a:solidFill>
                  <a:srgbClr val="1E3C78"/>
                </a:solidFill>
              </a:rPr>
              <a:t>Grant Agreement</a:t>
            </a:r>
          </a:p>
          <a:p>
            <a:pPr>
              <a:buFont typeface="Arial" panose="020B0604020202020204" pitchFamily="34" charset="0"/>
              <a:buChar char="•"/>
            </a:pPr>
            <a:endParaRPr lang="en-US" sz="1200" dirty="0">
              <a:solidFill>
                <a:srgbClr val="1E3C78"/>
              </a:solidFill>
            </a:endParaRPr>
          </a:p>
          <a:p>
            <a:pPr>
              <a:buFont typeface="Arial" panose="020B0604020202020204" pitchFamily="34" charset="0"/>
              <a:buChar char="•"/>
            </a:pPr>
            <a:r>
              <a:rPr lang="en-US" dirty="0">
                <a:solidFill>
                  <a:srgbClr val="1E3C78"/>
                </a:solidFill>
              </a:rPr>
              <a:t>Governing Board Resolution</a:t>
            </a:r>
          </a:p>
          <a:p>
            <a:pPr>
              <a:buFont typeface="Arial" panose="020B0604020202020204" pitchFamily="34" charset="0"/>
              <a:buChar char="•"/>
            </a:pPr>
            <a:endParaRPr lang="en-US" sz="1200" dirty="0">
              <a:solidFill>
                <a:srgbClr val="1E3C78"/>
              </a:solidFill>
            </a:endParaRPr>
          </a:p>
          <a:p>
            <a:pPr>
              <a:buFont typeface="Arial" panose="020B0604020202020204" pitchFamily="34" charset="0"/>
              <a:buChar char="•"/>
            </a:pPr>
            <a:r>
              <a:rPr lang="en-US" dirty="0">
                <a:solidFill>
                  <a:srgbClr val="1E3C78"/>
                </a:solidFill>
              </a:rPr>
              <a:t>Match 25%</a:t>
            </a:r>
          </a:p>
          <a:p>
            <a:pPr>
              <a:buFont typeface="Arial" panose="020B0604020202020204" pitchFamily="34" charset="0"/>
              <a:buChar char="•"/>
            </a:pPr>
            <a:endParaRPr lang="en-US" sz="1200" dirty="0">
              <a:solidFill>
                <a:srgbClr val="1E3C78"/>
              </a:solidFill>
            </a:endParaRPr>
          </a:p>
          <a:p>
            <a:pPr>
              <a:buFont typeface="Arial" panose="020B0604020202020204" pitchFamily="34" charset="0"/>
              <a:buChar char="•"/>
            </a:pPr>
            <a:r>
              <a:rPr lang="en-US" dirty="0">
                <a:solidFill>
                  <a:srgbClr val="1E3C78"/>
                </a:solidFill>
              </a:rPr>
              <a:t>Supplanting</a:t>
            </a:r>
          </a:p>
          <a:p>
            <a:pPr>
              <a:buFont typeface="Arial" panose="020B0604020202020204" pitchFamily="34" charset="0"/>
              <a:buChar char="•"/>
            </a:pPr>
            <a:endParaRPr lang="en-US" sz="1200" dirty="0">
              <a:solidFill>
                <a:srgbClr val="1E3C78"/>
              </a:solidFill>
            </a:endParaRPr>
          </a:p>
          <a:p>
            <a:pPr>
              <a:buFont typeface="Arial" panose="020B0604020202020204" pitchFamily="34" charset="0"/>
              <a:buChar char="•"/>
            </a:pPr>
            <a:r>
              <a:rPr lang="en-US" dirty="0">
                <a:solidFill>
                  <a:srgbClr val="1E3C78"/>
                </a:solidFill>
              </a:rPr>
              <a:t>Audit</a:t>
            </a:r>
          </a:p>
          <a:p>
            <a:pPr marL="0" indent="0">
              <a:buNone/>
            </a:pPr>
            <a:endParaRPr lang="en-US" b="1" dirty="0">
              <a:solidFill>
                <a:srgbClr val="1E3C78"/>
              </a:solidFill>
              <a:cs typeface="Arial" panose="020B0604020202020204" pitchFamily="34" charset="0"/>
            </a:endParaRPr>
          </a:p>
        </p:txBody>
      </p:sp>
      <p:sp>
        <p:nvSpPr>
          <p:cNvPr id="4" name="Title 1"/>
          <p:cNvSpPr txBox="1">
            <a:spLocks/>
          </p:cNvSpPr>
          <p:nvPr/>
        </p:nvSpPr>
        <p:spPr bwMode="auto">
          <a:xfrm>
            <a:off x="152400" y="409453"/>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RSAT PROGRAM</a:t>
            </a:r>
          </a:p>
        </p:txBody>
      </p:sp>
    </p:spTree>
    <p:extLst>
      <p:ext uri="{BB962C8B-B14F-4D97-AF65-F5344CB8AC3E}">
        <p14:creationId xmlns:p14="http://schemas.microsoft.com/office/powerpoint/2010/main" val="207468100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838200" y="914400"/>
            <a:ext cx="6781800" cy="5568462"/>
          </a:xfrm>
        </p:spPr>
        <p:txBody>
          <a:bodyPr/>
          <a:lstStyle/>
          <a:p>
            <a:pPr marL="0" indent="0">
              <a:buNone/>
            </a:pPr>
            <a:r>
              <a:rPr lang="en-US" sz="3200" b="1" dirty="0">
                <a:solidFill>
                  <a:srgbClr val="CC9900"/>
                </a:solidFill>
                <a:ea typeface="+mj-ea"/>
                <a:cs typeface="+mj-cs"/>
              </a:rPr>
              <a:t>      </a:t>
            </a:r>
            <a:r>
              <a:rPr lang="en-US" sz="3200" b="1" dirty="0">
                <a:solidFill>
                  <a:schemeClr val="bg1"/>
                </a:solidFill>
                <a:ea typeface="+mj-ea"/>
                <a:cs typeface="+mj-cs"/>
              </a:rPr>
              <a:t>Grant Requirements Cont.</a:t>
            </a:r>
          </a:p>
          <a:p>
            <a:pPr marL="0" indent="0" algn="ctr">
              <a:buNone/>
            </a:pPr>
            <a:r>
              <a:rPr lang="en-US" sz="1600" dirty="0"/>
              <a:t>t</a:t>
            </a:r>
            <a:endParaRPr lang="en-US" sz="1600" b="1" dirty="0">
              <a:solidFill>
                <a:srgbClr val="1E3C78"/>
              </a:solidFill>
              <a:cs typeface="Arial" panose="020B0604020202020204" pitchFamily="34" charset="0"/>
            </a:endParaRPr>
          </a:p>
          <a:p>
            <a:pPr>
              <a:buFont typeface="Arial" panose="020B0604020202020204" pitchFamily="34" charset="0"/>
              <a:buChar char="•"/>
            </a:pPr>
            <a:r>
              <a:rPr lang="en-US" dirty="0">
                <a:solidFill>
                  <a:srgbClr val="1E3C78"/>
                </a:solidFill>
              </a:rPr>
              <a:t>Invoicing-Quarterly </a:t>
            </a:r>
          </a:p>
          <a:p>
            <a:pPr marL="0" indent="0">
              <a:buNone/>
            </a:pPr>
            <a:endParaRPr lang="en-US" sz="1200" dirty="0">
              <a:solidFill>
                <a:srgbClr val="1E3C78"/>
              </a:solidFill>
            </a:endParaRPr>
          </a:p>
          <a:p>
            <a:pPr>
              <a:buFont typeface="Arial" panose="020B0604020202020204" pitchFamily="34" charset="0"/>
              <a:buChar char="•"/>
            </a:pPr>
            <a:r>
              <a:rPr lang="en-US" dirty="0">
                <a:solidFill>
                  <a:srgbClr val="1E3C78"/>
                </a:solidFill>
              </a:rPr>
              <a:t>Progress Reports-Quarterly</a:t>
            </a:r>
          </a:p>
          <a:p>
            <a:pPr marL="0" indent="0">
              <a:buNone/>
            </a:pPr>
            <a:endParaRPr lang="en-US" sz="1100" dirty="0">
              <a:solidFill>
                <a:srgbClr val="1E3C78"/>
              </a:solidFill>
            </a:endParaRPr>
          </a:p>
          <a:p>
            <a:pPr>
              <a:buFont typeface="Arial" panose="020B0604020202020204" pitchFamily="34" charset="0"/>
              <a:buChar char="•"/>
            </a:pPr>
            <a:r>
              <a:rPr lang="en-US" dirty="0">
                <a:solidFill>
                  <a:srgbClr val="1E3C78"/>
                </a:solidFill>
              </a:rPr>
              <a:t>Travel  </a:t>
            </a:r>
          </a:p>
          <a:p>
            <a:pPr lvl="2">
              <a:buFont typeface="Arial" panose="020B0604020202020204" pitchFamily="34" charset="0"/>
              <a:buChar char="•"/>
            </a:pPr>
            <a:r>
              <a:rPr lang="en-US" sz="2400" dirty="0">
                <a:solidFill>
                  <a:srgbClr val="1E3C78"/>
                </a:solidFill>
              </a:rPr>
              <a:t>Gov. agencies</a:t>
            </a:r>
          </a:p>
          <a:p>
            <a:pPr lvl="2">
              <a:buFont typeface="Arial" panose="020B0604020202020204" pitchFamily="34" charset="0"/>
              <a:buChar char="•"/>
            </a:pPr>
            <a:r>
              <a:rPr lang="en-US" sz="2400" dirty="0">
                <a:solidFill>
                  <a:srgbClr val="1E3C78"/>
                </a:solidFill>
              </a:rPr>
              <a:t> CBOs/ NGOs</a:t>
            </a:r>
          </a:p>
          <a:p>
            <a:pPr lvl="2">
              <a:buFont typeface="Arial" panose="020B0604020202020204" pitchFamily="34" charset="0"/>
              <a:buChar char="•"/>
            </a:pPr>
            <a:r>
              <a:rPr lang="en-US" sz="2400" dirty="0">
                <a:solidFill>
                  <a:srgbClr val="1E3C78"/>
                </a:solidFill>
              </a:rPr>
              <a:t> Out-of-State Travel</a:t>
            </a:r>
          </a:p>
          <a:p>
            <a:pPr marL="0" indent="0">
              <a:buNone/>
            </a:pPr>
            <a:endParaRPr lang="en-US" sz="1100" dirty="0">
              <a:solidFill>
                <a:srgbClr val="1E3C78"/>
              </a:solidFill>
            </a:endParaRPr>
          </a:p>
          <a:p>
            <a:pPr>
              <a:buFont typeface="Arial" panose="020B0604020202020204" pitchFamily="34" charset="0"/>
              <a:buChar char="•"/>
            </a:pPr>
            <a:r>
              <a:rPr lang="en-US" dirty="0">
                <a:solidFill>
                  <a:srgbClr val="1E3C78"/>
                </a:solidFill>
              </a:rPr>
              <a:t>Debarment, fraud, theft, embezzlement  (appendix b pg. 64)</a:t>
            </a:r>
          </a:p>
          <a:p>
            <a:pPr marL="0" indent="0">
              <a:buNone/>
            </a:pPr>
            <a:endParaRPr lang="en-US" sz="1200" dirty="0">
              <a:solidFill>
                <a:srgbClr val="1E3C78"/>
              </a:solidFill>
            </a:endParaRPr>
          </a:p>
          <a:p>
            <a:pPr marL="0" indent="0">
              <a:buNone/>
            </a:pPr>
            <a:endParaRPr lang="en-US" dirty="0">
              <a:solidFill>
                <a:srgbClr val="1E3C78"/>
              </a:solidFill>
            </a:endParaRPr>
          </a:p>
          <a:p>
            <a:pPr marL="0" indent="0">
              <a:buNone/>
            </a:pPr>
            <a:endParaRPr lang="en-US" b="1" dirty="0">
              <a:solidFill>
                <a:srgbClr val="1E3C78"/>
              </a:solidFill>
              <a:cs typeface="Arial" panose="020B0604020202020204" pitchFamily="34" charset="0"/>
            </a:endParaRPr>
          </a:p>
        </p:txBody>
      </p:sp>
      <p:sp>
        <p:nvSpPr>
          <p:cNvPr id="4" name="Title 1"/>
          <p:cNvSpPr txBox="1">
            <a:spLocks/>
          </p:cNvSpPr>
          <p:nvPr/>
        </p:nvSpPr>
        <p:spPr bwMode="auto">
          <a:xfrm>
            <a:off x="152400" y="409453"/>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RSAT PROGRAM</a:t>
            </a:r>
          </a:p>
        </p:txBody>
      </p:sp>
    </p:spTree>
    <p:extLst>
      <p:ext uri="{BB962C8B-B14F-4D97-AF65-F5344CB8AC3E}">
        <p14:creationId xmlns:p14="http://schemas.microsoft.com/office/powerpoint/2010/main" val="141407899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1219200"/>
            <a:ext cx="8229600" cy="5263662"/>
          </a:xfrm>
        </p:spPr>
        <p:txBody>
          <a:bodyPr/>
          <a:lstStyle/>
          <a:p>
            <a:pPr marL="0" indent="0" algn="ctr">
              <a:buNone/>
            </a:pPr>
            <a:r>
              <a:rPr lang="en-US" sz="3200" b="1" dirty="0">
                <a:solidFill>
                  <a:srgbClr val="1E3C78"/>
                </a:solidFill>
                <a:cs typeface="Arial" panose="020B0604020202020204" pitchFamily="34" charset="0"/>
              </a:rPr>
              <a:t>Grant </a:t>
            </a:r>
            <a:r>
              <a:rPr lang="en-US" sz="3200" b="1" dirty="0">
                <a:solidFill>
                  <a:srgbClr val="1E3C78"/>
                </a:solidFill>
                <a:ea typeface="+mj-ea"/>
                <a:cs typeface="+mj-cs"/>
              </a:rPr>
              <a:t>Requirements Cont.</a:t>
            </a:r>
          </a:p>
          <a:p>
            <a:pPr>
              <a:buFont typeface="Arial" panose="020B0604020202020204" pitchFamily="34" charset="0"/>
              <a:buChar char="•"/>
            </a:pPr>
            <a:r>
              <a:rPr lang="en-US" dirty="0">
                <a:solidFill>
                  <a:srgbClr val="1E3C78"/>
                </a:solidFill>
              </a:rPr>
              <a:t>Invoicing-Quarterly</a:t>
            </a:r>
          </a:p>
          <a:p>
            <a:pPr marL="0" indent="0">
              <a:buNone/>
            </a:pPr>
            <a:endParaRPr lang="en-US" sz="1200" dirty="0">
              <a:solidFill>
                <a:srgbClr val="1E3C78"/>
              </a:solidFill>
            </a:endParaRPr>
          </a:p>
          <a:p>
            <a:pPr>
              <a:buFont typeface="Arial" panose="020B0604020202020204" pitchFamily="34" charset="0"/>
              <a:buChar char="•"/>
            </a:pPr>
            <a:r>
              <a:rPr lang="en-US" dirty="0">
                <a:solidFill>
                  <a:srgbClr val="1E3C78"/>
                </a:solidFill>
              </a:rPr>
              <a:t>Progress Reports-Quarterly </a:t>
            </a:r>
          </a:p>
          <a:p>
            <a:pPr marL="0" indent="0">
              <a:buNone/>
            </a:pPr>
            <a:endParaRPr lang="en-US" sz="1200" dirty="0">
              <a:solidFill>
                <a:srgbClr val="1E3C78"/>
              </a:solidFill>
            </a:endParaRPr>
          </a:p>
          <a:p>
            <a:pPr>
              <a:buFont typeface="Arial" panose="020B0604020202020204" pitchFamily="34" charset="0"/>
              <a:buChar char="•"/>
            </a:pPr>
            <a:r>
              <a:rPr lang="en-US" dirty="0">
                <a:solidFill>
                  <a:srgbClr val="1E3C78"/>
                </a:solidFill>
              </a:rPr>
              <a:t>Site Visits - Monitoring </a:t>
            </a:r>
            <a:endParaRPr lang="en-US" sz="1200" dirty="0">
              <a:solidFill>
                <a:srgbClr val="1E3C78"/>
              </a:solidFill>
            </a:endParaRPr>
          </a:p>
          <a:p>
            <a:pPr lvl="1">
              <a:buFont typeface="Arial" panose="020B0604020202020204" pitchFamily="34" charset="0"/>
              <a:buChar char="•"/>
            </a:pPr>
            <a:r>
              <a:rPr lang="en-US" dirty="0">
                <a:solidFill>
                  <a:srgbClr val="1E3C78"/>
                </a:solidFill>
              </a:rPr>
              <a:t>Periodic monitoring by BSCC for program and fiscal and to provide technical assistance and training</a:t>
            </a:r>
          </a:p>
          <a:p>
            <a:pPr marL="457200" lvl="1" indent="0">
              <a:buNone/>
            </a:pPr>
            <a:endParaRPr lang="en-US" sz="1200" dirty="0">
              <a:solidFill>
                <a:srgbClr val="1E3C78"/>
              </a:solidFill>
            </a:endParaRPr>
          </a:p>
          <a:p>
            <a:pPr>
              <a:buFont typeface="Arial" panose="020B0604020202020204" pitchFamily="34" charset="0"/>
              <a:buChar char="•"/>
            </a:pPr>
            <a:r>
              <a:rPr lang="en-US" dirty="0">
                <a:solidFill>
                  <a:srgbClr val="1E3C78"/>
                </a:solidFill>
              </a:rPr>
              <a:t>Evaluation </a:t>
            </a:r>
          </a:p>
          <a:p>
            <a:pPr lvl="1">
              <a:buFont typeface="Arial" panose="020B0604020202020204" pitchFamily="34" charset="0"/>
              <a:buChar char="•"/>
            </a:pPr>
            <a:r>
              <a:rPr lang="en-US" dirty="0">
                <a:solidFill>
                  <a:srgbClr val="1E3C78"/>
                </a:solidFill>
              </a:rPr>
              <a:t>Local Evaluation </a:t>
            </a:r>
            <a:r>
              <a:rPr lang="en-US" u="sng" dirty="0">
                <a:solidFill>
                  <a:srgbClr val="1E3C78"/>
                </a:solidFill>
              </a:rPr>
              <a:t>PLAN</a:t>
            </a:r>
          </a:p>
          <a:p>
            <a:pPr lvl="1">
              <a:buFont typeface="Arial" panose="020B0604020202020204" pitchFamily="34" charset="0"/>
              <a:buChar char="•"/>
            </a:pPr>
            <a:r>
              <a:rPr lang="en-US" dirty="0">
                <a:solidFill>
                  <a:srgbClr val="1E3C78"/>
                </a:solidFill>
              </a:rPr>
              <a:t>Local Evaluation </a:t>
            </a:r>
            <a:r>
              <a:rPr lang="en-US" u="sng" dirty="0">
                <a:solidFill>
                  <a:srgbClr val="1E3C78"/>
                </a:solidFill>
              </a:rPr>
              <a:t>REPORT</a:t>
            </a:r>
          </a:p>
          <a:p>
            <a:pPr marL="0" indent="0">
              <a:buNone/>
            </a:pPr>
            <a:endParaRPr lang="en-US" b="1" dirty="0">
              <a:solidFill>
                <a:srgbClr val="1E3C78"/>
              </a:solidFill>
              <a:cs typeface="Arial" panose="020B0604020202020204" pitchFamily="34" charset="0"/>
            </a:endParaRPr>
          </a:p>
        </p:txBody>
      </p:sp>
      <p:sp>
        <p:nvSpPr>
          <p:cNvPr id="4" name="Title 1"/>
          <p:cNvSpPr txBox="1">
            <a:spLocks/>
          </p:cNvSpPr>
          <p:nvPr/>
        </p:nvSpPr>
        <p:spPr bwMode="auto">
          <a:xfrm>
            <a:off x="152400" y="409453"/>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RSAT PROGRAM</a:t>
            </a:r>
          </a:p>
        </p:txBody>
      </p:sp>
    </p:spTree>
    <p:extLst>
      <p:ext uri="{BB962C8B-B14F-4D97-AF65-F5344CB8AC3E}">
        <p14:creationId xmlns:p14="http://schemas.microsoft.com/office/powerpoint/2010/main" val="267782888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52400" y="381000"/>
            <a:ext cx="8229600" cy="60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RSAT PROGRAM</a:t>
            </a:r>
          </a:p>
          <a:p>
            <a:r>
              <a:rPr lang="en-US" sz="1800" kern="0" dirty="0">
                <a:latin typeface="Arial" pitchFamily="34" charset="0"/>
                <a:cs typeface="Arial" pitchFamily="34" charset="0"/>
              </a:rPr>
              <a:t> Pg. 14 RFP </a:t>
            </a:r>
          </a:p>
        </p:txBody>
      </p:sp>
      <p:pic>
        <p:nvPicPr>
          <p:cNvPr id="5" name="Content Placeholder 1">
            <a:extLst>
              <a:ext uri="{FF2B5EF4-FFF2-40B4-BE49-F238E27FC236}">
                <a16:creationId xmlns:a16="http://schemas.microsoft.com/office/drawing/2014/main" id="{8B856F91-C1A0-42D8-A3D7-84CD97CBE881}"/>
              </a:ext>
            </a:extLst>
          </p:cNvPr>
          <p:cNvPicPr>
            <a:picLocks noGrp="1" noChangeAspect="1"/>
          </p:cNvPicPr>
          <p:nvPr>
            <p:ph idx="4294967295"/>
          </p:nvPr>
        </p:nvPicPr>
        <p:blipFill>
          <a:blip r:embed="rId3"/>
          <a:stretch>
            <a:fillRect/>
          </a:stretch>
        </p:blipFill>
        <p:spPr>
          <a:xfrm>
            <a:off x="685800" y="2941078"/>
            <a:ext cx="7467600" cy="1920406"/>
          </a:xfrm>
          <a:prstGeom prst="rect">
            <a:avLst/>
          </a:prstGeom>
        </p:spPr>
      </p:pic>
      <p:pic>
        <p:nvPicPr>
          <p:cNvPr id="6" name="Picture 2" descr="http://1.bp.blogspot.com/_a2RfdLVLRfs/TF1DEkYmeZI/AAAAAAAABP4/OMg2TRPiI2g/s1600/Vidya+Sury+time.gif">
            <a:extLst>
              <a:ext uri="{FF2B5EF4-FFF2-40B4-BE49-F238E27FC236}">
                <a16:creationId xmlns:a16="http://schemas.microsoft.com/office/drawing/2014/main" id="{813EC73C-C7F1-4F12-B131-08F4A7B6C3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838200"/>
            <a:ext cx="3124200" cy="2102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760576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457200"/>
            <a:ext cx="7620000" cy="381000"/>
          </a:xfrm>
        </p:spPr>
        <p:txBody>
          <a:bodyPr/>
          <a:lstStyle/>
          <a:p>
            <a:pPr algn="ctr">
              <a:defRPr/>
            </a:pPr>
            <a:r>
              <a:rPr lang="en-US" sz="2800" dirty="0"/>
              <a:t>Summary of Key Dates</a:t>
            </a:r>
            <a:endParaRPr lang="en-US" sz="2800" dirty="0">
              <a:solidFill>
                <a:schemeClr val="accent4"/>
              </a:solidFill>
            </a:endParaRPr>
          </a:p>
        </p:txBody>
      </p:sp>
      <p:graphicFrame>
        <p:nvGraphicFramePr>
          <p:cNvPr id="4" name="Table 3">
            <a:extLst>
              <a:ext uri="{FF2B5EF4-FFF2-40B4-BE49-F238E27FC236}">
                <a16:creationId xmlns:a16="http://schemas.microsoft.com/office/drawing/2014/main" id="{3DECC54A-4827-49D6-8F1E-E32651D3F84C}"/>
              </a:ext>
            </a:extLst>
          </p:cNvPr>
          <p:cNvGraphicFramePr>
            <a:graphicFrameLocks noGrp="1"/>
          </p:cNvGraphicFramePr>
          <p:nvPr>
            <p:extLst>
              <p:ext uri="{D42A27DB-BD31-4B8C-83A1-F6EECF244321}">
                <p14:modId xmlns:p14="http://schemas.microsoft.com/office/powerpoint/2010/main" val="2568935549"/>
              </p:ext>
            </p:extLst>
          </p:nvPr>
        </p:nvGraphicFramePr>
        <p:xfrm>
          <a:off x="228600" y="914401"/>
          <a:ext cx="8686800" cy="5725975"/>
        </p:xfrm>
        <a:graphic>
          <a:graphicData uri="http://schemas.openxmlformats.org/drawingml/2006/table">
            <a:tbl>
              <a:tblPr/>
              <a:tblGrid>
                <a:gridCol w="6172200">
                  <a:extLst>
                    <a:ext uri="{9D8B030D-6E8A-4147-A177-3AD203B41FA5}">
                      <a16:colId xmlns:a16="http://schemas.microsoft.com/office/drawing/2014/main" val="3334029200"/>
                    </a:ext>
                  </a:extLst>
                </a:gridCol>
                <a:gridCol w="2514600">
                  <a:extLst>
                    <a:ext uri="{9D8B030D-6E8A-4147-A177-3AD203B41FA5}">
                      <a16:colId xmlns:a16="http://schemas.microsoft.com/office/drawing/2014/main" val="343262594"/>
                    </a:ext>
                  </a:extLst>
                </a:gridCol>
              </a:tblGrid>
              <a:tr h="744675">
                <a:tc>
                  <a:txBody>
                    <a:bodyPr/>
                    <a:lstStyle/>
                    <a:p>
                      <a:pPr marL="0" marR="0" algn="just">
                        <a:lnSpc>
                          <a:spcPct val="115000"/>
                        </a:lnSpc>
                        <a:spcBef>
                          <a:spcPts val="0"/>
                        </a:spcBef>
                        <a:spcAft>
                          <a:spcPts val="0"/>
                        </a:spcAft>
                      </a:pPr>
                      <a:r>
                        <a:rPr lang="en-US" sz="20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ACTIVITY</a:t>
                      </a: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just">
                        <a:lnSpc>
                          <a:spcPct val="115000"/>
                        </a:lnSpc>
                        <a:spcBef>
                          <a:spcPts val="0"/>
                        </a:spcBef>
                        <a:spcAft>
                          <a:spcPts val="0"/>
                        </a:spcAft>
                      </a:pPr>
                      <a:r>
                        <a:rPr lang="en-US" sz="20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TENTATIVE TIMELINE</a:t>
                      </a:r>
                      <a:endParaRPr lang="en-US" sz="20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381961194"/>
                  </a:ext>
                </a:extLst>
              </a:tr>
              <a:tr h="819720">
                <a:tc>
                  <a:txBody>
                    <a:bodyPr/>
                    <a:lstStyle/>
                    <a:p>
                      <a:pPr marL="0" marR="0" algn="l">
                        <a:lnSpc>
                          <a:spcPct val="115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Release Request for Proposals (RFP) Solicitation</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February 9, 2018</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84559374"/>
                  </a:ext>
                </a:extLst>
              </a:tr>
              <a:tr h="434758">
                <a:tc>
                  <a:txBody>
                    <a:bodyPr/>
                    <a:lstStyle/>
                    <a:p>
                      <a:pPr marL="0" marR="0" algn="l">
                        <a:lnSpc>
                          <a:spcPct val="115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Bidders’ Conference </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just">
                        <a:lnSpc>
                          <a:spcPct val="115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March 7, 2018</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034125081"/>
                  </a:ext>
                </a:extLst>
              </a:tr>
              <a:tr h="819720">
                <a:tc>
                  <a:txBody>
                    <a:bodyPr/>
                    <a:lstStyle/>
                    <a:p>
                      <a:pPr marL="0" marR="0" algn="l">
                        <a:lnSpc>
                          <a:spcPct val="115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Grant Proposal/Application Due to the BSCC (by noon)</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April 6, 2018</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19862053"/>
                  </a:ext>
                </a:extLst>
              </a:tr>
              <a:tr h="434758">
                <a:tc>
                  <a:txBody>
                    <a:bodyPr/>
                    <a:lstStyle/>
                    <a:p>
                      <a:pPr marL="0" marR="0" algn="l">
                        <a:lnSpc>
                          <a:spcPct val="115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Technical Compliance Review (TCR)</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just">
                        <a:lnSpc>
                          <a:spcPct val="115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April 9-17, 2018</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750475268"/>
                  </a:ext>
                </a:extLst>
              </a:tr>
              <a:tr h="772133">
                <a:tc>
                  <a:txBody>
                    <a:bodyPr/>
                    <a:lstStyle/>
                    <a:p>
                      <a:pPr marL="0" marR="0" algn="l">
                        <a:lnSpc>
                          <a:spcPct val="115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Non-substantive Changes Due </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TBD following TCR</a:t>
                      </a:r>
                    </a:p>
                    <a:p>
                      <a:pPr marL="0" marR="0" algn="just">
                        <a:lnSpc>
                          <a:spcPct val="115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(2-day window)</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32353423"/>
                  </a:ext>
                </a:extLst>
              </a:tr>
              <a:tr h="434758">
                <a:tc>
                  <a:txBody>
                    <a:bodyPr/>
                    <a:lstStyle/>
                    <a:p>
                      <a:pPr marL="0" marR="0" algn="l">
                        <a:lnSpc>
                          <a:spcPct val="115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BSCC Board Meeting for Funding Approval</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just">
                        <a:lnSpc>
                          <a:spcPct val="115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June 7, 2018</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930027538"/>
                  </a:ext>
                </a:extLst>
              </a:tr>
              <a:tr h="819720">
                <a:tc>
                  <a:txBody>
                    <a:bodyPr/>
                    <a:lstStyle/>
                    <a:p>
                      <a:pPr marL="0" marR="0" algn="l">
                        <a:lnSpc>
                          <a:spcPct val="115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Grants Begin/Contracts Expected to Commence</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July 1, 2018</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8060331"/>
                  </a:ext>
                </a:extLst>
              </a:tr>
              <a:tr h="434758">
                <a:tc>
                  <a:txBody>
                    <a:bodyPr/>
                    <a:lstStyle/>
                    <a:p>
                      <a:pPr marL="0" marR="0" algn="l">
                        <a:lnSpc>
                          <a:spcPct val="115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Grantee Orientation</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just">
                        <a:lnSpc>
                          <a:spcPct val="115000"/>
                        </a:lnSpc>
                        <a:spcBef>
                          <a:spcPts val="0"/>
                        </a:spcBef>
                        <a:spcAft>
                          <a:spcPts val="0"/>
                        </a:spcAft>
                      </a:pPr>
                      <a:r>
                        <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TBD</a:t>
                      </a:r>
                    </a:p>
                  </a:txBody>
                  <a:tcPr marL="73025" marR="73025" marT="27305" marB="273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022010577"/>
                  </a:ext>
                </a:extLst>
              </a:tr>
            </a:tbl>
          </a:graphicData>
        </a:graphic>
      </p:graphicFrame>
    </p:spTree>
    <p:extLst>
      <p:ext uri="{BB962C8B-B14F-4D97-AF65-F5344CB8AC3E}">
        <p14:creationId xmlns:p14="http://schemas.microsoft.com/office/powerpoint/2010/main" val="262797598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727685"/>
            <a:ext cx="8229600" cy="5755177"/>
          </a:xfrm>
        </p:spPr>
        <p:txBody>
          <a:bodyPr/>
          <a:lstStyle/>
          <a:p>
            <a:pPr marL="0" lvl="0" indent="0" algn="ctr">
              <a:spcBef>
                <a:spcPct val="0"/>
              </a:spcBef>
              <a:buClrTx/>
              <a:buSzTx/>
              <a:buNone/>
            </a:pPr>
            <a:endParaRPr lang="en-US" sz="3600" kern="10" dirty="0">
              <a:ln w="6350">
                <a:solidFill>
                  <a:srgbClr val="CC9900"/>
                </a:solidFill>
                <a:round/>
                <a:headEnd/>
                <a:tailEnd/>
              </a:ln>
              <a:solidFill>
                <a:srgbClr val="A0937C"/>
              </a:solidFill>
            </a:endParaRPr>
          </a:p>
          <a:p>
            <a:pPr marL="0" lvl="0" indent="0" algn="ctr">
              <a:spcBef>
                <a:spcPct val="0"/>
              </a:spcBef>
              <a:buClrTx/>
              <a:buSzTx/>
              <a:buNone/>
            </a:pPr>
            <a:r>
              <a:rPr lang="en-US" sz="3600" kern="10" dirty="0">
                <a:ln w="6350">
                  <a:solidFill>
                    <a:srgbClr val="CC9900"/>
                  </a:solidFill>
                  <a:round/>
                  <a:headEnd/>
                  <a:tailEnd/>
                </a:ln>
                <a:solidFill>
                  <a:schemeClr val="bg1"/>
                </a:solidFill>
              </a:rPr>
              <a:t>RFP Components</a:t>
            </a:r>
          </a:p>
          <a:p>
            <a:pPr marL="0" lvl="0" indent="0" algn="ctr">
              <a:spcBef>
                <a:spcPct val="0"/>
              </a:spcBef>
              <a:buClrTx/>
              <a:buSzTx/>
              <a:buNone/>
            </a:pPr>
            <a:endParaRPr lang="en-US" sz="3600" kern="10" dirty="0">
              <a:ln w="6350">
                <a:solidFill>
                  <a:srgbClr val="CC9900"/>
                </a:solidFill>
                <a:round/>
                <a:headEnd/>
                <a:tailEnd/>
              </a:ln>
              <a:solidFill>
                <a:srgbClr val="A0937C"/>
              </a:solidFill>
              <a:cs typeface="Arial" panose="020B0604020202020204" pitchFamily="34" charset="0"/>
            </a:endParaRPr>
          </a:p>
          <a:p>
            <a:pPr marL="0" lvl="0" indent="0" algn="ctr">
              <a:spcBef>
                <a:spcPct val="0"/>
              </a:spcBef>
              <a:buClrTx/>
              <a:buSzTx/>
              <a:buNone/>
            </a:pPr>
            <a:r>
              <a:rPr lang="en-US" sz="3600" kern="10" dirty="0">
                <a:ln w="6350">
                  <a:solidFill>
                    <a:srgbClr val="CC9900"/>
                  </a:solidFill>
                  <a:round/>
                  <a:headEnd/>
                  <a:tailEnd/>
                </a:ln>
                <a:solidFill>
                  <a:srgbClr val="A0937C"/>
                </a:solidFill>
                <a:cs typeface="Arial" panose="020B0604020202020204" pitchFamily="34" charset="0"/>
              </a:rPr>
              <a:t>~ </a:t>
            </a:r>
          </a:p>
          <a:p>
            <a:pPr marL="0" lvl="0" indent="0" algn="ctr">
              <a:spcBef>
                <a:spcPct val="0"/>
              </a:spcBef>
              <a:buClrTx/>
              <a:buSzTx/>
              <a:buNone/>
            </a:pPr>
            <a:endParaRPr lang="en-US" sz="3600" kern="10" dirty="0">
              <a:ln w="6350">
                <a:solidFill>
                  <a:srgbClr val="CC9900"/>
                </a:solidFill>
                <a:round/>
                <a:headEnd/>
                <a:tailEnd/>
              </a:ln>
              <a:solidFill>
                <a:srgbClr val="1E3C78"/>
              </a:solidFill>
              <a:cs typeface="Arial" panose="020B0604020202020204" pitchFamily="34" charset="0"/>
            </a:endParaRPr>
          </a:p>
          <a:p>
            <a:pPr marL="0" lvl="0" indent="0" algn="ctr">
              <a:spcBef>
                <a:spcPct val="0"/>
              </a:spcBef>
              <a:buClrTx/>
              <a:buSzTx/>
              <a:buNone/>
            </a:pPr>
            <a:r>
              <a:rPr lang="en-US" b="1" kern="10" dirty="0">
                <a:ln w="6350">
                  <a:solidFill>
                    <a:srgbClr val="CC9900"/>
                  </a:solidFill>
                  <a:round/>
                  <a:headEnd/>
                  <a:tailEnd/>
                </a:ln>
                <a:solidFill>
                  <a:schemeClr val="bg1"/>
                </a:solidFill>
                <a:cs typeface="Arial" panose="020B0604020202020204" pitchFamily="34" charset="0"/>
              </a:rPr>
              <a:t>20 Page Narrative</a:t>
            </a:r>
          </a:p>
          <a:p>
            <a:pPr marL="0" lvl="0" indent="0" algn="ctr">
              <a:spcBef>
                <a:spcPct val="0"/>
              </a:spcBef>
              <a:buClrTx/>
              <a:buSzTx/>
              <a:buNone/>
            </a:pPr>
            <a:endParaRPr lang="en-US" b="1" kern="10" dirty="0">
              <a:ln w="6350">
                <a:solidFill>
                  <a:srgbClr val="CC9900"/>
                </a:solidFill>
                <a:round/>
                <a:headEnd/>
                <a:tailEnd/>
              </a:ln>
              <a:solidFill>
                <a:schemeClr val="bg1"/>
              </a:solidFill>
              <a:cs typeface="Arial" panose="020B0604020202020204" pitchFamily="34" charset="0"/>
            </a:endParaRPr>
          </a:p>
          <a:p>
            <a:pPr marL="0" lvl="0" indent="0" algn="ctr">
              <a:spcBef>
                <a:spcPct val="0"/>
              </a:spcBef>
              <a:buClrTx/>
              <a:buSzTx/>
              <a:buNone/>
            </a:pPr>
            <a:r>
              <a:rPr lang="en-US" b="1" kern="10" dirty="0">
                <a:ln w="6350">
                  <a:solidFill>
                    <a:srgbClr val="CC9900"/>
                  </a:solidFill>
                  <a:round/>
                  <a:headEnd/>
                  <a:tailEnd/>
                </a:ln>
                <a:solidFill>
                  <a:schemeClr val="bg1"/>
                </a:solidFill>
                <a:cs typeface="Arial" panose="020B0604020202020204" pitchFamily="34" charset="0"/>
              </a:rPr>
              <a:t>Budget Section</a:t>
            </a:r>
          </a:p>
          <a:p>
            <a:pPr marL="0" lvl="0" indent="0" algn="ctr">
              <a:spcBef>
                <a:spcPct val="0"/>
              </a:spcBef>
              <a:buClrTx/>
              <a:buSzTx/>
              <a:buNone/>
            </a:pPr>
            <a:endParaRPr lang="en-US" b="1" kern="10" dirty="0">
              <a:ln w="6350">
                <a:solidFill>
                  <a:srgbClr val="CC9900"/>
                </a:solidFill>
                <a:round/>
                <a:headEnd/>
                <a:tailEnd/>
              </a:ln>
              <a:solidFill>
                <a:schemeClr val="bg1"/>
              </a:solidFill>
              <a:cs typeface="Arial" panose="020B0604020202020204" pitchFamily="34" charset="0"/>
            </a:endParaRPr>
          </a:p>
          <a:p>
            <a:pPr marL="0" lvl="0" indent="0" algn="ctr">
              <a:spcBef>
                <a:spcPct val="0"/>
              </a:spcBef>
              <a:buClrTx/>
              <a:buSzTx/>
              <a:buNone/>
            </a:pPr>
            <a:r>
              <a:rPr lang="en-US" b="1" kern="10" dirty="0">
                <a:ln w="6350">
                  <a:solidFill>
                    <a:srgbClr val="CC9900"/>
                  </a:solidFill>
                  <a:round/>
                  <a:headEnd/>
                  <a:tailEnd/>
                </a:ln>
                <a:solidFill>
                  <a:schemeClr val="bg1"/>
                </a:solidFill>
                <a:cs typeface="Arial" panose="020B0604020202020204" pitchFamily="34" charset="0"/>
              </a:rPr>
              <a:t>9 Documents/Forms</a:t>
            </a:r>
          </a:p>
          <a:p>
            <a:pPr marL="0" lvl="0" indent="0">
              <a:spcBef>
                <a:spcPct val="0"/>
              </a:spcBef>
              <a:buClrTx/>
              <a:buSzTx/>
              <a:buNone/>
            </a:pPr>
            <a:endParaRPr lang="en-US" sz="2000" dirty="0">
              <a:solidFill>
                <a:srgbClr val="1E3C78"/>
              </a:solidFill>
              <a:cs typeface="Arial" panose="020B0604020202020204" pitchFamily="34" charset="0"/>
            </a:endParaRPr>
          </a:p>
        </p:txBody>
      </p:sp>
      <p:sp>
        <p:nvSpPr>
          <p:cNvPr id="4" name="Title 1"/>
          <p:cNvSpPr txBox="1">
            <a:spLocks/>
          </p:cNvSpPr>
          <p:nvPr/>
        </p:nvSpPr>
        <p:spPr bwMode="auto">
          <a:xfrm>
            <a:off x="34636"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RSAT PROGRAM</a:t>
            </a:r>
          </a:p>
        </p:txBody>
      </p:sp>
    </p:spTree>
    <p:extLst>
      <p:ext uri="{BB962C8B-B14F-4D97-AF65-F5344CB8AC3E}">
        <p14:creationId xmlns:p14="http://schemas.microsoft.com/office/powerpoint/2010/main" val="98313906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727685"/>
            <a:ext cx="8153400" cy="5755177"/>
          </a:xfrm>
        </p:spPr>
        <p:txBody>
          <a:bodyPr/>
          <a:lstStyle/>
          <a:p>
            <a:pPr marL="0" indent="0" algn="ctr">
              <a:buNone/>
            </a:pPr>
            <a:r>
              <a:rPr lang="en-US" sz="3200" dirty="0">
                <a:solidFill>
                  <a:srgbClr val="1E3C78"/>
                </a:solidFill>
              </a:rPr>
              <a:t>Proposal Narrative Sections ( pg. 21)</a:t>
            </a:r>
          </a:p>
          <a:p>
            <a:pPr marL="0" indent="0">
              <a:buNone/>
            </a:pPr>
            <a:endParaRPr lang="en-US" sz="1200" dirty="0">
              <a:solidFill>
                <a:srgbClr val="1E3C78"/>
              </a:solidFill>
            </a:endParaRPr>
          </a:p>
          <a:p>
            <a:pPr marL="0" indent="0">
              <a:buNone/>
            </a:pPr>
            <a:r>
              <a:rPr lang="en-US" sz="2400" dirty="0">
                <a:solidFill>
                  <a:srgbClr val="1E3C78"/>
                </a:solidFill>
              </a:rPr>
              <a:t>1. Project Need (15%)</a:t>
            </a:r>
          </a:p>
          <a:p>
            <a:pPr marL="0" indent="0">
              <a:buNone/>
            </a:pPr>
            <a:r>
              <a:rPr lang="en-US" sz="2400" dirty="0">
                <a:solidFill>
                  <a:srgbClr val="1E3C78"/>
                </a:solidFill>
              </a:rPr>
              <a:t>2. Project Approach (15%)</a:t>
            </a:r>
          </a:p>
          <a:p>
            <a:pPr marL="0" indent="0">
              <a:buNone/>
            </a:pPr>
            <a:r>
              <a:rPr lang="en-US" sz="2400" dirty="0">
                <a:solidFill>
                  <a:srgbClr val="1E3C78"/>
                </a:solidFill>
              </a:rPr>
              <a:t>3. Project Details (40%)</a:t>
            </a:r>
          </a:p>
          <a:p>
            <a:pPr marL="0" indent="0">
              <a:buNone/>
            </a:pPr>
            <a:r>
              <a:rPr lang="en-US" sz="2400" dirty="0">
                <a:solidFill>
                  <a:srgbClr val="1E3C78"/>
                </a:solidFill>
              </a:rPr>
              <a:t>    *</a:t>
            </a:r>
            <a:r>
              <a:rPr lang="en-US" sz="2000" dirty="0">
                <a:solidFill>
                  <a:srgbClr val="1E3C78"/>
                </a:solidFill>
              </a:rPr>
              <a:t>includes in-custody and aftercare program</a:t>
            </a:r>
          </a:p>
          <a:p>
            <a:pPr marL="0" indent="0">
              <a:buNone/>
            </a:pPr>
            <a:r>
              <a:rPr lang="en-US" sz="2000" dirty="0">
                <a:solidFill>
                  <a:srgbClr val="1E3C78"/>
                </a:solidFill>
              </a:rPr>
              <a:t>     schedules</a:t>
            </a:r>
          </a:p>
          <a:p>
            <a:pPr marL="0" indent="0">
              <a:buNone/>
            </a:pPr>
            <a:r>
              <a:rPr lang="en-US" sz="2400" dirty="0">
                <a:solidFill>
                  <a:srgbClr val="1E3C78"/>
                </a:solidFill>
              </a:rPr>
              <a:t>4. Organizational Capacity (10%)</a:t>
            </a:r>
          </a:p>
          <a:p>
            <a:pPr marL="0" indent="0">
              <a:buNone/>
            </a:pPr>
            <a:r>
              <a:rPr lang="en-US" sz="2400" dirty="0">
                <a:solidFill>
                  <a:srgbClr val="1E3C78"/>
                </a:solidFill>
              </a:rPr>
              <a:t>     </a:t>
            </a:r>
            <a:r>
              <a:rPr lang="en-US" sz="2000" dirty="0">
                <a:solidFill>
                  <a:srgbClr val="1E3C78"/>
                </a:solidFill>
              </a:rPr>
              <a:t>* includes Attachment G workplan</a:t>
            </a:r>
          </a:p>
          <a:p>
            <a:pPr marL="0" indent="0">
              <a:buNone/>
            </a:pPr>
            <a:r>
              <a:rPr lang="en-US" sz="2400" dirty="0">
                <a:solidFill>
                  <a:srgbClr val="1E3C78"/>
                </a:solidFill>
              </a:rPr>
              <a:t>5. Project Evaluation (10%)</a:t>
            </a:r>
          </a:p>
          <a:p>
            <a:pPr marL="0" indent="0">
              <a:buNone/>
            </a:pPr>
            <a:r>
              <a:rPr lang="en-US" sz="2400" dirty="0">
                <a:solidFill>
                  <a:srgbClr val="1E3C78"/>
                </a:solidFill>
              </a:rPr>
              <a:t>6. Sustainability (5%)</a:t>
            </a:r>
          </a:p>
          <a:p>
            <a:pPr marL="0" indent="0">
              <a:buNone/>
            </a:pPr>
            <a:r>
              <a:rPr lang="en-US" sz="2400" dirty="0">
                <a:solidFill>
                  <a:srgbClr val="1E3C78"/>
                </a:solidFill>
              </a:rPr>
              <a:t>7. Budget Section (5%) </a:t>
            </a:r>
            <a:r>
              <a:rPr lang="en-US" sz="2000" dirty="0">
                <a:solidFill>
                  <a:srgbClr val="1E3C78"/>
                </a:solidFill>
              </a:rPr>
              <a:t>NOTE: does not count toward 20 pg. limit</a:t>
            </a:r>
          </a:p>
          <a:p>
            <a:pPr marL="0" indent="0">
              <a:buNone/>
            </a:pPr>
            <a:endParaRPr lang="en-US" sz="2000" b="1" dirty="0">
              <a:solidFill>
                <a:srgbClr val="1E3C78"/>
              </a:solidFill>
              <a:cs typeface="Arial" panose="020B0604020202020204" pitchFamily="34" charset="0"/>
            </a:endParaRPr>
          </a:p>
        </p:txBody>
      </p:sp>
      <p:sp>
        <p:nvSpPr>
          <p:cNvPr id="4" name="Title 1"/>
          <p:cNvSpPr txBox="1">
            <a:spLocks/>
          </p:cNvSpPr>
          <p:nvPr/>
        </p:nvSpPr>
        <p:spPr bwMode="auto">
          <a:xfrm>
            <a:off x="34636"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RSAT PROGRAM</a:t>
            </a:r>
          </a:p>
        </p:txBody>
      </p:sp>
    </p:spTree>
    <p:extLst>
      <p:ext uri="{BB962C8B-B14F-4D97-AF65-F5344CB8AC3E}">
        <p14:creationId xmlns:p14="http://schemas.microsoft.com/office/powerpoint/2010/main" val="366808669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762000"/>
            <a:ext cx="8229600" cy="5720862"/>
          </a:xfrm>
        </p:spPr>
        <p:txBody>
          <a:bodyPr/>
          <a:lstStyle/>
          <a:p>
            <a:pPr marL="0" indent="0" algn="ctr">
              <a:buNone/>
            </a:pPr>
            <a:r>
              <a:rPr lang="en-US" b="1" dirty="0">
                <a:solidFill>
                  <a:srgbClr val="1E3C78"/>
                </a:solidFill>
                <a:cs typeface="Arial" panose="020B0604020202020204" pitchFamily="34" charset="0"/>
              </a:rPr>
              <a:t>Rating Factors</a:t>
            </a:r>
          </a:p>
          <a:p>
            <a:pPr marL="0" indent="0" algn="ctr">
              <a:buNone/>
            </a:pPr>
            <a:endParaRPr lang="en-US" b="1" dirty="0">
              <a:solidFill>
                <a:srgbClr val="1E3C78"/>
              </a:solidFill>
              <a:cs typeface="Arial" panose="020B0604020202020204" pitchFamily="34" charset="0"/>
            </a:endParaRPr>
          </a:p>
          <a:p>
            <a:pPr marL="0" indent="0" algn="ctr">
              <a:buNone/>
            </a:pPr>
            <a:endParaRPr lang="en-US" b="1" dirty="0">
              <a:solidFill>
                <a:srgbClr val="1E3C78"/>
              </a:solidFill>
              <a:cs typeface="Arial" panose="020B0604020202020204" pitchFamily="34" charset="0"/>
            </a:endParaRPr>
          </a:p>
        </p:txBody>
      </p:sp>
      <p:sp>
        <p:nvSpPr>
          <p:cNvPr id="4" name="Title 1"/>
          <p:cNvSpPr txBox="1">
            <a:spLocks/>
          </p:cNvSpPr>
          <p:nvPr/>
        </p:nvSpPr>
        <p:spPr bwMode="auto">
          <a:xfrm>
            <a:off x="152400" y="409453"/>
            <a:ext cx="8229600" cy="58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RSAT PROGRAM</a:t>
            </a:r>
          </a:p>
          <a:p>
            <a:r>
              <a:rPr lang="en-US" sz="1800" kern="0" dirty="0">
                <a:latin typeface="Arial" pitchFamily="34" charset="0"/>
                <a:cs typeface="Arial" pitchFamily="34" charset="0"/>
              </a:rPr>
              <a:t>Pg. 13 RFP</a:t>
            </a:r>
          </a:p>
        </p:txBody>
      </p:sp>
      <p:graphicFrame>
        <p:nvGraphicFramePr>
          <p:cNvPr id="2" name="Object 1">
            <a:extLst>
              <a:ext uri="{FF2B5EF4-FFF2-40B4-BE49-F238E27FC236}">
                <a16:creationId xmlns:a16="http://schemas.microsoft.com/office/drawing/2014/main" id="{4311EFBA-71C6-4988-902A-D23E87B3C739}"/>
              </a:ext>
            </a:extLst>
          </p:cNvPr>
          <p:cNvGraphicFramePr>
            <a:graphicFrameLocks noChangeAspect="1"/>
          </p:cNvGraphicFramePr>
          <p:nvPr>
            <p:extLst>
              <p:ext uri="{D42A27DB-BD31-4B8C-83A1-F6EECF244321}">
                <p14:modId xmlns:p14="http://schemas.microsoft.com/office/powerpoint/2010/main" val="3118107464"/>
              </p:ext>
            </p:extLst>
          </p:nvPr>
        </p:nvGraphicFramePr>
        <p:xfrm>
          <a:off x="457200" y="1307123"/>
          <a:ext cx="8589785" cy="4648200"/>
        </p:xfrm>
        <a:graphic>
          <a:graphicData uri="http://schemas.openxmlformats.org/presentationml/2006/ole">
            <mc:AlternateContent xmlns:mc="http://schemas.openxmlformats.org/markup-compatibility/2006">
              <mc:Choice xmlns:v="urn:schemas-microsoft-com:vml" Requires="v">
                <p:oleObj spid="_x0000_s5135" name="Document" r:id="rId4" imgW="6134255" imgH="2913123" progId="Word.Document.12">
                  <p:embed/>
                </p:oleObj>
              </mc:Choice>
              <mc:Fallback>
                <p:oleObj name="Document" r:id="rId4" imgW="6134255" imgH="2913123" progId="Word.Document.12">
                  <p:embed/>
                  <p:pic>
                    <p:nvPicPr>
                      <p:cNvPr id="0" name=""/>
                      <p:cNvPicPr/>
                      <p:nvPr/>
                    </p:nvPicPr>
                    <p:blipFill>
                      <a:blip r:embed="rId5"/>
                      <a:stretch>
                        <a:fillRect/>
                      </a:stretch>
                    </p:blipFill>
                    <p:spPr>
                      <a:xfrm>
                        <a:off x="457200" y="1307123"/>
                        <a:ext cx="8589785" cy="4648200"/>
                      </a:xfrm>
                      <a:prstGeom prst="rect">
                        <a:avLst/>
                      </a:prstGeom>
                    </p:spPr>
                  </p:pic>
                </p:oleObj>
              </mc:Fallback>
            </mc:AlternateContent>
          </a:graphicData>
        </a:graphic>
      </p:graphicFrame>
    </p:spTree>
    <p:extLst>
      <p:ext uri="{BB962C8B-B14F-4D97-AF65-F5344CB8AC3E}">
        <p14:creationId xmlns:p14="http://schemas.microsoft.com/office/powerpoint/2010/main" val="3878568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727685"/>
            <a:ext cx="7772400" cy="5755177"/>
          </a:xfrm>
        </p:spPr>
        <p:txBody>
          <a:bodyPr/>
          <a:lstStyle/>
          <a:p>
            <a:pPr marL="0" marR="0" algn="ctr">
              <a:lnSpc>
                <a:spcPct val="115000"/>
              </a:lnSpc>
              <a:spcBef>
                <a:spcPts val="0"/>
              </a:spcBef>
              <a:spcAft>
                <a:spcPts val="0"/>
              </a:spcAft>
            </a:pPr>
            <a:endParaRPr lang="en-US" sz="2000" b="1" dirty="0">
              <a:solidFill>
                <a:srgbClr val="1E3C78"/>
              </a:solidFill>
              <a:latin typeface="Arial Black" panose="020B0A0402010202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2000" b="1" dirty="0">
              <a:solidFill>
                <a:srgbClr val="1E3C78"/>
              </a:solidFill>
              <a:latin typeface="Arial Black" panose="020B0A0402010202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2000" b="1" dirty="0">
              <a:solidFill>
                <a:srgbClr val="1E3C78"/>
              </a:solidFill>
              <a:latin typeface="Arial Black" panose="020B0A0402010202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sz="2000" b="1" dirty="0">
                <a:solidFill>
                  <a:srgbClr val="1E3C78"/>
                </a:solidFill>
                <a:latin typeface="Arial Black" panose="020B0A04020102020204" pitchFamily="34" charset="0"/>
                <a:ea typeface="Calibri" panose="020F0502020204030204" pitchFamily="34" charset="0"/>
                <a:cs typeface="Times New Roman" panose="02020603050405020304" pitchFamily="18" charset="0"/>
              </a:rPr>
              <a:t>PLEASE NOTE: TO BE CONSIDERED FOR FUNDING, A PROPOSAL MUST MEET A MINIMUM WEIGHTED SCORE OF </a:t>
            </a:r>
          </a:p>
          <a:p>
            <a:pPr marL="0" marR="0" indent="0" algn="ctr">
              <a:lnSpc>
                <a:spcPct val="115000"/>
              </a:lnSpc>
              <a:spcBef>
                <a:spcPts val="0"/>
              </a:spcBef>
              <a:spcAft>
                <a:spcPts val="0"/>
              </a:spcAft>
              <a:buNone/>
            </a:pPr>
            <a:r>
              <a:rPr lang="en-US" sz="4000" b="1" dirty="0">
                <a:solidFill>
                  <a:srgbClr val="A2874B"/>
                </a:solidFill>
                <a:latin typeface="Arial Black" panose="020B0A04020102020204" pitchFamily="34" charset="0"/>
                <a:ea typeface="Calibri" panose="020F0502020204030204" pitchFamily="34" charset="0"/>
                <a:cs typeface="Times New Roman" panose="02020603050405020304" pitchFamily="18" charset="0"/>
              </a:rPr>
              <a:t>144</a:t>
            </a:r>
            <a:r>
              <a:rPr lang="en-US" sz="2000" b="1" dirty="0">
                <a:solidFill>
                  <a:srgbClr val="A2874B"/>
                </a:solidFill>
                <a:latin typeface="Arial Black" panose="020B0A0402010202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endParaRPr lang="en-US" sz="1800" dirty="0">
              <a:solidFill>
                <a:srgbClr val="1E3C78"/>
              </a:solidFill>
              <a:latin typeface="Arial Black" panose="020B0A0402010202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sz="2000" b="1" dirty="0">
                <a:solidFill>
                  <a:srgbClr val="1E3C78"/>
                </a:solidFill>
                <a:latin typeface="Arial Black" panose="020B0A04020102020204" pitchFamily="34" charset="0"/>
                <a:ea typeface="Calibri" panose="020F0502020204030204" pitchFamily="34" charset="0"/>
                <a:cs typeface="Times New Roman" panose="02020603050405020304" pitchFamily="18" charset="0"/>
              </a:rPr>
              <a:t>*60% OF THE 240 TOTAL POSSIBLE </a:t>
            </a:r>
          </a:p>
          <a:p>
            <a:pPr marL="0" marR="0" indent="0" algn="ctr">
              <a:lnSpc>
                <a:spcPct val="115000"/>
              </a:lnSpc>
              <a:spcBef>
                <a:spcPts val="0"/>
              </a:spcBef>
              <a:spcAft>
                <a:spcPts val="0"/>
              </a:spcAft>
              <a:buNone/>
            </a:pPr>
            <a:r>
              <a:rPr lang="en-US" sz="2000" b="1" dirty="0">
                <a:solidFill>
                  <a:srgbClr val="1E3C78"/>
                </a:solidFill>
                <a:latin typeface="Arial Black" panose="020B0A04020102020204" pitchFamily="34" charset="0"/>
                <a:ea typeface="Calibri" panose="020F0502020204030204" pitchFamily="34" charset="0"/>
                <a:cs typeface="Times New Roman" panose="02020603050405020304" pitchFamily="18" charset="0"/>
              </a:rPr>
              <a:t>WEIGHTED SCORE</a:t>
            </a:r>
            <a:endParaRPr lang="en-US" sz="1800" dirty="0">
              <a:solidFill>
                <a:srgbClr val="1E3C78"/>
              </a:solidFill>
              <a:latin typeface="Arial Black" panose="020B0A04020102020204" pitchFamily="34" charset="0"/>
              <a:ea typeface="Calibri" panose="020F0502020204030204" pitchFamily="34" charset="0"/>
              <a:cs typeface="Times New Roman" panose="02020603050405020304" pitchFamily="18" charset="0"/>
            </a:endParaRPr>
          </a:p>
          <a:p>
            <a:pPr marL="0" indent="0">
              <a:buNone/>
            </a:pPr>
            <a:endParaRPr lang="en-US" sz="2000" b="1" dirty="0">
              <a:solidFill>
                <a:srgbClr val="1E3C78"/>
              </a:solidFill>
              <a:cs typeface="Arial" panose="020B0604020202020204" pitchFamily="34" charset="0"/>
            </a:endParaRPr>
          </a:p>
        </p:txBody>
      </p:sp>
      <p:sp>
        <p:nvSpPr>
          <p:cNvPr id="4" name="Title 1"/>
          <p:cNvSpPr txBox="1">
            <a:spLocks/>
          </p:cNvSpPr>
          <p:nvPr/>
        </p:nvSpPr>
        <p:spPr bwMode="auto">
          <a:xfrm>
            <a:off x="34636"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RSAT PROGRAM</a:t>
            </a:r>
          </a:p>
        </p:txBody>
      </p:sp>
    </p:spTree>
    <p:extLst>
      <p:ext uri="{BB962C8B-B14F-4D97-AF65-F5344CB8AC3E}">
        <p14:creationId xmlns:p14="http://schemas.microsoft.com/office/powerpoint/2010/main" val="36807799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52400" y="409453"/>
            <a:ext cx="8229600" cy="428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RSAT PROGRAM</a:t>
            </a:r>
          </a:p>
        </p:txBody>
      </p:sp>
      <p:sp>
        <p:nvSpPr>
          <p:cNvPr id="5" name="Content Placeholder 2">
            <a:extLst>
              <a:ext uri="{FF2B5EF4-FFF2-40B4-BE49-F238E27FC236}">
                <a16:creationId xmlns:a16="http://schemas.microsoft.com/office/drawing/2014/main" id="{D5B3AE9A-1A1F-4D58-AF5B-E2D075362BD7}"/>
              </a:ext>
            </a:extLst>
          </p:cNvPr>
          <p:cNvSpPr>
            <a:spLocks noGrp="1"/>
          </p:cNvSpPr>
          <p:nvPr>
            <p:ph idx="4294967295"/>
          </p:nvPr>
        </p:nvSpPr>
        <p:spPr>
          <a:xfrm>
            <a:off x="304800" y="1219200"/>
            <a:ext cx="8534400" cy="5135563"/>
          </a:xfrm>
        </p:spPr>
        <p:txBody>
          <a:bodyPr/>
          <a:lstStyle/>
          <a:p>
            <a:pPr marL="508000" lvl="0" indent="-508000">
              <a:buClrTx/>
              <a:buSzTx/>
              <a:buNone/>
            </a:pPr>
            <a:r>
              <a:rPr lang="en-US" altLang="en-US" sz="3200" dirty="0">
                <a:solidFill>
                  <a:srgbClr val="262699"/>
                </a:solidFill>
                <a:latin typeface="Tahoma"/>
                <a:ea typeface="ＭＳ Ｐゴシック"/>
                <a:cs typeface="Times New Roman" panose="02020603050405020304" pitchFamily="18" charset="0"/>
              </a:rPr>
              <a:t>                                               </a:t>
            </a:r>
          </a:p>
          <a:p>
            <a:pPr marL="508000" lvl="0" indent="-508000">
              <a:buClrTx/>
              <a:buSzTx/>
              <a:buNone/>
            </a:pPr>
            <a:r>
              <a:rPr lang="en-US" altLang="en-US" sz="3200" dirty="0">
                <a:solidFill>
                  <a:srgbClr val="262699"/>
                </a:solidFill>
                <a:latin typeface="Tahoma"/>
                <a:ea typeface="ＭＳ Ｐゴシック"/>
                <a:cs typeface="Times New Roman" panose="02020603050405020304" pitchFamily="18" charset="0"/>
              </a:rPr>
              <a:t>About </a:t>
            </a:r>
            <a:r>
              <a:rPr lang="en-US" altLang="en-US" sz="3200" dirty="0">
                <a:solidFill>
                  <a:srgbClr val="193A6D"/>
                </a:solidFill>
                <a:latin typeface="Tahoma"/>
                <a:ea typeface="ＭＳ Ｐゴシック"/>
                <a:cs typeface="Times New Roman" panose="02020603050405020304" pitchFamily="18" charset="0"/>
              </a:rPr>
              <a:t>the BSCC…                         </a:t>
            </a:r>
          </a:p>
          <a:p>
            <a:pPr marL="508000" lvl="0" indent="-508000">
              <a:buClrTx/>
              <a:buSzTx/>
              <a:buNone/>
            </a:pPr>
            <a:endParaRPr lang="en-US" altLang="en-US" sz="1000" dirty="0">
              <a:solidFill>
                <a:srgbClr val="193A6D"/>
              </a:solidFill>
              <a:latin typeface="Tahoma"/>
              <a:ea typeface="ＭＳ Ｐゴシック"/>
              <a:cs typeface="Times New Roman" panose="02020603050405020304" pitchFamily="18" charset="0"/>
            </a:endParaRPr>
          </a:p>
          <a:p>
            <a:pPr marL="1168400" lvl="1" indent="-711200">
              <a:buClrTx/>
              <a:buSzPct val="90000"/>
              <a:buFont typeface="Tahoma" panose="020B0604030504040204" pitchFamily="34" charset="0"/>
              <a:buAutoNum type="arabicPeriod"/>
            </a:pPr>
            <a:r>
              <a:rPr lang="en-US" altLang="en-US" sz="2200" dirty="0">
                <a:solidFill>
                  <a:srgbClr val="193A6D"/>
                </a:solidFill>
                <a:latin typeface="Tahoma"/>
                <a:ea typeface="ＭＳ Ｐゴシック"/>
                <a:cs typeface="Times New Roman" panose="02020603050405020304" pitchFamily="18" charset="0"/>
              </a:rPr>
              <a:t>Reports directly to the Governor's Office</a:t>
            </a:r>
          </a:p>
          <a:p>
            <a:pPr marL="1168400" lvl="1" indent="-711200">
              <a:buClrTx/>
              <a:buSzPct val="90000"/>
              <a:buFont typeface="Tahoma" panose="020B0604030504040204" pitchFamily="34" charset="0"/>
              <a:buAutoNum type="arabicPeriod"/>
            </a:pPr>
            <a:r>
              <a:rPr lang="en-US" altLang="en-US" sz="2200" dirty="0">
                <a:solidFill>
                  <a:srgbClr val="193A6D"/>
                </a:solidFill>
                <a:latin typeface="Tahoma"/>
                <a:ea typeface="ＭＳ Ｐゴシック"/>
                <a:cs typeface="Times New Roman" panose="02020603050405020304" pitchFamily="18" charset="0"/>
              </a:rPr>
              <a:t>Organized under a Governor appointed Board made up of 13 members</a:t>
            </a:r>
          </a:p>
          <a:p>
            <a:pPr marL="1168400" lvl="1" indent="-711200">
              <a:buClrTx/>
              <a:buSzPct val="90000"/>
              <a:buFont typeface="Tahoma" panose="020B0604030504040204" pitchFamily="34" charset="0"/>
              <a:buAutoNum type="arabicPeriod"/>
            </a:pPr>
            <a:r>
              <a:rPr lang="en-US" altLang="en-US" sz="2200" dirty="0">
                <a:solidFill>
                  <a:srgbClr val="193A6D"/>
                </a:solidFill>
                <a:latin typeface="Arial" panose="020B0604020202020204" pitchFamily="34" charset="0"/>
                <a:ea typeface="ＭＳ Ｐゴシック"/>
                <a:cs typeface="Arial" panose="020B0604020202020204" pitchFamily="34" charset="0"/>
              </a:rPr>
              <a:t>Responsibilities include providing statewide leadership, coordination, and technical assistance to promote effective state and local efforts and partnerships in California’s adult and juvenile criminal justice system, including providing technical assistance and coordination to local governments related to public safety</a:t>
            </a:r>
          </a:p>
          <a:p>
            <a:pPr marL="0" indent="0">
              <a:buNone/>
            </a:pPr>
            <a:endParaRPr lang="en-US" sz="2800" dirty="0">
              <a:solidFill>
                <a:srgbClr val="1E3C78"/>
              </a:solidFill>
              <a:latin typeface="Arial" panose="020B0604020202020204" pitchFamily="34" charset="0"/>
              <a:cs typeface="Arial" panose="020B0604020202020204" pitchFamily="34" charset="0"/>
            </a:endParaRPr>
          </a:p>
        </p:txBody>
      </p:sp>
      <p:pic>
        <p:nvPicPr>
          <p:cNvPr id="6" name="Picture 2" descr="http://www6.sfgov.org/ftp/css/main_pages/government_image3_284w198h.jpg">
            <a:extLst>
              <a:ext uri="{FF2B5EF4-FFF2-40B4-BE49-F238E27FC236}">
                <a16:creationId xmlns:a16="http://schemas.microsoft.com/office/drawing/2014/main" id="{65E59E7D-5752-4581-B6FE-338EDFDA2D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691234"/>
            <a:ext cx="1795469" cy="1670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451769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727685"/>
            <a:ext cx="8153400" cy="5755177"/>
          </a:xfrm>
        </p:spPr>
        <p:txBody>
          <a:bodyPr/>
          <a:lstStyle/>
          <a:p>
            <a:pPr marL="0" indent="0">
              <a:buNone/>
            </a:pPr>
            <a:endParaRPr lang="en-US" sz="2000" b="1" dirty="0">
              <a:solidFill>
                <a:srgbClr val="1E3C78"/>
              </a:solidFill>
              <a:cs typeface="Arial" panose="020B0604020202020204" pitchFamily="34" charset="0"/>
            </a:endParaRPr>
          </a:p>
          <a:p>
            <a:pPr marL="0" indent="0">
              <a:buNone/>
            </a:pPr>
            <a:endParaRPr lang="en-US" sz="2000" b="1" dirty="0">
              <a:solidFill>
                <a:srgbClr val="1E3C78"/>
              </a:solidFill>
              <a:cs typeface="Arial" panose="020B0604020202020204" pitchFamily="34" charset="0"/>
            </a:endParaRPr>
          </a:p>
          <a:p>
            <a:pPr marL="0" indent="0">
              <a:buNone/>
            </a:pPr>
            <a:endParaRPr lang="en-US" sz="2000" b="1" dirty="0">
              <a:solidFill>
                <a:srgbClr val="1E3C78"/>
              </a:solidFill>
              <a:cs typeface="Arial" panose="020B0604020202020204" pitchFamily="34" charset="0"/>
            </a:endParaRPr>
          </a:p>
        </p:txBody>
      </p:sp>
      <p:sp>
        <p:nvSpPr>
          <p:cNvPr id="4" name="Title 1"/>
          <p:cNvSpPr txBox="1">
            <a:spLocks/>
          </p:cNvSpPr>
          <p:nvPr/>
        </p:nvSpPr>
        <p:spPr bwMode="auto">
          <a:xfrm>
            <a:off x="0" y="152400"/>
            <a:ext cx="8991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RSAT PROGRAM                  </a:t>
            </a:r>
          </a:p>
          <a:p>
            <a:pPr algn="ctr"/>
            <a:r>
              <a:rPr lang="en-US" sz="2000" kern="0" dirty="0">
                <a:solidFill>
                  <a:schemeClr val="bg1"/>
                </a:solidFill>
                <a:latin typeface="Arial" pitchFamily="34" charset="0"/>
                <a:cs typeface="Arial" pitchFamily="34" charset="0"/>
              </a:rPr>
              <a:t>Sample Rating Criteria Pg. 21</a:t>
            </a:r>
          </a:p>
        </p:txBody>
      </p:sp>
      <p:graphicFrame>
        <p:nvGraphicFramePr>
          <p:cNvPr id="5" name="Table 4">
            <a:extLst>
              <a:ext uri="{FF2B5EF4-FFF2-40B4-BE49-F238E27FC236}">
                <a16:creationId xmlns:a16="http://schemas.microsoft.com/office/drawing/2014/main" id="{0E0BB01A-E208-41B7-BC80-E12FB8FCA024}"/>
              </a:ext>
            </a:extLst>
          </p:cNvPr>
          <p:cNvGraphicFramePr>
            <a:graphicFrameLocks noGrp="1"/>
          </p:cNvGraphicFramePr>
          <p:nvPr>
            <p:extLst>
              <p:ext uri="{D42A27DB-BD31-4B8C-83A1-F6EECF244321}">
                <p14:modId xmlns:p14="http://schemas.microsoft.com/office/powerpoint/2010/main" val="2037065270"/>
              </p:ext>
            </p:extLst>
          </p:nvPr>
        </p:nvGraphicFramePr>
        <p:xfrm>
          <a:off x="762000" y="1080232"/>
          <a:ext cx="7620000" cy="5111753"/>
        </p:xfrm>
        <a:graphic>
          <a:graphicData uri="http://schemas.openxmlformats.org/drawingml/2006/table">
            <a:tbl>
              <a:tblPr firstRow="1" firstCol="1" bandRow="1"/>
              <a:tblGrid>
                <a:gridCol w="582084">
                  <a:extLst>
                    <a:ext uri="{9D8B030D-6E8A-4147-A177-3AD203B41FA5}">
                      <a16:colId xmlns:a16="http://schemas.microsoft.com/office/drawing/2014/main" val="1817730567"/>
                    </a:ext>
                  </a:extLst>
                </a:gridCol>
                <a:gridCol w="7037916">
                  <a:extLst>
                    <a:ext uri="{9D8B030D-6E8A-4147-A177-3AD203B41FA5}">
                      <a16:colId xmlns:a16="http://schemas.microsoft.com/office/drawing/2014/main" val="709885060"/>
                    </a:ext>
                  </a:extLst>
                </a:gridCol>
              </a:tblGrid>
              <a:tr h="858607">
                <a:tc gridSpan="2">
                  <a:txBody>
                    <a:bodyPr/>
                    <a:lstStyle/>
                    <a:p>
                      <a:pPr marL="0" marR="0" algn="ctr">
                        <a:spcBef>
                          <a:spcPts val="0"/>
                        </a:spcBef>
                        <a:spcAft>
                          <a:spcPts val="0"/>
                        </a:spcAft>
                      </a:pPr>
                      <a:r>
                        <a:rPr lang="en-US" sz="24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Rating Criteria for Need</a:t>
                      </a:r>
                      <a:endParaRPr lang="en-US"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24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(Scored in total, on a scale of 0 – 12)</a:t>
                      </a:r>
                      <a:endParaRPr lang="en-US"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n-US"/>
                    </a:p>
                  </a:txBody>
                  <a:tcPr/>
                </a:tc>
                <a:extLst>
                  <a:ext uri="{0D108BD9-81ED-4DB2-BD59-A6C34878D82A}">
                    <a16:rowId xmlns:a16="http://schemas.microsoft.com/office/drawing/2014/main" val="4076712477"/>
                  </a:ext>
                </a:extLst>
              </a:tr>
              <a:tr h="940752">
                <a:tc>
                  <a:txBody>
                    <a:bodyPr/>
                    <a:lstStyle/>
                    <a:p>
                      <a:pPr marL="0" marR="0" algn="ctr">
                        <a:spcBef>
                          <a:spcPts val="0"/>
                        </a:spcBef>
                        <a:spcAft>
                          <a:spcPts val="0"/>
                        </a:spcAft>
                      </a:pPr>
                      <a:r>
                        <a:rPr lang="en-US" sz="24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1a</a:t>
                      </a:r>
                      <a:endParaRPr lang="en-US"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l">
                        <a:spcBef>
                          <a:spcPts val="0"/>
                        </a:spcBef>
                        <a:spcAft>
                          <a:spcPts val="0"/>
                        </a:spcAft>
                      </a:pPr>
                      <a:r>
                        <a:rPr lang="en-US" sz="24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The applicant has described a compelling need for substance use disorder treatment.</a:t>
                      </a:r>
                      <a:endParaRPr lang="en-US"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3776541809"/>
                  </a:ext>
                </a:extLst>
              </a:tr>
              <a:tr h="2070246">
                <a:tc>
                  <a:txBody>
                    <a:bodyPr/>
                    <a:lstStyle/>
                    <a:p>
                      <a:pPr marL="0" marR="0" algn="ctr">
                        <a:spcBef>
                          <a:spcPts val="0"/>
                        </a:spcBef>
                        <a:spcAft>
                          <a:spcPts val="0"/>
                        </a:spcAft>
                      </a:pPr>
                      <a:r>
                        <a:rPr lang="en-US" sz="24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1b</a:t>
                      </a:r>
                      <a:endParaRPr lang="en-US"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l">
                        <a:spcBef>
                          <a:spcPts val="0"/>
                        </a:spcBef>
                        <a:spcAft>
                          <a:spcPts val="0"/>
                        </a:spcAft>
                      </a:pPr>
                      <a:r>
                        <a:rPr lang="en-US" sz="24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The applicant provided local documentation in the form of qualitative and quantitative data to support the description of need. The applicant described gaps in services that contribute to the need. All data sources are cited.</a:t>
                      </a:r>
                      <a:endParaRPr lang="en-US"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448842963"/>
                  </a:ext>
                </a:extLst>
              </a:tr>
              <a:tr h="1242148">
                <a:tc>
                  <a:txBody>
                    <a:bodyPr/>
                    <a:lstStyle/>
                    <a:p>
                      <a:pPr marL="0" marR="0" algn="ctr">
                        <a:spcBef>
                          <a:spcPts val="0"/>
                        </a:spcBef>
                        <a:spcAft>
                          <a:spcPts val="0"/>
                        </a:spcAft>
                      </a:pPr>
                      <a:r>
                        <a:rPr lang="en-US" sz="24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1c</a:t>
                      </a:r>
                      <a:endParaRPr lang="en-US"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marL="0" marR="0" algn="l">
                        <a:spcBef>
                          <a:spcPts val="0"/>
                        </a:spcBef>
                        <a:spcAft>
                          <a:spcPts val="0"/>
                        </a:spcAft>
                      </a:pPr>
                      <a:r>
                        <a:rPr lang="en-US" sz="24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The applicant has identified a strong relationship between the need for the program and the goals of the RSAT program as identified in the RFP.</a:t>
                      </a:r>
                      <a:endParaRPr lang="en-US"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545554496"/>
                  </a:ext>
                </a:extLst>
              </a:tr>
            </a:tbl>
          </a:graphicData>
        </a:graphic>
      </p:graphicFrame>
    </p:spTree>
    <p:extLst>
      <p:ext uri="{BB962C8B-B14F-4D97-AF65-F5344CB8AC3E}">
        <p14:creationId xmlns:p14="http://schemas.microsoft.com/office/powerpoint/2010/main" val="44127354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43205" y="409453"/>
            <a:ext cx="6676795" cy="6073409"/>
          </a:xfrm>
        </p:spPr>
        <p:txBody>
          <a:bodyPr/>
          <a:lstStyle/>
          <a:p>
            <a:pPr marL="0" indent="0" algn="ctr">
              <a:buNone/>
            </a:pPr>
            <a:r>
              <a:rPr lang="en-US" sz="3200" b="1" dirty="0">
                <a:solidFill>
                  <a:srgbClr val="CC9900"/>
                </a:solidFill>
                <a:ea typeface="+mj-ea"/>
                <a:cs typeface="+mj-cs"/>
              </a:rPr>
              <a:t>      </a:t>
            </a:r>
            <a:r>
              <a:rPr lang="en-US" sz="2400" b="1" dirty="0">
                <a:solidFill>
                  <a:srgbClr val="CC9900"/>
                </a:solidFill>
                <a:ea typeface="+mj-ea"/>
                <a:cs typeface="+mj-cs"/>
              </a:rPr>
              <a:t>Scoring Rubric 0-12</a:t>
            </a:r>
          </a:p>
          <a:p>
            <a:pPr marL="0" indent="0" algn="ctr">
              <a:buNone/>
            </a:pPr>
            <a:endParaRPr lang="en-US" sz="3200" b="1" dirty="0">
              <a:solidFill>
                <a:srgbClr val="CC9900"/>
              </a:solidFill>
              <a:ea typeface="+mj-ea"/>
              <a:cs typeface="+mj-cs"/>
            </a:endParaRPr>
          </a:p>
          <a:p>
            <a:pPr marL="0" indent="0" algn="ctr">
              <a:buNone/>
            </a:pPr>
            <a:endParaRPr lang="en-US" sz="3200" b="1" dirty="0">
              <a:solidFill>
                <a:srgbClr val="CC9900"/>
              </a:solidFill>
              <a:ea typeface="+mj-ea"/>
              <a:cs typeface="+mj-cs"/>
            </a:endParaRPr>
          </a:p>
          <a:p>
            <a:pPr marL="0" indent="0" algn="ctr">
              <a:buNone/>
            </a:pPr>
            <a:endParaRPr lang="en-US" b="1" dirty="0">
              <a:solidFill>
                <a:srgbClr val="1E3C78"/>
              </a:solidFill>
              <a:cs typeface="Arial" panose="020B0604020202020204" pitchFamily="34" charset="0"/>
            </a:endParaRPr>
          </a:p>
        </p:txBody>
      </p:sp>
      <p:sp>
        <p:nvSpPr>
          <p:cNvPr id="4" name="Title 1"/>
          <p:cNvSpPr txBox="1">
            <a:spLocks/>
          </p:cNvSpPr>
          <p:nvPr/>
        </p:nvSpPr>
        <p:spPr bwMode="auto">
          <a:xfrm>
            <a:off x="152400" y="409453"/>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RSAT PROGRAM</a:t>
            </a:r>
          </a:p>
        </p:txBody>
      </p:sp>
      <p:graphicFrame>
        <p:nvGraphicFramePr>
          <p:cNvPr id="2" name="Table 1">
            <a:extLst>
              <a:ext uri="{FF2B5EF4-FFF2-40B4-BE49-F238E27FC236}">
                <a16:creationId xmlns:a16="http://schemas.microsoft.com/office/drawing/2014/main" id="{1B4C96C0-9D5A-41E0-AEDD-875B57FE465E}"/>
              </a:ext>
            </a:extLst>
          </p:cNvPr>
          <p:cNvGraphicFramePr>
            <a:graphicFrameLocks noGrp="1"/>
          </p:cNvGraphicFramePr>
          <p:nvPr>
            <p:extLst>
              <p:ext uri="{D42A27DB-BD31-4B8C-83A1-F6EECF244321}">
                <p14:modId xmlns:p14="http://schemas.microsoft.com/office/powerpoint/2010/main" val="2003169300"/>
              </p:ext>
            </p:extLst>
          </p:nvPr>
        </p:nvGraphicFramePr>
        <p:xfrm>
          <a:off x="457200" y="1066801"/>
          <a:ext cx="8153399" cy="5428342"/>
        </p:xfrm>
        <a:graphic>
          <a:graphicData uri="http://schemas.openxmlformats.org/drawingml/2006/table">
            <a:tbl>
              <a:tblPr firstRow="1" firstCol="1" bandRow="1"/>
              <a:tblGrid>
                <a:gridCol w="1751471">
                  <a:extLst>
                    <a:ext uri="{9D8B030D-6E8A-4147-A177-3AD203B41FA5}">
                      <a16:colId xmlns:a16="http://schemas.microsoft.com/office/drawing/2014/main" val="1328791608"/>
                    </a:ext>
                  </a:extLst>
                </a:gridCol>
                <a:gridCol w="1600482">
                  <a:extLst>
                    <a:ext uri="{9D8B030D-6E8A-4147-A177-3AD203B41FA5}">
                      <a16:colId xmlns:a16="http://schemas.microsoft.com/office/drawing/2014/main" val="2093946149"/>
                    </a:ext>
                  </a:extLst>
                </a:gridCol>
                <a:gridCol w="1600482">
                  <a:extLst>
                    <a:ext uri="{9D8B030D-6E8A-4147-A177-3AD203B41FA5}">
                      <a16:colId xmlns:a16="http://schemas.microsoft.com/office/drawing/2014/main" val="2403423520"/>
                    </a:ext>
                  </a:extLst>
                </a:gridCol>
                <a:gridCol w="1600482">
                  <a:extLst>
                    <a:ext uri="{9D8B030D-6E8A-4147-A177-3AD203B41FA5}">
                      <a16:colId xmlns:a16="http://schemas.microsoft.com/office/drawing/2014/main" val="4252118577"/>
                    </a:ext>
                  </a:extLst>
                </a:gridCol>
                <a:gridCol w="1600482">
                  <a:extLst>
                    <a:ext uri="{9D8B030D-6E8A-4147-A177-3AD203B41FA5}">
                      <a16:colId xmlns:a16="http://schemas.microsoft.com/office/drawing/2014/main" val="1446811695"/>
                    </a:ext>
                  </a:extLst>
                </a:gridCol>
              </a:tblGrid>
              <a:tr h="440520">
                <a:tc>
                  <a:txBody>
                    <a:bodyPr/>
                    <a:lstStyle/>
                    <a:p>
                      <a:pPr marL="0" marR="0" algn="ctr">
                        <a:spcBef>
                          <a:spcPts val="0"/>
                        </a:spcBef>
                        <a:spcAft>
                          <a:spcPts val="0"/>
                        </a:spcAft>
                      </a:pPr>
                      <a:r>
                        <a:rPr lang="en-US"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No Evidence</a:t>
                      </a:r>
                    </a:p>
                  </a:txBody>
                  <a:tcPr marL="62593" marR="62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AF1DD"/>
                    </a:solidFill>
                  </a:tcPr>
                </a:tc>
                <a:tc>
                  <a:txBody>
                    <a:bodyPr/>
                    <a:lstStyle/>
                    <a:p>
                      <a:pPr marL="0" marR="0" algn="ctr">
                        <a:spcBef>
                          <a:spcPts val="0"/>
                        </a:spcBef>
                        <a:spcAft>
                          <a:spcPts val="0"/>
                        </a:spcAft>
                      </a:pPr>
                      <a:r>
                        <a:rPr lang="en-US" sz="16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Poor</a:t>
                      </a:r>
                    </a:p>
                  </a:txBody>
                  <a:tcPr marL="62593" marR="62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BE5F1"/>
                    </a:solidFill>
                  </a:tcPr>
                </a:tc>
                <a:tc>
                  <a:txBody>
                    <a:bodyPr/>
                    <a:lstStyle/>
                    <a:p>
                      <a:pPr marL="0" marR="0" algn="ctr">
                        <a:spcBef>
                          <a:spcPts val="0"/>
                        </a:spcBef>
                        <a:spcAft>
                          <a:spcPts val="0"/>
                        </a:spcAft>
                      </a:pPr>
                      <a:r>
                        <a:rPr lang="en-US" sz="16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Fair</a:t>
                      </a:r>
                    </a:p>
                  </a:txBody>
                  <a:tcPr marL="62593" marR="62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2DBDB"/>
                    </a:solidFill>
                  </a:tcPr>
                </a:tc>
                <a:tc>
                  <a:txBody>
                    <a:bodyPr/>
                    <a:lstStyle/>
                    <a:p>
                      <a:pPr marL="0" marR="0" algn="ctr">
                        <a:spcBef>
                          <a:spcPts val="0"/>
                        </a:spcBef>
                        <a:spcAft>
                          <a:spcPts val="0"/>
                        </a:spcAft>
                      </a:pPr>
                      <a:r>
                        <a:rPr lang="en-US" sz="16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Good</a:t>
                      </a:r>
                    </a:p>
                  </a:txBody>
                  <a:tcPr marL="62593" marR="62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DE9D9"/>
                    </a:solidFill>
                  </a:tcPr>
                </a:tc>
                <a:tc>
                  <a:txBody>
                    <a:bodyPr/>
                    <a:lstStyle/>
                    <a:p>
                      <a:pPr marL="0" marR="0" algn="ctr">
                        <a:spcBef>
                          <a:spcPts val="0"/>
                        </a:spcBef>
                        <a:spcAft>
                          <a:spcPts val="0"/>
                        </a:spcAft>
                      </a:pPr>
                      <a:r>
                        <a:rPr lang="en-US" sz="16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Very Good</a:t>
                      </a:r>
                    </a:p>
                  </a:txBody>
                  <a:tcPr marL="62593" marR="62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5DFEC"/>
                    </a:solidFill>
                  </a:tcPr>
                </a:tc>
                <a:extLst>
                  <a:ext uri="{0D108BD9-81ED-4DB2-BD59-A6C34878D82A}">
                    <a16:rowId xmlns:a16="http://schemas.microsoft.com/office/drawing/2014/main" val="121692613"/>
                  </a:ext>
                </a:extLst>
              </a:tr>
              <a:tr h="231559">
                <a:tc>
                  <a:txBody>
                    <a:bodyPr/>
                    <a:lstStyle/>
                    <a:p>
                      <a:pPr marL="0" marR="0" algn="ctr">
                        <a:spcBef>
                          <a:spcPts val="0"/>
                        </a:spcBef>
                        <a:spcAft>
                          <a:spcPts val="0"/>
                        </a:spcAft>
                      </a:pPr>
                      <a:r>
                        <a:rPr lang="en-US"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0</a:t>
                      </a:r>
                    </a:p>
                  </a:txBody>
                  <a:tcPr marL="62593" marR="62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spcBef>
                          <a:spcPts val="0"/>
                        </a:spcBef>
                        <a:spcAft>
                          <a:spcPts val="0"/>
                        </a:spcAft>
                      </a:pPr>
                      <a:r>
                        <a:rPr lang="en-US"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 – 3 </a:t>
                      </a:r>
                    </a:p>
                  </a:txBody>
                  <a:tcPr marL="62593" marR="62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BE5F1"/>
                    </a:solidFill>
                  </a:tcPr>
                </a:tc>
                <a:tc>
                  <a:txBody>
                    <a:bodyPr/>
                    <a:lstStyle/>
                    <a:p>
                      <a:pPr marL="0" marR="0" algn="ctr">
                        <a:spcBef>
                          <a:spcPts val="0"/>
                        </a:spcBef>
                        <a:spcAft>
                          <a:spcPts val="0"/>
                        </a:spcAft>
                      </a:pPr>
                      <a:r>
                        <a:rPr lang="en-US" sz="16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4 – 6</a:t>
                      </a:r>
                    </a:p>
                  </a:txBody>
                  <a:tcPr marL="62593" marR="62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2DBDB"/>
                    </a:solidFill>
                  </a:tcPr>
                </a:tc>
                <a:tc>
                  <a:txBody>
                    <a:bodyPr/>
                    <a:lstStyle/>
                    <a:p>
                      <a:pPr marL="0" marR="0" algn="ctr">
                        <a:spcBef>
                          <a:spcPts val="0"/>
                        </a:spcBef>
                        <a:spcAft>
                          <a:spcPts val="0"/>
                        </a:spcAft>
                      </a:pPr>
                      <a:r>
                        <a:rPr lang="en-US" sz="16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7 – 9</a:t>
                      </a:r>
                    </a:p>
                  </a:txBody>
                  <a:tcPr marL="62593" marR="62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DE9D9"/>
                    </a:solidFill>
                  </a:tcPr>
                </a:tc>
                <a:tc>
                  <a:txBody>
                    <a:bodyPr/>
                    <a:lstStyle/>
                    <a:p>
                      <a:pPr marL="0" marR="0" algn="ctr">
                        <a:spcBef>
                          <a:spcPts val="0"/>
                        </a:spcBef>
                        <a:spcAft>
                          <a:spcPts val="0"/>
                        </a:spcAft>
                      </a:pPr>
                      <a:r>
                        <a:rPr lang="en-US" sz="16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10 – 12</a:t>
                      </a:r>
                    </a:p>
                  </a:txBody>
                  <a:tcPr marL="62593" marR="62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5DFEC"/>
                    </a:solidFill>
                  </a:tcPr>
                </a:tc>
                <a:extLst>
                  <a:ext uri="{0D108BD9-81ED-4DB2-BD59-A6C34878D82A}">
                    <a16:rowId xmlns:a16="http://schemas.microsoft.com/office/drawing/2014/main" val="2123565702"/>
                  </a:ext>
                </a:extLst>
              </a:tr>
              <a:tr h="3524932">
                <a:tc>
                  <a:txBody>
                    <a:bodyPr/>
                    <a:lstStyle/>
                    <a:p>
                      <a:pPr marL="0" marR="0" algn="l">
                        <a:spcBef>
                          <a:spcPts val="0"/>
                        </a:spcBef>
                        <a:spcAft>
                          <a:spcPts val="0"/>
                        </a:spcAft>
                      </a:pPr>
                      <a:r>
                        <a:rPr lang="en-US"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 response does not address the rating criteria</a:t>
                      </a:r>
                    </a:p>
                  </a:txBody>
                  <a:tcPr marL="62593" marR="62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l">
                        <a:spcBef>
                          <a:spcPts val="0"/>
                        </a:spcBef>
                        <a:spcAft>
                          <a:spcPts val="0"/>
                        </a:spcAft>
                      </a:pPr>
                      <a:r>
                        <a:rPr lang="en-US"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 response is vague or incomplete and only partially addresses the rating criteria.  </a:t>
                      </a:r>
                    </a:p>
                    <a:p>
                      <a:pPr marL="0" marR="0" algn="l">
                        <a:spcBef>
                          <a:spcPts val="0"/>
                        </a:spcBef>
                        <a:spcAft>
                          <a:spcPts val="0"/>
                        </a:spcAft>
                      </a:pPr>
                      <a:r>
                        <a:rPr lang="en-US"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p>
                  </a:txBody>
                  <a:tcPr marL="62593" marR="62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l">
                        <a:spcBef>
                          <a:spcPts val="0"/>
                        </a:spcBef>
                        <a:spcAft>
                          <a:spcPts val="0"/>
                        </a:spcAft>
                      </a:pPr>
                      <a:r>
                        <a:rPr lang="en-US"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 response addresses some but not all of the rating criteria or is non-specific and lacking focus. </a:t>
                      </a:r>
                    </a:p>
                    <a:p>
                      <a:pPr marL="0" marR="0" algn="l">
                        <a:spcBef>
                          <a:spcPts val="0"/>
                        </a:spcBef>
                        <a:spcAft>
                          <a:spcPts val="0"/>
                        </a:spcAft>
                      </a:pPr>
                      <a:r>
                        <a:rPr lang="en-US"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p>
                  </a:txBody>
                  <a:tcPr marL="62593" marR="62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l">
                        <a:spcBef>
                          <a:spcPts val="0"/>
                        </a:spcBef>
                        <a:spcAft>
                          <a:spcPts val="0"/>
                        </a:spcAft>
                      </a:pPr>
                      <a:r>
                        <a:rPr lang="en-US"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 response is reasonably comprehensive and clearly addresses many of the rating criteria listed above. </a:t>
                      </a:r>
                    </a:p>
                    <a:p>
                      <a:pPr marL="0" marR="0" algn="l">
                        <a:spcBef>
                          <a:spcPts val="0"/>
                        </a:spcBef>
                        <a:spcAft>
                          <a:spcPts val="0"/>
                        </a:spcAft>
                      </a:pPr>
                      <a:r>
                        <a:rPr lang="en-US"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p>
                  </a:txBody>
                  <a:tcPr marL="62593" marR="62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l">
                        <a:spcBef>
                          <a:spcPts val="0"/>
                        </a:spcBef>
                        <a:spcAft>
                          <a:spcPts val="0"/>
                        </a:spcAft>
                      </a:pPr>
                      <a:r>
                        <a:rPr lang="en-US"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The response is detailed, comprehensive and addresses all of the rating criteria listed above in a way that demonstrates a thorough understanding of the intent of the project. </a:t>
                      </a:r>
                    </a:p>
                    <a:p>
                      <a:pPr marL="0" marR="0" algn="l">
                        <a:spcBef>
                          <a:spcPts val="0"/>
                        </a:spcBef>
                        <a:spcAft>
                          <a:spcPts val="0"/>
                        </a:spcAft>
                      </a:pPr>
                      <a:r>
                        <a:rPr lang="en-US" sz="16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p>
                  </a:txBody>
                  <a:tcPr marL="62593" marR="62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413973331"/>
                  </a:ext>
                </a:extLst>
              </a:tr>
              <a:tr h="1219050">
                <a:tc>
                  <a:txBody>
                    <a:bodyPr/>
                    <a:lstStyle/>
                    <a:p>
                      <a:pPr marL="0" marR="0" algn="just">
                        <a:spcBef>
                          <a:spcPts val="0"/>
                        </a:spcBef>
                        <a:spcAft>
                          <a:spcPts val="0"/>
                        </a:spcAft>
                      </a:pPr>
                      <a:r>
                        <a:rPr lang="en-US" sz="180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p>
                  </a:txBody>
                  <a:tcPr marL="62593" marR="62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i="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ADDITIONAL DETAIL SPECIFIC TO EACH RATING FACTOR MAY BE ADDED HERE.</a:t>
                      </a:r>
                      <a:endParaRPr lang="en-US" sz="105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1050" i="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05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593" marR="62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i="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ADDITIONAL DETAIL SPECIFIC TO EACH RATING FACTOR MAY BE ADDED HERE.</a:t>
                      </a:r>
                      <a:endParaRPr lang="en-US" sz="105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593" marR="62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i="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ADDITIONAL DETAIL SPECIFIC TO EACH RATING FACTOR MAY BE ADDED HERE.</a:t>
                      </a:r>
                      <a:endParaRPr lang="en-US" sz="105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593" marR="62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050" i="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ADDITIONAL DETAIL SPECIFIC TO EACH RATING FACTOR MAY BE ADDED HERE.</a:t>
                      </a:r>
                      <a:endParaRPr lang="en-US" sz="105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2593" marR="625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7134600"/>
                  </a:ext>
                </a:extLst>
              </a:tr>
            </a:tbl>
          </a:graphicData>
        </a:graphic>
      </p:graphicFrame>
    </p:spTree>
    <p:extLst>
      <p:ext uri="{BB962C8B-B14F-4D97-AF65-F5344CB8AC3E}">
        <p14:creationId xmlns:p14="http://schemas.microsoft.com/office/powerpoint/2010/main" val="45691762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727685"/>
            <a:ext cx="8534400" cy="5755177"/>
          </a:xfrm>
        </p:spPr>
        <p:txBody>
          <a:bodyPr/>
          <a:lstStyle/>
          <a:p>
            <a:pPr>
              <a:buClr>
                <a:srgbClr val="A2874B"/>
              </a:buClr>
            </a:pPr>
            <a:endParaRPr lang="en-US" sz="2000" dirty="0">
              <a:solidFill>
                <a:srgbClr val="1E3C78"/>
              </a:solidFill>
              <a:latin typeface="Arial Black" panose="020B0A04020102020204" pitchFamily="34" charset="0"/>
            </a:endParaRPr>
          </a:p>
          <a:p>
            <a:pPr marL="0" lvl="0" indent="0" algn="ctr">
              <a:spcBef>
                <a:spcPct val="0"/>
              </a:spcBef>
              <a:buClrTx/>
              <a:buSzTx/>
              <a:buNone/>
            </a:pPr>
            <a:r>
              <a:rPr lang="en-US" sz="2400" dirty="0">
                <a:solidFill>
                  <a:srgbClr val="CC9900"/>
                </a:solidFill>
                <a:latin typeface="Arial Black" panose="020B0A04020102020204" pitchFamily="34" charset="0"/>
              </a:rPr>
              <a:t>Proposal Instructions</a:t>
            </a:r>
          </a:p>
          <a:p>
            <a:pPr marL="0" indent="0">
              <a:buClr>
                <a:srgbClr val="A2874B"/>
              </a:buClr>
              <a:buNone/>
            </a:pPr>
            <a:endParaRPr lang="en-US" sz="2000" dirty="0">
              <a:solidFill>
                <a:srgbClr val="1E3C78"/>
              </a:solidFill>
              <a:latin typeface="Arial Black" panose="020B0A04020102020204" pitchFamily="34" charset="0"/>
            </a:endParaRPr>
          </a:p>
          <a:p>
            <a:pPr>
              <a:buClr>
                <a:srgbClr val="A2874B"/>
              </a:buClr>
              <a:buFont typeface="Wingdings" panose="05000000000000000000" pitchFamily="2" charset="2"/>
              <a:buChar char="§"/>
            </a:pPr>
            <a:r>
              <a:rPr lang="en-US" sz="2400" dirty="0">
                <a:solidFill>
                  <a:srgbClr val="1E3C78"/>
                </a:solidFill>
              </a:rPr>
              <a:t>Unless otherwise noted, each narrative section must be formatted in:</a:t>
            </a:r>
          </a:p>
          <a:p>
            <a:pPr>
              <a:buClr>
                <a:srgbClr val="A2874B"/>
              </a:buClr>
              <a:buFont typeface="Wingdings" panose="05000000000000000000" pitchFamily="2" charset="2"/>
              <a:buChar char="§"/>
            </a:pPr>
            <a:endParaRPr lang="en-US" sz="1400" dirty="0">
              <a:solidFill>
                <a:srgbClr val="1E3C78"/>
              </a:solidFill>
            </a:endParaRPr>
          </a:p>
          <a:p>
            <a:pPr>
              <a:buClr>
                <a:srgbClr val="A2874B"/>
              </a:buClr>
              <a:buFont typeface="Wingdings" panose="05000000000000000000" pitchFamily="2" charset="2"/>
              <a:buChar char="§"/>
            </a:pPr>
            <a:r>
              <a:rPr lang="en-US" sz="2400" dirty="0">
                <a:solidFill>
                  <a:srgbClr val="1E3C78"/>
                </a:solidFill>
              </a:rPr>
              <a:t>Ariel 12-Point Font</a:t>
            </a:r>
          </a:p>
          <a:p>
            <a:pPr>
              <a:buClr>
                <a:srgbClr val="A2874B"/>
              </a:buClr>
              <a:buFont typeface="Wingdings" panose="05000000000000000000" pitchFamily="2" charset="2"/>
              <a:buChar char="§"/>
            </a:pPr>
            <a:endParaRPr lang="en-US" sz="1400" dirty="0">
              <a:solidFill>
                <a:srgbClr val="1E3C78"/>
              </a:solidFill>
            </a:endParaRPr>
          </a:p>
          <a:p>
            <a:pPr>
              <a:buClr>
                <a:srgbClr val="A2874B"/>
              </a:buClr>
              <a:buFont typeface="Wingdings" panose="05000000000000000000" pitchFamily="2" charset="2"/>
              <a:buChar char="§"/>
            </a:pPr>
            <a:r>
              <a:rPr lang="en-US" sz="2400" dirty="0">
                <a:solidFill>
                  <a:srgbClr val="1E3C78"/>
                </a:solidFill>
              </a:rPr>
              <a:t> 1.5-line spacing</a:t>
            </a:r>
          </a:p>
          <a:p>
            <a:pPr>
              <a:buClr>
                <a:srgbClr val="A2874B"/>
              </a:buClr>
              <a:buFont typeface="Wingdings" panose="05000000000000000000" pitchFamily="2" charset="2"/>
              <a:buChar char="§"/>
            </a:pPr>
            <a:endParaRPr lang="en-US" sz="1400" dirty="0">
              <a:solidFill>
                <a:srgbClr val="1E3C78"/>
              </a:solidFill>
            </a:endParaRPr>
          </a:p>
          <a:p>
            <a:pPr>
              <a:buClr>
                <a:srgbClr val="A2874B"/>
              </a:buClr>
              <a:buFont typeface="Wingdings" panose="05000000000000000000" pitchFamily="2" charset="2"/>
              <a:buChar char="§"/>
            </a:pPr>
            <a:r>
              <a:rPr lang="en-US" sz="2400" dirty="0">
                <a:solidFill>
                  <a:srgbClr val="1E3C78"/>
                </a:solidFill>
              </a:rPr>
              <a:t> One (1) inch margins on all four sides</a:t>
            </a:r>
          </a:p>
          <a:p>
            <a:pPr>
              <a:buClr>
                <a:srgbClr val="A2874B"/>
              </a:buClr>
              <a:buFont typeface="Wingdings" panose="05000000000000000000" pitchFamily="2" charset="2"/>
              <a:buChar char="§"/>
            </a:pPr>
            <a:endParaRPr lang="en-US" sz="1400" dirty="0">
              <a:solidFill>
                <a:srgbClr val="1E3C78"/>
              </a:solidFill>
            </a:endParaRPr>
          </a:p>
          <a:p>
            <a:pPr>
              <a:buClr>
                <a:srgbClr val="A2874B"/>
              </a:buClr>
              <a:buFont typeface="Wingdings" panose="05000000000000000000" pitchFamily="2" charset="2"/>
              <a:buChar char="§"/>
            </a:pPr>
            <a:r>
              <a:rPr lang="en-US" sz="2400" dirty="0">
                <a:solidFill>
                  <a:srgbClr val="1E3C78"/>
                </a:solidFill>
              </a:rPr>
              <a:t> Page lengths are determined by the section instructions</a:t>
            </a:r>
          </a:p>
          <a:p>
            <a:pPr marL="0" indent="0">
              <a:buNone/>
            </a:pPr>
            <a:endParaRPr lang="en-US" sz="2000" b="1" dirty="0">
              <a:solidFill>
                <a:srgbClr val="1E3C78"/>
              </a:solidFill>
              <a:cs typeface="Arial" panose="020B0604020202020204" pitchFamily="34" charset="0"/>
            </a:endParaRPr>
          </a:p>
        </p:txBody>
      </p:sp>
      <p:sp>
        <p:nvSpPr>
          <p:cNvPr id="4" name="Title 1"/>
          <p:cNvSpPr txBox="1">
            <a:spLocks/>
          </p:cNvSpPr>
          <p:nvPr/>
        </p:nvSpPr>
        <p:spPr bwMode="auto">
          <a:xfrm>
            <a:off x="34636"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RSAT PROGRAM</a:t>
            </a:r>
          </a:p>
        </p:txBody>
      </p:sp>
    </p:spTree>
    <p:extLst>
      <p:ext uri="{BB962C8B-B14F-4D97-AF65-F5344CB8AC3E}">
        <p14:creationId xmlns:p14="http://schemas.microsoft.com/office/powerpoint/2010/main" val="55769109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727685"/>
            <a:ext cx="8534400" cy="5755177"/>
          </a:xfrm>
        </p:spPr>
        <p:txBody>
          <a:bodyPr/>
          <a:lstStyle/>
          <a:p>
            <a:pPr marL="0" lvl="0" indent="0" algn="ctr">
              <a:spcBef>
                <a:spcPct val="0"/>
              </a:spcBef>
              <a:buClrTx/>
              <a:buSzTx/>
              <a:buNone/>
            </a:pPr>
            <a:r>
              <a:rPr lang="en-US" sz="2400" dirty="0">
                <a:solidFill>
                  <a:srgbClr val="CC9900"/>
                </a:solidFill>
                <a:latin typeface="Arial Black" panose="020B0A04020102020204" pitchFamily="34" charset="0"/>
              </a:rPr>
              <a:t>Proposal Instructions</a:t>
            </a:r>
          </a:p>
          <a:p>
            <a:pPr marL="0" indent="0">
              <a:buClr>
                <a:srgbClr val="A2874B"/>
              </a:buClr>
              <a:buNone/>
            </a:pPr>
            <a:endParaRPr lang="en-US" sz="2000" dirty="0">
              <a:solidFill>
                <a:srgbClr val="1E3C78"/>
              </a:solidFill>
              <a:latin typeface="Arial Black" panose="020B0A04020102020204" pitchFamily="34" charset="0"/>
            </a:endParaRPr>
          </a:p>
          <a:p>
            <a:pPr marL="0" indent="0">
              <a:spcBef>
                <a:spcPts val="0"/>
              </a:spcBef>
              <a:buNone/>
            </a:pPr>
            <a:r>
              <a:rPr lang="en-US" b="1" dirty="0">
                <a:solidFill>
                  <a:srgbClr val="1E3C78"/>
                </a:solidFill>
              </a:rPr>
              <a:t>Cover Sheet</a:t>
            </a:r>
          </a:p>
          <a:p>
            <a:pPr lvl="1">
              <a:spcBef>
                <a:spcPts val="0"/>
              </a:spcBef>
              <a:buFont typeface="Wingdings" panose="05000000000000000000" pitchFamily="2" charset="2"/>
              <a:buChar char="ü"/>
            </a:pPr>
            <a:r>
              <a:rPr lang="en-US" b="1" dirty="0">
                <a:solidFill>
                  <a:srgbClr val="A2874B"/>
                </a:solidFill>
              </a:rPr>
              <a:t>Completed </a:t>
            </a:r>
            <a:r>
              <a:rPr lang="en-US" b="1" dirty="0">
                <a:solidFill>
                  <a:srgbClr val="1E3C78"/>
                </a:solidFill>
              </a:rPr>
              <a:t>with Name of Applicant and Date of Submission</a:t>
            </a:r>
          </a:p>
          <a:p>
            <a:pPr marL="0" indent="0">
              <a:spcBef>
                <a:spcPts val="0"/>
              </a:spcBef>
              <a:buNone/>
            </a:pPr>
            <a:endParaRPr lang="en-US" sz="1200" b="1" dirty="0">
              <a:solidFill>
                <a:srgbClr val="1E3C78"/>
              </a:solidFill>
            </a:endParaRPr>
          </a:p>
          <a:p>
            <a:pPr marL="0" indent="0">
              <a:spcBef>
                <a:spcPts val="0"/>
              </a:spcBef>
              <a:buNone/>
            </a:pPr>
            <a:r>
              <a:rPr lang="en-US" b="1" dirty="0">
                <a:solidFill>
                  <a:srgbClr val="1E3C78"/>
                </a:solidFill>
              </a:rPr>
              <a:t>2) Proposal Checklist</a:t>
            </a:r>
          </a:p>
          <a:p>
            <a:pPr lvl="1">
              <a:spcBef>
                <a:spcPts val="0"/>
              </a:spcBef>
              <a:buFont typeface="Wingdings" panose="05000000000000000000" pitchFamily="2" charset="2"/>
              <a:buChar char="ü"/>
            </a:pPr>
            <a:r>
              <a:rPr lang="en-US" b="1" dirty="0">
                <a:solidFill>
                  <a:srgbClr val="A2874B"/>
                </a:solidFill>
              </a:rPr>
              <a:t>Completed </a:t>
            </a:r>
            <a:r>
              <a:rPr lang="en-US" b="1" dirty="0">
                <a:solidFill>
                  <a:srgbClr val="1E3C78"/>
                </a:solidFill>
              </a:rPr>
              <a:t>and included with RFP Package</a:t>
            </a:r>
          </a:p>
          <a:p>
            <a:pPr lvl="1">
              <a:spcBef>
                <a:spcPts val="0"/>
              </a:spcBef>
              <a:buFont typeface="Wingdings" panose="05000000000000000000" pitchFamily="2" charset="2"/>
              <a:buChar char="ü"/>
            </a:pPr>
            <a:r>
              <a:rPr lang="en-US" b="1" dirty="0">
                <a:solidFill>
                  <a:srgbClr val="1E3C78"/>
                </a:solidFill>
              </a:rPr>
              <a:t>Must be signed in blue ink by authorized individual</a:t>
            </a:r>
            <a:endParaRPr lang="en-US" sz="2800" b="1" dirty="0">
              <a:solidFill>
                <a:srgbClr val="1E3C78"/>
              </a:solidFill>
            </a:endParaRPr>
          </a:p>
          <a:p>
            <a:pPr marL="0" indent="0">
              <a:spcBef>
                <a:spcPts val="0"/>
              </a:spcBef>
              <a:buNone/>
            </a:pPr>
            <a:endParaRPr lang="en-US" sz="1200" b="1" dirty="0">
              <a:solidFill>
                <a:srgbClr val="1E3C78"/>
              </a:solidFill>
            </a:endParaRPr>
          </a:p>
          <a:p>
            <a:pPr marL="0" indent="0">
              <a:spcBef>
                <a:spcPts val="0"/>
              </a:spcBef>
              <a:buNone/>
            </a:pPr>
            <a:r>
              <a:rPr lang="en-US" b="1" dirty="0">
                <a:solidFill>
                  <a:srgbClr val="1E3C78"/>
                </a:solidFill>
              </a:rPr>
              <a:t>3) Applicant Information Form</a:t>
            </a:r>
          </a:p>
          <a:p>
            <a:pPr lvl="1">
              <a:spcBef>
                <a:spcPts val="0"/>
              </a:spcBef>
              <a:buFont typeface="Wingdings" panose="05000000000000000000" pitchFamily="2" charset="2"/>
              <a:buChar char="ü"/>
            </a:pPr>
            <a:r>
              <a:rPr lang="en-US" b="1" dirty="0">
                <a:solidFill>
                  <a:srgbClr val="A2874B"/>
                </a:solidFill>
              </a:rPr>
              <a:t>Completed </a:t>
            </a:r>
            <a:r>
              <a:rPr lang="en-US" b="1" dirty="0">
                <a:solidFill>
                  <a:srgbClr val="1E3C78"/>
                </a:solidFill>
              </a:rPr>
              <a:t>information in each section</a:t>
            </a:r>
            <a:endParaRPr lang="en-US" b="1" dirty="0">
              <a:solidFill>
                <a:srgbClr val="A2874B"/>
              </a:solidFill>
            </a:endParaRPr>
          </a:p>
          <a:p>
            <a:pPr lvl="1">
              <a:spcBef>
                <a:spcPts val="0"/>
              </a:spcBef>
              <a:buFont typeface="Wingdings" panose="05000000000000000000" pitchFamily="2" charset="2"/>
              <a:buChar char="ü"/>
            </a:pPr>
            <a:r>
              <a:rPr lang="en-US" b="1" dirty="0">
                <a:solidFill>
                  <a:srgbClr val="1E3C78"/>
                </a:solidFill>
              </a:rPr>
              <a:t>Must be signed in blue ink</a:t>
            </a:r>
            <a:r>
              <a:rPr lang="en-US" b="1" dirty="0">
                <a:solidFill>
                  <a:srgbClr val="1E3C78"/>
                </a:solidFill>
                <a:latin typeface="Arial Black" panose="020B0A04020102020204" pitchFamily="34" charset="0"/>
              </a:rPr>
              <a:t> by authorized individual</a:t>
            </a:r>
          </a:p>
          <a:p>
            <a:pPr marL="0" indent="0">
              <a:buNone/>
            </a:pPr>
            <a:endParaRPr lang="en-US" sz="2000" b="1" dirty="0">
              <a:solidFill>
                <a:srgbClr val="1E3C78"/>
              </a:solidFill>
              <a:cs typeface="Arial" panose="020B0604020202020204" pitchFamily="34" charset="0"/>
            </a:endParaRPr>
          </a:p>
        </p:txBody>
      </p:sp>
      <p:sp>
        <p:nvSpPr>
          <p:cNvPr id="4" name="Title 1"/>
          <p:cNvSpPr txBox="1">
            <a:spLocks/>
          </p:cNvSpPr>
          <p:nvPr/>
        </p:nvSpPr>
        <p:spPr bwMode="auto">
          <a:xfrm>
            <a:off x="34636"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RSAT PROGRAM</a:t>
            </a:r>
          </a:p>
        </p:txBody>
      </p:sp>
    </p:spTree>
    <p:extLst>
      <p:ext uri="{BB962C8B-B14F-4D97-AF65-F5344CB8AC3E}">
        <p14:creationId xmlns:p14="http://schemas.microsoft.com/office/powerpoint/2010/main" val="384244628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727685"/>
            <a:ext cx="8534400" cy="5755177"/>
          </a:xfrm>
        </p:spPr>
        <p:txBody>
          <a:bodyPr/>
          <a:lstStyle/>
          <a:p>
            <a:pPr marL="0" lvl="0" indent="0" algn="ctr">
              <a:spcBef>
                <a:spcPct val="0"/>
              </a:spcBef>
              <a:buClrTx/>
              <a:buSzTx/>
              <a:buNone/>
            </a:pPr>
            <a:r>
              <a:rPr lang="en-US" sz="2400" dirty="0">
                <a:solidFill>
                  <a:srgbClr val="CC9900"/>
                </a:solidFill>
                <a:latin typeface="Arial Black" panose="020B0A04020102020204" pitchFamily="34" charset="0"/>
              </a:rPr>
              <a:t>Proposal Instructions</a:t>
            </a:r>
          </a:p>
          <a:p>
            <a:pPr marL="0" lvl="0" indent="0">
              <a:spcBef>
                <a:spcPct val="0"/>
              </a:spcBef>
              <a:buClrTx/>
              <a:buSzTx/>
              <a:buNone/>
            </a:pPr>
            <a:endParaRPr lang="en-US" sz="3200" kern="1200" dirty="0">
              <a:solidFill>
                <a:srgbClr val="1E3C78"/>
              </a:solidFill>
            </a:endParaRPr>
          </a:p>
          <a:p>
            <a:pPr marL="0" lvl="0" indent="0">
              <a:spcBef>
                <a:spcPct val="0"/>
              </a:spcBef>
              <a:buClrTx/>
              <a:buSzTx/>
              <a:buNone/>
            </a:pPr>
            <a:r>
              <a:rPr lang="en-US" sz="3200" b="1" kern="1200" dirty="0">
                <a:solidFill>
                  <a:srgbClr val="1E3C78"/>
                </a:solidFill>
              </a:rPr>
              <a:t>Narrative Sections– </a:t>
            </a:r>
          </a:p>
          <a:p>
            <a:pPr marL="0" lvl="0" indent="0">
              <a:spcBef>
                <a:spcPct val="0"/>
              </a:spcBef>
              <a:buClrTx/>
              <a:buSzTx/>
              <a:buNone/>
            </a:pPr>
            <a:endParaRPr lang="en-US" sz="1000" kern="1200" dirty="0">
              <a:solidFill>
                <a:srgbClr val="1E3C78"/>
              </a:solidFill>
            </a:endParaRPr>
          </a:p>
          <a:p>
            <a:pPr marL="457200" lvl="0" indent="-457200">
              <a:spcBef>
                <a:spcPct val="0"/>
              </a:spcBef>
              <a:buClr>
                <a:srgbClr val="A2874B"/>
              </a:buClr>
              <a:buSzTx/>
              <a:buFont typeface="Wingdings" panose="05000000000000000000" pitchFamily="2" charset="2"/>
              <a:buChar char="v"/>
            </a:pPr>
            <a:r>
              <a:rPr lang="en-US" kern="1200" dirty="0">
                <a:solidFill>
                  <a:srgbClr val="1E3C78"/>
                </a:solidFill>
              </a:rPr>
              <a:t>Address each of the six (6) required sections below</a:t>
            </a:r>
          </a:p>
          <a:p>
            <a:pPr marL="457200" lvl="0" indent="-457200">
              <a:spcBef>
                <a:spcPct val="0"/>
              </a:spcBef>
              <a:buClr>
                <a:srgbClr val="A2874B"/>
              </a:buClr>
              <a:buSzTx/>
              <a:buFont typeface="Wingdings" panose="05000000000000000000" pitchFamily="2" charset="2"/>
              <a:buChar char="v"/>
            </a:pPr>
            <a:endParaRPr lang="en-US" sz="1000" kern="1200" dirty="0">
              <a:solidFill>
                <a:srgbClr val="1E3C78"/>
              </a:solidFill>
            </a:endParaRPr>
          </a:p>
          <a:p>
            <a:pPr marL="914400" lvl="1" indent="-457200">
              <a:spcBef>
                <a:spcPct val="0"/>
              </a:spcBef>
              <a:buClr>
                <a:srgbClr val="A2874B"/>
              </a:buClr>
              <a:buSzTx/>
              <a:buFont typeface="Wingdings" panose="05000000000000000000" pitchFamily="2" charset="2"/>
              <a:buChar char="Ø"/>
            </a:pPr>
            <a:r>
              <a:rPr lang="en-US" sz="2800" kern="1200" dirty="0">
                <a:solidFill>
                  <a:srgbClr val="1E3C78"/>
                </a:solidFill>
                <a:ea typeface="+mn-ea"/>
                <a:cs typeface="+mn-cs"/>
              </a:rPr>
              <a:t>Project Need</a:t>
            </a:r>
          </a:p>
          <a:p>
            <a:pPr marL="914400" lvl="1" indent="-457200">
              <a:spcBef>
                <a:spcPct val="0"/>
              </a:spcBef>
              <a:buClr>
                <a:srgbClr val="A2874B"/>
              </a:buClr>
              <a:buSzTx/>
              <a:buFont typeface="Wingdings" panose="05000000000000000000" pitchFamily="2" charset="2"/>
              <a:buChar char="Ø"/>
            </a:pPr>
            <a:r>
              <a:rPr lang="en-US" sz="2800" kern="1200" dirty="0">
                <a:solidFill>
                  <a:srgbClr val="1E3C78"/>
                </a:solidFill>
                <a:ea typeface="+mn-ea"/>
                <a:cs typeface="+mn-cs"/>
              </a:rPr>
              <a:t>Project Approach</a:t>
            </a:r>
          </a:p>
          <a:p>
            <a:pPr marL="914400" lvl="1" indent="-457200">
              <a:spcBef>
                <a:spcPct val="0"/>
              </a:spcBef>
              <a:buClr>
                <a:srgbClr val="A2874B"/>
              </a:buClr>
              <a:buSzTx/>
              <a:buFont typeface="Wingdings" panose="05000000000000000000" pitchFamily="2" charset="2"/>
              <a:buChar char="Ø"/>
            </a:pPr>
            <a:r>
              <a:rPr lang="en-US" sz="2800" kern="1200" dirty="0">
                <a:solidFill>
                  <a:srgbClr val="1E3C78"/>
                </a:solidFill>
                <a:ea typeface="+mn-ea"/>
                <a:cs typeface="+mn-cs"/>
              </a:rPr>
              <a:t>Project Details</a:t>
            </a:r>
          </a:p>
          <a:p>
            <a:pPr marL="914400" lvl="1" indent="-457200">
              <a:spcBef>
                <a:spcPct val="0"/>
              </a:spcBef>
              <a:buClr>
                <a:srgbClr val="A2874B"/>
              </a:buClr>
              <a:buSzTx/>
              <a:buFont typeface="Wingdings" panose="05000000000000000000" pitchFamily="2" charset="2"/>
              <a:buChar char="Ø"/>
            </a:pPr>
            <a:r>
              <a:rPr lang="en-US" sz="2800" kern="1200" dirty="0">
                <a:solidFill>
                  <a:srgbClr val="1E3C78"/>
                </a:solidFill>
                <a:ea typeface="+mn-ea"/>
                <a:cs typeface="+mn-cs"/>
              </a:rPr>
              <a:t>Organizational Capacity</a:t>
            </a:r>
          </a:p>
          <a:p>
            <a:pPr marL="914400" lvl="1" indent="-457200">
              <a:spcBef>
                <a:spcPct val="0"/>
              </a:spcBef>
              <a:buClr>
                <a:srgbClr val="A2874B"/>
              </a:buClr>
              <a:buSzTx/>
              <a:buFont typeface="Wingdings" panose="05000000000000000000" pitchFamily="2" charset="2"/>
              <a:buChar char="Ø"/>
            </a:pPr>
            <a:r>
              <a:rPr lang="en-US" sz="2800" kern="1200" dirty="0">
                <a:solidFill>
                  <a:srgbClr val="1E3C78"/>
                </a:solidFill>
                <a:ea typeface="+mn-ea"/>
                <a:cs typeface="+mn-cs"/>
              </a:rPr>
              <a:t>Sustainability</a:t>
            </a:r>
          </a:p>
          <a:p>
            <a:pPr marL="914400" lvl="1" indent="-457200">
              <a:spcBef>
                <a:spcPct val="0"/>
              </a:spcBef>
              <a:buClr>
                <a:srgbClr val="A2874B"/>
              </a:buClr>
              <a:buSzTx/>
              <a:buFont typeface="Wingdings" panose="05000000000000000000" pitchFamily="2" charset="2"/>
              <a:buChar char="Ø"/>
            </a:pPr>
            <a:r>
              <a:rPr lang="en-US" sz="2800" kern="1200" dirty="0">
                <a:solidFill>
                  <a:srgbClr val="1E3C78"/>
                </a:solidFill>
                <a:ea typeface="+mn-ea"/>
                <a:cs typeface="+mn-cs"/>
              </a:rPr>
              <a:t>Budget</a:t>
            </a:r>
          </a:p>
          <a:p>
            <a:pPr marL="914400" lvl="1" indent="-457200">
              <a:spcBef>
                <a:spcPct val="0"/>
              </a:spcBef>
              <a:buClr>
                <a:srgbClr val="A2874B"/>
              </a:buClr>
              <a:buSzTx/>
              <a:buFont typeface="Wingdings" panose="05000000000000000000" pitchFamily="2" charset="2"/>
              <a:buChar char="Ø"/>
            </a:pPr>
            <a:endParaRPr lang="en-US" sz="2800" kern="1200" dirty="0">
              <a:solidFill>
                <a:srgbClr val="1E3C78"/>
              </a:solidFill>
              <a:ea typeface="+mn-ea"/>
              <a:cs typeface="+mn-cs"/>
            </a:endParaRPr>
          </a:p>
          <a:p>
            <a:pPr marL="0" indent="0">
              <a:buNone/>
            </a:pPr>
            <a:endParaRPr lang="en-US" sz="2000" b="1" dirty="0">
              <a:solidFill>
                <a:srgbClr val="1E3C78"/>
              </a:solidFill>
              <a:cs typeface="Arial" panose="020B0604020202020204" pitchFamily="34" charset="0"/>
            </a:endParaRPr>
          </a:p>
        </p:txBody>
      </p:sp>
      <p:sp>
        <p:nvSpPr>
          <p:cNvPr id="4" name="Title 1"/>
          <p:cNvSpPr txBox="1">
            <a:spLocks/>
          </p:cNvSpPr>
          <p:nvPr/>
        </p:nvSpPr>
        <p:spPr bwMode="auto">
          <a:xfrm>
            <a:off x="34636"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RSAT PROGRAM</a:t>
            </a:r>
          </a:p>
        </p:txBody>
      </p:sp>
    </p:spTree>
    <p:extLst>
      <p:ext uri="{BB962C8B-B14F-4D97-AF65-F5344CB8AC3E}">
        <p14:creationId xmlns:p14="http://schemas.microsoft.com/office/powerpoint/2010/main" val="51825351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727685"/>
            <a:ext cx="8534400" cy="5755177"/>
          </a:xfrm>
        </p:spPr>
        <p:txBody>
          <a:bodyPr/>
          <a:lstStyle/>
          <a:p>
            <a:pPr marL="0" lvl="0" indent="0" algn="ctr">
              <a:spcBef>
                <a:spcPct val="0"/>
              </a:spcBef>
              <a:buClrTx/>
              <a:buSzTx/>
              <a:buNone/>
            </a:pPr>
            <a:r>
              <a:rPr lang="en-US" sz="2400" dirty="0">
                <a:solidFill>
                  <a:srgbClr val="CC9900"/>
                </a:solidFill>
                <a:latin typeface="Arial Black" panose="020B0A04020102020204" pitchFamily="34" charset="0"/>
              </a:rPr>
              <a:t>Proposal Instructions</a:t>
            </a:r>
          </a:p>
          <a:p>
            <a:pPr marL="0" indent="0">
              <a:buNone/>
            </a:pPr>
            <a:endParaRPr lang="en-US" sz="2000" b="1" dirty="0">
              <a:solidFill>
                <a:srgbClr val="1E3C78"/>
              </a:solidFill>
              <a:cs typeface="Arial" panose="020B0604020202020204" pitchFamily="34" charset="0"/>
            </a:endParaRPr>
          </a:p>
          <a:p>
            <a:pPr marL="0" indent="0">
              <a:buNone/>
            </a:pPr>
            <a:r>
              <a:rPr lang="en-US" b="1" dirty="0">
                <a:solidFill>
                  <a:srgbClr val="1E3C78"/>
                </a:solidFill>
              </a:rPr>
              <a:t>Narrative Sections– </a:t>
            </a:r>
          </a:p>
          <a:p>
            <a:pPr marL="0" indent="0">
              <a:buNone/>
            </a:pPr>
            <a:endParaRPr lang="en-US" sz="1100" dirty="0">
              <a:solidFill>
                <a:srgbClr val="1E3C78"/>
              </a:solidFill>
            </a:endParaRPr>
          </a:p>
          <a:p>
            <a:pPr marL="457200" indent="-457200">
              <a:buClr>
                <a:srgbClr val="A2874B"/>
              </a:buClr>
              <a:buFont typeface="Wingdings" panose="05000000000000000000" pitchFamily="2" charset="2"/>
              <a:buChar char="v"/>
            </a:pPr>
            <a:r>
              <a:rPr lang="en-US" sz="2400" dirty="0">
                <a:solidFill>
                  <a:srgbClr val="1E3C78"/>
                </a:solidFill>
              </a:rPr>
              <a:t>Each section should be titled according to its section header as provided </a:t>
            </a:r>
          </a:p>
          <a:p>
            <a:pPr marL="0" indent="0">
              <a:buClr>
                <a:srgbClr val="A2874B"/>
              </a:buClr>
              <a:buNone/>
            </a:pPr>
            <a:endParaRPr lang="en-US" sz="1100" dirty="0">
              <a:solidFill>
                <a:srgbClr val="1E3C78"/>
              </a:solidFill>
            </a:endParaRPr>
          </a:p>
          <a:p>
            <a:pPr marL="457200" indent="-457200">
              <a:buClr>
                <a:srgbClr val="A2874B"/>
              </a:buClr>
              <a:buFont typeface="Wingdings" panose="05000000000000000000" pitchFamily="2" charset="2"/>
              <a:buChar char="v"/>
            </a:pPr>
            <a:r>
              <a:rPr lang="en-US" sz="2400" dirty="0">
                <a:solidFill>
                  <a:srgbClr val="1E3C78"/>
                </a:solidFill>
              </a:rPr>
              <a:t>Within each section, address the bulleted items in a cohesive, comprehensive narrative format</a:t>
            </a:r>
          </a:p>
          <a:p>
            <a:pPr marL="0" indent="0">
              <a:buClr>
                <a:srgbClr val="A2874B"/>
              </a:buClr>
              <a:buNone/>
            </a:pPr>
            <a:endParaRPr lang="en-US" sz="1100" dirty="0">
              <a:solidFill>
                <a:srgbClr val="1E3C78"/>
              </a:solidFill>
            </a:endParaRPr>
          </a:p>
          <a:p>
            <a:pPr marL="457200" indent="-457200">
              <a:buClr>
                <a:srgbClr val="A2874B"/>
              </a:buClr>
              <a:buFont typeface="Wingdings" panose="05000000000000000000" pitchFamily="2" charset="2"/>
              <a:buChar char="v"/>
            </a:pPr>
            <a:r>
              <a:rPr lang="en-US" sz="2400" dirty="0">
                <a:solidFill>
                  <a:srgbClr val="1E3C78"/>
                </a:solidFill>
              </a:rPr>
              <a:t>Do not include website links</a:t>
            </a:r>
          </a:p>
          <a:p>
            <a:pPr marL="0" indent="0">
              <a:buClr>
                <a:srgbClr val="A2874B"/>
              </a:buClr>
              <a:buNone/>
            </a:pPr>
            <a:endParaRPr lang="en-US" sz="1100" dirty="0">
              <a:solidFill>
                <a:srgbClr val="1E3C78"/>
              </a:solidFill>
            </a:endParaRPr>
          </a:p>
          <a:p>
            <a:pPr marL="457200" indent="-457200">
              <a:buClr>
                <a:srgbClr val="A2874B"/>
              </a:buClr>
              <a:buFont typeface="Wingdings" panose="05000000000000000000" pitchFamily="2" charset="2"/>
              <a:buChar char="v"/>
            </a:pPr>
            <a:r>
              <a:rPr lang="en-US" sz="2400" dirty="0">
                <a:solidFill>
                  <a:srgbClr val="1E3C78"/>
                </a:solidFill>
              </a:rPr>
              <a:t>Narrative cannot exceed 20</a:t>
            </a:r>
            <a:r>
              <a:rPr lang="en-US" sz="2400" b="1" dirty="0">
                <a:solidFill>
                  <a:srgbClr val="1E3C78"/>
                </a:solidFill>
              </a:rPr>
              <a:t> numbered pages </a:t>
            </a:r>
            <a:r>
              <a:rPr lang="en-US" sz="2400" dirty="0">
                <a:solidFill>
                  <a:srgbClr val="1E3C78"/>
                </a:solidFill>
              </a:rPr>
              <a:t>in length</a:t>
            </a:r>
          </a:p>
          <a:p>
            <a:pPr marL="0" indent="0">
              <a:buNone/>
            </a:pPr>
            <a:endParaRPr lang="en-US" sz="2000" b="1" dirty="0">
              <a:solidFill>
                <a:srgbClr val="1E3C78"/>
              </a:solidFill>
              <a:cs typeface="Arial" panose="020B0604020202020204" pitchFamily="34" charset="0"/>
            </a:endParaRPr>
          </a:p>
        </p:txBody>
      </p:sp>
      <p:sp>
        <p:nvSpPr>
          <p:cNvPr id="4" name="Title 1"/>
          <p:cNvSpPr txBox="1">
            <a:spLocks/>
          </p:cNvSpPr>
          <p:nvPr/>
        </p:nvSpPr>
        <p:spPr bwMode="auto">
          <a:xfrm>
            <a:off x="34636"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RSAT PROGRAM</a:t>
            </a:r>
          </a:p>
        </p:txBody>
      </p:sp>
    </p:spTree>
    <p:extLst>
      <p:ext uri="{BB962C8B-B14F-4D97-AF65-F5344CB8AC3E}">
        <p14:creationId xmlns:p14="http://schemas.microsoft.com/office/powerpoint/2010/main" val="328906881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727685"/>
            <a:ext cx="8534400" cy="5755177"/>
          </a:xfrm>
        </p:spPr>
        <p:txBody>
          <a:bodyPr/>
          <a:lstStyle/>
          <a:p>
            <a:pPr marL="0" lvl="0" indent="0" algn="ctr">
              <a:spcBef>
                <a:spcPct val="0"/>
              </a:spcBef>
              <a:buClrTx/>
              <a:buSzTx/>
              <a:buNone/>
            </a:pPr>
            <a:r>
              <a:rPr lang="en-US" sz="2400" dirty="0">
                <a:solidFill>
                  <a:srgbClr val="CC9900"/>
                </a:solidFill>
                <a:latin typeface="Arial Black" panose="020B0A04020102020204" pitchFamily="34" charset="0"/>
              </a:rPr>
              <a:t>Proposal Instructions</a:t>
            </a:r>
          </a:p>
          <a:p>
            <a:pPr marL="0" lvl="0" indent="0" algn="ctr">
              <a:spcBef>
                <a:spcPct val="0"/>
              </a:spcBef>
              <a:buClrTx/>
              <a:buSzTx/>
              <a:buNone/>
            </a:pPr>
            <a:endParaRPr lang="en-US" sz="2400" dirty="0">
              <a:solidFill>
                <a:srgbClr val="CC9900"/>
              </a:solidFill>
              <a:latin typeface="Arial Black" panose="020B0A04020102020204" pitchFamily="34" charset="0"/>
            </a:endParaRPr>
          </a:p>
          <a:p>
            <a:pPr marL="0" indent="0">
              <a:buNone/>
            </a:pPr>
            <a:r>
              <a:rPr lang="en-US" b="1" dirty="0">
                <a:solidFill>
                  <a:srgbClr val="1E3C78"/>
                </a:solidFill>
              </a:rPr>
              <a:t>Budget Sections– </a:t>
            </a:r>
          </a:p>
          <a:p>
            <a:endParaRPr lang="en-US" sz="800" dirty="0">
              <a:solidFill>
                <a:srgbClr val="1E3C78"/>
              </a:solidFill>
            </a:endParaRPr>
          </a:p>
          <a:p>
            <a:pPr marL="457200" indent="-457200">
              <a:buClr>
                <a:srgbClr val="A2874B"/>
              </a:buClr>
              <a:buFont typeface="Wingdings" panose="05000000000000000000" pitchFamily="2" charset="2"/>
              <a:buChar char="v"/>
            </a:pPr>
            <a:r>
              <a:rPr lang="en-US" sz="2400" dirty="0">
                <a:solidFill>
                  <a:srgbClr val="1E3C78"/>
                </a:solidFill>
              </a:rPr>
              <a:t>Budget Table and Budget Narrative sections </a:t>
            </a:r>
            <a:r>
              <a:rPr lang="en-US" sz="2400" u="sng" dirty="0">
                <a:solidFill>
                  <a:srgbClr val="1E3C78"/>
                </a:solidFill>
              </a:rPr>
              <a:t>do not </a:t>
            </a:r>
            <a:r>
              <a:rPr lang="en-US" sz="2400" dirty="0">
                <a:solidFill>
                  <a:srgbClr val="1E3C78"/>
                </a:solidFill>
              </a:rPr>
              <a:t>count toward the 20-</a:t>
            </a:r>
            <a:r>
              <a:rPr lang="en-US" sz="2400" b="1" dirty="0">
                <a:solidFill>
                  <a:srgbClr val="1E3C78"/>
                </a:solidFill>
              </a:rPr>
              <a:t>numbered page </a:t>
            </a:r>
            <a:r>
              <a:rPr lang="en-US" sz="2400" dirty="0">
                <a:solidFill>
                  <a:srgbClr val="1E3C78"/>
                </a:solidFill>
              </a:rPr>
              <a:t>limit for the Narrative Sections</a:t>
            </a:r>
          </a:p>
          <a:p>
            <a:pPr marL="457200" indent="-457200">
              <a:buClr>
                <a:srgbClr val="A2874B"/>
              </a:buClr>
              <a:buFont typeface="Wingdings" panose="05000000000000000000" pitchFamily="2" charset="2"/>
              <a:buChar char="v"/>
            </a:pPr>
            <a:endParaRPr lang="en-US" sz="2400" dirty="0">
              <a:solidFill>
                <a:srgbClr val="1E3C78"/>
              </a:solidFill>
            </a:endParaRPr>
          </a:p>
          <a:p>
            <a:pPr marL="457200" indent="-457200">
              <a:buClr>
                <a:srgbClr val="A2874B"/>
              </a:buClr>
              <a:buFont typeface="Wingdings" panose="05000000000000000000" pitchFamily="2" charset="2"/>
              <a:buChar char="v"/>
            </a:pPr>
            <a:r>
              <a:rPr lang="en-US" sz="2400" dirty="0">
                <a:solidFill>
                  <a:srgbClr val="1E3C78"/>
                </a:solidFill>
              </a:rPr>
              <a:t>Fill out completely</a:t>
            </a:r>
          </a:p>
          <a:p>
            <a:pPr marL="457200" indent="-457200">
              <a:buClr>
                <a:srgbClr val="A2874B"/>
              </a:buClr>
              <a:buFont typeface="Wingdings" panose="05000000000000000000" pitchFamily="2" charset="2"/>
              <a:buChar char="v"/>
            </a:pPr>
            <a:endParaRPr lang="en-US" sz="2400" dirty="0">
              <a:solidFill>
                <a:srgbClr val="1E3C78"/>
              </a:solidFill>
            </a:endParaRPr>
          </a:p>
          <a:p>
            <a:pPr marL="457200" indent="-457200">
              <a:buClr>
                <a:srgbClr val="A2874B"/>
              </a:buClr>
              <a:buFont typeface="Wingdings" panose="05000000000000000000" pitchFamily="2" charset="2"/>
              <a:buChar char="v"/>
            </a:pPr>
            <a:r>
              <a:rPr lang="en-US" sz="2400" dirty="0">
                <a:solidFill>
                  <a:srgbClr val="1E3C78"/>
                </a:solidFill>
              </a:rPr>
              <a:t>Carefully check the math within the Budget Table and Budget Narrative sections as fields do not auto-calculate</a:t>
            </a:r>
          </a:p>
          <a:p>
            <a:pPr marL="0" indent="0">
              <a:buNone/>
            </a:pPr>
            <a:endParaRPr lang="en-US" sz="2000" b="1" dirty="0">
              <a:solidFill>
                <a:srgbClr val="1E3C78"/>
              </a:solidFill>
              <a:cs typeface="Arial" panose="020B0604020202020204" pitchFamily="34" charset="0"/>
            </a:endParaRPr>
          </a:p>
        </p:txBody>
      </p:sp>
      <p:sp>
        <p:nvSpPr>
          <p:cNvPr id="4" name="Title 1"/>
          <p:cNvSpPr txBox="1">
            <a:spLocks/>
          </p:cNvSpPr>
          <p:nvPr/>
        </p:nvSpPr>
        <p:spPr bwMode="auto">
          <a:xfrm>
            <a:off x="34636"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RSAT PROGRAM</a:t>
            </a:r>
          </a:p>
        </p:txBody>
      </p:sp>
    </p:spTree>
    <p:extLst>
      <p:ext uri="{BB962C8B-B14F-4D97-AF65-F5344CB8AC3E}">
        <p14:creationId xmlns:p14="http://schemas.microsoft.com/office/powerpoint/2010/main" val="225476224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727685"/>
            <a:ext cx="8534400" cy="5755177"/>
          </a:xfrm>
        </p:spPr>
        <p:txBody>
          <a:bodyPr/>
          <a:lstStyle/>
          <a:p>
            <a:pPr marL="0" lvl="0" indent="0" algn="ctr">
              <a:spcBef>
                <a:spcPct val="0"/>
              </a:spcBef>
              <a:buClrTx/>
              <a:buSzTx/>
              <a:buNone/>
            </a:pPr>
            <a:r>
              <a:rPr lang="en-US" sz="2400" dirty="0">
                <a:solidFill>
                  <a:srgbClr val="CC9900"/>
                </a:solidFill>
                <a:latin typeface="Arial Black" panose="020B0A04020102020204" pitchFamily="34" charset="0"/>
              </a:rPr>
              <a:t>Proposal Instructions</a:t>
            </a:r>
          </a:p>
          <a:p>
            <a:pPr marL="0" lvl="0" indent="0" algn="ctr">
              <a:spcBef>
                <a:spcPct val="0"/>
              </a:spcBef>
              <a:buClrTx/>
              <a:buSzTx/>
              <a:buNone/>
            </a:pPr>
            <a:endParaRPr lang="en-US" sz="2400" dirty="0">
              <a:solidFill>
                <a:srgbClr val="CC9900"/>
              </a:solidFill>
              <a:latin typeface="Arial Black" panose="020B0A04020102020204" pitchFamily="34" charset="0"/>
            </a:endParaRPr>
          </a:p>
          <a:p>
            <a:pPr marL="0" indent="0">
              <a:buNone/>
            </a:pPr>
            <a:r>
              <a:rPr lang="en-US" sz="2400" b="1" dirty="0">
                <a:solidFill>
                  <a:srgbClr val="1E3C78"/>
                </a:solidFill>
              </a:rPr>
              <a:t>Budget Table– </a:t>
            </a:r>
          </a:p>
          <a:p>
            <a:endParaRPr lang="en-US" sz="2400" dirty="0">
              <a:solidFill>
                <a:srgbClr val="1E3C78"/>
              </a:solidFill>
            </a:endParaRPr>
          </a:p>
          <a:p>
            <a:pPr marL="457200" indent="-457200">
              <a:buClr>
                <a:srgbClr val="A2874B"/>
              </a:buClr>
              <a:buFont typeface="Wingdings" panose="05000000000000000000" pitchFamily="2" charset="2"/>
              <a:buChar char="v"/>
            </a:pPr>
            <a:r>
              <a:rPr lang="en-US" sz="2400" dirty="0">
                <a:solidFill>
                  <a:srgbClr val="1E3C78"/>
                </a:solidFill>
              </a:rPr>
              <a:t>Use only the budget line item categories provided in the application</a:t>
            </a:r>
          </a:p>
          <a:p>
            <a:pPr marL="0" indent="0">
              <a:buClr>
                <a:srgbClr val="A2874B"/>
              </a:buClr>
              <a:buNone/>
            </a:pPr>
            <a:endParaRPr lang="en-US" sz="1100" dirty="0">
              <a:solidFill>
                <a:srgbClr val="1E3C78"/>
              </a:solidFill>
            </a:endParaRPr>
          </a:p>
          <a:p>
            <a:pPr marL="457200" indent="-457200">
              <a:buClr>
                <a:srgbClr val="A2874B"/>
              </a:buClr>
              <a:buFont typeface="Wingdings" panose="05000000000000000000" pitchFamily="2" charset="2"/>
              <a:buChar char="v"/>
            </a:pPr>
            <a:r>
              <a:rPr lang="en-US" sz="2400" dirty="0">
                <a:solidFill>
                  <a:srgbClr val="1E3C78"/>
                </a:solidFill>
              </a:rPr>
              <a:t>Report in whole dollars only</a:t>
            </a:r>
          </a:p>
          <a:p>
            <a:pPr marL="457200" indent="-457200">
              <a:buClr>
                <a:srgbClr val="A2874B"/>
              </a:buClr>
              <a:buFont typeface="Wingdings" panose="05000000000000000000" pitchFamily="2" charset="2"/>
              <a:buChar char="v"/>
            </a:pPr>
            <a:endParaRPr lang="en-US" sz="1100" dirty="0">
              <a:solidFill>
                <a:srgbClr val="1E3C78"/>
              </a:solidFill>
            </a:endParaRPr>
          </a:p>
          <a:p>
            <a:pPr marL="457200" indent="-457200">
              <a:buClr>
                <a:srgbClr val="A2874B"/>
              </a:buClr>
              <a:buFont typeface="Wingdings" panose="05000000000000000000" pitchFamily="2" charset="2"/>
              <a:buChar char="v"/>
            </a:pPr>
            <a:r>
              <a:rPr lang="en-US" sz="2400" dirty="0">
                <a:solidFill>
                  <a:srgbClr val="1E3C78"/>
                </a:solidFill>
              </a:rPr>
              <a:t>25% In-Kind or Cash Match</a:t>
            </a:r>
          </a:p>
          <a:p>
            <a:pPr marL="0" indent="0">
              <a:buClr>
                <a:srgbClr val="A2874B"/>
              </a:buClr>
              <a:buNone/>
            </a:pPr>
            <a:endParaRPr lang="en-US" sz="1100" dirty="0">
              <a:solidFill>
                <a:srgbClr val="1E3C78"/>
              </a:solidFill>
            </a:endParaRPr>
          </a:p>
          <a:p>
            <a:pPr marL="457200" indent="-457200">
              <a:buClr>
                <a:srgbClr val="A2874B"/>
              </a:buClr>
              <a:buFont typeface="Wingdings" panose="05000000000000000000" pitchFamily="2" charset="2"/>
              <a:buChar char="v"/>
            </a:pPr>
            <a:r>
              <a:rPr lang="en-US" sz="2400" dirty="0">
                <a:solidFill>
                  <a:srgbClr val="1E3C78"/>
                </a:solidFill>
              </a:rPr>
              <a:t>Indirect Costs line item may not exceed 5% of the grant funds requested</a:t>
            </a:r>
          </a:p>
          <a:p>
            <a:pPr marL="0" indent="0">
              <a:buClr>
                <a:srgbClr val="A2874B"/>
              </a:buClr>
              <a:buNone/>
            </a:pPr>
            <a:endParaRPr lang="en-US" sz="1100" dirty="0">
              <a:solidFill>
                <a:srgbClr val="1E3C78"/>
              </a:solidFill>
            </a:endParaRPr>
          </a:p>
          <a:p>
            <a:pPr marL="457200" indent="-457200">
              <a:buClr>
                <a:srgbClr val="A2874B"/>
              </a:buClr>
              <a:buFont typeface="Wingdings" panose="05000000000000000000" pitchFamily="2" charset="2"/>
              <a:buChar char="v"/>
            </a:pPr>
            <a:r>
              <a:rPr lang="en-US" sz="2400" dirty="0">
                <a:solidFill>
                  <a:srgbClr val="1E3C78"/>
                </a:solidFill>
              </a:rPr>
              <a:t>Double-check the math within the columns and rows</a:t>
            </a:r>
          </a:p>
          <a:p>
            <a:pPr marL="0" indent="0">
              <a:buNone/>
            </a:pPr>
            <a:endParaRPr lang="en-US" sz="2000" b="1" dirty="0">
              <a:solidFill>
                <a:srgbClr val="1E3C78"/>
              </a:solidFill>
              <a:cs typeface="Arial" panose="020B0604020202020204" pitchFamily="34" charset="0"/>
            </a:endParaRPr>
          </a:p>
        </p:txBody>
      </p:sp>
      <p:sp>
        <p:nvSpPr>
          <p:cNvPr id="4" name="Title 1"/>
          <p:cNvSpPr txBox="1">
            <a:spLocks/>
          </p:cNvSpPr>
          <p:nvPr/>
        </p:nvSpPr>
        <p:spPr bwMode="auto">
          <a:xfrm>
            <a:off x="34636"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RSAT PROGRAM</a:t>
            </a:r>
          </a:p>
        </p:txBody>
      </p:sp>
    </p:spTree>
    <p:extLst>
      <p:ext uri="{BB962C8B-B14F-4D97-AF65-F5344CB8AC3E}">
        <p14:creationId xmlns:p14="http://schemas.microsoft.com/office/powerpoint/2010/main" val="173697542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0022BCD-4DB6-4C1F-9A55-75542D5DEAB0}"/>
              </a:ext>
            </a:extLst>
          </p:cNvPr>
          <p:cNvGraphicFramePr>
            <a:graphicFrameLocks noGrp="1"/>
          </p:cNvGraphicFramePr>
          <p:nvPr>
            <p:ph idx="4294967295"/>
            <p:extLst>
              <p:ext uri="{D42A27DB-BD31-4B8C-83A1-F6EECF244321}">
                <p14:modId xmlns:p14="http://schemas.microsoft.com/office/powerpoint/2010/main" val="1669810144"/>
              </p:ext>
            </p:extLst>
          </p:nvPr>
        </p:nvGraphicFramePr>
        <p:xfrm>
          <a:off x="685800" y="457200"/>
          <a:ext cx="8077199" cy="5576434"/>
        </p:xfrm>
        <a:graphic>
          <a:graphicData uri="http://schemas.openxmlformats.org/drawingml/2006/table">
            <a:tbl>
              <a:tblPr firstRow="1" firstCol="1" bandRow="1">
                <a:tableStyleId>{5C22544A-7EE6-4342-B048-85BDC9FD1C3A}</a:tableStyleId>
              </a:tblPr>
              <a:tblGrid>
                <a:gridCol w="8077199">
                  <a:extLst>
                    <a:ext uri="{9D8B030D-6E8A-4147-A177-3AD203B41FA5}">
                      <a16:colId xmlns:a16="http://schemas.microsoft.com/office/drawing/2014/main" val="4118139598"/>
                    </a:ext>
                  </a:extLst>
                </a:gridCol>
              </a:tblGrid>
              <a:tr h="1066800">
                <a:tc>
                  <a:txBody>
                    <a:bodyPr/>
                    <a:lstStyle/>
                    <a:p>
                      <a:pPr marL="0" marR="0" algn="ctr">
                        <a:lnSpc>
                          <a:spcPct val="115000"/>
                        </a:lnSpc>
                        <a:spcBef>
                          <a:spcPts val="0"/>
                        </a:spcBef>
                        <a:spcAft>
                          <a:spcPts val="0"/>
                        </a:spcAft>
                      </a:pPr>
                      <a:r>
                        <a:rPr lang="en-US" sz="1600" dirty="0">
                          <a:solidFill>
                            <a:schemeClr val="accent1">
                              <a:lumMod val="75000"/>
                            </a:schemeClr>
                          </a:solidFill>
                          <a:effectLst/>
                        </a:rPr>
                        <a:t>Pg.27 </a:t>
                      </a:r>
                    </a:p>
                    <a:p>
                      <a:pPr marL="0" marR="0" algn="ctr">
                        <a:lnSpc>
                          <a:spcPct val="115000"/>
                        </a:lnSpc>
                        <a:spcBef>
                          <a:spcPts val="0"/>
                        </a:spcBef>
                        <a:spcAft>
                          <a:spcPts val="0"/>
                        </a:spcAft>
                      </a:pPr>
                      <a:r>
                        <a:rPr lang="en-US" sz="1600" dirty="0">
                          <a:solidFill>
                            <a:schemeClr val="accent1">
                              <a:lumMod val="75000"/>
                            </a:schemeClr>
                          </a:solidFill>
                          <a:effectLst/>
                        </a:rPr>
                        <a:t>BUDGET TABLE FY 2018-2019</a:t>
                      </a:r>
                    </a:p>
                    <a:p>
                      <a:pPr marL="1638300" marR="0" algn="l">
                        <a:lnSpc>
                          <a:spcPct val="115000"/>
                        </a:lnSpc>
                        <a:spcBef>
                          <a:spcPts val="0"/>
                        </a:spcBef>
                        <a:spcAft>
                          <a:spcPts val="0"/>
                        </a:spcAft>
                      </a:pPr>
                      <a:r>
                        <a:rPr lang="en-US" sz="1600" dirty="0">
                          <a:solidFill>
                            <a:schemeClr val="accent1">
                              <a:lumMod val="75000"/>
                            </a:schemeClr>
                          </a:solidFill>
                          <a:effectLst/>
                        </a:rPr>
                        <a:t>              RSAT Budget Table for </a:t>
                      </a:r>
                      <a:r>
                        <a:rPr lang="en-US" sz="1600" u="sng" dirty="0">
                          <a:solidFill>
                            <a:schemeClr val="accent1">
                              <a:lumMod val="75000"/>
                            </a:schemeClr>
                          </a:solidFill>
                          <a:effectLst/>
                        </a:rPr>
                        <a:t>_________________</a:t>
                      </a:r>
                      <a:endParaRPr lang="en-US" sz="1600" dirty="0">
                        <a:solidFill>
                          <a:schemeClr val="accent1">
                            <a:lumMod val="75000"/>
                          </a:schemeClr>
                        </a:solidFill>
                        <a:effectLst/>
                      </a:endParaRPr>
                    </a:p>
                    <a:p>
                      <a:pPr marL="1809750" marR="0" algn="l">
                        <a:lnSpc>
                          <a:spcPct val="115000"/>
                        </a:lnSpc>
                        <a:spcBef>
                          <a:spcPts val="0"/>
                        </a:spcBef>
                        <a:spcAft>
                          <a:spcPts val="0"/>
                        </a:spcAft>
                        <a:tabLst>
                          <a:tab pos="3352800" algn="l"/>
                        </a:tabLst>
                      </a:pPr>
                      <a:r>
                        <a:rPr lang="en-US" sz="1600" dirty="0">
                          <a:solidFill>
                            <a:schemeClr val="accent1">
                              <a:lumMod val="75000"/>
                            </a:schemeClr>
                          </a:solidFill>
                          <a:effectLst/>
                        </a:rPr>
                        <a:t>                                                  Name of Applicant</a:t>
                      </a:r>
                    </a:p>
                  </a:txBody>
                  <a:tcPr marL="51999" marR="51999" marT="0" marB="0" anchor="ctr">
                    <a:solidFill>
                      <a:schemeClr val="accent3">
                        <a:lumMod val="20000"/>
                        <a:lumOff val="80000"/>
                      </a:schemeClr>
                    </a:solidFill>
                  </a:tcPr>
                </a:tc>
                <a:extLst>
                  <a:ext uri="{0D108BD9-81ED-4DB2-BD59-A6C34878D82A}">
                    <a16:rowId xmlns:a16="http://schemas.microsoft.com/office/drawing/2014/main" val="2285854048"/>
                  </a:ext>
                </a:extLst>
              </a:tr>
              <a:tr h="890954">
                <a:tc>
                  <a:txBody>
                    <a:bodyPr/>
                    <a:lstStyle/>
                    <a:p>
                      <a:pPr marL="0" marR="0" algn="just">
                        <a:lnSpc>
                          <a:spcPct val="115000"/>
                        </a:lnSpc>
                        <a:spcBef>
                          <a:spcPts val="600"/>
                        </a:spcBef>
                        <a:spcAft>
                          <a:spcPts val="600"/>
                        </a:spcAft>
                      </a:pPr>
                      <a:r>
                        <a:rPr lang="en-US" sz="1600" dirty="0">
                          <a:solidFill>
                            <a:schemeClr val="accent1">
                              <a:lumMod val="75000"/>
                            </a:schemeClr>
                          </a:solidFill>
                          <a:effectLst/>
                        </a:rPr>
                        <a:t>Total combined project costs of the In-Custody and Aftercare components (include all leveraged funding used to support the overall program): $      </a:t>
                      </a:r>
                      <a:endParaRPr lang="en-US" sz="1600" dirty="0">
                        <a:solidFill>
                          <a:schemeClr val="accent1">
                            <a:lumMod val="7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solidFill>
                      <a:schemeClr val="accent3">
                        <a:lumMod val="20000"/>
                        <a:lumOff val="80000"/>
                      </a:schemeClr>
                    </a:solidFill>
                  </a:tcPr>
                </a:tc>
                <a:extLst>
                  <a:ext uri="{0D108BD9-81ED-4DB2-BD59-A6C34878D82A}">
                    <a16:rowId xmlns:a16="http://schemas.microsoft.com/office/drawing/2014/main" val="1185270071"/>
                  </a:ext>
                </a:extLst>
              </a:tr>
              <a:tr h="890954">
                <a:tc>
                  <a:txBody>
                    <a:bodyPr/>
                    <a:lstStyle/>
                    <a:p>
                      <a:pPr marL="0" marR="0" algn="just">
                        <a:lnSpc>
                          <a:spcPct val="115000"/>
                        </a:lnSpc>
                        <a:spcBef>
                          <a:spcPts val="600"/>
                        </a:spcBef>
                        <a:spcAft>
                          <a:spcPts val="600"/>
                        </a:spcAft>
                      </a:pPr>
                      <a:r>
                        <a:rPr lang="en-US" sz="1600" dirty="0">
                          <a:solidFill>
                            <a:schemeClr val="accent1">
                              <a:lumMod val="75000"/>
                            </a:schemeClr>
                          </a:solidFill>
                          <a:effectLst/>
                        </a:rPr>
                        <a:t>Estimated project costs for In-Custody only component (include all leveraged funding used to support the overall program): $      </a:t>
                      </a:r>
                      <a:endParaRPr lang="en-US" sz="1600" dirty="0">
                        <a:solidFill>
                          <a:schemeClr val="accent1">
                            <a:lumMod val="7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solidFill>
                      <a:schemeClr val="accent3">
                        <a:lumMod val="20000"/>
                        <a:lumOff val="80000"/>
                      </a:schemeClr>
                    </a:solidFill>
                  </a:tcPr>
                </a:tc>
                <a:extLst>
                  <a:ext uri="{0D108BD9-81ED-4DB2-BD59-A6C34878D82A}">
                    <a16:rowId xmlns:a16="http://schemas.microsoft.com/office/drawing/2014/main" val="1107640898"/>
                  </a:ext>
                </a:extLst>
              </a:tr>
              <a:tr h="890954">
                <a:tc>
                  <a:txBody>
                    <a:bodyPr/>
                    <a:lstStyle/>
                    <a:p>
                      <a:pPr marL="0" marR="0" algn="just">
                        <a:lnSpc>
                          <a:spcPct val="115000"/>
                        </a:lnSpc>
                        <a:spcBef>
                          <a:spcPts val="600"/>
                        </a:spcBef>
                        <a:spcAft>
                          <a:spcPts val="600"/>
                        </a:spcAft>
                      </a:pPr>
                      <a:r>
                        <a:rPr lang="en-US" sz="1600">
                          <a:solidFill>
                            <a:schemeClr val="accent1">
                              <a:lumMod val="75000"/>
                            </a:schemeClr>
                          </a:solidFill>
                          <a:effectLst/>
                        </a:rPr>
                        <a:t>Estimated project costs for Aftercare only component of the program (include all leveraged funding used to support the overall program): $      </a:t>
                      </a:r>
                      <a:endParaRPr lang="en-US" sz="1600">
                        <a:solidFill>
                          <a:schemeClr val="accent1">
                            <a:lumMod val="7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solidFill>
                      <a:schemeClr val="accent3">
                        <a:lumMod val="20000"/>
                        <a:lumOff val="80000"/>
                      </a:schemeClr>
                    </a:solidFill>
                  </a:tcPr>
                </a:tc>
                <a:extLst>
                  <a:ext uri="{0D108BD9-81ED-4DB2-BD59-A6C34878D82A}">
                    <a16:rowId xmlns:a16="http://schemas.microsoft.com/office/drawing/2014/main" val="929207002"/>
                  </a:ext>
                </a:extLst>
              </a:tr>
              <a:tr h="890954">
                <a:tc>
                  <a:txBody>
                    <a:bodyPr/>
                    <a:lstStyle/>
                    <a:p>
                      <a:pPr marL="0" marR="0" algn="just">
                        <a:lnSpc>
                          <a:spcPct val="115000"/>
                        </a:lnSpc>
                        <a:spcBef>
                          <a:spcPts val="600"/>
                        </a:spcBef>
                        <a:spcAft>
                          <a:spcPts val="600"/>
                        </a:spcAft>
                      </a:pPr>
                      <a:r>
                        <a:rPr lang="en-US" sz="1600" dirty="0">
                          <a:solidFill>
                            <a:schemeClr val="accent1">
                              <a:lumMod val="75000"/>
                            </a:schemeClr>
                          </a:solidFill>
                          <a:effectLst/>
                        </a:rPr>
                        <a:t>List all non-RSAT related funding sources that will be leveraged to support the project costs for the In-Custody only component (e.g., general fund, AB 109):      </a:t>
                      </a:r>
                      <a:endParaRPr lang="en-US" sz="1600" dirty="0">
                        <a:solidFill>
                          <a:schemeClr val="accent1">
                            <a:lumMod val="7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solidFill>
                      <a:schemeClr val="accent3">
                        <a:lumMod val="20000"/>
                        <a:lumOff val="80000"/>
                      </a:schemeClr>
                    </a:solidFill>
                  </a:tcPr>
                </a:tc>
                <a:extLst>
                  <a:ext uri="{0D108BD9-81ED-4DB2-BD59-A6C34878D82A}">
                    <a16:rowId xmlns:a16="http://schemas.microsoft.com/office/drawing/2014/main" val="232860520"/>
                  </a:ext>
                </a:extLst>
              </a:tr>
              <a:tr h="890954">
                <a:tc>
                  <a:txBody>
                    <a:bodyPr/>
                    <a:lstStyle/>
                    <a:p>
                      <a:pPr marL="0" marR="0" algn="just">
                        <a:lnSpc>
                          <a:spcPct val="115000"/>
                        </a:lnSpc>
                        <a:spcBef>
                          <a:spcPts val="600"/>
                        </a:spcBef>
                        <a:spcAft>
                          <a:spcPts val="600"/>
                        </a:spcAft>
                      </a:pPr>
                      <a:r>
                        <a:rPr lang="en-US" sz="1600" dirty="0">
                          <a:solidFill>
                            <a:schemeClr val="accent1">
                              <a:lumMod val="75000"/>
                            </a:schemeClr>
                          </a:solidFill>
                          <a:effectLst/>
                        </a:rPr>
                        <a:t>List all non-RSAT related funding sources leveraged to support the project costs for the Aftercare only component (e.g., general fund, AB 109):      </a:t>
                      </a:r>
                      <a:endParaRPr lang="en-US" sz="1600" dirty="0">
                        <a:solidFill>
                          <a:schemeClr val="accent1">
                            <a:lumMod val="7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solidFill>
                      <a:schemeClr val="accent3">
                        <a:lumMod val="20000"/>
                        <a:lumOff val="80000"/>
                      </a:schemeClr>
                    </a:solidFill>
                  </a:tcPr>
                </a:tc>
                <a:extLst>
                  <a:ext uri="{0D108BD9-81ED-4DB2-BD59-A6C34878D82A}">
                    <a16:rowId xmlns:a16="http://schemas.microsoft.com/office/drawing/2014/main" val="183015610"/>
                  </a:ext>
                </a:extLst>
              </a:tr>
            </a:tbl>
          </a:graphicData>
        </a:graphic>
      </p:graphicFrame>
      <p:sp>
        <p:nvSpPr>
          <p:cNvPr id="4" name="Title 1"/>
          <p:cNvSpPr txBox="1">
            <a:spLocks/>
          </p:cNvSpPr>
          <p:nvPr/>
        </p:nvSpPr>
        <p:spPr bwMode="auto">
          <a:xfrm>
            <a:off x="34636" y="304800"/>
            <a:ext cx="8229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endParaRPr lang="en-US" sz="1800" kern="0" dirty="0">
              <a:latin typeface="Arial" pitchFamily="34" charset="0"/>
              <a:cs typeface="Arial" pitchFamily="34" charset="0"/>
            </a:endParaRPr>
          </a:p>
          <a:p>
            <a:endParaRPr lang="en-US" sz="1800" kern="0" dirty="0">
              <a:latin typeface="Arial" pitchFamily="34" charset="0"/>
              <a:cs typeface="Arial" pitchFamily="34" charset="0"/>
            </a:endParaRPr>
          </a:p>
          <a:p>
            <a:endParaRPr lang="en-US" sz="1800" kern="0" dirty="0">
              <a:latin typeface="Arial" pitchFamily="34" charset="0"/>
              <a:cs typeface="Arial" pitchFamily="34" charset="0"/>
            </a:endParaRPr>
          </a:p>
          <a:p>
            <a:endParaRPr lang="en-US" sz="1800" kern="0" dirty="0">
              <a:latin typeface="Arial" pitchFamily="34" charset="0"/>
              <a:cs typeface="Arial" pitchFamily="34" charset="0"/>
            </a:endParaRPr>
          </a:p>
          <a:p>
            <a:endParaRPr lang="en-US" sz="1800" kern="0" dirty="0">
              <a:latin typeface="Arial" pitchFamily="34" charset="0"/>
              <a:cs typeface="Arial" pitchFamily="34" charset="0"/>
            </a:endParaRPr>
          </a:p>
        </p:txBody>
      </p:sp>
    </p:spTree>
    <p:extLst>
      <p:ext uri="{BB962C8B-B14F-4D97-AF65-F5344CB8AC3E}">
        <p14:creationId xmlns:p14="http://schemas.microsoft.com/office/powerpoint/2010/main" val="151286032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60022BCD-4DB6-4C1F-9A55-75542D5DEAB0}"/>
              </a:ext>
            </a:extLst>
          </p:cNvPr>
          <p:cNvGraphicFramePr>
            <a:graphicFrameLocks noGrp="1"/>
          </p:cNvGraphicFramePr>
          <p:nvPr>
            <p:ph idx="4294967295"/>
            <p:extLst>
              <p:ext uri="{D42A27DB-BD31-4B8C-83A1-F6EECF244321}">
                <p14:modId xmlns:p14="http://schemas.microsoft.com/office/powerpoint/2010/main" val="3652226545"/>
              </p:ext>
            </p:extLst>
          </p:nvPr>
        </p:nvGraphicFramePr>
        <p:xfrm>
          <a:off x="381000" y="533400"/>
          <a:ext cx="8382000" cy="5824318"/>
        </p:xfrm>
        <a:graphic>
          <a:graphicData uri="http://schemas.openxmlformats.org/drawingml/2006/table">
            <a:tbl>
              <a:tblPr firstRow="1" firstCol="1" bandRow="1">
                <a:tableStyleId>{5C22544A-7EE6-4342-B048-85BDC9FD1C3A}</a:tableStyleId>
              </a:tblPr>
              <a:tblGrid>
                <a:gridCol w="2894941">
                  <a:extLst>
                    <a:ext uri="{9D8B030D-6E8A-4147-A177-3AD203B41FA5}">
                      <a16:colId xmlns:a16="http://schemas.microsoft.com/office/drawing/2014/main" val="4118139598"/>
                    </a:ext>
                  </a:extLst>
                </a:gridCol>
                <a:gridCol w="1371158">
                  <a:extLst>
                    <a:ext uri="{9D8B030D-6E8A-4147-A177-3AD203B41FA5}">
                      <a16:colId xmlns:a16="http://schemas.microsoft.com/office/drawing/2014/main" val="3719766946"/>
                    </a:ext>
                  </a:extLst>
                </a:gridCol>
                <a:gridCol w="1371967">
                  <a:extLst>
                    <a:ext uri="{9D8B030D-6E8A-4147-A177-3AD203B41FA5}">
                      <a16:colId xmlns:a16="http://schemas.microsoft.com/office/drawing/2014/main" val="3448546342"/>
                    </a:ext>
                  </a:extLst>
                </a:gridCol>
                <a:gridCol w="1371967">
                  <a:extLst>
                    <a:ext uri="{9D8B030D-6E8A-4147-A177-3AD203B41FA5}">
                      <a16:colId xmlns:a16="http://schemas.microsoft.com/office/drawing/2014/main" val="1096761964"/>
                    </a:ext>
                  </a:extLst>
                </a:gridCol>
                <a:gridCol w="1371967">
                  <a:extLst>
                    <a:ext uri="{9D8B030D-6E8A-4147-A177-3AD203B41FA5}">
                      <a16:colId xmlns:a16="http://schemas.microsoft.com/office/drawing/2014/main" val="2610353532"/>
                    </a:ext>
                  </a:extLst>
                </a:gridCol>
              </a:tblGrid>
              <a:tr h="801138">
                <a:tc gridSpan="5">
                  <a:txBody>
                    <a:bodyPr/>
                    <a:lstStyle/>
                    <a:p>
                      <a:pPr marL="0" marR="0" algn="ctr">
                        <a:lnSpc>
                          <a:spcPct val="115000"/>
                        </a:lnSpc>
                        <a:spcBef>
                          <a:spcPts val="0"/>
                        </a:spcBef>
                        <a:spcAft>
                          <a:spcPts val="0"/>
                        </a:spcAft>
                      </a:pPr>
                      <a:r>
                        <a:rPr lang="en-US" sz="2000" dirty="0">
                          <a:solidFill>
                            <a:schemeClr val="accent1">
                              <a:lumMod val="75000"/>
                            </a:schemeClr>
                          </a:solidFill>
                          <a:effectLst/>
                        </a:rPr>
                        <a:t>BSCC BUDGET</a:t>
                      </a:r>
                    </a:p>
                    <a:p>
                      <a:pPr marL="0" marR="0" algn="ctr">
                        <a:lnSpc>
                          <a:spcPct val="115000"/>
                        </a:lnSpc>
                        <a:spcBef>
                          <a:spcPts val="0"/>
                        </a:spcBef>
                        <a:spcAft>
                          <a:spcPts val="0"/>
                        </a:spcAft>
                      </a:pPr>
                      <a:r>
                        <a:rPr lang="en-US" sz="2000" dirty="0">
                          <a:solidFill>
                            <a:schemeClr val="accent1">
                              <a:lumMod val="75000"/>
                            </a:schemeClr>
                          </a:solidFill>
                          <a:effectLst/>
                        </a:rPr>
                        <a:t>For RSAT Grant Funds Requested</a:t>
                      </a:r>
                      <a:endParaRPr lang="en-US" sz="2000" dirty="0">
                        <a:solidFill>
                          <a:schemeClr val="accent1">
                            <a:lumMod val="7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solidFill>
                      <a:schemeClr val="accent3">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32563174"/>
                  </a:ext>
                </a:extLst>
              </a:tr>
              <a:tr h="639993">
                <a:tc>
                  <a:txBody>
                    <a:bodyPr/>
                    <a:lstStyle/>
                    <a:p>
                      <a:pPr marL="0" marR="0" algn="just">
                        <a:lnSpc>
                          <a:spcPct val="115000"/>
                        </a:lnSpc>
                        <a:spcBef>
                          <a:spcPts val="0"/>
                        </a:spcBef>
                        <a:spcAft>
                          <a:spcPts val="0"/>
                        </a:spcAft>
                      </a:pPr>
                      <a:r>
                        <a:rPr lang="en-US" sz="1400" dirty="0">
                          <a:solidFill>
                            <a:schemeClr val="accent1">
                              <a:lumMod val="75000"/>
                            </a:schemeClr>
                          </a:solidFill>
                          <a:effectLst/>
                        </a:rPr>
                        <a:t>BSCC Budget Line Item</a:t>
                      </a:r>
                      <a:endParaRPr lang="en-US" sz="1400" dirty="0">
                        <a:solidFill>
                          <a:schemeClr val="accent1">
                            <a:lumMod val="7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solidFill>
                      <a:schemeClr val="accent2">
                        <a:lumMod val="20000"/>
                        <a:lumOff val="80000"/>
                      </a:schemeClr>
                    </a:solidFill>
                  </a:tcPr>
                </a:tc>
                <a:tc>
                  <a:txBody>
                    <a:bodyPr/>
                    <a:lstStyle/>
                    <a:p>
                      <a:pPr marL="0" marR="0" algn="ctr">
                        <a:lnSpc>
                          <a:spcPct val="115000"/>
                        </a:lnSpc>
                        <a:spcBef>
                          <a:spcPts val="0"/>
                        </a:spcBef>
                        <a:spcAft>
                          <a:spcPts val="0"/>
                        </a:spcAft>
                      </a:pPr>
                      <a:r>
                        <a:rPr lang="en-US" sz="1400" dirty="0">
                          <a:effectLst/>
                        </a:rPr>
                        <a:t>A. Grant Funds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tc>
                <a:tc>
                  <a:txBody>
                    <a:bodyPr/>
                    <a:lstStyle/>
                    <a:p>
                      <a:pPr marL="0" marR="0" algn="ctr">
                        <a:lnSpc>
                          <a:spcPct val="115000"/>
                        </a:lnSpc>
                        <a:spcBef>
                          <a:spcPts val="0"/>
                        </a:spcBef>
                        <a:spcAft>
                          <a:spcPts val="0"/>
                        </a:spcAft>
                      </a:pPr>
                      <a:r>
                        <a:rPr lang="en-US" sz="1400" dirty="0">
                          <a:effectLst/>
                        </a:rPr>
                        <a:t>B. Cash Match</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tc>
                <a:tc>
                  <a:txBody>
                    <a:bodyPr/>
                    <a:lstStyle/>
                    <a:p>
                      <a:pPr marL="0" marR="0" algn="ctr">
                        <a:lnSpc>
                          <a:spcPct val="115000"/>
                        </a:lnSpc>
                        <a:spcBef>
                          <a:spcPts val="0"/>
                        </a:spcBef>
                        <a:spcAft>
                          <a:spcPts val="0"/>
                        </a:spcAft>
                      </a:pPr>
                      <a:r>
                        <a:rPr lang="en-US" sz="1400" dirty="0">
                          <a:effectLst/>
                        </a:rPr>
                        <a:t>C. In-Kind Match</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tc>
                <a:tc>
                  <a:txBody>
                    <a:bodyPr/>
                    <a:lstStyle/>
                    <a:p>
                      <a:pPr marL="0" marR="0" algn="ctr">
                        <a:lnSpc>
                          <a:spcPct val="115000"/>
                        </a:lnSpc>
                        <a:spcBef>
                          <a:spcPts val="0"/>
                        </a:spcBef>
                        <a:spcAft>
                          <a:spcPts val="0"/>
                        </a:spcAft>
                      </a:pPr>
                      <a:r>
                        <a:rPr lang="en-US" sz="1400" dirty="0">
                          <a:effectLst/>
                        </a:rPr>
                        <a:t>D. Total (A+B+C)</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tc>
                <a:extLst>
                  <a:ext uri="{0D108BD9-81ED-4DB2-BD59-A6C34878D82A}">
                    <a16:rowId xmlns:a16="http://schemas.microsoft.com/office/drawing/2014/main" val="2829156329"/>
                  </a:ext>
                </a:extLst>
              </a:tr>
              <a:tr h="382757">
                <a:tc>
                  <a:txBody>
                    <a:bodyPr/>
                    <a:lstStyle/>
                    <a:p>
                      <a:pPr marL="0" marR="0" algn="just">
                        <a:lnSpc>
                          <a:spcPct val="115000"/>
                        </a:lnSpc>
                        <a:spcBef>
                          <a:spcPts val="0"/>
                        </a:spcBef>
                        <a:spcAft>
                          <a:spcPts val="0"/>
                        </a:spcAft>
                      </a:pPr>
                      <a:r>
                        <a:rPr lang="en-US" sz="1400">
                          <a:solidFill>
                            <a:schemeClr val="accent1">
                              <a:lumMod val="75000"/>
                            </a:schemeClr>
                          </a:solidFill>
                          <a:effectLst/>
                        </a:rPr>
                        <a:t>1. Salaries and Benefits</a:t>
                      </a:r>
                      <a:endParaRPr lang="en-US" sz="1400">
                        <a:solidFill>
                          <a:schemeClr val="accent1">
                            <a:lumMod val="7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solidFill>
                      <a:schemeClr val="accent2">
                        <a:lumMod val="20000"/>
                        <a:lumOff val="80000"/>
                      </a:schemeClr>
                    </a:solidFill>
                  </a:tcPr>
                </a:tc>
                <a:tc>
                  <a:txBody>
                    <a:bodyPr/>
                    <a:lstStyle/>
                    <a:p>
                      <a:pPr marL="0" marR="152400" algn="r">
                        <a:lnSpc>
                          <a:spcPct val="115000"/>
                        </a:lnSpc>
                        <a:spcBef>
                          <a:spcPts val="0"/>
                        </a:spcBef>
                        <a:spcAft>
                          <a:spcPts val="0"/>
                        </a:spcAft>
                      </a:pPr>
                      <a:r>
                        <a:rPr lang="en-US" sz="1400" dirty="0">
                          <a:effectLst/>
                        </a:rPr>
                        <a:t>$0</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tc>
                <a:tc>
                  <a:txBody>
                    <a:bodyPr/>
                    <a:lstStyle/>
                    <a:p>
                      <a:pPr marL="0" marR="85725" algn="r">
                        <a:lnSpc>
                          <a:spcPct val="115000"/>
                        </a:lnSpc>
                        <a:spcBef>
                          <a:spcPts val="0"/>
                        </a:spcBef>
                        <a:spcAft>
                          <a:spcPts val="0"/>
                        </a:spcAft>
                      </a:pPr>
                      <a:r>
                        <a:rPr lang="en-US" sz="1400" dirty="0">
                          <a:effectLst/>
                        </a:rPr>
                        <a:t>$0</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tc>
                <a:tc>
                  <a:txBody>
                    <a:bodyPr/>
                    <a:lstStyle/>
                    <a:p>
                      <a:pPr marL="0" marR="142875" algn="r">
                        <a:lnSpc>
                          <a:spcPct val="115000"/>
                        </a:lnSpc>
                        <a:spcBef>
                          <a:spcPts val="0"/>
                        </a:spcBef>
                        <a:spcAft>
                          <a:spcPts val="0"/>
                        </a:spcAft>
                      </a:pPr>
                      <a:r>
                        <a:rPr lang="en-US" sz="1400">
                          <a:effectLst/>
                        </a:rPr>
                        <a:t>$0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tc>
                <a:tc>
                  <a:txBody>
                    <a:bodyPr/>
                    <a:lstStyle/>
                    <a:p>
                      <a:pPr marL="0" marR="133350" algn="r">
                        <a:lnSpc>
                          <a:spcPct val="115000"/>
                        </a:lnSpc>
                        <a:spcBef>
                          <a:spcPts val="0"/>
                        </a:spcBef>
                        <a:spcAft>
                          <a:spcPts val="0"/>
                        </a:spcAft>
                      </a:pPr>
                      <a:r>
                        <a:rPr lang="en-US" sz="1400" dirty="0">
                          <a:effectLst/>
                        </a:rPr>
                        <a:t>$0</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tc>
                <a:extLst>
                  <a:ext uri="{0D108BD9-81ED-4DB2-BD59-A6C34878D82A}">
                    <a16:rowId xmlns:a16="http://schemas.microsoft.com/office/drawing/2014/main" val="651927279"/>
                  </a:ext>
                </a:extLst>
              </a:tr>
              <a:tr h="382757">
                <a:tc>
                  <a:txBody>
                    <a:bodyPr/>
                    <a:lstStyle/>
                    <a:p>
                      <a:pPr marL="0" marR="0" algn="just">
                        <a:lnSpc>
                          <a:spcPct val="115000"/>
                        </a:lnSpc>
                        <a:spcBef>
                          <a:spcPts val="0"/>
                        </a:spcBef>
                        <a:spcAft>
                          <a:spcPts val="0"/>
                        </a:spcAft>
                      </a:pPr>
                      <a:r>
                        <a:rPr lang="en-US" sz="1400" dirty="0">
                          <a:solidFill>
                            <a:schemeClr val="accent1">
                              <a:lumMod val="75000"/>
                            </a:schemeClr>
                          </a:solidFill>
                          <a:effectLst/>
                        </a:rPr>
                        <a:t>2. Services and Supplies </a:t>
                      </a:r>
                      <a:endParaRPr lang="en-US" sz="1400" dirty="0">
                        <a:solidFill>
                          <a:schemeClr val="accent1">
                            <a:lumMod val="7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solidFill>
                      <a:schemeClr val="accent2">
                        <a:lumMod val="20000"/>
                        <a:lumOff val="80000"/>
                      </a:schemeClr>
                    </a:solidFill>
                  </a:tcPr>
                </a:tc>
                <a:tc>
                  <a:txBody>
                    <a:bodyPr/>
                    <a:lstStyle/>
                    <a:p>
                      <a:pPr marL="0" marR="152400" algn="r">
                        <a:lnSpc>
                          <a:spcPct val="115000"/>
                        </a:lnSpc>
                        <a:spcBef>
                          <a:spcPts val="0"/>
                        </a:spcBef>
                        <a:spcAft>
                          <a:spcPts val="0"/>
                        </a:spcAft>
                      </a:pPr>
                      <a:r>
                        <a:rPr lang="en-US" sz="1400">
                          <a:effectLst/>
                        </a:rPr>
                        <a:t>$0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tc>
                <a:tc>
                  <a:txBody>
                    <a:bodyPr/>
                    <a:lstStyle/>
                    <a:p>
                      <a:pPr marL="0" marR="85725" algn="r">
                        <a:lnSpc>
                          <a:spcPct val="115000"/>
                        </a:lnSpc>
                        <a:spcBef>
                          <a:spcPts val="0"/>
                        </a:spcBef>
                        <a:spcAft>
                          <a:spcPts val="0"/>
                        </a:spcAft>
                      </a:pPr>
                      <a:r>
                        <a:rPr lang="en-US" sz="1400" dirty="0">
                          <a:effectLst/>
                        </a:rPr>
                        <a:t>$0</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tc>
                <a:tc>
                  <a:txBody>
                    <a:bodyPr/>
                    <a:lstStyle/>
                    <a:p>
                      <a:pPr marL="0" marR="142875" algn="r">
                        <a:lnSpc>
                          <a:spcPct val="115000"/>
                        </a:lnSpc>
                        <a:spcBef>
                          <a:spcPts val="0"/>
                        </a:spcBef>
                        <a:spcAft>
                          <a:spcPts val="0"/>
                        </a:spcAft>
                      </a:pPr>
                      <a:r>
                        <a:rPr lang="en-US" sz="1400" dirty="0">
                          <a:effectLst/>
                        </a:rPr>
                        <a:t>$0</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tc>
                <a:tc>
                  <a:txBody>
                    <a:bodyPr/>
                    <a:lstStyle/>
                    <a:p>
                      <a:pPr marL="0" marR="133350" algn="r">
                        <a:lnSpc>
                          <a:spcPct val="115000"/>
                        </a:lnSpc>
                        <a:spcBef>
                          <a:spcPts val="0"/>
                        </a:spcBef>
                        <a:spcAft>
                          <a:spcPts val="0"/>
                        </a:spcAft>
                      </a:pPr>
                      <a:r>
                        <a:rPr lang="en-US" sz="1400">
                          <a:effectLst/>
                        </a:rPr>
                        <a:t>$0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tc>
                <a:extLst>
                  <a:ext uri="{0D108BD9-81ED-4DB2-BD59-A6C34878D82A}">
                    <a16:rowId xmlns:a16="http://schemas.microsoft.com/office/drawing/2014/main" val="3167256602"/>
                  </a:ext>
                </a:extLst>
              </a:tr>
              <a:tr h="387750">
                <a:tc>
                  <a:txBody>
                    <a:bodyPr/>
                    <a:lstStyle/>
                    <a:p>
                      <a:pPr marL="0" marR="0" algn="just">
                        <a:lnSpc>
                          <a:spcPct val="115000"/>
                        </a:lnSpc>
                        <a:spcBef>
                          <a:spcPts val="0"/>
                        </a:spcBef>
                        <a:spcAft>
                          <a:spcPts val="0"/>
                        </a:spcAft>
                      </a:pPr>
                      <a:r>
                        <a:rPr lang="en-US" sz="1400" dirty="0">
                          <a:solidFill>
                            <a:schemeClr val="accent1">
                              <a:lumMod val="75000"/>
                            </a:schemeClr>
                          </a:solidFill>
                          <a:effectLst/>
                        </a:rPr>
                        <a:t>3. Professional Services</a:t>
                      </a:r>
                      <a:endParaRPr lang="en-US" sz="1400" dirty="0">
                        <a:solidFill>
                          <a:schemeClr val="accent1">
                            <a:lumMod val="7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solidFill>
                      <a:schemeClr val="accent2">
                        <a:lumMod val="20000"/>
                        <a:lumOff val="80000"/>
                      </a:schemeClr>
                    </a:solidFill>
                  </a:tcPr>
                </a:tc>
                <a:tc>
                  <a:txBody>
                    <a:bodyPr/>
                    <a:lstStyle/>
                    <a:p>
                      <a:pPr marL="0" marR="152400" algn="r">
                        <a:lnSpc>
                          <a:spcPct val="115000"/>
                        </a:lnSpc>
                        <a:spcBef>
                          <a:spcPts val="0"/>
                        </a:spcBef>
                        <a:spcAft>
                          <a:spcPts val="0"/>
                        </a:spcAft>
                      </a:pPr>
                      <a:r>
                        <a:rPr lang="en-US" sz="1400">
                          <a:effectLst/>
                        </a:rPr>
                        <a:t>$0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tc>
                <a:tc>
                  <a:txBody>
                    <a:bodyPr/>
                    <a:lstStyle/>
                    <a:p>
                      <a:pPr marL="0" marR="85725" algn="r">
                        <a:lnSpc>
                          <a:spcPct val="115000"/>
                        </a:lnSpc>
                        <a:spcBef>
                          <a:spcPts val="0"/>
                        </a:spcBef>
                        <a:spcAft>
                          <a:spcPts val="0"/>
                        </a:spcAft>
                      </a:pPr>
                      <a:r>
                        <a:rPr lang="en-US" sz="1400" dirty="0">
                          <a:effectLst/>
                        </a:rPr>
                        <a:t>$0</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tc>
                <a:tc>
                  <a:txBody>
                    <a:bodyPr/>
                    <a:lstStyle/>
                    <a:p>
                      <a:pPr marL="0" marR="142875" algn="r">
                        <a:lnSpc>
                          <a:spcPct val="115000"/>
                        </a:lnSpc>
                        <a:spcBef>
                          <a:spcPts val="0"/>
                        </a:spcBef>
                        <a:spcAft>
                          <a:spcPts val="0"/>
                        </a:spcAft>
                      </a:pPr>
                      <a:r>
                        <a:rPr lang="en-US" sz="1400">
                          <a:effectLst/>
                        </a:rPr>
                        <a:t>$0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tc>
                <a:tc>
                  <a:txBody>
                    <a:bodyPr/>
                    <a:lstStyle/>
                    <a:p>
                      <a:pPr marL="0" marR="133350" algn="r">
                        <a:lnSpc>
                          <a:spcPct val="115000"/>
                        </a:lnSpc>
                        <a:spcBef>
                          <a:spcPts val="0"/>
                        </a:spcBef>
                        <a:spcAft>
                          <a:spcPts val="0"/>
                        </a:spcAft>
                      </a:pPr>
                      <a:r>
                        <a:rPr lang="en-US" sz="1400">
                          <a:effectLst/>
                        </a:rPr>
                        <a:t>$0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tc>
                <a:extLst>
                  <a:ext uri="{0D108BD9-81ED-4DB2-BD59-A6C34878D82A}">
                    <a16:rowId xmlns:a16="http://schemas.microsoft.com/office/drawing/2014/main" val="300169280"/>
                  </a:ext>
                </a:extLst>
              </a:tr>
              <a:tr h="987005">
                <a:tc>
                  <a:txBody>
                    <a:bodyPr/>
                    <a:lstStyle/>
                    <a:p>
                      <a:pPr marL="152400" marR="0" indent="-152400" algn="l">
                        <a:lnSpc>
                          <a:spcPct val="115000"/>
                        </a:lnSpc>
                        <a:spcBef>
                          <a:spcPts val="0"/>
                        </a:spcBef>
                        <a:spcAft>
                          <a:spcPts val="0"/>
                        </a:spcAft>
                      </a:pPr>
                      <a:r>
                        <a:rPr lang="en-US" sz="1400" dirty="0">
                          <a:solidFill>
                            <a:schemeClr val="accent1">
                              <a:lumMod val="75000"/>
                            </a:schemeClr>
                          </a:solidFill>
                          <a:effectLst/>
                        </a:rPr>
                        <a:t>4. Community-Based/Non-Governmental Organization (CBO/NGO) Subcontracts</a:t>
                      </a:r>
                      <a:endParaRPr lang="en-US" sz="1400" dirty="0">
                        <a:solidFill>
                          <a:schemeClr val="accent1">
                            <a:lumMod val="7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solidFill>
                      <a:schemeClr val="accent2">
                        <a:lumMod val="20000"/>
                        <a:lumOff val="80000"/>
                      </a:schemeClr>
                    </a:solidFill>
                  </a:tcPr>
                </a:tc>
                <a:tc>
                  <a:txBody>
                    <a:bodyPr/>
                    <a:lstStyle/>
                    <a:p>
                      <a:pPr marL="0" marR="152400" algn="r">
                        <a:lnSpc>
                          <a:spcPct val="115000"/>
                        </a:lnSpc>
                        <a:spcBef>
                          <a:spcPts val="0"/>
                        </a:spcBef>
                        <a:spcAft>
                          <a:spcPts val="0"/>
                        </a:spcAft>
                      </a:pPr>
                      <a:r>
                        <a:rPr lang="en-US" sz="1400" dirty="0">
                          <a:effectLst/>
                        </a:rPr>
                        <a:t>$0</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tc>
                <a:tc>
                  <a:txBody>
                    <a:bodyPr/>
                    <a:lstStyle/>
                    <a:p>
                      <a:pPr marL="0" marR="85725" algn="r">
                        <a:lnSpc>
                          <a:spcPct val="115000"/>
                        </a:lnSpc>
                        <a:spcBef>
                          <a:spcPts val="0"/>
                        </a:spcBef>
                        <a:spcAft>
                          <a:spcPts val="0"/>
                        </a:spcAft>
                      </a:pPr>
                      <a:r>
                        <a:rPr lang="en-US" sz="1400" dirty="0">
                          <a:effectLst/>
                        </a:rPr>
                        <a:t>$0</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tc>
                <a:tc>
                  <a:txBody>
                    <a:bodyPr/>
                    <a:lstStyle/>
                    <a:p>
                      <a:pPr marL="0" marR="142875" algn="r">
                        <a:lnSpc>
                          <a:spcPct val="115000"/>
                        </a:lnSpc>
                        <a:spcBef>
                          <a:spcPts val="0"/>
                        </a:spcBef>
                        <a:spcAft>
                          <a:spcPts val="0"/>
                        </a:spcAft>
                      </a:pPr>
                      <a:r>
                        <a:rPr lang="en-US" sz="1400" dirty="0">
                          <a:effectLst/>
                        </a:rPr>
                        <a:t>$0</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tc>
                <a:tc>
                  <a:txBody>
                    <a:bodyPr/>
                    <a:lstStyle/>
                    <a:p>
                      <a:pPr marL="0" marR="133350" algn="r">
                        <a:lnSpc>
                          <a:spcPct val="115000"/>
                        </a:lnSpc>
                        <a:spcBef>
                          <a:spcPts val="0"/>
                        </a:spcBef>
                        <a:spcAft>
                          <a:spcPts val="0"/>
                        </a:spcAft>
                      </a:pPr>
                      <a:r>
                        <a:rPr lang="en-US" sz="1400" dirty="0">
                          <a:effectLst/>
                        </a:rPr>
                        <a:t>$0</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tc>
                <a:extLst>
                  <a:ext uri="{0D108BD9-81ED-4DB2-BD59-A6C34878D82A}">
                    <a16:rowId xmlns:a16="http://schemas.microsoft.com/office/drawing/2014/main" val="2176653979"/>
                  </a:ext>
                </a:extLst>
              </a:tr>
              <a:tr h="382757">
                <a:tc>
                  <a:txBody>
                    <a:bodyPr/>
                    <a:lstStyle/>
                    <a:p>
                      <a:pPr marL="0" marR="0" algn="just">
                        <a:lnSpc>
                          <a:spcPct val="115000"/>
                        </a:lnSpc>
                        <a:spcBef>
                          <a:spcPts val="0"/>
                        </a:spcBef>
                        <a:spcAft>
                          <a:spcPts val="0"/>
                        </a:spcAft>
                      </a:pPr>
                      <a:r>
                        <a:rPr lang="en-US" sz="1400" dirty="0">
                          <a:solidFill>
                            <a:schemeClr val="accent1">
                              <a:lumMod val="75000"/>
                            </a:schemeClr>
                          </a:solidFill>
                          <a:effectLst/>
                        </a:rPr>
                        <a:t>5. Indirect Costs</a:t>
                      </a:r>
                      <a:endParaRPr lang="en-US" sz="1400" dirty="0">
                        <a:solidFill>
                          <a:schemeClr val="accent1">
                            <a:lumMod val="7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solidFill>
                      <a:schemeClr val="accent2">
                        <a:lumMod val="20000"/>
                        <a:lumOff val="80000"/>
                      </a:schemeClr>
                    </a:solidFill>
                  </a:tcPr>
                </a:tc>
                <a:tc>
                  <a:txBody>
                    <a:bodyPr/>
                    <a:lstStyle/>
                    <a:p>
                      <a:pPr marL="0" marR="152400" algn="r">
                        <a:lnSpc>
                          <a:spcPct val="115000"/>
                        </a:lnSpc>
                        <a:spcBef>
                          <a:spcPts val="0"/>
                        </a:spcBef>
                        <a:spcAft>
                          <a:spcPts val="0"/>
                        </a:spcAft>
                      </a:pPr>
                      <a:r>
                        <a:rPr lang="en-US" sz="1400">
                          <a:effectLst/>
                        </a:rPr>
                        <a:t>$0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tc>
                <a:tc>
                  <a:txBody>
                    <a:bodyPr/>
                    <a:lstStyle/>
                    <a:p>
                      <a:pPr marL="0" marR="85725" algn="r">
                        <a:lnSpc>
                          <a:spcPct val="115000"/>
                        </a:lnSpc>
                        <a:spcBef>
                          <a:spcPts val="0"/>
                        </a:spcBef>
                        <a:spcAft>
                          <a:spcPts val="0"/>
                        </a:spcAft>
                      </a:pPr>
                      <a:r>
                        <a:rPr lang="en-US" sz="1400">
                          <a:effectLst/>
                        </a:rPr>
                        <a:t>$0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tc>
                <a:tc>
                  <a:txBody>
                    <a:bodyPr/>
                    <a:lstStyle/>
                    <a:p>
                      <a:pPr marL="0" marR="142875" algn="r">
                        <a:lnSpc>
                          <a:spcPct val="115000"/>
                        </a:lnSpc>
                        <a:spcBef>
                          <a:spcPts val="0"/>
                        </a:spcBef>
                        <a:spcAft>
                          <a:spcPts val="0"/>
                        </a:spcAft>
                      </a:pPr>
                      <a:r>
                        <a:rPr lang="en-US" sz="1400" dirty="0">
                          <a:effectLst/>
                        </a:rPr>
                        <a:t>$0</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tc>
                <a:tc>
                  <a:txBody>
                    <a:bodyPr/>
                    <a:lstStyle/>
                    <a:p>
                      <a:pPr marL="0" marR="133350" algn="r">
                        <a:lnSpc>
                          <a:spcPct val="115000"/>
                        </a:lnSpc>
                        <a:spcBef>
                          <a:spcPts val="0"/>
                        </a:spcBef>
                        <a:spcAft>
                          <a:spcPts val="0"/>
                        </a:spcAft>
                      </a:pPr>
                      <a:r>
                        <a:rPr lang="en-US" sz="1400" dirty="0">
                          <a:effectLst/>
                        </a:rPr>
                        <a:t>$0</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tc>
                <a:extLst>
                  <a:ext uri="{0D108BD9-81ED-4DB2-BD59-A6C34878D82A}">
                    <a16:rowId xmlns:a16="http://schemas.microsoft.com/office/drawing/2014/main" val="3739136803"/>
                  </a:ext>
                </a:extLst>
              </a:tr>
              <a:tr h="455443">
                <a:tc>
                  <a:txBody>
                    <a:bodyPr/>
                    <a:lstStyle/>
                    <a:p>
                      <a:pPr marL="0" marR="0" algn="just">
                        <a:lnSpc>
                          <a:spcPct val="115000"/>
                        </a:lnSpc>
                        <a:spcBef>
                          <a:spcPts val="0"/>
                        </a:spcBef>
                        <a:spcAft>
                          <a:spcPts val="0"/>
                        </a:spcAft>
                      </a:pPr>
                      <a:r>
                        <a:rPr lang="en-US" sz="1400" dirty="0">
                          <a:solidFill>
                            <a:schemeClr val="accent1">
                              <a:lumMod val="75000"/>
                            </a:schemeClr>
                          </a:solidFill>
                          <a:effectLst/>
                        </a:rPr>
                        <a:t>6. Equipment/Fixed Assets</a:t>
                      </a:r>
                      <a:endParaRPr lang="en-US" sz="1400" dirty="0">
                        <a:solidFill>
                          <a:schemeClr val="accent1">
                            <a:lumMod val="7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solidFill>
                      <a:schemeClr val="accent2">
                        <a:lumMod val="20000"/>
                        <a:lumOff val="80000"/>
                      </a:schemeClr>
                    </a:solidFill>
                  </a:tcPr>
                </a:tc>
                <a:tc>
                  <a:txBody>
                    <a:bodyPr/>
                    <a:lstStyle/>
                    <a:p>
                      <a:pPr marL="0" marR="152400" algn="r">
                        <a:lnSpc>
                          <a:spcPct val="115000"/>
                        </a:lnSpc>
                        <a:spcBef>
                          <a:spcPts val="0"/>
                        </a:spcBef>
                        <a:spcAft>
                          <a:spcPts val="0"/>
                        </a:spcAft>
                      </a:pPr>
                      <a:r>
                        <a:rPr lang="en-US" sz="1400">
                          <a:effectLst/>
                        </a:rPr>
                        <a:t>$0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tc>
                <a:tc>
                  <a:txBody>
                    <a:bodyPr/>
                    <a:lstStyle/>
                    <a:p>
                      <a:pPr marL="0" marR="85725" algn="r">
                        <a:lnSpc>
                          <a:spcPct val="115000"/>
                        </a:lnSpc>
                        <a:spcBef>
                          <a:spcPts val="0"/>
                        </a:spcBef>
                        <a:spcAft>
                          <a:spcPts val="0"/>
                        </a:spcAft>
                      </a:pPr>
                      <a:r>
                        <a:rPr lang="en-US" sz="1400">
                          <a:effectLst/>
                        </a:rPr>
                        <a:t>$0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tc>
                <a:tc>
                  <a:txBody>
                    <a:bodyPr/>
                    <a:lstStyle/>
                    <a:p>
                      <a:pPr marL="0" marR="142875" algn="r">
                        <a:lnSpc>
                          <a:spcPct val="115000"/>
                        </a:lnSpc>
                        <a:spcBef>
                          <a:spcPts val="0"/>
                        </a:spcBef>
                        <a:spcAft>
                          <a:spcPts val="0"/>
                        </a:spcAft>
                      </a:pPr>
                      <a:r>
                        <a:rPr lang="en-US" sz="1400" dirty="0">
                          <a:effectLst/>
                        </a:rPr>
                        <a:t>$0</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tc>
                <a:tc>
                  <a:txBody>
                    <a:bodyPr/>
                    <a:lstStyle/>
                    <a:p>
                      <a:pPr marL="0" marR="133350" algn="r">
                        <a:lnSpc>
                          <a:spcPct val="115000"/>
                        </a:lnSpc>
                        <a:spcBef>
                          <a:spcPts val="0"/>
                        </a:spcBef>
                        <a:spcAft>
                          <a:spcPts val="0"/>
                        </a:spcAft>
                      </a:pPr>
                      <a:r>
                        <a:rPr lang="en-US" sz="1400" dirty="0">
                          <a:effectLst/>
                        </a:rPr>
                        <a:t>$0</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tc>
                <a:extLst>
                  <a:ext uri="{0D108BD9-81ED-4DB2-BD59-A6C34878D82A}">
                    <a16:rowId xmlns:a16="http://schemas.microsoft.com/office/drawing/2014/main" val="1292267359"/>
                  </a:ext>
                </a:extLst>
              </a:tr>
              <a:tr h="382757">
                <a:tc>
                  <a:txBody>
                    <a:bodyPr/>
                    <a:lstStyle/>
                    <a:p>
                      <a:pPr marL="0" marR="0" algn="just">
                        <a:lnSpc>
                          <a:spcPct val="115000"/>
                        </a:lnSpc>
                        <a:spcBef>
                          <a:spcPts val="0"/>
                        </a:spcBef>
                        <a:spcAft>
                          <a:spcPts val="0"/>
                        </a:spcAft>
                      </a:pPr>
                      <a:r>
                        <a:rPr lang="en-US" sz="1400" dirty="0">
                          <a:solidFill>
                            <a:schemeClr val="accent1">
                              <a:lumMod val="75000"/>
                            </a:schemeClr>
                          </a:solidFill>
                          <a:effectLst/>
                        </a:rPr>
                        <a:t>7. Project Evaluation</a:t>
                      </a:r>
                      <a:endParaRPr lang="en-US" sz="1400" dirty="0">
                        <a:solidFill>
                          <a:schemeClr val="accent1">
                            <a:lumMod val="7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solidFill>
                      <a:schemeClr val="accent2">
                        <a:lumMod val="20000"/>
                        <a:lumOff val="80000"/>
                      </a:schemeClr>
                    </a:solidFill>
                  </a:tcPr>
                </a:tc>
                <a:tc>
                  <a:txBody>
                    <a:bodyPr/>
                    <a:lstStyle/>
                    <a:p>
                      <a:pPr marL="0" marR="152400" algn="r">
                        <a:lnSpc>
                          <a:spcPct val="115000"/>
                        </a:lnSpc>
                        <a:spcBef>
                          <a:spcPts val="0"/>
                        </a:spcBef>
                        <a:spcAft>
                          <a:spcPts val="0"/>
                        </a:spcAft>
                      </a:pPr>
                      <a:r>
                        <a:rPr lang="en-US" sz="1400">
                          <a:effectLst/>
                        </a:rPr>
                        <a:t>$0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tc>
                <a:tc>
                  <a:txBody>
                    <a:bodyPr/>
                    <a:lstStyle/>
                    <a:p>
                      <a:pPr marL="0" marR="85725" algn="r">
                        <a:lnSpc>
                          <a:spcPct val="115000"/>
                        </a:lnSpc>
                        <a:spcBef>
                          <a:spcPts val="0"/>
                        </a:spcBef>
                        <a:spcAft>
                          <a:spcPts val="0"/>
                        </a:spcAft>
                      </a:pPr>
                      <a:r>
                        <a:rPr lang="en-US" sz="1400">
                          <a:effectLst/>
                        </a:rPr>
                        <a:t>$0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tc>
                <a:tc>
                  <a:txBody>
                    <a:bodyPr/>
                    <a:lstStyle/>
                    <a:p>
                      <a:pPr marL="0" marR="142875" algn="r">
                        <a:lnSpc>
                          <a:spcPct val="115000"/>
                        </a:lnSpc>
                        <a:spcBef>
                          <a:spcPts val="0"/>
                        </a:spcBef>
                        <a:spcAft>
                          <a:spcPts val="0"/>
                        </a:spcAft>
                      </a:pPr>
                      <a:r>
                        <a:rPr lang="en-US" sz="1400" dirty="0">
                          <a:effectLst/>
                        </a:rPr>
                        <a:t>$0</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tc>
                <a:tc>
                  <a:txBody>
                    <a:bodyPr/>
                    <a:lstStyle/>
                    <a:p>
                      <a:pPr marL="0" marR="133350" algn="r">
                        <a:lnSpc>
                          <a:spcPct val="115000"/>
                        </a:lnSpc>
                        <a:spcBef>
                          <a:spcPts val="0"/>
                        </a:spcBef>
                        <a:spcAft>
                          <a:spcPts val="0"/>
                        </a:spcAft>
                      </a:pPr>
                      <a:r>
                        <a:rPr lang="en-US" sz="1400" dirty="0">
                          <a:effectLst/>
                        </a:rPr>
                        <a:t>$0</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tc>
                <a:extLst>
                  <a:ext uri="{0D108BD9-81ED-4DB2-BD59-A6C34878D82A}">
                    <a16:rowId xmlns:a16="http://schemas.microsoft.com/office/drawing/2014/main" val="2386134006"/>
                  </a:ext>
                </a:extLst>
              </a:tr>
              <a:tr h="607843">
                <a:tc>
                  <a:txBody>
                    <a:bodyPr/>
                    <a:lstStyle/>
                    <a:p>
                      <a:pPr marL="0" marR="0" algn="just">
                        <a:lnSpc>
                          <a:spcPct val="115000"/>
                        </a:lnSpc>
                        <a:spcBef>
                          <a:spcPts val="0"/>
                        </a:spcBef>
                        <a:spcAft>
                          <a:spcPts val="0"/>
                        </a:spcAft>
                      </a:pPr>
                      <a:r>
                        <a:rPr lang="en-US" sz="1400" dirty="0">
                          <a:solidFill>
                            <a:schemeClr val="accent1">
                              <a:lumMod val="75000"/>
                            </a:schemeClr>
                          </a:solidFill>
                          <a:effectLst/>
                        </a:rPr>
                        <a:t>8. Other (Travel, Training, etc.)</a:t>
                      </a:r>
                      <a:endParaRPr lang="en-US" sz="1400" dirty="0">
                        <a:solidFill>
                          <a:schemeClr val="accent1">
                            <a:lumMod val="7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solidFill>
                      <a:schemeClr val="accent2">
                        <a:lumMod val="20000"/>
                        <a:lumOff val="80000"/>
                      </a:schemeClr>
                    </a:solidFill>
                  </a:tcPr>
                </a:tc>
                <a:tc>
                  <a:txBody>
                    <a:bodyPr/>
                    <a:lstStyle/>
                    <a:p>
                      <a:pPr marL="0" marR="152400" algn="r">
                        <a:lnSpc>
                          <a:spcPct val="115000"/>
                        </a:lnSpc>
                        <a:spcBef>
                          <a:spcPts val="0"/>
                        </a:spcBef>
                        <a:spcAft>
                          <a:spcPts val="0"/>
                        </a:spcAft>
                      </a:pPr>
                      <a:r>
                        <a:rPr lang="en-US" sz="1400" dirty="0">
                          <a:effectLst/>
                        </a:rPr>
                        <a:t>$0</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tc>
                <a:tc>
                  <a:txBody>
                    <a:bodyPr/>
                    <a:lstStyle/>
                    <a:p>
                      <a:pPr marL="0" marR="85725" algn="r">
                        <a:lnSpc>
                          <a:spcPct val="115000"/>
                        </a:lnSpc>
                        <a:spcBef>
                          <a:spcPts val="0"/>
                        </a:spcBef>
                        <a:spcAft>
                          <a:spcPts val="0"/>
                        </a:spcAft>
                      </a:pPr>
                      <a:r>
                        <a:rPr lang="en-US" sz="1400">
                          <a:effectLst/>
                        </a:rPr>
                        <a:t>$0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tc>
                <a:tc>
                  <a:txBody>
                    <a:bodyPr/>
                    <a:lstStyle/>
                    <a:p>
                      <a:pPr marL="0" marR="142875" algn="r">
                        <a:lnSpc>
                          <a:spcPct val="115000"/>
                        </a:lnSpc>
                        <a:spcBef>
                          <a:spcPts val="0"/>
                        </a:spcBef>
                        <a:spcAft>
                          <a:spcPts val="0"/>
                        </a:spcAft>
                      </a:pPr>
                      <a:r>
                        <a:rPr lang="en-US" sz="1400" dirty="0">
                          <a:effectLst/>
                        </a:rPr>
                        <a:t>$0</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tc>
                <a:tc>
                  <a:txBody>
                    <a:bodyPr/>
                    <a:lstStyle/>
                    <a:p>
                      <a:pPr marL="0" marR="133350" algn="r">
                        <a:lnSpc>
                          <a:spcPct val="115000"/>
                        </a:lnSpc>
                        <a:spcBef>
                          <a:spcPts val="0"/>
                        </a:spcBef>
                        <a:spcAft>
                          <a:spcPts val="0"/>
                        </a:spcAft>
                      </a:pPr>
                      <a:r>
                        <a:rPr lang="en-US" sz="1400" dirty="0">
                          <a:effectLst/>
                        </a:rPr>
                        <a:t>$0</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tc>
                <a:extLst>
                  <a:ext uri="{0D108BD9-81ED-4DB2-BD59-A6C34878D82A}">
                    <a16:rowId xmlns:a16="http://schemas.microsoft.com/office/drawing/2014/main" val="1303910651"/>
                  </a:ext>
                </a:extLst>
              </a:tr>
              <a:tr h="414118">
                <a:tc>
                  <a:txBody>
                    <a:bodyPr/>
                    <a:lstStyle/>
                    <a:p>
                      <a:pPr marL="0" marR="0" algn="just">
                        <a:lnSpc>
                          <a:spcPct val="115000"/>
                        </a:lnSpc>
                        <a:spcBef>
                          <a:spcPts val="0"/>
                        </a:spcBef>
                        <a:spcAft>
                          <a:spcPts val="0"/>
                        </a:spcAft>
                      </a:pPr>
                      <a:r>
                        <a:rPr lang="en-US" sz="1400" dirty="0">
                          <a:solidFill>
                            <a:schemeClr val="accent1">
                              <a:lumMod val="75000"/>
                            </a:schemeClr>
                          </a:solidFill>
                          <a:effectLst/>
                        </a:rPr>
                        <a:t>TOTALS</a:t>
                      </a:r>
                      <a:endParaRPr lang="en-US" sz="1400" dirty="0">
                        <a:solidFill>
                          <a:schemeClr val="accent1">
                            <a:lumMod val="75000"/>
                          </a:schemeClr>
                        </a:solidFill>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solidFill>
                      <a:schemeClr val="accent2">
                        <a:lumMod val="20000"/>
                        <a:lumOff val="80000"/>
                      </a:schemeClr>
                    </a:solidFill>
                  </a:tcPr>
                </a:tc>
                <a:tc>
                  <a:txBody>
                    <a:bodyPr/>
                    <a:lstStyle/>
                    <a:p>
                      <a:pPr marL="0" marR="152400" algn="r">
                        <a:lnSpc>
                          <a:spcPct val="115000"/>
                        </a:lnSpc>
                        <a:spcBef>
                          <a:spcPts val="0"/>
                        </a:spcBef>
                        <a:spcAft>
                          <a:spcPts val="0"/>
                        </a:spcAft>
                      </a:pPr>
                      <a:r>
                        <a:rPr lang="en-US" sz="1400">
                          <a:effectLst/>
                        </a:rPr>
                        <a:t>$0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tc>
                <a:tc>
                  <a:txBody>
                    <a:bodyPr/>
                    <a:lstStyle/>
                    <a:p>
                      <a:pPr marL="0" marR="85725" algn="r">
                        <a:lnSpc>
                          <a:spcPct val="115000"/>
                        </a:lnSpc>
                        <a:spcBef>
                          <a:spcPts val="0"/>
                        </a:spcBef>
                        <a:spcAft>
                          <a:spcPts val="0"/>
                        </a:spcAft>
                      </a:pPr>
                      <a:r>
                        <a:rPr lang="en-US" sz="1400">
                          <a:effectLst/>
                        </a:rPr>
                        <a:t>$0</a:t>
                      </a:r>
                      <a:endParaRPr lang="en-US" sz="1400">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tc>
                <a:tc>
                  <a:txBody>
                    <a:bodyPr/>
                    <a:lstStyle/>
                    <a:p>
                      <a:pPr marL="0" marR="142875" algn="r">
                        <a:lnSpc>
                          <a:spcPct val="115000"/>
                        </a:lnSpc>
                        <a:spcBef>
                          <a:spcPts val="0"/>
                        </a:spcBef>
                        <a:spcAft>
                          <a:spcPts val="0"/>
                        </a:spcAft>
                      </a:pPr>
                      <a:r>
                        <a:rPr lang="en-US" sz="1400" dirty="0">
                          <a:effectLst/>
                        </a:rPr>
                        <a:t>$0</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tc>
                <a:tc>
                  <a:txBody>
                    <a:bodyPr/>
                    <a:lstStyle/>
                    <a:p>
                      <a:pPr marL="0" marR="133350" algn="r">
                        <a:lnSpc>
                          <a:spcPct val="115000"/>
                        </a:lnSpc>
                        <a:spcBef>
                          <a:spcPts val="0"/>
                        </a:spcBef>
                        <a:spcAft>
                          <a:spcPts val="0"/>
                        </a:spcAft>
                      </a:pPr>
                      <a:r>
                        <a:rPr lang="en-US" sz="1400" dirty="0">
                          <a:effectLst/>
                        </a:rPr>
                        <a:t>$0</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51999" marR="51999" marT="0" marB="0" anchor="ctr"/>
                </a:tc>
                <a:extLst>
                  <a:ext uri="{0D108BD9-81ED-4DB2-BD59-A6C34878D82A}">
                    <a16:rowId xmlns:a16="http://schemas.microsoft.com/office/drawing/2014/main" val="1361149447"/>
                  </a:ext>
                </a:extLst>
              </a:tr>
            </a:tbl>
          </a:graphicData>
        </a:graphic>
      </p:graphicFrame>
      <p:sp>
        <p:nvSpPr>
          <p:cNvPr id="4" name="Title 1"/>
          <p:cNvSpPr txBox="1">
            <a:spLocks/>
          </p:cNvSpPr>
          <p:nvPr/>
        </p:nvSpPr>
        <p:spPr bwMode="auto">
          <a:xfrm>
            <a:off x="34636" y="304800"/>
            <a:ext cx="8229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endParaRPr lang="en-US" sz="1800" kern="0" dirty="0">
              <a:latin typeface="Arial" pitchFamily="34" charset="0"/>
              <a:cs typeface="Arial" pitchFamily="34" charset="0"/>
            </a:endParaRPr>
          </a:p>
          <a:p>
            <a:endParaRPr lang="en-US" sz="1800" kern="0" dirty="0">
              <a:latin typeface="Arial" pitchFamily="34" charset="0"/>
              <a:cs typeface="Arial" pitchFamily="34" charset="0"/>
            </a:endParaRPr>
          </a:p>
          <a:p>
            <a:endParaRPr lang="en-US" sz="1800" kern="0" dirty="0">
              <a:latin typeface="Arial" pitchFamily="34" charset="0"/>
              <a:cs typeface="Arial" pitchFamily="34" charset="0"/>
            </a:endParaRPr>
          </a:p>
          <a:p>
            <a:endParaRPr lang="en-US" sz="1800" kern="0" dirty="0">
              <a:latin typeface="Arial" pitchFamily="34" charset="0"/>
              <a:cs typeface="Arial" pitchFamily="34" charset="0"/>
            </a:endParaRPr>
          </a:p>
          <a:p>
            <a:endParaRPr lang="en-US" sz="1800" kern="0" dirty="0">
              <a:latin typeface="Arial" pitchFamily="34" charset="0"/>
              <a:cs typeface="Arial" pitchFamily="34" charset="0"/>
            </a:endParaRPr>
          </a:p>
        </p:txBody>
      </p:sp>
    </p:spTree>
    <p:extLst>
      <p:ext uri="{BB962C8B-B14F-4D97-AF65-F5344CB8AC3E}">
        <p14:creationId xmlns:p14="http://schemas.microsoft.com/office/powerpoint/2010/main" val="336347368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304800" y="457200"/>
            <a:ext cx="822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RSAT PROGRAM</a:t>
            </a:r>
          </a:p>
        </p:txBody>
      </p:sp>
      <p:sp>
        <p:nvSpPr>
          <p:cNvPr id="5" name="Content Placeholder 2">
            <a:extLst>
              <a:ext uri="{FF2B5EF4-FFF2-40B4-BE49-F238E27FC236}">
                <a16:creationId xmlns:a16="http://schemas.microsoft.com/office/drawing/2014/main" id="{D5B3AE9A-1A1F-4D58-AF5B-E2D075362BD7}"/>
              </a:ext>
            </a:extLst>
          </p:cNvPr>
          <p:cNvSpPr>
            <a:spLocks noGrp="1"/>
          </p:cNvSpPr>
          <p:nvPr>
            <p:ph idx="4294967295"/>
          </p:nvPr>
        </p:nvSpPr>
        <p:spPr>
          <a:xfrm>
            <a:off x="838200" y="1219200"/>
            <a:ext cx="7848600" cy="5135563"/>
          </a:xfrm>
        </p:spPr>
        <p:txBody>
          <a:bodyPr/>
          <a:lstStyle/>
          <a:p>
            <a:pPr marL="508000" lvl="0" indent="-508000" algn="ctr">
              <a:buClrTx/>
              <a:buSzTx/>
              <a:buNone/>
              <a:defRPr/>
            </a:pPr>
            <a:r>
              <a:rPr lang="en-US" dirty="0">
                <a:solidFill>
                  <a:schemeClr val="bg1"/>
                </a:solidFill>
                <a:latin typeface="Arial" pitchFamily="34" charset="0"/>
                <a:ea typeface="ＭＳ Ｐゴシック"/>
                <a:cs typeface="Arial" pitchFamily="34" charset="0"/>
              </a:rPr>
              <a:t>The 5 Divisions of the BSCC</a:t>
            </a:r>
          </a:p>
          <a:p>
            <a:pPr marL="908050" lvl="1" indent="-508000">
              <a:buClrTx/>
              <a:buSzTx/>
              <a:buNone/>
              <a:defRPr/>
            </a:pPr>
            <a:endParaRPr lang="en-US" sz="600" dirty="0">
              <a:solidFill>
                <a:schemeClr val="bg1"/>
              </a:solidFill>
              <a:latin typeface="Arial" pitchFamily="34" charset="0"/>
              <a:ea typeface="ＭＳ Ｐゴシック"/>
              <a:cs typeface="Arial" pitchFamily="34" charset="0"/>
            </a:endParaRPr>
          </a:p>
          <a:p>
            <a:pPr marL="914400" lvl="1" indent="-457200">
              <a:buClrTx/>
              <a:buSzPct val="90000"/>
              <a:buFontTx/>
              <a:buAutoNum type="arabicPeriod"/>
              <a:defRPr/>
            </a:pPr>
            <a:r>
              <a:rPr lang="en-US" sz="2000" dirty="0">
                <a:solidFill>
                  <a:schemeClr val="bg1"/>
                </a:solidFill>
                <a:latin typeface="Arial" pitchFamily="34" charset="0"/>
                <a:ea typeface="ＭＳ Ｐゴシック"/>
                <a:cs typeface="Arial" pitchFamily="34" charset="0"/>
              </a:rPr>
              <a:t>Facilities Standards and Operations (FSO) </a:t>
            </a:r>
          </a:p>
          <a:p>
            <a:pPr lvl="2">
              <a:buClrTx/>
              <a:buSzPct val="90000"/>
              <a:buFont typeface="Wingdings" panose="05000000000000000000" pitchFamily="2" charset="2"/>
              <a:buChar char="§"/>
              <a:defRPr/>
            </a:pPr>
            <a:r>
              <a:rPr lang="en-US" dirty="0">
                <a:solidFill>
                  <a:schemeClr val="bg1"/>
                </a:solidFill>
                <a:latin typeface="Arial" pitchFamily="34" charset="0"/>
                <a:ea typeface="ＭＳ Ｐゴシック"/>
                <a:cs typeface="Arial" pitchFamily="34" charset="0"/>
              </a:rPr>
              <a:t>Inspections, Regulations, Compliance Monitoring</a:t>
            </a:r>
          </a:p>
          <a:p>
            <a:pPr marL="914400" lvl="2" indent="0">
              <a:buClrTx/>
              <a:buSzPct val="90000"/>
              <a:buNone/>
              <a:defRPr/>
            </a:pPr>
            <a:r>
              <a:rPr lang="en-US" sz="1000" dirty="0">
                <a:solidFill>
                  <a:schemeClr val="bg1"/>
                </a:solidFill>
                <a:latin typeface="Arial" pitchFamily="34" charset="0"/>
                <a:ea typeface="ＭＳ Ｐゴシック"/>
                <a:cs typeface="Arial" pitchFamily="34" charset="0"/>
              </a:rPr>
              <a:t> </a:t>
            </a:r>
          </a:p>
          <a:p>
            <a:pPr marL="914400" lvl="1" indent="-457200">
              <a:buClrTx/>
              <a:buSzPct val="90000"/>
              <a:buFontTx/>
              <a:buAutoNum type="arabicPeriod"/>
              <a:defRPr/>
            </a:pPr>
            <a:r>
              <a:rPr lang="en-US" sz="2000" dirty="0">
                <a:solidFill>
                  <a:schemeClr val="bg1"/>
                </a:solidFill>
                <a:latin typeface="Arial" pitchFamily="34" charset="0"/>
                <a:ea typeface="ＭＳ Ｐゴシック"/>
                <a:cs typeface="Arial" pitchFamily="34" charset="0"/>
              </a:rPr>
              <a:t>Standards and Training for Corrections (STC)  </a:t>
            </a:r>
          </a:p>
          <a:p>
            <a:pPr lvl="2">
              <a:buClrTx/>
              <a:buSzPct val="90000"/>
              <a:buFont typeface="Wingdings" panose="05000000000000000000" pitchFamily="2" charset="2"/>
              <a:buChar char="§"/>
              <a:defRPr/>
            </a:pPr>
            <a:r>
              <a:rPr lang="en-US" dirty="0">
                <a:solidFill>
                  <a:schemeClr val="bg1"/>
                </a:solidFill>
                <a:latin typeface="Arial" pitchFamily="34" charset="0"/>
                <a:ea typeface="ＭＳ Ｐゴシック"/>
                <a:cs typeface="Arial" pitchFamily="34" charset="0"/>
              </a:rPr>
              <a:t>Selection, Training and Standards</a:t>
            </a:r>
          </a:p>
          <a:p>
            <a:pPr marL="914400" lvl="2" indent="0">
              <a:buClrTx/>
              <a:buSzPct val="90000"/>
              <a:buNone/>
              <a:defRPr/>
            </a:pPr>
            <a:endParaRPr lang="en-US" sz="1000" dirty="0">
              <a:solidFill>
                <a:schemeClr val="bg1"/>
              </a:solidFill>
              <a:latin typeface="Arial" pitchFamily="34" charset="0"/>
              <a:ea typeface="ＭＳ Ｐゴシック"/>
              <a:cs typeface="Arial" pitchFamily="34" charset="0"/>
            </a:endParaRPr>
          </a:p>
          <a:p>
            <a:pPr marL="914400" lvl="1" indent="-457200">
              <a:buClrTx/>
              <a:buSzPct val="90000"/>
              <a:buFontTx/>
              <a:buAutoNum type="arabicPeriod"/>
              <a:defRPr/>
            </a:pPr>
            <a:r>
              <a:rPr lang="en-US" sz="2000" dirty="0">
                <a:solidFill>
                  <a:schemeClr val="bg1"/>
                </a:solidFill>
                <a:latin typeface="Arial" pitchFamily="34" charset="0"/>
                <a:ea typeface="ＭＳ Ｐゴシック"/>
                <a:cs typeface="Arial" pitchFamily="34" charset="0"/>
              </a:rPr>
              <a:t>Corrections Planning and Grant Programs (CPGP)</a:t>
            </a:r>
          </a:p>
          <a:p>
            <a:pPr lvl="2">
              <a:buClrTx/>
              <a:buSzPct val="90000"/>
              <a:buFont typeface="Wingdings" panose="05000000000000000000" pitchFamily="2" charset="2"/>
              <a:buChar char="§"/>
              <a:defRPr/>
            </a:pPr>
            <a:r>
              <a:rPr lang="en-US" dirty="0">
                <a:solidFill>
                  <a:schemeClr val="bg1"/>
                </a:solidFill>
                <a:latin typeface="Arial" pitchFamily="34" charset="0"/>
                <a:ea typeface="ＭＳ Ｐゴシック"/>
                <a:cs typeface="Arial" pitchFamily="34" charset="0"/>
              </a:rPr>
              <a:t>Criminal and Juvenile Justice Grant Programs</a:t>
            </a:r>
          </a:p>
          <a:p>
            <a:pPr marL="914400" lvl="2" indent="0">
              <a:buClrTx/>
              <a:buSzPct val="90000"/>
              <a:buNone/>
              <a:defRPr/>
            </a:pPr>
            <a:endParaRPr lang="en-US" sz="1000" dirty="0">
              <a:solidFill>
                <a:schemeClr val="bg1"/>
              </a:solidFill>
              <a:latin typeface="Arial" pitchFamily="34" charset="0"/>
              <a:ea typeface="ＭＳ Ｐゴシック"/>
              <a:cs typeface="Arial" pitchFamily="34" charset="0"/>
            </a:endParaRPr>
          </a:p>
          <a:p>
            <a:pPr marL="914400" lvl="1" indent="-457200">
              <a:buClrTx/>
              <a:buSzPct val="90000"/>
              <a:buFont typeface="+mj-lt"/>
              <a:buAutoNum type="arabicPeriod"/>
              <a:defRPr/>
            </a:pPr>
            <a:r>
              <a:rPr lang="en-US" sz="2000" dirty="0">
                <a:solidFill>
                  <a:schemeClr val="bg1"/>
                </a:solidFill>
                <a:latin typeface="Arial" pitchFamily="34" charset="0"/>
                <a:ea typeface="ＭＳ Ｐゴシック"/>
                <a:cs typeface="Arial" pitchFamily="34" charset="0"/>
              </a:rPr>
              <a:t>County Facilities Construction (CFC)</a:t>
            </a:r>
          </a:p>
          <a:p>
            <a:pPr lvl="2">
              <a:buClrTx/>
              <a:buSzPct val="90000"/>
              <a:buFont typeface="Arial" panose="020B0604020202020204" pitchFamily="34" charset="0"/>
              <a:buChar char="•"/>
              <a:defRPr/>
            </a:pPr>
            <a:r>
              <a:rPr lang="en-US" dirty="0">
                <a:solidFill>
                  <a:schemeClr val="bg1"/>
                </a:solidFill>
                <a:latin typeface="Arial" pitchFamily="34" charset="0"/>
                <a:ea typeface="ＭＳ Ｐゴシック"/>
                <a:cs typeface="Arial" pitchFamily="34" charset="0"/>
              </a:rPr>
              <a:t>Admin. of construction financing for facilities</a:t>
            </a:r>
          </a:p>
          <a:p>
            <a:pPr marL="914400" lvl="2" indent="0">
              <a:buClrTx/>
              <a:buSzPct val="90000"/>
              <a:buNone/>
              <a:defRPr/>
            </a:pPr>
            <a:endParaRPr lang="en-US" sz="1000" dirty="0">
              <a:solidFill>
                <a:schemeClr val="bg1"/>
              </a:solidFill>
              <a:latin typeface="Arial" pitchFamily="34" charset="0"/>
              <a:ea typeface="ＭＳ Ｐゴシック"/>
              <a:cs typeface="Arial" pitchFamily="34" charset="0"/>
            </a:endParaRPr>
          </a:p>
          <a:p>
            <a:pPr marL="914400" lvl="1" indent="-457200">
              <a:buClrTx/>
              <a:buSzPct val="90000"/>
              <a:buFont typeface="+mj-lt"/>
              <a:buAutoNum type="arabicPeriod"/>
              <a:defRPr/>
            </a:pPr>
            <a:r>
              <a:rPr lang="en-US" sz="2000" dirty="0">
                <a:solidFill>
                  <a:schemeClr val="bg1"/>
                </a:solidFill>
                <a:latin typeface="Arial" pitchFamily="34" charset="0"/>
                <a:ea typeface="ＭＳ Ｐゴシック"/>
                <a:cs typeface="Arial" pitchFamily="34" charset="0"/>
              </a:rPr>
              <a:t>Administration, Research and Program Support</a:t>
            </a:r>
          </a:p>
          <a:p>
            <a:pPr lvl="2">
              <a:buClrTx/>
              <a:buSzPct val="90000"/>
              <a:buFont typeface="Wingdings" panose="05000000000000000000" pitchFamily="2" charset="2"/>
              <a:buChar char="§"/>
              <a:defRPr/>
            </a:pPr>
            <a:r>
              <a:rPr lang="en-US" dirty="0">
                <a:solidFill>
                  <a:schemeClr val="bg1"/>
                </a:solidFill>
                <a:latin typeface="Arial" pitchFamily="34" charset="0"/>
                <a:ea typeface="ＭＳ Ｐゴシック"/>
                <a:cs typeface="Arial" pitchFamily="34" charset="0"/>
              </a:rPr>
              <a:t>Admin., data collection, research, IT support</a:t>
            </a:r>
          </a:p>
          <a:p>
            <a:pPr marL="0" indent="0">
              <a:buNone/>
            </a:pPr>
            <a:endParaRPr lang="en-US" sz="2800" dirty="0">
              <a:solidFill>
                <a:srgbClr val="1E3C7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446903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727685"/>
            <a:ext cx="8534400" cy="5755177"/>
          </a:xfrm>
        </p:spPr>
        <p:txBody>
          <a:bodyPr/>
          <a:lstStyle/>
          <a:p>
            <a:pPr marL="0" lvl="0" indent="0" algn="ctr">
              <a:spcBef>
                <a:spcPct val="0"/>
              </a:spcBef>
              <a:buClrTx/>
              <a:buSzTx/>
              <a:buNone/>
            </a:pPr>
            <a:r>
              <a:rPr lang="en-US" sz="2400" dirty="0">
                <a:solidFill>
                  <a:srgbClr val="CC9900"/>
                </a:solidFill>
                <a:latin typeface="Arial Black" panose="020B0A04020102020204" pitchFamily="34" charset="0"/>
              </a:rPr>
              <a:t>Proposal Instructions</a:t>
            </a:r>
          </a:p>
          <a:p>
            <a:pPr marL="0" lvl="0" indent="0" algn="ctr">
              <a:spcBef>
                <a:spcPct val="0"/>
              </a:spcBef>
              <a:buClrTx/>
              <a:buSzTx/>
              <a:buNone/>
            </a:pPr>
            <a:endParaRPr lang="en-US" sz="2400" dirty="0">
              <a:solidFill>
                <a:srgbClr val="CC9900"/>
              </a:solidFill>
              <a:latin typeface="Arial Black" panose="020B0A04020102020204" pitchFamily="34" charset="0"/>
            </a:endParaRPr>
          </a:p>
          <a:p>
            <a:pPr marL="0" indent="0">
              <a:buNone/>
            </a:pPr>
            <a:r>
              <a:rPr lang="en-US" sz="2400" b="1" dirty="0">
                <a:solidFill>
                  <a:srgbClr val="1E3C78"/>
                </a:solidFill>
              </a:rPr>
              <a:t>Budget Narrative– </a:t>
            </a:r>
          </a:p>
          <a:p>
            <a:pPr marL="0" indent="0">
              <a:buNone/>
            </a:pPr>
            <a:endParaRPr lang="en-US" sz="1200" dirty="0">
              <a:solidFill>
                <a:srgbClr val="1E3C78"/>
              </a:solidFill>
            </a:endParaRPr>
          </a:p>
          <a:p>
            <a:pPr marL="457200" indent="-457200">
              <a:buClr>
                <a:srgbClr val="A2874B"/>
              </a:buClr>
              <a:buFont typeface="Wingdings" panose="05000000000000000000" pitchFamily="2" charset="2"/>
              <a:buChar char="v"/>
            </a:pPr>
            <a:r>
              <a:rPr lang="en-US" sz="2400" dirty="0">
                <a:solidFill>
                  <a:srgbClr val="1E3C78"/>
                </a:solidFill>
              </a:rPr>
              <a:t>Provide support and explanation for the amounts requested (and match funds committed) in the Budget Table</a:t>
            </a:r>
          </a:p>
          <a:p>
            <a:pPr marL="457200" indent="-457200">
              <a:buClr>
                <a:srgbClr val="A2874B"/>
              </a:buClr>
              <a:buFont typeface="Wingdings" panose="05000000000000000000" pitchFamily="2" charset="2"/>
              <a:buChar char="v"/>
            </a:pPr>
            <a:endParaRPr lang="en-US" sz="700" dirty="0">
              <a:solidFill>
                <a:srgbClr val="1E3C78"/>
              </a:solidFill>
            </a:endParaRPr>
          </a:p>
          <a:p>
            <a:pPr marL="457200" indent="-457200">
              <a:buClr>
                <a:srgbClr val="A2874B"/>
              </a:buClr>
              <a:buFont typeface="Wingdings" panose="05000000000000000000" pitchFamily="2" charset="2"/>
              <a:buChar char="v"/>
            </a:pPr>
            <a:r>
              <a:rPr lang="en-US" sz="2400" dirty="0">
                <a:solidFill>
                  <a:srgbClr val="1E3C78"/>
                </a:solidFill>
              </a:rPr>
              <a:t>Explain how the requested grant funds and match will be used to achieve project goals and objectives</a:t>
            </a:r>
          </a:p>
          <a:p>
            <a:pPr marL="457200" indent="-457200">
              <a:buClr>
                <a:srgbClr val="A2874B"/>
              </a:buClr>
              <a:buFont typeface="Wingdings" panose="05000000000000000000" pitchFamily="2" charset="2"/>
              <a:buChar char="v"/>
            </a:pPr>
            <a:endParaRPr lang="en-US" sz="700" dirty="0">
              <a:solidFill>
                <a:srgbClr val="1E3C78"/>
              </a:solidFill>
            </a:endParaRPr>
          </a:p>
          <a:p>
            <a:pPr marL="457200" indent="-457200">
              <a:buClr>
                <a:srgbClr val="A2874B"/>
              </a:buClr>
              <a:buFont typeface="Wingdings" panose="05000000000000000000" pitchFamily="2" charset="2"/>
              <a:buChar char="v"/>
            </a:pPr>
            <a:r>
              <a:rPr lang="en-US" sz="2400" dirty="0">
                <a:solidFill>
                  <a:srgbClr val="1E3C78"/>
                </a:solidFill>
              </a:rPr>
              <a:t>Be as specific as possible</a:t>
            </a:r>
          </a:p>
          <a:p>
            <a:pPr marL="457200" indent="-457200">
              <a:buClr>
                <a:srgbClr val="A2874B"/>
              </a:buClr>
              <a:buFont typeface="Wingdings" panose="05000000000000000000" pitchFamily="2" charset="2"/>
              <a:buChar char="v"/>
            </a:pPr>
            <a:endParaRPr lang="en-US" sz="700" dirty="0">
              <a:solidFill>
                <a:srgbClr val="1E3C78"/>
              </a:solidFill>
            </a:endParaRPr>
          </a:p>
          <a:p>
            <a:pPr marL="457200" indent="-457200">
              <a:buClr>
                <a:srgbClr val="A2874B"/>
              </a:buClr>
              <a:buFont typeface="Wingdings" panose="05000000000000000000" pitchFamily="2" charset="2"/>
              <a:buChar char="v"/>
            </a:pPr>
            <a:r>
              <a:rPr lang="en-US" sz="2400" dirty="0">
                <a:solidFill>
                  <a:srgbClr val="1E3C78"/>
                </a:solidFill>
              </a:rPr>
              <a:t>Double-check the math and amounts in relation to the Budget Table</a:t>
            </a:r>
            <a:endParaRPr lang="en-US" sz="1100" dirty="0">
              <a:solidFill>
                <a:srgbClr val="1E3C78"/>
              </a:solidFill>
            </a:endParaRPr>
          </a:p>
          <a:p>
            <a:endParaRPr lang="en-US" sz="2400" dirty="0">
              <a:solidFill>
                <a:srgbClr val="1E3C78"/>
              </a:solidFill>
            </a:endParaRPr>
          </a:p>
          <a:p>
            <a:pPr marL="457200" indent="-457200">
              <a:buClr>
                <a:srgbClr val="A2874B"/>
              </a:buClr>
              <a:buFont typeface="Wingdings" panose="05000000000000000000" pitchFamily="2" charset="2"/>
              <a:buChar char="v"/>
            </a:pPr>
            <a:endParaRPr lang="en-US" sz="2400" dirty="0">
              <a:solidFill>
                <a:srgbClr val="1E3C78"/>
              </a:solidFill>
            </a:endParaRPr>
          </a:p>
          <a:p>
            <a:pPr marL="0" indent="0">
              <a:buNone/>
            </a:pPr>
            <a:endParaRPr lang="en-US" sz="2000" b="1" dirty="0">
              <a:solidFill>
                <a:srgbClr val="1E3C78"/>
              </a:solidFill>
              <a:cs typeface="Arial" panose="020B0604020202020204" pitchFamily="34" charset="0"/>
            </a:endParaRPr>
          </a:p>
        </p:txBody>
      </p:sp>
      <p:sp>
        <p:nvSpPr>
          <p:cNvPr id="4" name="Title 1"/>
          <p:cNvSpPr txBox="1">
            <a:spLocks/>
          </p:cNvSpPr>
          <p:nvPr/>
        </p:nvSpPr>
        <p:spPr bwMode="auto">
          <a:xfrm>
            <a:off x="34636"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RSAT PROGRAM</a:t>
            </a:r>
          </a:p>
        </p:txBody>
      </p:sp>
    </p:spTree>
    <p:extLst>
      <p:ext uri="{BB962C8B-B14F-4D97-AF65-F5344CB8AC3E}">
        <p14:creationId xmlns:p14="http://schemas.microsoft.com/office/powerpoint/2010/main" val="246941386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727685"/>
            <a:ext cx="8534400" cy="5755177"/>
          </a:xfrm>
        </p:spPr>
        <p:txBody>
          <a:bodyPr/>
          <a:lstStyle/>
          <a:p>
            <a:pPr marL="0" lvl="0" indent="0" algn="ctr">
              <a:spcBef>
                <a:spcPct val="0"/>
              </a:spcBef>
              <a:buClrTx/>
              <a:buSzTx/>
              <a:buNone/>
            </a:pPr>
            <a:r>
              <a:rPr lang="en-US" sz="2400" dirty="0">
                <a:solidFill>
                  <a:srgbClr val="CC9900"/>
                </a:solidFill>
                <a:latin typeface="Arial Black" panose="020B0A04020102020204" pitchFamily="34" charset="0"/>
              </a:rPr>
              <a:t>Proposal Instructions</a:t>
            </a:r>
          </a:p>
          <a:p>
            <a:pPr marL="0" lvl="0" indent="0" algn="ctr">
              <a:spcBef>
                <a:spcPct val="0"/>
              </a:spcBef>
              <a:buClrTx/>
              <a:buSzTx/>
              <a:buNone/>
            </a:pPr>
            <a:endParaRPr lang="en-US" sz="2400" dirty="0">
              <a:solidFill>
                <a:srgbClr val="CC9900"/>
              </a:solidFill>
              <a:latin typeface="Arial Black" panose="020B0A04020102020204" pitchFamily="34" charset="0"/>
            </a:endParaRPr>
          </a:p>
          <a:p>
            <a:pPr marL="0" indent="0">
              <a:buClr>
                <a:srgbClr val="A2874B"/>
              </a:buClr>
              <a:buNone/>
            </a:pPr>
            <a:endParaRPr lang="en-US" sz="2400" dirty="0">
              <a:solidFill>
                <a:srgbClr val="1E3C78"/>
              </a:solidFill>
            </a:endParaRPr>
          </a:p>
          <a:p>
            <a:pPr marL="0" indent="0" algn="ctr">
              <a:buClr>
                <a:srgbClr val="A2874B"/>
              </a:buClr>
              <a:buNone/>
            </a:pPr>
            <a:r>
              <a:rPr lang="en-US" sz="4400" dirty="0">
                <a:solidFill>
                  <a:srgbClr val="1E3C78"/>
                </a:solidFill>
              </a:rPr>
              <a:t>In Addition to the </a:t>
            </a:r>
            <a:r>
              <a:rPr lang="en-US" sz="4400" b="1" dirty="0">
                <a:solidFill>
                  <a:srgbClr val="1E3C78"/>
                </a:solidFill>
              </a:rPr>
              <a:t>Narrative</a:t>
            </a:r>
            <a:r>
              <a:rPr lang="en-US" sz="4400" dirty="0">
                <a:solidFill>
                  <a:srgbClr val="1E3C78"/>
                </a:solidFill>
              </a:rPr>
              <a:t> Sections and </a:t>
            </a:r>
            <a:r>
              <a:rPr lang="en-US" sz="4400" b="1" dirty="0">
                <a:solidFill>
                  <a:srgbClr val="1E3C78"/>
                </a:solidFill>
              </a:rPr>
              <a:t>Budget</a:t>
            </a:r>
            <a:r>
              <a:rPr lang="en-US" sz="4400" dirty="0">
                <a:solidFill>
                  <a:srgbClr val="1E3C78"/>
                </a:solidFill>
              </a:rPr>
              <a:t> Sections there are …</a:t>
            </a:r>
          </a:p>
          <a:p>
            <a:pPr marL="457200" indent="-457200">
              <a:buClr>
                <a:srgbClr val="A2874B"/>
              </a:buClr>
              <a:buFont typeface="Wingdings" panose="05000000000000000000" pitchFamily="2" charset="2"/>
              <a:buChar char="v"/>
            </a:pPr>
            <a:endParaRPr lang="en-US" sz="2400" dirty="0">
              <a:solidFill>
                <a:srgbClr val="1E3C78"/>
              </a:solidFill>
            </a:endParaRPr>
          </a:p>
          <a:p>
            <a:pPr marL="0" indent="0">
              <a:buNone/>
            </a:pPr>
            <a:endParaRPr lang="en-US" sz="2000" b="1" dirty="0">
              <a:solidFill>
                <a:srgbClr val="1E3C78"/>
              </a:solidFill>
              <a:cs typeface="Arial" panose="020B0604020202020204" pitchFamily="34" charset="0"/>
            </a:endParaRPr>
          </a:p>
        </p:txBody>
      </p:sp>
      <p:sp>
        <p:nvSpPr>
          <p:cNvPr id="4" name="Title 1"/>
          <p:cNvSpPr txBox="1">
            <a:spLocks/>
          </p:cNvSpPr>
          <p:nvPr/>
        </p:nvSpPr>
        <p:spPr bwMode="auto">
          <a:xfrm>
            <a:off x="34636"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RSAT PROGRAM</a:t>
            </a:r>
          </a:p>
        </p:txBody>
      </p:sp>
    </p:spTree>
    <p:extLst>
      <p:ext uri="{BB962C8B-B14F-4D97-AF65-F5344CB8AC3E}">
        <p14:creationId xmlns:p14="http://schemas.microsoft.com/office/powerpoint/2010/main" val="15024553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727685"/>
            <a:ext cx="8534400" cy="5755177"/>
          </a:xfrm>
        </p:spPr>
        <p:txBody>
          <a:bodyPr/>
          <a:lstStyle/>
          <a:p>
            <a:pPr marL="0" indent="0" algn="ctr">
              <a:buNone/>
            </a:pPr>
            <a:r>
              <a:rPr lang="en-US" sz="3200" dirty="0">
                <a:solidFill>
                  <a:srgbClr val="1E3C78"/>
                </a:solidFill>
              </a:rPr>
              <a:t>9 Forms To Be Submitted </a:t>
            </a:r>
          </a:p>
          <a:p>
            <a:pPr>
              <a:buClr>
                <a:schemeClr val="bg1"/>
              </a:buClr>
              <a:buFont typeface="Wingdings" panose="05000000000000000000" pitchFamily="2" charset="2"/>
              <a:buChar char="§"/>
            </a:pPr>
            <a:endParaRPr lang="en-US" dirty="0">
              <a:solidFill>
                <a:srgbClr val="1E3C78"/>
              </a:solidFill>
            </a:endParaRPr>
          </a:p>
          <a:p>
            <a:pPr>
              <a:buClr>
                <a:schemeClr val="bg1"/>
              </a:buClr>
              <a:buFont typeface="Wingdings" panose="05000000000000000000" pitchFamily="2" charset="2"/>
              <a:buChar char="§"/>
            </a:pPr>
            <a:r>
              <a:rPr lang="en-US" dirty="0">
                <a:solidFill>
                  <a:srgbClr val="1E3C78"/>
                </a:solidFill>
              </a:rPr>
              <a:t>Cover Sheet ( pg. 16)</a:t>
            </a:r>
          </a:p>
          <a:p>
            <a:pPr>
              <a:buClr>
                <a:schemeClr val="bg1"/>
              </a:buClr>
              <a:buFont typeface="Wingdings" panose="05000000000000000000" pitchFamily="2" charset="2"/>
              <a:buChar char="§"/>
            </a:pPr>
            <a:endParaRPr lang="en-US" sz="1100" dirty="0">
              <a:solidFill>
                <a:srgbClr val="1E3C78"/>
              </a:solidFill>
            </a:endParaRPr>
          </a:p>
          <a:p>
            <a:pPr>
              <a:buClr>
                <a:schemeClr val="bg1"/>
              </a:buClr>
              <a:buFont typeface="Wingdings" panose="05000000000000000000" pitchFamily="2" charset="2"/>
              <a:buChar char="§"/>
            </a:pPr>
            <a:r>
              <a:rPr lang="en-US" dirty="0">
                <a:solidFill>
                  <a:srgbClr val="1E3C78"/>
                </a:solidFill>
              </a:rPr>
              <a:t>Proposal Checklist (pg.17)</a:t>
            </a:r>
          </a:p>
          <a:p>
            <a:pPr marL="0" indent="0">
              <a:buClr>
                <a:schemeClr val="bg1"/>
              </a:buClr>
              <a:buNone/>
            </a:pPr>
            <a:endParaRPr lang="en-US" sz="1100" dirty="0">
              <a:solidFill>
                <a:srgbClr val="1E3C78"/>
              </a:solidFill>
            </a:endParaRPr>
          </a:p>
          <a:p>
            <a:pPr>
              <a:buClr>
                <a:schemeClr val="bg1"/>
              </a:buClr>
              <a:buFont typeface="Wingdings" panose="05000000000000000000" pitchFamily="2" charset="2"/>
              <a:buChar char="§"/>
            </a:pPr>
            <a:r>
              <a:rPr lang="en-US" dirty="0">
                <a:solidFill>
                  <a:srgbClr val="1E3C78"/>
                </a:solidFill>
              </a:rPr>
              <a:t>Applicant Information Form (pg. 19)</a:t>
            </a:r>
          </a:p>
          <a:p>
            <a:pPr marL="0" indent="0">
              <a:buClr>
                <a:schemeClr val="bg1"/>
              </a:buClr>
              <a:buNone/>
            </a:pPr>
            <a:endParaRPr lang="en-US" sz="1100" dirty="0">
              <a:solidFill>
                <a:srgbClr val="1E3C78"/>
              </a:solidFill>
            </a:endParaRPr>
          </a:p>
          <a:p>
            <a:pPr>
              <a:buClr>
                <a:schemeClr val="bg1"/>
              </a:buClr>
              <a:buFont typeface="Wingdings" panose="05000000000000000000" pitchFamily="2" charset="2"/>
              <a:buChar char="§"/>
            </a:pPr>
            <a:r>
              <a:rPr lang="en-US" dirty="0">
                <a:solidFill>
                  <a:srgbClr val="1E3C78"/>
                </a:solidFill>
              </a:rPr>
              <a:t>In-Custody Program Schedule ( applicant creates)</a:t>
            </a:r>
          </a:p>
          <a:p>
            <a:pPr marL="0" indent="0">
              <a:buClr>
                <a:schemeClr val="bg1"/>
              </a:buClr>
              <a:buNone/>
            </a:pPr>
            <a:endParaRPr lang="en-US" sz="1100" dirty="0">
              <a:solidFill>
                <a:srgbClr val="1E3C78"/>
              </a:solidFill>
            </a:endParaRPr>
          </a:p>
          <a:p>
            <a:pPr>
              <a:buClr>
                <a:schemeClr val="bg1"/>
              </a:buClr>
              <a:buFont typeface="Wingdings" panose="05000000000000000000" pitchFamily="2" charset="2"/>
              <a:buChar char="§"/>
            </a:pPr>
            <a:r>
              <a:rPr lang="en-US" dirty="0">
                <a:solidFill>
                  <a:srgbClr val="1E3C78"/>
                </a:solidFill>
              </a:rPr>
              <a:t>Aftercare Program Schedule (applicant creates)</a:t>
            </a:r>
          </a:p>
          <a:p>
            <a:pPr marL="0" indent="0">
              <a:buNone/>
            </a:pPr>
            <a:endParaRPr lang="en-US" sz="2000" b="1" dirty="0">
              <a:solidFill>
                <a:srgbClr val="1E3C78"/>
              </a:solidFill>
              <a:cs typeface="Arial" panose="020B0604020202020204" pitchFamily="34" charset="0"/>
            </a:endParaRPr>
          </a:p>
        </p:txBody>
      </p:sp>
      <p:sp>
        <p:nvSpPr>
          <p:cNvPr id="4" name="Title 1"/>
          <p:cNvSpPr txBox="1">
            <a:spLocks/>
          </p:cNvSpPr>
          <p:nvPr/>
        </p:nvSpPr>
        <p:spPr bwMode="auto">
          <a:xfrm>
            <a:off x="34636"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RSAT PROGRAM</a:t>
            </a:r>
          </a:p>
        </p:txBody>
      </p:sp>
    </p:spTree>
    <p:extLst>
      <p:ext uri="{BB962C8B-B14F-4D97-AF65-F5344CB8AC3E}">
        <p14:creationId xmlns:p14="http://schemas.microsoft.com/office/powerpoint/2010/main" val="71640912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727685"/>
            <a:ext cx="8534400" cy="5755177"/>
          </a:xfrm>
        </p:spPr>
        <p:txBody>
          <a:bodyPr/>
          <a:lstStyle/>
          <a:p>
            <a:pPr marL="0" lvl="0" indent="0">
              <a:buClr>
                <a:srgbClr val="1E3C78"/>
              </a:buClr>
              <a:buNone/>
            </a:pPr>
            <a:r>
              <a:rPr lang="en-US" sz="2400" kern="1200" dirty="0">
                <a:solidFill>
                  <a:srgbClr val="1E3C78"/>
                </a:solidFill>
              </a:rPr>
              <a:t> (Forms to be submitted continued)</a:t>
            </a:r>
          </a:p>
          <a:p>
            <a:pPr lvl="0">
              <a:buClr>
                <a:srgbClr val="1E3C78"/>
              </a:buClr>
              <a:buFont typeface="Wingdings" panose="05000000000000000000" pitchFamily="2" charset="2"/>
              <a:buChar char="§"/>
            </a:pPr>
            <a:endParaRPr lang="en-US" sz="2400" kern="1200" dirty="0">
              <a:solidFill>
                <a:srgbClr val="1E3C78"/>
              </a:solidFill>
            </a:endParaRPr>
          </a:p>
          <a:p>
            <a:pPr lvl="0">
              <a:buClr>
                <a:srgbClr val="1E3C78"/>
              </a:buClr>
              <a:buFont typeface="Wingdings" panose="05000000000000000000" pitchFamily="2" charset="2"/>
              <a:buChar char="§"/>
            </a:pPr>
            <a:r>
              <a:rPr lang="en-US" kern="1200" dirty="0">
                <a:solidFill>
                  <a:srgbClr val="1E3C78"/>
                </a:solidFill>
              </a:rPr>
              <a:t>Certification of Compliance with BSCC Policies on Debarment, Fraud, Theft and Embezzlement</a:t>
            </a:r>
            <a:r>
              <a:rPr lang="en-US" dirty="0">
                <a:solidFill>
                  <a:srgbClr val="1E3C78"/>
                </a:solidFill>
              </a:rPr>
              <a:t> (Attachment E pg.67)</a:t>
            </a:r>
          </a:p>
          <a:p>
            <a:pPr marL="0" lvl="0" indent="0">
              <a:buClr>
                <a:srgbClr val="1E3C78"/>
              </a:buClr>
              <a:buNone/>
            </a:pPr>
            <a:endParaRPr lang="en-US" sz="1100" dirty="0">
              <a:solidFill>
                <a:srgbClr val="1E3C78"/>
              </a:solidFill>
            </a:endParaRPr>
          </a:p>
          <a:p>
            <a:pPr lvl="0">
              <a:buClr>
                <a:srgbClr val="1E3C78"/>
              </a:buClr>
              <a:buFont typeface="Wingdings" panose="05000000000000000000" pitchFamily="2" charset="2"/>
              <a:buChar char="§"/>
            </a:pPr>
            <a:r>
              <a:rPr lang="en-US" dirty="0">
                <a:solidFill>
                  <a:srgbClr val="1E3C78"/>
                </a:solidFill>
              </a:rPr>
              <a:t>Work Plan (Attachment G pg.78)</a:t>
            </a:r>
          </a:p>
          <a:p>
            <a:pPr marL="0" lvl="0" indent="0">
              <a:buClr>
                <a:srgbClr val="1E3C78"/>
              </a:buClr>
              <a:buNone/>
            </a:pPr>
            <a:endParaRPr lang="en-US" sz="1100" dirty="0">
              <a:solidFill>
                <a:srgbClr val="1E3C78"/>
              </a:solidFill>
            </a:endParaRPr>
          </a:p>
          <a:p>
            <a:pPr lvl="0">
              <a:buClr>
                <a:srgbClr val="1E3C78"/>
              </a:buClr>
              <a:buFont typeface="Wingdings" panose="05000000000000000000" pitchFamily="2" charset="2"/>
              <a:buChar char="§"/>
            </a:pPr>
            <a:r>
              <a:rPr lang="en-US" dirty="0">
                <a:solidFill>
                  <a:srgbClr val="1E3C78"/>
                </a:solidFill>
              </a:rPr>
              <a:t>BOS Resolution (Attachment D pg.66 can be submitted after award)</a:t>
            </a:r>
          </a:p>
          <a:p>
            <a:pPr marL="0" lvl="0" indent="0">
              <a:buClr>
                <a:srgbClr val="1E3C78"/>
              </a:buClr>
              <a:buNone/>
            </a:pPr>
            <a:endParaRPr lang="en-US" sz="1100" dirty="0">
              <a:solidFill>
                <a:srgbClr val="1E3C78"/>
              </a:solidFill>
            </a:endParaRPr>
          </a:p>
          <a:p>
            <a:pPr lvl="0">
              <a:buClr>
                <a:srgbClr val="1E3C78"/>
              </a:buClr>
              <a:buFont typeface="Wingdings" panose="05000000000000000000" pitchFamily="2" charset="2"/>
              <a:buChar char="§"/>
            </a:pPr>
            <a:r>
              <a:rPr lang="en-US" dirty="0">
                <a:solidFill>
                  <a:srgbClr val="1E3C78"/>
                </a:solidFill>
              </a:rPr>
              <a:t>Non-governmental Organizations Receiving RSAT Funding (Appendix B pg.64 can be submitted after award)</a:t>
            </a:r>
          </a:p>
          <a:p>
            <a:pPr marL="0" indent="0">
              <a:buNone/>
            </a:pPr>
            <a:endParaRPr lang="en-US" sz="2000" b="1" dirty="0">
              <a:solidFill>
                <a:srgbClr val="1E3C78"/>
              </a:solidFill>
              <a:cs typeface="Arial" panose="020B0604020202020204" pitchFamily="34" charset="0"/>
            </a:endParaRPr>
          </a:p>
        </p:txBody>
      </p:sp>
      <p:sp>
        <p:nvSpPr>
          <p:cNvPr id="4" name="Title 1"/>
          <p:cNvSpPr txBox="1">
            <a:spLocks/>
          </p:cNvSpPr>
          <p:nvPr/>
        </p:nvSpPr>
        <p:spPr bwMode="auto">
          <a:xfrm>
            <a:off x="34636"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RSAT PROGRAM</a:t>
            </a:r>
          </a:p>
        </p:txBody>
      </p:sp>
    </p:spTree>
    <p:extLst>
      <p:ext uri="{BB962C8B-B14F-4D97-AF65-F5344CB8AC3E}">
        <p14:creationId xmlns:p14="http://schemas.microsoft.com/office/powerpoint/2010/main" val="292921173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5800" y="727685"/>
            <a:ext cx="7924800" cy="5755177"/>
          </a:xfrm>
        </p:spPr>
        <p:txBody>
          <a:bodyPr/>
          <a:lstStyle/>
          <a:p>
            <a:pPr marL="0" indent="0" algn="ctr">
              <a:buNone/>
            </a:pPr>
            <a:r>
              <a:rPr lang="en-US" b="1" dirty="0">
                <a:solidFill>
                  <a:srgbClr val="CC9900"/>
                </a:solidFill>
              </a:rPr>
              <a:t>Submittal Instructions</a:t>
            </a:r>
          </a:p>
          <a:p>
            <a:pPr marL="0" indent="0" algn="ctr">
              <a:buNone/>
            </a:pPr>
            <a:endParaRPr lang="en-US" sz="2000" b="1" dirty="0">
              <a:solidFill>
                <a:srgbClr val="1E3C78"/>
              </a:solidFill>
              <a:cs typeface="Arial" panose="020B0604020202020204" pitchFamily="34" charset="0"/>
            </a:endParaRPr>
          </a:p>
          <a:p>
            <a:pPr marL="0" indent="0" algn="ctr">
              <a:buNone/>
            </a:pPr>
            <a:endParaRPr lang="en-US" sz="2000" b="1" dirty="0">
              <a:solidFill>
                <a:srgbClr val="1E3C78"/>
              </a:solidFill>
              <a:cs typeface="Arial" panose="020B0604020202020204" pitchFamily="34" charset="0"/>
            </a:endParaRPr>
          </a:p>
          <a:p>
            <a:pPr>
              <a:buClr>
                <a:schemeClr val="bg1"/>
              </a:buClr>
              <a:buFont typeface="Wingdings" panose="05000000000000000000" pitchFamily="2" charset="2"/>
              <a:buChar char="ü"/>
            </a:pPr>
            <a:r>
              <a:rPr lang="en-US" dirty="0">
                <a:solidFill>
                  <a:srgbClr val="1E3C78"/>
                </a:solidFill>
              </a:rPr>
              <a:t>Applicants must submit one original signed Proposal AND one electronic copy of the original signed Proposal.</a:t>
            </a:r>
          </a:p>
          <a:p>
            <a:pPr marL="0" indent="0">
              <a:buClr>
                <a:schemeClr val="tx1"/>
              </a:buClr>
              <a:buNone/>
            </a:pPr>
            <a:endParaRPr lang="en-US" dirty="0">
              <a:solidFill>
                <a:srgbClr val="1E3C78"/>
              </a:solidFill>
            </a:endParaRPr>
          </a:p>
          <a:p>
            <a:pPr marL="0" indent="0">
              <a:buClr>
                <a:schemeClr val="tx1"/>
              </a:buClr>
              <a:buNone/>
            </a:pPr>
            <a:endParaRPr lang="en-US" sz="1200" dirty="0">
              <a:solidFill>
                <a:srgbClr val="1E3C78"/>
              </a:solidFill>
            </a:endParaRPr>
          </a:p>
          <a:p>
            <a:pPr>
              <a:buClr>
                <a:schemeClr val="bg1"/>
              </a:buClr>
              <a:buFont typeface="Wingdings" panose="05000000000000000000" pitchFamily="2" charset="2"/>
              <a:buChar char="ü"/>
            </a:pPr>
            <a:r>
              <a:rPr lang="en-US" dirty="0">
                <a:solidFill>
                  <a:srgbClr val="1E3C78"/>
                </a:solidFill>
              </a:rPr>
              <a:t>The signed original and electronic Proposals must be received by the BSCC by </a:t>
            </a:r>
            <a:r>
              <a:rPr lang="en-US" b="1" dirty="0">
                <a:solidFill>
                  <a:srgbClr val="1E3C78"/>
                </a:solidFill>
              </a:rPr>
              <a:t>5:00 p.m. on April 6, 2018</a:t>
            </a:r>
            <a:r>
              <a:rPr lang="en-US" dirty="0">
                <a:solidFill>
                  <a:srgbClr val="1E3C78"/>
                </a:solidFill>
              </a:rPr>
              <a:t>.</a:t>
            </a:r>
          </a:p>
          <a:p>
            <a:pPr marL="0" indent="0">
              <a:buNone/>
            </a:pPr>
            <a:r>
              <a:rPr lang="en-US" dirty="0">
                <a:solidFill>
                  <a:srgbClr val="1E3C78"/>
                </a:solidFill>
              </a:rPr>
              <a:t> </a:t>
            </a:r>
          </a:p>
          <a:p>
            <a:pPr marL="0" indent="0">
              <a:buNone/>
            </a:pPr>
            <a:endParaRPr lang="en-US" sz="2000" b="1" dirty="0">
              <a:solidFill>
                <a:srgbClr val="1E3C78"/>
              </a:solidFill>
              <a:cs typeface="Arial" panose="020B0604020202020204" pitchFamily="34" charset="0"/>
            </a:endParaRPr>
          </a:p>
        </p:txBody>
      </p:sp>
      <p:sp>
        <p:nvSpPr>
          <p:cNvPr id="4" name="Title 1"/>
          <p:cNvSpPr txBox="1">
            <a:spLocks/>
          </p:cNvSpPr>
          <p:nvPr/>
        </p:nvSpPr>
        <p:spPr bwMode="auto">
          <a:xfrm>
            <a:off x="34636"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RSAT PROGRAM</a:t>
            </a:r>
          </a:p>
        </p:txBody>
      </p:sp>
    </p:spTree>
    <p:extLst>
      <p:ext uri="{BB962C8B-B14F-4D97-AF65-F5344CB8AC3E}">
        <p14:creationId xmlns:p14="http://schemas.microsoft.com/office/powerpoint/2010/main" val="110915623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727685"/>
            <a:ext cx="8534400" cy="5755177"/>
          </a:xfrm>
        </p:spPr>
        <p:txBody>
          <a:bodyPr/>
          <a:lstStyle/>
          <a:p>
            <a:pPr marL="0" indent="0" algn="ctr">
              <a:buNone/>
            </a:pPr>
            <a:r>
              <a:rPr lang="en-US" dirty="0">
                <a:solidFill>
                  <a:srgbClr val="CC9900"/>
                </a:solidFill>
              </a:rPr>
              <a:t>Submittal Instructions</a:t>
            </a:r>
          </a:p>
          <a:p>
            <a:pPr marL="0" indent="0" algn="ctr">
              <a:buNone/>
            </a:pPr>
            <a:endParaRPr lang="en-US" sz="2000" dirty="0">
              <a:solidFill>
                <a:srgbClr val="1E3C78"/>
              </a:solidFill>
              <a:latin typeface="Arial Black" panose="020B0A04020102020204" pitchFamily="34" charset="0"/>
            </a:endParaRPr>
          </a:p>
          <a:p>
            <a:pPr marL="0" indent="0" algn="ctr">
              <a:buNone/>
            </a:pPr>
            <a:r>
              <a:rPr lang="en-US" dirty="0">
                <a:solidFill>
                  <a:srgbClr val="1E3C78"/>
                </a:solidFill>
              </a:rPr>
              <a:t>Mail one original signed Proposal packet to:</a:t>
            </a:r>
          </a:p>
          <a:p>
            <a:pPr marL="0" indent="0">
              <a:buNone/>
            </a:pPr>
            <a:endParaRPr lang="en-US" dirty="0">
              <a:solidFill>
                <a:srgbClr val="1E3C78"/>
              </a:solidFill>
            </a:endParaRPr>
          </a:p>
          <a:p>
            <a:pPr marL="0" indent="0" algn="ctr">
              <a:buNone/>
            </a:pPr>
            <a:r>
              <a:rPr lang="en-US" dirty="0">
                <a:solidFill>
                  <a:srgbClr val="1E3C78"/>
                </a:solidFill>
              </a:rPr>
              <a:t>Board of State and Community Corrections </a:t>
            </a:r>
          </a:p>
          <a:p>
            <a:pPr marL="0" indent="0" algn="ctr">
              <a:buNone/>
            </a:pPr>
            <a:r>
              <a:rPr lang="en-US" dirty="0">
                <a:solidFill>
                  <a:srgbClr val="1E3C78"/>
                </a:solidFill>
              </a:rPr>
              <a:t>Corrections Planning and Programs Division</a:t>
            </a:r>
          </a:p>
          <a:p>
            <a:pPr marL="0" indent="0" algn="ctr">
              <a:buNone/>
            </a:pPr>
            <a:r>
              <a:rPr lang="en-US" dirty="0">
                <a:solidFill>
                  <a:srgbClr val="1E3C78"/>
                </a:solidFill>
              </a:rPr>
              <a:t>2590 Venture Oaks Way, Suite 200</a:t>
            </a:r>
          </a:p>
          <a:p>
            <a:pPr marL="0" indent="0" algn="ctr">
              <a:buNone/>
            </a:pPr>
            <a:r>
              <a:rPr lang="en-US" dirty="0">
                <a:solidFill>
                  <a:srgbClr val="1E3C78"/>
                </a:solidFill>
              </a:rPr>
              <a:t>Sacramento, CA 95833</a:t>
            </a:r>
          </a:p>
          <a:p>
            <a:pPr marL="0" indent="0" algn="ctr">
              <a:buNone/>
            </a:pPr>
            <a:r>
              <a:rPr lang="en-US" dirty="0">
                <a:solidFill>
                  <a:srgbClr val="1E3C78"/>
                </a:solidFill>
              </a:rPr>
              <a:t>Attn: RSAT Grant</a:t>
            </a:r>
          </a:p>
          <a:p>
            <a:pPr marL="0" indent="0">
              <a:buNone/>
            </a:pPr>
            <a:endParaRPr lang="en-US" sz="2000" b="1" dirty="0">
              <a:solidFill>
                <a:srgbClr val="1E3C78"/>
              </a:solidFill>
              <a:cs typeface="Arial" panose="020B0604020202020204" pitchFamily="34" charset="0"/>
            </a:endParaRPr>
          </a:p>
        </p:txBody>
      </p:sp>
      <p:sp>
        <p:nvSpPr>
          <p:cNvPr id="4" name="Title 1"/>
          <p:cNvSpPr txBox="1">
            <a:spLocks/>
          </p:cNvSpPr>
          <p:nvPr/>
        </p:nvSpPr>
        <p:spPr bwMode="auto">
          <a:xfrm>
            <a:off x="34636"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RSAT PROGRAM</a:t>
            </a:r>
          </a:p>
        </p:txBody>
      </p:sp>
    </p:spTree>
    <p:extLst>
      <p:ext uri="{BB962C8B-B14F-4D97-AF65-F5344CB8AC3E}">
        <p14:creationId xmlns:p14="http://schemas.microsoft.com/office/powerpoint/2010/main" val="124166080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28600" y="609601"/>
            <a:ext cx="8763000" cy="5873262"/>
          </a:xfrm>
        </p:spPr>
        <p:txBody>
          <a:bodyPr/>
          <a:lstStyle/>
          <a:p>
            <a:pPr marL="0" indent="0" algn="ctr">
              <a:buNone/>
            </a:pPr>
            <a:r>
              <a:rPr lang="en-US" sz="2400" b="1" dirty="0">
                <a:solidFill>
                  <a:srgbClr val="CC9900"/>
                </a:solidFill>
              </a:rPr>
              <a:t>Submittal Instructions</a:t>
            </a:r>
          </a:p>
          <a:p>
            <a:pPr marL="0" indent="0" algn="ctr">
              <a:buNone/>
            </a:pPr>
            <a:endParaRPr lang="en-US" sz="1200" dirty="0">
              <a:solidFill>
                <a:srgbClr val="1E3C78"/>
              </a:solidFill>
            </a:endParaRPr>
          </a:p>
          <a:p>
            <a:pPr marL="0" indent="0" algn="ctr">
              <a:buNone/>
            </a:pPr>
            <a:endParaRPr lang="en-US" sz="1200" b="1" dirty="0">
              <a:solidFill>
                <a:srgbClr val="1E3C78"/>
              </a:solidFill>
            </a:endParaRPr>
          </a:p>
          <a:p>
            <a:pPr marL="0" indent="0" algn="ctr">
              <a:buNone/>
            </a:pPr>
            <a:r>
              <a:rPr lang="en-US" b="1" dirty="0">
                <a:solidFill>
                  <a:srgbClr val="1E3C78"/>
                </a:solidFill>
              </a:rPr>
              <a:t>AND</a:t>
            </a:r>
          </a:p>
          <a:p>
            <a:pPr marL="0" indent="0" algn="ctr">
              <a:buNone/>
            </a:pPr>
            <a:endParaRPr lang="en-US" sz="1200" dirty="0">
              <a:solidFill>
                <a:srgbClr val="1E3C78"/>
              </a:solidFill>
              <a:latin typeface="Arial Black" panose="020B0A04020102020204" pitchFamily="34" charset="0"/>
            </a:endParaRPr>
          </a:p>
          <a:p>
            <a:pPr marL="0" indent="0">
              <a:buNone/>
            </a:pPr>
            <a:r>
              <a:rPr lang="en-US" sz="2400" dirty="0">
                <a:solidFill>
                  <a:srgbClr val="1E3C78"/>
                </a:solidFill>
              </a:rPr>
              <a:t>Email one legible electronic copy of the signed Proposal to:</a:t>
            </a:r>
          </a:p>
          <a:p>
            <a:pPr marL="0" indent="0" algn="ctr">
              <a:buNone/>
            </a:pPr>
            <a:r>
              <a:rPr lang="en-US" sz="2600" dirty="0">
                <a:solidFill>
                  <a:srgbClr val="1E3C78"/>
                </a:solidFill>
              </a:rPr>
              <a:t> BSCCrsat_grants@bscc.ca.gov. </a:t>
            </a:r>
          </a:p>
          <a:p>
            <a:pPr marL="0" indent="0">
              <a:buNone/>
            </a:pPr>
            <a:endParaRPr lang="en-US" sz="1200" dirty="0">
              <a:solidFill>
                <a:srgbClr val="1E3C78"/>
              </a:solidFill>
            </a:endParaRPr>
          </a:p>
          <a:p>
            <a:pPr marL="0" indent="0">
              <a:buNone/>
            </a:pPr>
            <a:endParaRPr lang="en-US" sz="1200" dirty="0">
              <a:solidFill>
                <a:srgbClr val="1E3C78"/>
              </a:solidFill>
            </a:endParaRPr>
          </a:p>
          <a:p>
            <a:pPr marL="0" indent="0">
              <a:buNone/>
            </a:pPr>
            <a:endParaRPr lang="en-US" sz="1100" dirty="0">
              <a:solidFill>
                <a:srgbClr val="1E3C78"/>
              </a:solidFill>
            </a:endParaRPr>
          </a:p>
          <a:p>
            <a:pPr marL="0" indent="0" algn="ctr">
              <a:buNone/>
            </a:pPr>
            <a:r>
              <a:rPr lang="en-US" sz="2000" dirty="0">
                <a:solidFill>
                  <a:srgbClr val="1E3C78"/>
                </a:solidFill>
              </a:rPr>
              <a:t>Acceptable formats include Microsoft Word, Microsoft Word Open XML Format Document, Portable Document Format (PDF) or Google Docs. </a:t>
            </a:r>
          </a:p>
          <a:p>
            <a:pPr marL="0" indent="0" algn="ctr">
              <a:buNone/>
            </a:pPr>
            <a:endParaRPr lang="en-US" sz="1100" dirty="0">
              <a:solidFill>
                <a:srgbClr val="1E3C78"/>
              </a:solidFill>
            </a:endParaRPr>
          </a:p>
          <a:p>
            <a:pPr marL="0" indent="0" algn="ctr">
              <a:buNone/>
            </a:pPr>
            <a:endParaRPr lang="en-US" sz="1200" dirty="0">
              <a:solidFill>
                <a:srgbClr val="1E3C78"/>
              </a:solidFill>
            </a:endParaRPr>
          </a:p>
          <a:p>
            <a:pPr marL="0" indent="0" algn="ctr">
              <a:buNone/>
            </a:pPr>
            <a:r>
              <a:rPr lang="en-US" sz="2000" dirty="0">
                <a:solidFill>
                  <a:srgbClr val="CC9900"/>
                </a:solidFill>
              </a:rPr>
              <a:t>Note: BOTH the original hard copy and electronic version must be received by the date and time listed above.</a:t>
            </a:r>
          </a:p>
          <a:p>
            <a:pPr marL="0" indent="0" algn="ctr">
              <a:buNone/>
            </a:pPr>
            <a:endParaRPr lang="en-US" sz="1200" dirty="0">
              <a:solidFill>
                <a:srgbClr val="CC9900"/>
              </a:solidFill>
            </a:endParaRPr>
          </a:p>
          <a:p>
            <a:pPr marL="0" indent="0" algn="ctr">
              <a:buNone/>
            </a:pPr>
            <a:r>
              <a:rPr lang="en-US" sz="2000" dirty="0">
                <a:solidFill>
                  <a:srgbClr val="CC9900"/>
                </a:solidFill>
              </a:rPr>
              <a:t>Proposals received after the due date and time will not be considered, regardless of postmark date.</a:t>
            </a:r>
          </a:p>
          <a:p>
            <a:pPr marL="0" indent="0" algn="ctr">
              <a:buNone/>
            </a:pPr>
            <a:r>
              <a:rPr lang="en-US" sz="2000" dirty="0">
                <a:solidFill>
                  <a:srgbClr val="1E3C78"/>
                </a:solidFill>
              </a:rPr>
              <a:t> </a:t>
            </a:r>
          </a:p>
          <a:p>
            <a:pPr marL="0" indent="0" algn="ctr">
              <a:buNone/>
            </a:pPr>
            <a:endParaRPr lang="en-US" sz="2000" dirty="0">
              <a:solidFill>
                <a:srgbClr val="1E3C78"/>
              </a:solidFill>
              <a:latin typeface="Arial Black" panose="020B0A04020102020204" pitchFamily="34" charset="0"/>
            </a:endParaRPr>
          </a:p>
          <a:p>
            <a:pPr marL="0" indent="0">
              <a:buNone/>
            </a:pPr>
            <a:endParaRPr lang="en-US" sz="2000" b="1" dirty="0">
              <a:solidFill>
                <a:srgbClr val="1E3C78"/>
              </a:solidFill>
              <a:cs typeface="Arial" panose="020B0604020202020204" pitchFamily="34" charset="0"/>
            </a:endParaRPr>
          </a:p>
        </p:txBody>
      </p:sp>
      <p:sp>
        <p:nvSpPr>
          <p:cNvPr id="4" name="Title 1"/>
          <p:cNvSpPr txBox="1">
            <a:spLocks/>
          </p:cNvSpPr>
          <p:nvPr/>
        </p:nvSpPr>
        <p:spPr bwMode="auto">
          <a:xfrm>
            <a:off x="34636"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RSAT PROGRAM</a:t>
            </a:r>
          </a:p>
        </p:txBody>
      </p:sp>
    </p:spTree>
    <p:extLst>
      <p:ext uri="{BB962C8B-B14F-4D97-AF65-F5344CB8AC3E}">
        <p14:creationId xmlns:p14="http://schemas.microsoft.com/office/powerpoint/2010/main" val="130871161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14285A"/>
        </a:solidFill>
        <a:effectLst/>
      </p:bgPr>
    </p:bg>
    <p:spTree>
      <p:nvGrpSpPr>
        <p:cNvPr id="1" name=""/>
        <p:cNvGrpSpPr/>
        <p:nvPr/>
      </p:nvGrpSpPr>
      <p:grpSpPr>
        <a:xfrm>
          <a:off x="0" y="0"/>
          <a:ext cx="0" cy="0"/>
          <a:chOff x="0" y="0"/>
          <a:chExt cx="0" cy="0"/>
        </a:xfrm>
      </p:grpSpPr>
      <p:sp>
        <p:nvSpPr>
          <p:cNvPr id="8" name="Shape 7"/>
          <p:cNvSpPr/>
          <p:nvPr/>
        </p:nvSpPr>
        <p:spPr>
          <a:xfrm>
            <a:off x="0" y="585487"/>
            <a:ext cx="9099240" cy="5687025"/>
          </a:xfrm>
          <a:prstGeom prst="swooshArrow">
            <a:avLst>
              <a:gd name="adj1" fmla="val 25000"/>
              <a:gd name="adj2" fmla="val 25000"/>
            </a:avLst>
          </a:prstGeom>
          <a:solidFill>
            <a:srgbClr val="CC9900"/>
          </a:soli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cxnSp>
        <p:nvCxnSpPr>
          <p:cNvPr id="4" name="Straight Connector 3"/>
          <p:cNvCxnSpPr/>
          <p:nvPr/>
        </p:nvCxnSpPr>
        <p:spPr>
          <a:xfrm>
            <a:off x="0" y="1116624"/>
            <a:ext cx="7239000" cy="0"/>
          </a:xfrm>
          <a:prstGeom prst="line">
            <a:avLst/>
          </a:prstGeom>
          <a:ln w="57150">
            <a:solidFill>
              <a:srgbClr val="CC9900"/>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260040" y="222550"/>
            <a:ext cx="8839200" cy="6049962"/>
          </a:xfrm>
          <a:prstGeom prst="rect">
            <a:avLst/>
          </a:prstGeom>
        </p:spPr>
        <p:txBody>
          <a:bodyPr vert="horz" lIns="91440" tIns="45720" rIns="91440" bIns="45720" rtlCol="0" anchor="t">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CC9900"/>
                </a:solidFill>
                <a:effectLst/>
                <a:uLnTx/>
                <a:uFillTx/>
                <a:latin typeface="Arial" charset="0"/>
                <a:ea typeface="+mn-ea"/>
                <a:cs typeface="+mn-cs"/>
              </a:rPr>
              <a:t>Roadmap</a:t>
            </a:r>
          </a:p>
        </p:txBody>
      </p:sp>
      <p:sp>
        <p:nvSpPr>
          <p:cNvPr id="6" name="Rectangle 5">
            <a:extLst>
              <a:ext uri="{FF2B5EF4-FFF2-40B4-BE49-F238E27FC236}">
                <a16:creationId xmlns:a16="http://schemas.microsoft.com/office/drawing/2014/main" id="{4E2767EA-762C-403C-8633-A2434CCA9207}"/>
              </a:ext>
            </a:extLst>
          </p:cNvPr>
          <p:cNvSpPr/>
          <p:nvPr/>
        </p:nvSpPr>
        <p:spPr>
          <a:xfrm>
            <a:off x="609600" y="1600202"/>
            <a:ext cx="8274360" cy="4493538"/>
          </a:xfrm>
          <a:prstGeom prst="rect">
            <a:avLst/>
          </a:prstGeom>
        </p:spPr>
        <p:txBody>
          <a:bodyPr wrap="square">
            <a:spAutoFit/>
          </a:bodyPr>
          <a:lstStyle/>
          <a:p>
            <a:r>
              <a:rPr lang="en-US" sz="2600" b="1" dirty="0"/>
              <a:t>To-Dos:</a:t>
            </a:r>
            <a:endParaRPr lang="en-US" sz="2600" dirty="0"/>
          </a:p>
          <a:p>
            <a:pPr marL="285750" indent="-285750">
              <a:buFont typeface="Wingdings" panose="05000000000000000000" pitchFamily="2" charset="2"/>
              <a:buChar char="q"/>
            </a:pPr>
            <a:r>
              <a:rPr lang="en-US" sz="2600" dirty="0"/>
              <a:t>  Read the RFP Several Times</a:t>
            </a:r>
          </a:p>
          <a:p>
            <a:pPr marL="285750" indent="-285750">
              <a:buFont typeface="Wingdings" panose="05000000000000000000" pitchFamily="2" charset="2"/>
              <a:buChar char="q"/>
            </a:pPr>
            <a:r>
              <a:rPr lang="en-US" sz="2600" dirty="0"/>
              <a:t>  Be Familiar With The RSAT Program Requirements</a:t>
            </a:r>
          </a:p>
          <a:p>
            <a:pPr marL="285750" indent="-285750">
              <a:buFont typeface="Wingdings" panose="05000000000000000000" pitchFamily="2" charset="2"/>
              <a:buChar char="q"/>
            </a:pPr>
            <a:r>
              <a:rPr lang="en-US" sz="2600" dirty="0"/>
              <a:t>  Commit 25% Match</a:t>
            </a:r>
          </a:p>
          <a:p>
            <a:pPr marL="285750" indent="-285750">
              <a:buFont typeface="Wingdings" panose="05000000000000000000" pitchFamily="2" charset="2"/>
              <a:buChar char="q"/>
            </a:pPr>
            <a:r>
              <a:rPr lang="en-US" sz="2600" dirty="0"/>
              <a:t>  Engage Stakeholder Partners </a:t>
            </a:r>
          </a:p>
          <a:p>
            <a:pPr marL="285750" indent="-285750">
              <a:buFont typeface="Wingdings" panose="05000000000000000000" pitchFamily="2" charset="2"/>
              <a:buChar char="q"/>
            </a:pPr>
            <a:r>
              <a:rPr lang="en-US" sz="2600" dirty="0"/>
              <a:t>  Determine Need</a:t>
            </a:r>
          </a:p>
          <a:p>
            <a:pPr marL="285750" indent="-285750">
              <a:buFont typeface="Wingdings" panose="05000000000000000000" pitchFamily="2" charset="2"/>
              <a:buChar char="q"/>
            </a:pPr>
            <a:r>
              <a:rPr lang="en-US" sz="2600" dirty="0"/>
              <a:t>  Determine Outcomes</a:t>
            </a:r>
          </a:p>
          <a:p>
            <a:pPr marL="285750" indent="-285750">
              <a:buFont typeface="Wingdings" panose="05000000000000000000" pitchFamily="2" charset="2"/>
              <a:buChar char="q"/>
            </a:pPr>
            <a:r>
              <a:rPr lang="en-US" sz="2600" dirty="0"/>
              <a:t>  Design Program  </a:t>
            </a:r>
          </a:p>
          <a:p>
            <a:pPr marL="285750" indent="-285750">
              <a:buFont typeface="Wingdings" panose="05000000000000000000" pitchFamily="2" charset="2"/>
              <a:buChar char="q"/>
            </a:pPr>
            <a:r>
              <a:rPr lang="en-US" sz="2600" dirty="0"/>
              <a:t>  Identify/Select Services, Resources &amp; Providers</a:t>
            </a:r>
          </a:p>
          <a:p>
            <a:pPr marL="285750" indent="-285750">
              <a:buFont typeface="Wingdings" panose="05000000000000000000" pitchFamily="2" charset="2"/>
              <a:buChar char="q"/>
            </a:pPr>
            <a:r>
              <a:rPr lang="en-US" sz="2600" dirty="0"/>
              <a:t>  Develop Work Plan</a:t>
            </a:r>
          </a:p>
          <a:p>
            <a:pPr marL="285750" indent="-285750">
              <a:buFont typeface="Wingdings" panose="05000000000000000000" pitchFamily="2" charset="2"/>
              <a:buChar char="q"/>
            </a:pPr>
            <a:r>
              <a:rPr lang="en-US" sz="2600" dirty="0"/>
              <a:t> Follow Proposal Submittal Instructions To The Letter</a:t>
            </a:r>
          </a:p>
        </p:txBody>
      </p:sp>
    </p:spTree>
    <p:extLst>
      <p:ext uri="{BB962C8B-B14F-4D97-AF65-F5344CB8AC3E}">
        <p14:creationId xmlns:p14="http://schemas.microsoft.com/office/powerpoint/2010/main" val="1658607534"/>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727685"/>
            <a:ext cx="8229600" cy="5755177"/>
          </a:xfrm>
        </p:spPr>
        <p:txBody>
          <a:bodyPr/>
          <a:lstStyle/>
          <a:p>
            <a:pPr marL="0" indent="0" algn="ctr">
              <a:buNone/>
            </a:pPr>
            <a:endParaRPr lang="en-US" sz="2200" dirty="0">
              <a:solidFill>
                <a:srgbClr val="1E3C78"/>
              </a:solidFill>
            </a:endParaRPr>
          </a:p>
          <a:p>
            <a:pPr marL="0" indent="0" algn="ctr">
              <a:buNone/>
            </a:pPr>
            <a:r>
              <a:rPr lang="en-US" dirty="0">
                <a:solidFill>
                  <a:srgbClr val="1E3C78"/>
                </a:solidFill>
              </a:rPr>
              <a:t>Submit additional questions</a:t>
            </a:r>
            <a:br>
              <a:rPr lang="en-US" dirty="0">
                <a:solidFill>
                  <a:srgbClr val="1E3C78"/>
                </a:solidFill>
              </a:rPr>
            </a:br>
            <a:r>
              <a:rPr lang="en-US" dirty="0">
                <a:solidFill>
                  <a:srgbClr val="1E3C78"/>
                </a:solidFill>
              </a:rPr>
              <a:t>about the RSAT Grant </a:t>
            </a:r>
            <a:br>
              <a:rPr lang="en-US" dirty="0">
                <a:solidFill>
                  <a:srgbClr val="1E3C78"/>
                </a:solidFill>
              </a:rPr>
            </a:br>
            <a:r>
              <a:rPr lang="en-US" dirty="0">
                <a:solidFill>
                  <a:srgbClr val="1E3C78"/>
                </a:solidFill>
              </a:rPr>
              <a:t>or RFP to:</a:t>
            </a:r>
          </a:p>
          <a:p>
            <a:pPr marL="0" indent="0" algn="ctr">
              <a:buNone/>
            </a:pPr>
            <a:endParaRPr lang="en-US" sz="2000" b="1" dirty="0">
              <a:solidFill>
                <a:srgbClr val="1E3C78"/>
              </a:solidFill>
              <a:cs typeface="Arial" panose="020B0604020202020204" pitchFamily="34" charset="0"/>
            </a:endParaRPr>
          </a:p>
          <a:p>
            <a:pPr marL="0" indent="0" algn="ctr">
              <a:buNone/>
            </a:pPr>
            <a:r>
              <a:rPr lang="en-US" dirty="0">
                <a:solidFill>
                  <a:srgbClr val="1E3C78"/>
                </a:solidFill>
              </a:rPr>
              <a:t>Colleen Stoner</a:t>
            </a:r>
          </a:p>
          <a:p>
            <a:pPr marL="0" indent="0" algn="ctr">
              <a:buNone/>
            </a:pPr>
            <a:r>
              <a:rPr lang="en-US" dirty="0">
                <a:solidFill>
                  <a:srgbClr val="1E3C78"/>
                </a:solidFill>
                <a:hlinkClick r:id="rId3"/>
              </a:rPr>
              <a:t>colleen.stoner@bscc.ca.gov</a:t>
            </a:r>
            <a:endParaRPr lang="en-US" dirty="0">
              <a:solidFill>
                <a:srgbClr val="1E3C78"/>
              </a:solidFill>
            </a:endParaRPr>
          </a:p>
          <a:p>
            <a:pPr marL="0" indent="0" algn="ctr">
              <a:buNone/>
            </a:pPr>
            <a:r>
              <a:rPr lang="en-US" dirty="0">
                <a:solidFill>
                  <a:srgbClr val="1E3C78"/>
                </a:solidFill>
              </a:rPr>
              <a:t>Or </a:t>
            </a:r>
          </a:p>
          <a:p>
            <a:pPr marL="0" indent="0" algn="ctr">
              <a:buNone/>
            </a:pPr>
            <a:r>
              <a:rPr lang="en-US" dirty="0">
                <a:solidFill>
                  <a:srgbClr val="1E3C78"/>
                </a:solidFill>
              </a:rPr>
              <a:t>to electronic mailbox</a:t>
            </a:r>
          </a:p>
          <a:p>
            <a:pPr marL="0" indent="0" algn="ctr">
              <a:buNone/>
            </a:pPr>
            <a:r>
              <a:rPr lang="en-US" dirty="0">
                <a:solidFill>
                  <a:srgbClr val="1E3C78"/>
                </a:solidFill>
                <a:hlinkClick r:id="rId4"/>
              </a:rPr>
              <a:t>BSCCrsat_grants@bscc.ca.gov</a:t>
            </a:r>
            <a:endParaRPr lang="en-US" dirty="0">
              <a:solidFill>
                <a:srgbClr val="1E3C78"/>
              </a:solidFill>
            </a:endParaRPr>
          </a:p>
          <a:p>
            <a:pPr marL="0" indent="0" algn="ctr">
              <a:buNone/>
            </a:pPr>
            <a:endParaRPr lang="en-US" sz="2000" b="1" dirty="0">
              <a:solidFill>
                <a:srgbClr val="1E3C78"/>
              </a:solidFill>
              <a:cs typeface="Arial" panose="020B0604020202020204" pitchFamily="34" charset="0"/>
            </a:endParaRPr>
          </a:p>
        </p:txBody>
      </p:sp>
      <p:sp>
        <p:nvSpPr>
          <p:cNvPr id="4" name="Title 1"/>
          <p:cNvSpPr txBox="1">
            <a:spLocks/>
          </p:cNvSpPr>
          <p:nvPr/>
        </p:nvSpPr>
        <p:spPr bwMode="auto">
          <a:xfrm>
            <a:off x="34636" y="375138"/>
            <a:ext cx="8229600" cy="352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RSAT PROGRAM</a:t>
            </a:r>
          </a:p>
        </p:txBody>
      </p:sp>
    </p:spTree>
    <p:extLst>
      <p:ext uri="{BB962C8B-B14F-4D97-AF65-F5344CB8AC3E}">
        <p14:creationId xmlns:p14="http://schemas.microsoft.com/office/powerpoint/2010/main" val="3459664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600200" y="2362200"/>
            <a:ext cx="6248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A142D"/>
              </a:buClr>
              <a:buSzPct val="100000"/>
              <a:buBlip>
                <a:blip r:embed="rId3"/>
              </a:buBlip>
              <a:defRPr sz="2800">
                <a:solidFill>
                  <a:schemeClr val="tx1"/>
                </a:solidFill>
                <a:latin typeface="Arial" panose="020B0604020202020204" pitchFamily="34" charset="0"/>
              </a:defRPr>
            </a:lvl1pPr>
            <a:lvl2pPr marL="742950" indent="-285750">
              <a:spcBef>
                <a:spcPct val="20000"/>
              </a:spcBef>
              <a:buClr>
                <a:srgbClr val="0A142D"/>
              </a:buClr>
              <a:buSzPct val="100000"/>
              <a:buBlip>
                <a:blip r:embed="rId3"/>
              </a:buBlip>
              <a:defRPr sz="2400">
                <a:solidFill>
                  <a:schemeClr val="tx1"/>
                </a:solidFill>
                <a:latin typeface="Arial" panose="020B0604020202020204" pitchFamily="34" charset="0"/>
              </a:defRPr>
            </a:lvl2pPr>
            <a:lvl3pPr marL="1143000" indent="-228600">
              <a:spcBef>
                <a:spcPct val="20000"/>
              </a:spcBef>
              <a:buClr>
                <a:srgbClr val="0A142D"/>
              </a:buClr>
              <a:buSzPct val="100000"/>
              <a:buBlip>
                <a:blip r:embed="rId3"/>
              </a:buBlip>
              <a:defRPr sz="2000">
                <a:solidFill>
                  <a:schemeClr val="tx1"/>
                </a:solidFill>
                <a:latin typeface="Arial" panose="020B0604020202020204" pitchFamily="34" charset="0"/>
              </a:defRPr>
            </a:lvl3pPr>
            <a:lvl4pPr marL="1600200" indent="-228600">
              <a:spcBef>
                <a:spcPct val="20000"/>
              </a:spcBef>
              <a:buClr>
                <a:srgbClr val="0A142D"/>
              </a:buClr>
              <a:buSzPct val="100000"/>
              <a:buBlip>
                <a:blip r:embed="rId3"/>
              </a:buBlip>
              <a:defRPr>
                <a:solidFill>
                  <a:schemeClr val="tx1"/>
                </a:solidFill>
                <a:latin typeface="Arial" panose="020B0604020202020204" pitchFamily="34" charset="0"/>
              </a:defRPr>
            </a:lvl4pPr>
            <a:lvl5pPr marL="2057400" indent="-228600">
              <a:spcBef>
                <a:spcPct val="20000"/>
              </a:spcBef>
              <a:buClr>
                <a:srgbClr val="0A142D"/>
              </a:buClr>
              <a:buSzPct val="100000"/>
              <a:buBlip>
                <a:blip r:embed="rId3"/>
              </a:buBlip>
              <a:defRPr>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A142D"/>
              </a:buClr>
              <a:buSzPct val="100000"/>
              <a:buBlip>
                <a:blip r:embed="rId3"/>
              </a:buBlip>
              <a:defRPr>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A142D"/>
              </a:buClr>
              <a:buSzPct val="100000"/>
              <a:buBlip>
                <a:blip r:embed="rId3"/>
              </a:buBlip>
              <a:defRPr>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A142D"/>
              </a:buClr>
              <a:buSzPct val="100000"/>
              <a:buBlip>
                <a:blip r:embed="rId3"/>
              </a:buBlip>
              <a:defRPr>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A142D"/>
              </a:buClr>
              <a:buSzPct val="100000"/>
              <a:buBlip>
                <a:blip r:embed="rId3"/>
              </a:buBlip>
              <a:defRPr>
                <a:solidFill>
                  <a:schemeClr val="tx1"/>
                </a:solidFill>
                <a:latin typeface="Arial" panose="020B0604020202020204" pitchFamily="34" charset="0"/>
              </a:defRPr>
            </a:lvl9pPr>
          </a:lstStyle>
          <a:p>
            <a:pPr algn="ctr" eaLnBrk="1" hangingPunct="1">
              <a:spcBef>
                <a:spcPct val="0"/>
              </a:spcBef>
              <a:buClrTx/>
              <a:buSzTx/>
              <a:buFontTx/>
              <a:buNone/>
            </a:pPr>
            <a:r>
              <a:rPr lang="en-US" altLang="en-US" sz="8000" b="1" i="1" kern="10" dirty="0">
                <a:ln w="6350">
                  <a:solidFill>
                    <a:srgbClr val="CC9900"/>
                  </a:solidFill>
                  <a:round/>
                  <a:headEnd/>
                  <a:tailEnd/>
                </a:ln>
                <a:effectLst>
                  <a:outerShdw dist="45791" dir="2021404" algn="ctr" rotWithShape="0">
                    <a:srgbClr val="404040"/>
                  </a:outerShdw>
                </a:effectLst>
                <a:latin typeface="Arial" charset="0"/>
                <a:cs typeface="Arial" panose="020B0604020202020204" pitchFamily="34" charset="0"/>
              </a:rPr>
              <a:t>Questions</a:t>
            </a:r>
          </a:p>
        </p:txBody>
      </p:sp>
    </p:spTree>
    <p:extLst>
      <p:ext uri="{BB962C8B-B14F-4D97-AF65-F5344CB8AC3E}">
        <p14:creationId xmlns:p14="http://schemas.microsoft.com/office/powerpoint/2010/main" val="367345298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600" y="1219200"/>
            <a:ext cx="8001000" cy="4906963"/>
          </a:xfrm>
        </p:spPr>
        <p:txBody>
          <a:bodyPr/>
          <a:lstStyle/>
          <a:p>
            <a:pPr>
              <a:buClr>
                <a:schemeClr val="accent5"/>
              </a:buClr>
              <a:defRPr/>
            </a:pPr>
            <a:endParaRPr lang="en-US" sz="1100" dirty="0">
              <a:solidFill>
                <a:schemeClr val="tx1">
                  <a:lumMod val="95000"/>
                </a:schemeClr>
              </a:solidFill>
              <a:latin typeface="Arial" panose="020B0604020202020204" pitchFamily="34" charset="0"/>
              <a:cs typeface="Arial" panose="020B0604020202020204" pitchFamily="34" charset="0"/>
            </a:endParaRPr>
          </a:p>
          <a:p>
            <a:pPr marL="0" indent="0" algn="ctr">
              <a:buClr>
                <a:schemeClr val="accent5"/>
              </a:buClr>
              <a:buNone/>
              <a:defRPr/>
            </a:pPr>
            <a:r>
              <a:rPr lang="en-US" sz="3600" b="1" dirty="0">
                <a:solidFill>
                  <a:srgbClr val="1E3C78"/>
                </a:solidFill>
                <a:ea typeface="+mj-ea"/>
                <a:cs typeface="+mj-cs"/>
              </a:rPr>
              <a:t>Executive</a:t>
            </a:r>
            <a:r>
              <a:rPr lang="en-US" sz="3600" b="1" cap="small" dirty="0">
                <a:solidFill>
                  <a:srgbClr val="1E3C78"/>
                </a:solidFill>
                <a:ea typeface="+mj-ea"/>
                <a:cs typeface="+mj-cs"/>
              </a:rPr>
              <a:t> </a:t>
            </a:r>
            <a:r>
              <a:rPr lang="en-US" sz="3600" b="1" dirty="0">
                <a:solidFill>
                  <a:srgbClr val="1E3C78"/>
                </a:solidFill>
                <a:ea typeface="+mj-ea"/>
                <a:cs typeface="+mj-cs"/>
              </a:rPr>
              <a:t>Steering Committee</a:t>
            </a:r>
          </a:p>
          <a:p>
            <a:pPr marL="0" indent="0" algn="ctr">
              <a:buClr>
                <a:schemeClr val="accent5"/>
              </a:buClr>
              <a:buNone/>
              <a:defRPr/>
            </a:pPr>
            <a:r>
              <a:rPr lang="en-US" sz="3600" b="1" dirty="0">
                <a:solidFill>
                  <a:srgbClr val="1E3C78"/>
                </a:solidFill>
                <a:ea typeface="+mj-ea"/>
                <a:cs typeface="+mj-cs"/>
              </a:rPr>
              <a:t>(ESC)</a:t>
            </a:r>
          </a:p>
          <a:p>
            <a:pPr marL="0" indent="0" algn="ctr">
              <a:buClr>
                <a:schemeClr val="accent5"/>
              </a:buClr>
              <a:buNone/>
              <a:defRPr/>
            </a:pPr>
            <a:endParaRPr lang="en-US" sz="1800" b="1" dirty="0">
              <a:solidFill>
                <a:srgbClr val="1E3C78"/>
              </a:solidFill>
              <a:ea typeface="+mj-ea"/>
              <a:cs typeface="+mj-cs"/>
            </a:endParaRPr>
          </a:p>
          <a:p>
            <a:pPr lvl="0" eaLnBrk="0" hangingPunct="0">
              <a:spcBef>
                <a:spcPts val="0"/>
              </a:spcBef>
              <a:buClr>
                <a:srgbClr val="B4975A"/>
              </a:buClr>
              <a:buSzPct val="110000"/>
              <a:buFont typeface="Wingdings" panose="05000000000000000000" pitchFamily="2" charset="2"/>
              <a:buChar char="v"/>
            </a:pPr>
            <a:r>
              <a:rPr lang="en-US" dirty="0">
                <a:solidFill>
                  <a:srgbClr val="1E3C78"/>
                </a:solidFill>
              </a:rPr>
              <a:t>BSCC uses ESCs to inform decision-making related to the Board’s programs</a:t>
            </a:r>
          </a:p>
          <a:p>
            <a:pPr lvl="0" eaLnBrk="0" hangingPunct="0">
              <a:spcBef>
                <a:spcPts val="0"/>
              </a:spcBef>
              <a:buClr>
                <a:srgbClr val="B4975A"/>
              </a:buClr>
              <a:buSzPct val="110000"/>
              <a:buFont typeface="Wingdings" panose="05000000000000000000" pitchFamily="2" charset="2"/>
              <a:buChar char="v"/>
            </a:pPr>
            <a:endParaRPr lang="en-US" sz="1800" dirty="0">
              <a:solidFill>
                <a:srgbClr val="1E3C78"/>
              </a:solidFill>
            </a:endParaRPr>
          </a:p>
          <a:p>
            <a:pPr lvl="0" eaLnBrk="0" hangingPunct="0">
              <a:spcBef>
                <a:spcPts val="0"/>
              </a:spcBef>
              <a:buClr>
                <a:srgbClr val="B4975A"/>
              </a:buClr>
              <a:buSzPct val="110000"/>
              <a:buFont typeface="Wingdings" panose="05000000000000000000" pitchFamily="2" charset="2"/>
              <a:buChar char="v"/>
            </a:pPr>
            <a:r>
              <a:rPr lang="en-US" dirty="0">
                <a:solidFill>
                  <a:srgbClr val="1E3C78"/>
                </a:solidFill>
              </a:rPr>
              <a:t>Subject matter experts and stakeholders representing public and private sectors</a:t>
            </a:r>
          </a:p>
          <a:p>
            <a:pPr marL="0" lvl="0" indent="0" eaLnBrk="0" hangingPunct="0">
              <a:spcBef>
                <a:spcPts val="0"/>
              </a:spcBef>
              <a:buClr>
                <a:srgbClr val="B4975A"/>
              </a:buClr>
              <a:buSzPct val="110000"/>
              <a:buNone/>
            </a:pPr>
            <a:endParaRPr lang="en-US" sz="1800" dirty="0">
              <a:solidFill>
                <a:srgbClr val="1E3C78"/>
              </a:solidFill>
            </a:endParaRPr>
          </a:p>
          <a:p>
            <a:pPr lvl="0" eaLnBrk="0" hangingPunct="0">
              <a:spcBef>
                <a:spcPts val="0"/>
              </a:spcBef>
              <a:buClr>
                <a:srgbClr val="B4975A"/>
              </a:buClr>
              <a:buSzPct val="110000"/>
              <a:buFont typeface="Wingdings" panose="05000000000000000000" pitchFamily="2" charset="2"/>
              <a:buChar char="v"/>
            </a:pPr>
            <a:r>
              <a:rPr lang="en-US" dirty="0">
                <a:solidFill>
                  <a:srgbClr val="1E3C78"/>
                </a:solidFill>
              </a:rPr>
              <a:t>Overview of the ESC’s role in the RSAT Grant</a:t>
            </a:r>
          </a:p>
          <a:p>
            <a:pPr marL="0" indent="0">
              <a:buClr>
                <a:schemeClr val="accent5"/>
              </a:buClr>
              <a:buNone/>
              <a:defRPr/>
            </a:pPr>
            <a:endParaRPr lang="en-US" sz="2800" dirty="0">
              <a:solidFill>
                <a:srgbClr val="1E3C78"/>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76200" y="381000"/>
            <a:ext cx="822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RSAT PROGRAM</a:t>
            </a:r>
          </a:p>
        </p:txBody>
      </p:sp>
    </p:spTree>
    <p:extLst>
      <p:ext uri="{BB962C8B-B14F-4D97-AF65-F5344CB8AC3E}">
        <p14:creationId xmlns:p14="http://schemas.microsoft.com/office/powerpoint/2010/main" val="162691910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3400" y="1084384"/>
            <a:ext cx="8229600" cy="5270380"/>
          </a:xfrm>
        </p:spPr>
        <p:txBody>
          <a:bodyPr rtlCol="0">
            <a:normAutofit lnSpcReduction="10000"/>
          </a:bodyPr>
          <a:lstStyle/>
          <a:p>
            <a:pPr marL="508000" lvl="0" indent="-508000" algn="ctr">
              <a:buClrTx/>
              <a:buSzTx/>
              <a:buNone/>
            </a:pPr>
            <a:r>
              <a:rPr lang="en-US" altLang="en-US" sz="3600" dirty="0">
                <a:solidFill>
                  <a:schemeClr val="bg1"/>
                </a:solidFill>
                <a:latin typeface="Arial" panose="020B0604020202020204" pitchFamily="34" charset="0"/>
                <a:ea typeface="ＭＳ Ｐゴシック"/>
              </a:rPr>
              <a:t>Role  of the  ESC</a:t>
            </a:r>
            <a:r>
              <a:rPr lang="en-US" altLang="en-US" dirty="0">
                <a:solidFill>
                  <a:schemeClr val="bg1"/>
                </a:solidFill>
                <a:latin typeface="Arial" panose="020B0604020202020204" pitchFamily="34" charset="0"/>
                <a:ea typeface="ＭＳ Ｐゴシック"/>
              </a:rPr>
              <a:t>     </a:t>
            </a:r>
          </a:p>
          <a:p>
            <a:pPr marL="508000" lvl="0" indent="-508000">
              <a:buClrTx/>
              <a:buSzTx/>
              <a:buNone/>
            </a:pPr>
            <a:endParaRPr lang="en-US" altLang="en-US" sz="2400" b="1" dirty="0">
              <a:solidFill>
                <a:schemeClr val="bg1"/>
              </a:solidFill>
              <a:latin typeface="Arial" panose="020B0604020202020204" pitchFamily="34" charset="0"/>
              <a:ea typeface="ＭＳ Ｐゴシック"/>
              <a:cs typeface="Arial" panose="020B0604020202020204" pitchFamily="34" charset="0"/>
            </a:endParaRPr>
          </a:p>
          <a:p>
            <a:pPr marL="508000" lvl="0" indent="-508000">
              <a:buClrTx/>
              <a:buSzTx/>
              <a:buNone/>
            </a:pPr>
            <a:r>
              <a:rPr lang="en-US" altLang="en-US" sz="2400" b="1" dirty="0">
                <a:solidFill>
                  <a:schemeClr val="bg1"/>
                </a:solidFill>
                <a:latin typeface="Arial" panose="020B0604020202020204" pitchFamily="34" charset="0"/>
                <a:ea typeface="ＭＳ Ｐゴシック"/>
                <a:cs typeface="Arial" panose="020B0604020202020204" pitchFamily="34" charset="0"/>
              </a:rPr>
              <a:t>Use local/state expertise to:</a:t>
            </a:r>
          </a:p>
          <a:p>
            <a:pPr marL="508000" lvl="0" indent="-508000">
              <a:buClrTx/>
              <a:buSzTx/>
              <a:buNone/>
            </a:pPr>
            <a:endParaRPr lang="en-US" altLang="en-US" sz="800" dirty="0">
              <a:solidFill>
                <a:schemeClr val="bg1"/>
              </a:solidFill>
              <a:latin typeface="Arial" panose="020B0604020202020204" pitchFamily="34" charset="0"/>
              <a:ea typeface="ＭＳ Ｐゴシック"/>
              <a:cs typeface="Arial" panose="020B0604020202020204" pitchFamily="34" charset="0"/>
            </a:endParaRPr>
          </a:p>
          <a:p>
            <a:pPr marL="508000" lvl="0" indent="-508000">
              <a:buClrTx/>
              <a:buSzTx/>
              <a:buFont typeface="Arial" panose="020B0604020202020204" pitchFamily="34" charset="0"/>
              <a:buChar char="•"/>
            </a:pPr>
            <a:r>
              <a:rPr lang="en-US" altLang="en-US" sz="2200" dirty="0">
                <a:solidFill>
                  <a:schemeClr val="bg1"/>
                </a:solidFill>
                <a:latin typeface="Arial" panose="020B0604020202020204" pitchFamily="34" charset="0"/>
                <a:ea typeface="ＭＳ Ｐゴシック"/>
              </a:rPr>
              <a:t>Determine what the project should include to support the overall goal</a:t>
            </a:r>
          </a:p>
          <a:p>
            <a:pPr marL="508000" lvl="0" indent="-508000">
              <a:buClrTx/>
              <a:buSzTx/>
              <a:buNone/>
            </a:pPr>
            <a:r>
              <a:rPr lang="en-US" altLang="en-US" sz="800" dirty="0">
                <a:solidFill>
                  <a:schemeClr val="bg1"/>
                </a:solidFill>
                <a:latin typeface="Arial" panose="020B0604020202020204" pitchFamily="34" charset="0"/>
                <a:ea typeface="ＭＳ Ｐゴシック"/>
              </a:rPr>
              <a:t> </a:t>
            </a:r>
          </a:p>
          <a:p>
            <a:pPr marL="508000" lvl="0" indent="-508000">
              <a:buClrTx/>
              <a:buSzTx/>
              <a:buFont typeface="Arial" panose="020B0604020202020204" pitchFamily="34" charset="0"/>
              <a:buChar char="•"/>
            </a:pPr>
            <a:r>
              <a:rPr lang="en-US" altLang="en-US" sz="2200" dirty="0">
                <a:solidFill>
                  <a:schemeClr val="bg1"/>
                </a:solidFill>
                <a:latin typeface="Arial" panose="020B0604020202020204" pitchFamily="34" charset="0"/>
                <a:ea typeface="ＭＳ Ｐゴシック"/>
              </a:rPr>
              <a:t>Determine what applicants must do to compete effectively for the grant funds</a:t>
            </a:r>
          </a:p>
          <a:p>
            <a:pPr marL="508000" lvl="0" indent="-508000">
              <a:buClrTx/>
              <a:buSzTx/>
              <a:buNone/>
            </a:pPr>
            <a:endParaRPr lang="en-US" altLang="en-US" sz="800" dirty="0">
              <a:solidFill>
                <a:schemeClr val="bg1"/>
              </a:solidFill>
              <a:latin typeface="Arial" panose="020B0604020202020204" pitchFamily="34" charset="0"/>
              <a:ea typeface="ＭＳ Ｐゴシック"/>
            </a:endParaRPr>
          </a:p>
          <a:p>
            <a:pPr marL="508000" lvl="0" indent="-508000">
              <a:buClrTx/>
              <a:buSzTx/>
              <a:buFont typeface="Arial" panose="020B0604020202020204" pitchFamily="34" charset="0"/>
              <a:buChar char="•"/>
            </a:pPr>
            <a:r>
              <a:rPr lang="en-US" altLang="en-US" sz="2200" dirty="0">
                <a:solidFill>
                  <a:schemeClr val="bg1"/>
                </a:solidFill>
                <a:latin typeface="Arial" panose="020B0604020202020204" pitchFamily="34" charset="0"/>
                <a:ea typeface="ＭＳ Ｐゴシック"/>
              </a:rPr>
              <a:t>Identify the factors that will be used to evaluate the proposals</a:t>
            </a:r>
          </a:p>
          <a:p>
            <a:pPr marL="508000" lvl="0" indent="-508000">
              <a:buClrTx/>
              <a:buSzTx/>
              <a:buNone/>
            </a:pPr>
            <a:endParaRPr lang="en-US" altLang="en-US" sz="800" dirty="0">
              <a:solidFill>
                <a:schemeClr val="bg1"/>
              </a:solidFill>
              <a:latin typeface="Arial" panose="020B0604020202020204" pitchFamily="34" charset="0"/>
              <a:ea typeface="ＭＳ Ｐゴシック"/>
            </a:endParaRPr>
          </a:p>
          <a:p>
            <a:pPr marL="508000" lvl="0" indent="-508000">
              <a:buClrTx/>
              <a:buSzTx/>
              <a:buFont typeface="Arial" panose="020B0604020202020204" pitchFamily="34" charset="0"/>
              <a:buChar char="•"/>
            </a:pPr>
            <a:r>
              <a:rPr lang="en-US" altLang="en-US" sz="2200" dirty="0">
                <a:solidFill>
                  <a:schemeClr val="bg1"/>
                </a:solidFill>
                <a:latin typeface="Arial" panose="020B0604020202020204" pitchFamily="34" charset="0"/>
                <a:ea typeface="ＭＳ Ｐゴシック"/>
              </a:rPr>
              <a:t>Rate the proposals</a:t>
            </a:r>
          </a:p>
          <a:p>
            <a:pPr marL="508000" lvl="0" indent="-508000">
              <a:buClrTx/>
              <a:buSzTx/>
              <a:buNone/>
            </a:pPr>
            <a:endParaRPr lang="en-US" altLang="en-US" sz="800" dirty="0">
              <a:solidFill>
                <a:schemeClr val="bg1"/>
              </a:solidFill>
              <a:latin typeface="Arial" panose="020B0604020202020204" pitchFamily="34" charset="0"/>
              <a:ea typeface="ＭＳ Ｐゴシック"/>
            </a:endParaRPr>
          </a:p>
          <a:p>
            <a:pPr marL="508000" lvl="0" indent="-508000">
              <a:buClrTx/>
              <a:buSzTx/>
              <a:buFont typeface="Arial" panose="020B0604020202020204" pitchFamily="34" charset="0"/>
              <a:buChar char="•"/>
            </a:pPr>
            <a:r>
              <a:rPr lang="en-US" altLang="en-US" sz="2200" dirty="0">
                <a:solidFill>
                  <a:schemeClr val="bg1"/>
                </a:solidFill>
                <a:latin typeface="Arial" panose="020B0604020202020204" pitchFamily="34" charset="0"/>
                <a:ea typeface="ＭＳ Ｐゴシック"/>
              </a:rPr>
              <a:t>Make funding recommendations to the Bo</a:t>
            </a:r>
            <a:r>
              <a:rPr lang="en-US" altLang="en-US" sz="2400" dirty="0">
                <a:solidFill>
                  <a:schemeClr val="bg1"/>
                </a:solidFill>
                <a:latin typeface="Arial" panose="020B0604020202020204" pitchFamily="34" charset="0"/>
                <a:ea typeface="ＭＳ Ｐゴシック"/>
              </a:rPr>
              <a:t>ard</a:t>
            </a:r>
            <a:endParaRPr lang="en-US" altLang="en-US" sz="2400" dirty="0">
              <a:solidFill>
                <a:schemeClr val="bg1"/>
              </a:solidFill>
              <a:latin typeface="Tahoma"/>
              <a:ea typeface="ＭＳ Ｐゴシック"/>
            </a:endParaRPr>
          </a:p>
          <a:p>
            <a:pPr marL="0" indent="0" fontAlgn="auto">
              <a:spcAft>
                <a:spcPts val="0"/>
              </a:spcAft>
              <a:buNone/>
              <a:defRPr/>
            </a:pPr>
            <a:endParaRPr lang="en-US" sz="2400" dirty="0"/>
          </a:p>
        </p:txBody>
      </p:sp>
      <p:sp>
        <p:nvSpPr>
          <p:cNvPr id="4" name="Title 1"/>
          <p:cNvSpPr txBox="1">
            <a:spLocks/>
          </p:cNvSpPr>
          <p:nvPr/>
        </p:nvSpPr>
        <p:spPr bwMode="auto">
          <a:xfrm>
            <a:off x="152400" y="409453"/>
            <a:ext cx="8229600" cy="398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RSAT PROGRAM</a:t>
            </a:r>
          </a:p>
        </p:txBody>
      </p:sp>
      <p:pic>
        <p:nvPicPr>
          <p:cNvPr id="5" name="Picture 2" descr="http://newsletter.iacac.org/wp-content/uploads/2010/11/grant_money.jpg">
            <a:extLst>
              <a:ext uri="{FF2B5EF4-FFF2-40B4-BE49-F238E27FC236}">
                <a16:creationId xmlns:a16="http://schemas.microsoft.com/office/drawing/2014/main" id="{792AF56E-3136-4E51-A94E-99D241F596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85800"/>
            <a:ext cx="1676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70471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95300" y="762000"/>
            <a:ext cx="8153400" cy="5943600"/>
          </a:xfrm>
        </p:spPr>
        <p:txBody>
          <a:bodyPr/>
          <a:lstStyle/>
          <a:p>
            <a:pPr algn="ctr">
              <a:buClr>
                <a:schemeClr val="accent5"/>
              </a:buClr>
              <a:defRPr/>
            </a:pPr>
            <a:endParaRPr lang="en-US" sz="1100" dirty="0">
              <a:solidFill>
                <a:srgbClr val="1E3C78"/>
              </a:solidFill>
              <a:latin typeface="Arial" panose="020B0604020202020204" pitchFamily="34" charset="0"/>
              <a:cs typeface="Arial" panose="020B0604020202020204" pitchFamily="34" charset="0"/>
            </a:endParaRPr>
          </a:p>
          <a:p>
            <a:pPr marL="0" indent="0">
              <a:buNone/>
            </a:pPr>
            <a:r>
              <a:rPr lang="en-US" sz="3200" dirty="0">
                <a:solidFill>
                  <a:srgbClr val="A2874B"/>
                </a:solidFill>
              </a:rPr>
              <a:t>The Goal of the ESC is to:</a:t>
            </a:r>
          </a:p>
          <a:p>
            <a:pPr marL="0" indent="0">
              <a:buNone/>
            </a:pPr>
            <a:endParaRPr lang="en-US" sz="1100" dirty="0">
              <a:solidFill>
                <a:srgbClr val="A2874B"/>
              </a:solidFill>
            </a:endParaRPr>
          </a:p>
          <a:p>
            <a:endParaRPr lang="en-US" sz="800" dirty="0">
              <a:solidFill>
                <a:srgbClr val="A2874B"/>
              </a:solidFill>
              <a:latin typeface="Arial Black" panose="020B0A04020102020204" pitchFamily="34" charset="0"/>
            </a:endParaRPr>
          </a:p>
          <a:p>
            <a:pPr>
              <a:buClr>
                <a:srgbClr val="A2874B"/>
              </a:buClr>
              <a:buFont typeface="Wingdings" panose="05000000000000000000" pitchFamily="2" charset="2"/>
              <a:buChar char="v"/>
            </a:pPr>
            <a:r>
              <a:rPr lang="en-US" dirty="0">
                <a:solidFill>
                  <a:srgbClr val="1E3C78"/>
                </a:solidFill>
              </a:rPr>
              <a:t>Select the most meritorious proposals</a:t>
            </a:r>
          </a:p>
          <a:p>
            <a:pPr>
              <a:buClr>
                <a:srgbClr val="A2874B"/>
              </a:buClr>
              <a:buFont typeface="Wingdings" panose="05000000000000000000" pitchFamily="2" charset="2"/>
              <a:buChar char="v"/>
            </a:pPr>
            <a:endParaRPr lang="en-US" sz="800" dirty="0">
              <a:solidFill>
                <a:srgbClr val="1E3C78"/>
              </a:solidFill>
            </a:endParaRPr>
          </a:p>
          <a:p>
            <a:pPr>
              <a:buClr>
                <a:srgbClr val="A2874B"/>
              </a:buClr>
              <a:buFont typeface="Wingdings" panose="05000000000000000000" pitchFamily="2" charset="2"/>
              <a:buChar char="v"/>
            </a:pPr>
            <a:r>
              <a:rPr lang="en-US" dirty="0">
                <a:solidFill>
                  <a:srgbClr val="1E3C78"/>
                </a:solidFill>
              </a:rPr>
              <a:t>Use a process that is fair to all applicants</a:t>
            </a:r>
          </a:p>
          <a:p>
            <a:pPr>
              <a:buClr>
                <a:srgbClr val="A2874B"/>
              </a:buClr>
              <a:buFont typeface="Wingdings" panose="05000000000000000000" pitchFamily="2" charset="2"/>
              <a:buChar char="v"/>
            </a:pPr>
            <a:endParaRPr lang="en-US" sz="800" dirty="0">
              <a:solidFill>
                <a:srgbClr val="1E3C78"/>
              </a:solidFill>
            </a:endParaRPr>
          </a:p>
          <a:p>
            <a:pPr>
              <a:buClr>
                <a:srgbClr val="A2874B"/>
              </a:buClr>
              <a:buFont typeface="Wingdings" panose="05000000000000000000" pitchFamily="2" charset="2"/>
              <a:buChar char="v"/>
            </a:pPr>
            <a:r>
              <a:rPr lang="en-US" dirty="0">
                <a:solidFill>
                  <a:srgbClr val="1E3C78"/>
                </a:solidFill>
              </a:rPr>
              <a:t>Use accepted measurement principles</a:t>
            </a:r>
          </a:p>
          <a:p>
            <a:pPr>
              <a:buClr>
                <a:srgbClr val="A2874B"/>
              </a:buClr>
              <a:buFont typeface="Wingdings" panose="05000000000000000000" pitchFamily="2" charset="2"/>
              <a:buChar char="v"/>
            </a:pPr>
            <a:endParaRPr lang="en-US" sz="800" dirty="0">
              <a:solidFill>
                <a:srgbClr val="1E3C78"/>
              </a:solidFill>
            </a:endParaRPr>
          </a:p>
          <a:p>
            <a:pPr>
              <a:buClr>
                <a:srgbClr val="A2874B"/>
              </a:buClr>
              <a:buFont typeface="Wingdings" panose="05000000000000000000" pitchFamily="2" charset="2"/>
              <a:buChar char="v"/>
            </a:pPr>
            <a:r>
              <a:rPr lang="en-US" dirty="0">
                <a:solidFill>
                  <a:srgbClr val="1E3C78"/>
                </a:solidFill>
              </a:rPr>
              <a:t>Ensure all applicants feel they have been treated fairly</a:t>
            </a:r>
          </a:p>
          <a:p>
            <a:pPr>
              <a:buClr>
                <a:srgbClr val="A2874B"/>
              </a:buClr>
              <a:buFont typeface="Wingdings" panose="05000000000000000000" pitchFamily="2" charset="2"/>
              <a:buChar char="v"/>
            </a:pPr>
            <a:endParaRPr lang="en-US" sz="800" dirty="0">
              <a:solidFill>
                <a:srgbClr val="1E3C78"/>
              </a:solidFill>
            </a:endParaRPr>
          </a:p>
          <a:p>
            <a:pPr>
              <a:buClr>
                <a:srgbClr val="A2874B"/>
              </a:buClr>
              <a:buFont typeface="Wingdings" panose="05000000000000000000" pitchFamily="2" charset="2"/>
              <a:buChar char="v"/>
            </a:pPr>
            <a:r>
              <a:rPr lang="en-US" dirty="0">
                <a:solidFill>
                  <a:srgbClr val="1E3C78"/>
                </a:solidFill>
              </a:rPr>
              <a:t>Use a process that will withstand challenges</a:t>
            </a:r>
          </a:p>
          <a:p>
            <a:pPr marL="0" indent="0">
              <a:buClr>
                <a:schemeClr val="accent5"/>
              </a:buClr>
              <a:buNone/>
              <a:defRPr/>
            </a:pPr>
            <a:endParaRPr lang="en-US" sz="2800" dirty="0">
              <a:solidFill>
                <a:srgbClr val="1E3C78"/>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76200" y="381000"/>
            <a:ext cx="822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RSAT PROGRAM</a:t>
            </a:r>
          </a:p>
        </p:txBody>
      </p:sp>
    </p:spTree>
    <p:extLst>
      <p:ext uri="{BB962C8B-B14F-4D97-AF65-F5344CB8AC3E}">
        <p14:creationId xmlns:p14="http://schemas.microsoft.com/office/powerpoint/2010/main" val="294473558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95300" y="762000"/>
            <a:ext cx="8153400" cy="5943600"/>
          </a:xfrm>
        </p:spPr>
        <p:txBody>
          <a:bodyPr/>
          <a:lstStyle/>
          <a:p>
            <a:pPr algn="ctr">
              <a:buClr>
                <a:schemeClr val="accent5"/>
              </a:buClr>
              <a:defRPr/>
            </a:pPr>
            <a:endParaRPr lang="en-US" sz="1100" dirty="0">
              <a:solidFill>
                <a:srgbClr val="1E3C78"/>
              </a:solidFill>
              <a:latin typeface="Arial" panose="020B0604020202020204" pitchFamily="34" charset="0"/>
              <a:cs typeface="Arial" panose="020B0604020202020204" pitchFamily="34" charset="0"/>
            </a:endParaRPr>
          </a:p>
          <a:p>
            <a:pPr marL="0" indent="0" algn="ctr">
              <a:buClr>
                <a:schemeClr val="accent5"/>
              </a:buClr>
              <a:buNone/>
              <a:defRPr/>
            </a:pPr>
            <a:r>
              <a:rPr lang="en-US" sz="3200" b="1" dirty="0">
                <a:solidFill>
                  <a:srgbClr val="1E3C78"/>
                </a:solidFill>
              </a:rPr>
              <a:t>BSCC Grant Process</a:t>
            </a:r>
            <a:endParaRPr lang="en-US" sz="3200" b="1" dirty="0">
              <a:solidFill>
                <a:srgbClr val="1E3C78"/>
              </a:solidFill>
              <a:latin typeface="Arial" panose="020B0604020202020204" pitchFamily="34" charset="0"/>
              <a:cs typeface="Arial" panose="020B0604020202020204" pitchFamily="34" charset="0"/>
            </a:endParaRPr>
          </a:p>
          <a:p>
            <a:pPr marL="0" indent="0">
              <a:buClr>
                <a:schemeClr val="accent5"/>
              </a:buClr>
              <a:buNone/>
              <a:defRPr/>
            </a:pPr>
            <a:endParaRPr lang="en-US" dirty="0">
              <a:solidFill>
                <a:srgbClr val="1E3C78"/>
              </a:solidFill>
              <a:latin typeface="Arial" panose="020B0604020202020204" pitchFamily="34" charset="0"/>
              <a:cs typeface="Arial" panose="020B0604020202020204" pitchFamily="34" charset="0"/>
            </a:endParaRPr>
          </a:p>
          <a:p>
            <a:pPr lvl="0">
              <a:buClr>
                <a:srgbClr val="14285A">
                  <a:lumMod val="50000"/>
                </a:srgbClr>
              </a:buClr>
            </a:pPr>
            <a:r>
              <a:rPr lang="en-US" dirty="0">
                <a:solidFill>
                  <a:srgbClr val="1E3C78"/>
                </a:solidFill>
              </a:rPr>
              <a:t>Board Authorization</a:t>
            </a:r>
          </a:p>
          <a:p>
            <a:pPr lvl="0">
              <a:buClr>
                <a:srgbClr val="14285A">
                  <a:lumMod val="50000"/>
                </a:srgbClr>
              </a:buClr>
              <a:buFont typeface="Arial" panose="020B0604020202020204" pitchFamily="34" charset="0"/>
              <a:buChar char="•"/>
            </a:pPr>
            <a:endParaRPr lang="en-US" sz="1400" dirty="0">
              <a:solidFill>
                <a:srgbClr val="1E3C78"/>
              </a:solidFill>
            </a:endParaRPr>
          </a:p>
          <a:p>
            <a:pPr lvl="0">
              <a:buClr>
                <a:srgbClr val="14285A">
                  <a:lumMod val="50000"/>
                </a:srgbClr>
              </a:buClr>
            </a:pPr>
            <a:r>
              <a:rPr lang="en-US" dirty="0">
                <a:solidFill>
                  <a:srgbClr val="1E3C78"/>
                </a:solidFill>
              </a:rPr>
              <a:t>Executive Steering Committee (ESC)</a:t>
            </a:r>
          </a:p>
          <a:p>
            <a:pPr marL="0" lvl="0" indent="0">
              <a:buClr>
                <a:srgbClr val="14285A">
                  <a:lumMod val="50000"/>
                </a:srgbClr>
              </a:buClr>
              <a:buNone/>
            </a:pPr>
            <a:endParaRPr lang="en-US" sz="1400" dirty="0">
              <a:solidFill>
                <a:srgbClr val="1E3C78"/>
              </a:solidFill>
            </a:endParaRPr>
          </a:p>
          <a:p>
            <a:pPr lvl="0">
              <a:buClr>
                <a:srgbClr val="14285A">
                  <a:lumMod val="50000"/>
                </a:srgbClr>
              </a:buClr>
            </a:pPr>
            <a:r>
              <a:rPr lang="en-US" dirty="0">
                <a:solidFill>
                  <a:srgbClr val="1E3C78"/>
                </a:solidFill>
              </a:rPr>
              <a:t>RFP Development</a:t>
            </a:r>
          </a:p>
          <a:p>
            <a:pPr marL="0" lvl="0" indent="0">
              <a:buClr>
                <a:srgbClr val="14285A">
                  <a:lumMod val="50000"/>
                </a:srgbClr>
              </a:buClr>
              <a:buNone/>
            </a:pPr>
            <a:endParaRPr lang="en-US" sz="1400" dirty="0">
              <a:solidFill>
                <a:srgbClr val="1E3C78"/>
              </a:solidFill>
            </a:endParaRPr>
          </a:p>
          <a:p>
            <a:pPr lvl="0">
              <a:buClr>
                <a:srgbClr val="14285A">
                  <a:lumMod val="50000"/>
                </a:srgbClr>
              </a:buClr>
            </a:pPr>
            <a:r>
              <a:rPr lang="en-US" dirty="0">
                <a:solidFill>
                  <a:srgbClr val="1E3C78"/>
                </a:solidFill>
              </a:rPr>
              <a:t>Fair and Equitable Process</a:t>
            </a:r>
          </a:p>
          <a:p>
            <a:pPr lvl="0">
              <a:buClr>
                <a:srgbClr val="14285A">
                  <a:lumMod val="50000"/>
                </a:srgbClr>
              </a:buClr>
            </a:pPr>
            <a:endParaRPr lang="en-US" sz="1400" dirty="0">
              <a:solidFill>
                <a:srgbClr val="1E3C78"/>
              </a:solidFill>
            </a:endParaRPr>
          </a:p>
          <a:p>
            <a:pPr lvl="0">
              <a:buClr>
                <a:srgbClr val="14285A">
                  <a:lumMod val="50000"/>
                </a:srgbClr>
              </a:buClr>
            </a:pPr>
            <a:r>
              <a:rPr lang="en-US" dirty="0">
                <a:solidFill>
                  <a:srgbClr val="1E3C78"/>
                </a:solidFill>
              </a:rPr>
              <a:t>Transparency </a:t>
            </a:r>
          </a:p>
          <a:p>
            <a:pPr marL="0" indent="0">
              <a:buClr>
                <a:schemeClr val="accent5"/>
              </a:buClr>
              <a:buNone/>
              <a:defRPr/>
            </a:pPr>
            <a:endParaRPr lang="en-US" sz="2800" dirty="0">
              <a:solidFill>
                <a:srgbClr val="1E3C78"/>
              </a:solidFill>
              <a:latin typeface="Arial" panose="020B0604020202020204" pitchFamily="34" charset="0"/>
              <a:cs typeface="Arial" panose="020B0604020202020204" pitchFamily="34" charset="0"/>
            </a:endParaRPr>
          </a:p>
        </p:txBody>
      </p:sp>
      <p:sp>
        <p:nvSpPr>
          <p:cNvPr id="4" name="Title 1"/>
          <p:cNvSpPr txBox="1">
            <a:spLocks/>
          </p:cNvSpPr>
          <p:nvPr/>
        </p:nvSpPr>
        <p:spPr bwMode="auto">
          <a:xfrm>
            <a:off x="76200" y="381000"/>
            <a:ext cx="8229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RSAT PROGRAM</a:t>
            </a:r>
          </a:p>
        </p:txBody>
      </p:sp>
    </p:spTree>
    <p:extLst>
      <p:ext uri="{BB962C8B-B14F-4D97-AF65-F5344CB8AC3E}">
        <p14:creationId xmlns:p14="http://schemas.microsoft.com/office/powerpoint/2010/main" val="204268358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973016"/>
            <a:ext cx="8991600" cy="5580184"/>
          </a:xfrm>
        </p:spPr>
        <p:txBody>
          <a:bodyPr rtlCol="0">
            <a:normAutofit/>
          </a:bodyPr>
          <a:lstStyle/>
          <a:p>
            <a:pPr marL="508000" lvl="0" indent="-508000" algn="ctr">
              <a:buClrTx/>
              <a:buSzTx/>
              <a:buNone/>
              <a:defRPr/>
            </a:pPr>
            <a:r>
              <a:rPr lang="en-US" b="1" u="sng" dirty="0">
                <a:solidFill>
                  <a:srgbClr val="A2874B"/>
                </a:solidFill>
                <a:latin typeface="Arial" pitchFamily="34" charset="0"/>
                <a:ea typeface="ＭＳ Ｐゴシック"/>
              </a:rPr>
              <a:t>12 Basic Steps Of the ESC</a:t>
            </a:r>
          </a:p>
          <a:p>
            <a:pPr marL="508000" lvl="0" indent="-508000" algn="ctr">
              <a:buClrTx/>
              <a:buSzTx/>
              <a:buNone/>
              <a:defRPr/>
            </a:pPr>
            <a:endParaRPr lang="en-US" sz="1000" u="sng" dirty="0">
              <a:solidFill>
                <a:srgbClr val="002060"/>
              </a:solidFill>
              <a:latin typeface="Arial" pitchFamily="34" charset="0"/>
              <a:ea typeface="ＭＳ Ｐゴシック"/>
            </a:endParaRPr>
          </a:p>
          <a:p>
            <a:pPr marL="508000" lvl="0" indent="-508000" algn="ctr">
              <a:buClrTx/>
              <a:buSzTx/>
              <a:buNone/>
              <a:defRPr/>
            </a:pPr>
            <a:endParaRPr lang="en-US" sz="1000" u="sng" dirty="0">
              <a:solidFill>
                <a:srgbClr val="002060"/>
              </a:solidFill>
              <a:latin typeface="Arial" pitchFamily="34" charset="0"/>
              <a:ea typeface="ＭＳ Ｐゴシック"/>
            </a:endParaRPr>
          </a:p>
          <a:p>
            <a:pPr marL="514350" lvl="0" indent="-514350">
              <a:buClrTx/>
              <a:buSzTx/>
              <a:buFont typeface="+mj-lt"/>
              <a:buAutoNum type="arabicPeriod"/>
              <a:defRPr/>
            </a:pPr>
            <a:r>
              <a:rPr lang="en-US" dirty="0">
                <a:solidFill>
                  <a:srgbClr val="002060"/>
                </a:solidFill>
                <a:latin typeface="Arial" pitchFamily="34" charset="0"/>
                <a:ea typeface="ＭＳ Ｐゴシック"/>
              </a:rPr>
              <a:t>ESC meets to develop the RFP</a:t>
            </a:r>
          </a:p>
          <a:p>
            <a:pPr marL="228600" lvl="0" indent="-228600">
              <a:buClrTx/>
              <a:buSzTx/>
              <a:buFont typeface="+mj-lt"/>
              <a:buAutoNum type="arabicPeriod"/>
              <a:defRPr/>
            </a:pPr>
            <a:endParaRPr lang="en-US" sz="1100" dirty="0">
              <a:solidFill>
                <a:srgbClr val="002060"/>
              </a:solidFill>
              <a:latin typeface="Arial" pitchFamily="34" charset="0"/>
              <a:ea typeface="ＭＳ Ｐゴシック"/>
            </a:endParaRPr>
          </a:p>
          <a:p>
            <a:pPr marL="514350" lvl="0" indent="-514350">
              <a:buClrTx/>
              <a:buSzTx/>
              <a:buFont typeface="+mj-lt"/>
              <a:buAutoNum type="arabicPeriod"/>
              <a:defRPr/>
            </a:pPr>
            <a:r>
              <a:rPr lang="en-US" dirty="0">
                <a:solidFill>
                  <a:srgbClr val="002060"/>
                </a:solidFill>
                <a:latin typeface="Arial" pitchFamily="34" charset="0"/>
                <a:ea typeface="ＭＳ Ｐゴシック"/>
              </a:rPr>
              <a:t>RFP is released to the field</a:t>
            </a:r>
          </a:p>
          <a:p>
            <a:pPr marL="228600" lvl="0" indent="-228600">
              <a:buClrTx/>
              <a:buSzTx/>
              <a:buFont typeface="+mj-lt"/>
              <a:buAutoNum type="arabicPeriod"/>
              <a:defRPr/>
            </a:pPr>
            <a:endParaRPr lang="en-US" sz="1100" dirty="0">
              <a:solidFill>
                <a:srgbClr val="002060"/>
              </a:solidFill>
              <a:latin typeface="Arial" pitchFamily="34" charset="0"/>
              <a:ea typeface="ＭＳ Ｐゴシック"/>
            </a:endParaRPr>
          </a:p>
          <a:p>
            <a:pPr marL="514350" lvl="0" indent="-514350">
              <a:buClrTx/>
              <a:buSzTx/>
              <a:buFont typeface="+mj-lt"/>
              <a:buAutoNum type="arabicPeriod"/>
              <a:defRPr/>
            </a:pPr>
            <a:r>
              <a:rPr lang="en-US" dirty="0">
                <a:solidFill>
                  <a:srgbClr val="002060"/>
                </a:solidFill>
                <a:latin typeface="Arial" pitchFamily="34" charset="0"/>
                <a:ea typeface="ＭＳ Ｐゴシック"/>
              </a:rPr>
              <a:t>Applicant proposals submitted to BSCC</a:t>
            </a:r>
          </a:p>
          <a:p>
            <a:pPr marL="228600" lvl="0" indent="-228600">
              <a:buClrTx/>
              <a:buSzTx/>
              <a:buFont typeface="+mj-lt"/>
              <a:buAutoNum type="arabicPeriod"/>
              <a:defRPr/>
            </a:pPr>
            <a:endParaRPr lang="en-US" sz="1100" dirty="0">
              <a:solidFill>
                <a:srgbClr val="002060"/>
              </a:solidFill>
              <a:latin typeface="Arial" pitchFamily="34" charset="0"/>
              <a:ea typeface="ＭＳ Ｐゴシック"/>
            </a:endParaRPr>
          </a:p>
          <a:p>
            <a:pPr marL="514350" lvl="0" indent="-514350">
              <a:buClrTx/>
              <a:buSzTx/>
              <a:buFont typeface="+mj-lt"/>
              <a:buAutoNum type="arabicPeriod"/>
              <a:defRPr/>
            </a:pPr>
            <a:r>
              <a:rPr lang="en-US" dirty="0">
                <a:solidFill>
                  <a:srgbClr val="002060"/>
                </a:solidFill>
                <a:latin typeface="Arial" pitchFamily="34" charset="0"/>
                <a:ea typeface="ＭＳ Ｐゴシック"/>
              </a:rPr>
              <a:t>Proposals reviewed for technical compliance</a:t>
            </a:r>
          </a:p>
          <a:p>
            <a:pPr marL="228600" lvl="0" indent="-228600">
              <a:buClrTx/>
              <a:buSzTx/>
              <a:buFont typeface="+mj-lt"/>
              <a:buAutoNum type="arabicPeriod"/>
              <a:defRPr/>
            </a:pPr>
            <a:endParaRPr lang="en-US" sz="1100" dirty="0">
              <a:solidFill>
                <a:srgbClr val="002060"/>
              </a:solidFill>
              <a:latin typeface="Arial" pitchFamily="34" charset="0"/>
              <a:ea typeface="ＭＳ Ｐゴシック"/>
            </a:endParaRPr>
          </a:p>
          <a:p>
            <a:pPr marL="514350" lvl="0" indent="-514350">
              <a:buClrTx/>
              <a:buSzTx/>
              <a:buFont typeface="+mj-lt"/>
              <a:buAutoNum type="arabicPeriod"/>
              <a:defRPr/>
            </a:pPr>
            <a:r>
              <a:rPr lang="en-US" dirty="0">
                <a:solidFill>
                  <a:srgbClr val="002060"/>
                </a:solidFill>
                <a:latin typeface="Arial" pitchFamily="34" charset="0"/>
                <a:ea typeface="ＭＳ Ｐゴシック"/>
              </a:rPr>
              <a:t>ESC meets for rater training</a:t>
            </a:r>
          </a:p>
          <a:p>
            <a:pPr marL="228600" lvl="0" indent="-228600">
              <a:buClrTx/>
              <a:buSzTx/>
              <a:buFont typeface="+mj-lt"/>
              <a:buAutoNum type="arabicPeriod"/>
              <a:defRPr/>
            </a:pPr>
            <a:endParaRPr lang="en-US" sz="1100" dirty="0">
              <a:solidFill>
                <a:srgbClr val="002060"/>
              </a:solidFill>
              <a:latin typeface="Arial" pitchFamily="34" charset="0"/>
              <a:ea typeface="ＭＳ Ｐゴシック"/>
            </a:endParaRPr>
          </a:p>
          <a:p>
            <a:pPr marL="514350" lvl="0" indent="-514350">
              <a:buClrTx/>
              <a:buSzTx/>
              <a:buFont typeface="+mj-lt"/>
              <a:buAutoNum type="arabicPeriod"/>
              <a:defRPr/>
            </a:pPr>
            <a:r>
              <a:rPr lang="en-US" dirty="0">
                <a:solidFill>
                  <a:srgbClr val="002060"/>
                </a:solidFill>
                <a:latin typeface="Arial" pitchFamily="34" charset="0"/>
                <a:ea typeface="ＭＳ Ｐゴシック"/>
              </a:rPr>
              <a:t>Proposals are distributed to ESC for reading</a:t>
            </a:r>
          </a:p>
          <a:p>
            <a:pPr marL="0" indent="0" fontAlgn="auto">
              <a:spcAft>
                <a:spcPts val="0"/>
              </a:spcAft>
              <a:buNone/>
              <a:defRPr/>
            </a:pPr>
            <a:endParaRPr lang="en-US" sz="2400" dirty="0"/>
          </a:p>
        </p:txBody>
      </p:sp>
      <p:sp>
        <p:nvSpPr>
          <p:cNvPr id="4" name="Title 1"/>
          <p:cNvSpPr txBox="1">
            <a:spLocks/>
          </p:cNvSpPr>
          <p:nvPr/>
        </p:nvSpPr>
        <p:spPr bwMode="auto">
          <a:xfrm>
            <a:off x="228600" y="304801"/>
            <a:ext cx="8229600" cy="38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CC9900"/>
                </a:solidFill>
                <a:latin typeface="+mj-lt"/>
                <a:ea typeface="+mj-ea"/>
                <a:cs typeface="+mj-cs"/>
              </a:defRPr>
            </a:lvl1pPr>
            <a:lvl2pPr algn="l" rtl="0" eaLnBrk="1" fontAlgn="base" hangingPunct="1">
              <a:spcBef>
                <a:spcPct val="0"/>
              </a:spcBef>
              <a:spcAft>
                <a:spcPct val="0"/>
              </a:spcAft>
              <a:defRPr sz="4000" b="1">
                <a:solidFill>
                  <a:srgbClr val="000000"/>
                </a:solidFill>
                <a:latin typeface="Arial Narrow" pitchFamily="34" charset="0"/>
              </a:defRPr>
            </a:lvl2pPr>
            <a:lvl3pPr algn="l" rtl="0" eaLnBrk="1" fontAlgn="base" hangingPunct="1">
              <a:spcBef>
                <a:spcPct val="0"/>
              </a:spcBef>
              <a:spcAft>
                <a:spcPct val="0"/>
              </a:spcAft>
              <a:defRPr sz="4000" b="1">
                <a:solidFill>
                  <a:srgbClr val="000000"/>
                </a:solidFill>
                <a:latin typeface="Arial Narrow" pitchFamily="34" charset="0"/>
              </a:defRPr>
            </a:lvl3pPr>
            <a:lvl4pPr algn="l" rtl="0" eaLnBrk="1" fontAlgn="base" hangingPunct="1">
              <a:spcBef>
                <a:spcPct val="0"/>
              </a:spcBef>
              <a:spcAft>
                <a:spcPct val="0"/>
              </a:spcAft>
              <a:defRPr sz="4000" b="1">
                <a:solidFill>
                  <a:srgbClr val="000000"/>
                </a:solidFill>
                <a:latin typeface="Arial Narrow" pitchFamily="34" charset="0"/>
              </a:defRPr>
            </a:lvl4pPr>
            <a:lvl5pPr algn="l" rtl="0" eaLnBrk="1" fontAlgn="base" hangingPunct="1">
              <a:spcBef>
                <a:spcPct val="0"/>
              </a:spcBef>
              <a:spcAft>
                <a:spcPct val="0"/>
              </a:spcAft>
              <a:defRPr sz="4000" b="1">
                <a:solidFill>
                  <a:srgbClr val="000000"/>
                </a:solidFill>
                <a:latin typeface="Arial Narrow"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r>
              <a:rPr lang="en-US" sz="1800" kern="0" dirty="0">
                <a:latin typeface="Arial" pitchFamily="34" charset="0"/>
                <a:cs typeface="Arial" pitchFamily="34" charset="0"/>
              </a:rPr>
              <a:t>RSAT PROGRAM</a:t>
            </a:r>
          </a:p>
        </p:txBody>
      </p:sp>
      <p:pic>
        <p:nvPicPr>
          <p:cNvPr id="5" name="Picture 2" descr="http://4.bp.blogspot.com/-Vm23zKeZHoE/UQ-8bbVDZAI/AAAAAAAADnU/F1ZgssxWKQg/s1600/Steps1.jpg">
            <a:extLst>
              <a:ext uri="{FF2B5EF4-FFF2-40B4-BE49-F238E27FC236}">
                <a16:creationId xmlns:a16="http://schemas.microsoft.com/office/drawing/2014/main" id="{C223C756-01CE-4927-8BBD-BF594AA9C99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80646"/>
            <a:ext cx="2057400" cy="2746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299082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BRANCHTO" val="262"/>
  <p:tag name="HOTSPOTTYPE" val="DefinedInNavigator"/>
  <p:tag name="DEFINEDINNAVIGATOR" val="True"/>
</p:tagLst>
</file>

<file path=ppt/theme/theme1.xml><?xml version="1.0" encoding="utf-8"?>
<a:theme xmlns:a="http://schemas.openxmlformats.org/drawingml/2006/main" name="01018438">
  <a:themeElements>
    <a:clrScheme name="BSCC 1">
      <a:dk1>
        <a:srgbClr val="14285A"/>
      </a:dk1>
      <a:lt1>
        <a:srgbClr val="FFFFFF"/>
      </a:lt1>
      <a:dk2>
        <a:srgbClr val="1E3C78"/>
      </a:dk2>
      <a:lt2>
        <a:srgbClr val="CCCCCC"/>
      </a:lt2>
      <a:accent1>
        <a:srgbClr val="14285A"/>
      </a:accent1>
      <a:accent2>
        <a:srgbClr val="1E3C78"/>
      </a:accent2>
      <a:accent3>
        <a:srgbClr val="7F7F7F"/>
      </a:accent3>
      <a:accent4>
        <a:srgbClr val="D5AF54"/>
      </a:accent4>
      <a:accent5>
        <a:srgbClr val="E3CA8D"/>
      </a:accent5>
      <a:accent6>
        <a:srgbClr val="F2E7CA"/>
      </a:accent6>
      <a:hlink>
        <a:srgbClr val="3D8BD7"/>
      </a:hlink>
      <a:folHlink>
        <a:srgbClr val="B2B2B2"/>
      </a:folHlink>
    </a:clrScheme>
    <a:fontScheme name="BSCC Defaul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9900"/>
        </a:dk2>
        <a:lt2>
          <a:srgbClr val="CC0000"/>
        </a:lt2>
        <a:accent1>
          <a:srgbClr val="CCCC00"/>
        </a:accent1>
        <a:accent2>
          <a:srgbClr val="3333CC"/>
        </a:accent2>
        <a:accent3>
          <a:srgbClr val="FFFFFF"/>
        </a:accent3>
        <a:accent4>
          <a:srgbClr val="000000"/>
        </a:accent4>
        <a:accent5>
          <a:srgbClr val="E2E2AA"/>
        </a:accent5>
        <a:accent6>
          <a:srgbClr val="2D2DB9"/>
        </a:accent6>
        <a:hlink>
          <a:srgbClr val="000000"/>
        </a:hlink>
        <a:folHlink>
          <a:srgbClr val="80808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333399"/>
        </a:dk1>
        <a:lt1>
          <a:srgbClr val="FFFFCC"/>
        </a:lt1>
        <a:dk2>
          <a:srgbClr val="000000"/>
        </a:dk2>
        <a:lt2>
          <a:srgbClr val="0000FF"/>
        </a:lt2>
        <a:accent1>
          <a:srgbClr val="800000"/>
        </a:accent1>
        <a:accent2>
          <a:srgbClr val="3366CC"/>
        </a:accent2>
        <a:accent3>
          <a:srgbClr val="AAAAAA"/>
        </a:accent3>
        <a:accent4>
          <a:srgbClr val="DADAAE"/>
        </a:accent4>
        <a:accent5>
          <a:srgbClr val="C0AAAA"/>
        </a:accent5>
        <a:accent6>
          <a:srgbClr val="2D5CB9"/>
        </a:accent6>
        <a:hlink>
          <a:srgbClr val="FFFFFF"/>
        </a:hlink>
        <a:folHlink>
          <a:srgbClr val="B2B2B2"/>
        </a:folHlink>
      </a:clrScheme>
      <a:clrMap bg1="dk2" tx1="lt1" bg2="dk1" tx2="lt2" accent1="accent1" accent2="accent2" accent3="accent3" accent4="accent4" accent5="accent5" accent6="accent6" hlink="hlink" folHlink="folHlink"/>
    </a:extraClrScheme>
    <a:extraClrScheme>
      <a:clrScheme name="Office Theme 5">
        <a:dk1>
          <a:srgbClr val="CC3300"/>
        </a:dk1>
        <a:lt1>
          <a:srgbClr val="FFFFCC"/>
        </a:lt1>
        <a:dk2>
          <a:srgbClr val="000000"/>
        </a:dk2>
        <a:lt2>
          <a:srgbClr val="CC6600"/>
        </a:lt2>
        <a:accent1>
          <a:srgbClr val="993300"/>
        </a:accent1>
        <a:accent2>
          <a:srgbClr val="808000"/>
        </a:accent2>
        <a:accent3>
          <a:srgbClr val="AAAAAA"/>
        </a:accent3>
        <a:accent4>
          <a:srgbClr val="DADAAE"/>
        </a:accent4>
        <a:accent5>
          <a:srgbClr val="CAADAA"/>
        </a:accent5>
        <a:accent6>
          <a:srgbClr val="7373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Office Theme 6">
        <a:dk1>
          <a:srgbClr val="66CCFF"/>
        </a:dk1>
        <a:lt1>
          <a:srgbClr val="CCECFF"/>
        </a:lt1>
        <a:dk2>
          <a:srgbClr val="000000"/>
        </a:dk2>
        <a:lt2>
          <a:srgbClr val="9999FF"/>
        </a:lt2>
        <a:accent1>
          <a:srgbClr val="FFFFFF"/>
        </a:accent1>
        <a:accent2>
          <a:srgbClr val="99CCFF"/>
        </a:accent2>
        <a:accent3>
          <a:srgbClr val="AAAAAA"/>
        </a:accent3>
        <a:accent4>
          <a:srgbClr val="AEC9DA"/>
        </a:accent4>
        <a:accent5>
          <a:srgbClr val="FFFFFF"/>
        </a:accent5>
        <a:accent6>
          <a:srgbClr val="8AB9E7"/>
        </a:accent6>
        <a:hlink>
          <a:srgbClr val="CCECFF"/>
        </a:hlink>
        <a:folHlink>
          <a:srgbClr val="B2B2B2"/>
        </a:folHlink>
      </a:clrScheme>
      <a:clrMap bg1="dk2" tx1="lt1" bg2="dk1" tx2="lt2" accent1="accent1" accent2="accent2" accent3="accent3" accent4="accent4" accent5="accent5" accent6="accent6" hlink="hlink" folHlink="folHlink"/>
    </a:extraClrScheme>
    <a:extraClrScheme>
      <a:clrScheme name="Office Theme 7">
        <a:dk1>
          <a:srgbClr val="993366"/>
        </a:dk1>
        <a:lt1>
          <a:srgbClr val="FFFFCC"/>
        </a:lt1>
        <a:dk2>
          <a:srgbClr val="333399"/>
        </a:dk2>
        <a:lt2>
          <a:srgbClr val="0066FF"/>
        </a:lt2>
        <a:accent1>
          <a:srgbClr val="6600FF"/>
        </a:accent1>
        <a:accent2>
          <a:srgbClr val="0099CC"/>
        </a:accent2>
        <a:accent3>
          <a:srgbClr val="ADADCA"/>
        </a:accent3>
        <a:accent4>
          <a:srgbClr val="DADAAE"/>
        </a:accent4>
        <a:accent5>
          <a:srgbClr val="B8AAFF"/>
        </a:accent5>
        <a:accent6>
          <a:srgbClr val="008AB9"/>
        </a:accent6>
        <a:hlink>
          <a:srgbClr val="66FFFF"/>
        </a:hlink>
        <a:folHlink>
          <a:srgbClr val="B2B2B2"/>
        </a:folHlink>
      </a:clrScheme>
      <a:clrMap bg1="dk2" tx1="lt1" bg2="dk1" tx2="lt2" accent1="accent1" accent2="accent2" accent3="accent3" accent4="accent4" accent5="accent5" accent6="accent6" hlink="hlink" folHlink="folHlink"/>
    </a:extraClrScheme>
    <a:extraClrScheme>
      <a:clrScheme name="Office Theme 8">
        <a:dk1>
          <a:srgbClr val="993366"/>
        </a:dk1>
        <a:lt1>
          <a:srgbClr val="EAEAEA"/>
        </a:lt1>
        <a:dk2>
          <a:srgbClr val="660066"/>
        </a:dk2>
        <a:lt2>
          <a:srgbClr val="CC0000"/>
        </a:lt2>
        <a:accent1>
          <a:srgbClr val="A50021"/>
        </a:accent1>
        <a:accent2>
          <a:srgbClr val="660033"/>
        </a:accent2>
        <a:accent3>
          <a:srgbClr val="B8AAB8"/>
        </a:accent3>
        <a:accent4>
          <a:srgbClr val="C8C8C8"/>
        </a:accent4>
        <a:accent5>
          <a:srgbClr val="CFAAAB"/>
        </a:accent5>
        <a:accent6>
          <a:srgbClr val="5C00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759EEC4-39D7-42D0-88BB-59F0EA0849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strategy presentation</Template>
  <TotalTime>1991</TotalTime>
  <Words>2739</Words>
  <Application>Microsoft Office PowerPoint</Application>
  <PresentationFormat>On-screen Show (4:3)</PresentationFormat>
  <Paragraphs>697</Paragraphs>
  <Slides>49</Slides>
  <Notes>49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61" baseType="lpstr">
      <vt:lpstr>ＭＳ Ｐゴシック</vt:lpstr>
      <vt:lpstr>Arial</vt:lpstr>
      <vt:lpstr>Arial Black</vt:lpstr>
      <vt:lpstr>Arial Narrow</vt:lpstr>
      <vt:lpstr>Calibri</vt:lpstr>
      <vt:lpstr>Franklin Gothic Demi</vt:lpstr>
      <vt:lpstr>Georgia</vt:lpstr>
      <vt:lpstr>Tahoma</vt:lpstr>
      <vt:lpstr>Times New Roman</vt:lpstr>
      <vt:lpstr>Wingdings</vt:lpstr>
      <vt:lpstr>01018438</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RSAT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Key Dates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California Technology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Recommending a Strategy</dc:title>
  <dc:creator>Kally Pile</dc:creator>
  <cp:keywords/>
  <cp:lastModifiedBy>Stoner, Colleen@BSCC</cp:lastModifiedBy>
  <cp:revision>189</cp:revision>
  <cp:lastPrinted>2017-12-05T19:33:51Z</cp:lastPrinted>
  <dcterms:created xsi:type="dcterms:W3CDTF">2014-07-24T16:31:56Z</dcterms:created>
  <dcterms:modified xsi:type="dcterms:W3CDTF">2018-03-07T15:07:11Z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TC010184381033</vt:lpwstr>
  </property>
</Properties>
</file>