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315" r:id="rId2"/>
  </p:sldMasterIdLst>
  <p:notesMasterIdLst>
    <p:notesMasterId r:id="rId32"/>
  </p:notesMasterIdLst>
  <p:handoutMasterIdLst>
    <p:handoutMasterId r:id="rId33"/>
  </p:handoutMasterIdLst>
  <p:sldIdLst>
    <p:sldId id="316" r:id="rId3"/>
    <p:sldId id="334" r:id="rId4"/>
    <p:sldId id="363" r:id="rId5"/>
    <p:sldId id="361" r:id="rId6"/>
    <p:sldId id="338" r:id="rId7"/>
    <p:sldId id="362" r:id="rId8"/>
    <p:sldId id="364" r:id="rId9"/>
    <p:sldId id="365" r:id="rId10"/>
    <p:sldId id="366" r:id="rId11"/>
    <p:sldId id="372" r:id="rId12"/>
    <p:sldId id="368" r:id="rId13"/>
    <p:sldId id="370" r:id="rId14"/>
    <p:sldId id="373" r:id="rId15"/>
    <p:sldId id="367" r:id="rId16"/>
    <p:sldId id="371" r:id="rId17"/>
    <p:sldId id="375" r:id="rId18"/>
    <p:sldId id="376" r:id="rId19"/>
    <p:sldId id="377" r:id="rId20"/>
    <p:sldId id="378" r:id="rId21"/>
    <p:sldId id="379" r:id="rId22"/>
    <p:sldId id="380" r:id="rId23"/>
    <p:sldId id="381" r:id="rId24"/>
    <p:sldId id="382" r:id="rId25"/>
    <p:sldId id="383" r:id="rId26"/>
    <p:sldId id="385" r:id="rId27"/>
    <p:sldId id="386" r:id="rId28"/>
    <p:sldId id="388" r:id="rId29"/>
    <p:sldId id="348" r:id="rId30"/>
    <p:sldId id="389" r:id="rId3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C11"/>
    <a:srgbClr val="BF962F"/>
    <a:srgbClr val="D5AF54"/>
    <a:srgbClr val="E1C683"/>
    <a:srgbClr val="090807"/>
    <a:srgbClr val="2E2A22"/>
    <a:srgbClr val="1E3C78"/>
    <a:srgbClr val="264D9A"/>
    <a:srgbClr val="FFDA3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88344" autoAdjust="0"/>
  </p:normalViewPr>
  <p:slideViewPr>
    <p:cSldViewPr>
      <p:cViewPr varScale="1">
        <p:scale>
          <a:sx n="84" d="100"/>
          <a:sy n="84" d="100"/>
        </p:scale>
        <p:origin x="134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88"/>
    </p:cViewPr>
  </p:sorterViewPr>
  <p:notesViewPr>
    <p:cSldViewPr>
      <p:cViewPr varScale="1">
        <p:scale>
          <a:sx n="55" d="100"/>
          <a:sy n="55" d="100"/>
        </p:scale>
        <p:origin x="-180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4"/>
          <c:dPt>
            <c:idx val="0"/>
            <c:bubble3D val="0"/>
            <c:spPr>
              <a:solidFill>
                <a:srgbClr val="00B050"/>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5227-4D37-868B-149B964C060B}"/>
              </c:ext>
            </c:extLst>
          </c:dPt>
          <c:dPt>
            <c:idx val="1"/>
            <c:bubble3D val="0"/>
            <c:spPr>
              <a:solidFill>
                <a:srgbClr val="FFFF00"/>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5227-4D37-868B-149B964C060B}"/>
              </c:ext>
            </c:extLst>
          </c:dPt>
          <c:dPt>
            <c:idx val="2"/>
            <c:bubble3D val="0"/>
            <c:spPr>
              <a:solidFill>
                <a:srgbClr val="00B0F0"/>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2-5227-4D37-868B-149B964C060B}"/>
              </c:ext>
            </c:extLst>
          </c:dPt>
          <c:dLbls>
            <c:dLbl>
              <c:idx val="0"/>
              <c:layout>
                <c:manualLayout>
                  <c:x val="-0.23042180189432843"/>
                  <c:y val="-0.19703379219672446"/>
                </c:manualLayout>
              </c:layout>
              <c:tx>
                <c:rich>
                  <a:bodyPr/>
                  <a:lstStyle/>
                  <a:p>
                    <a:r>
                      <a:rPr lang="en-US" sz="1600" dirty="0">
                        <a:solidFill>
                          <a:srgbClr val="000000"/>
                        </a:solidFill>
                      </a:rPr>
                      <a:t>BSCC</a:t>
                    </a:r>
                    <a:r>
                      <a:rPr lang="en-US" sz="1600" baseline="0" dirty="0">
                        <a:solidFill>
                          <a:srgbClr val="000000"/>
                        </a:solidFill>
                      </a:rPr>
                      <a:t>
</a:t>
                    </a:r>
                    <a:fld id="{FB5EE470-165E-4EB7-B0E5-A1EA243D049D}" type="PERCENTAGE">
                      <a:rPr lang="en-US" sz="1600" baseline="0" smtClean="0">
                        <a:solidFill>
                          <a:srgbClr val="000000"/>
                        </a:solidFill>
                      </a:rPr>
                      <a:pPr/>
                      <a:t>[PERCENTAGE]</a:t>
                    </a:fld>
                    <a:endParaRPr lang="en-US" sz="1600" baseline="0" dirty="0">
                      <a:solidFill>
                        <a:srgbClr val="00000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227-4D37-868B-149B964C060B}"/>
                </c:ext>
              </c:extLst>
            </c:dLbl>
            <c:dLbl>
              <c:idx val="1"/>
              <c:layout>
                <c:manualLayout>
                  <c:x val="0.13216321465251624"/>
                  <c:y val="-7.2446475981114106E-4"/>
                </c:manualLayout>
              </c:layout>
              <c:tx>
                <c:rich>
                  <a:bodyPr/>
                  <a:lstStyle/>
                  <a:p>
                    <a:r>
                      <a:rPr lang="en-US" sz="1600" dirty="0">
                        <a:solidFill>
                          <a:srgbClr val="000000"/>
                        </a:solidFill>
                      </a:rPr>
                      <a:t>CDE</a:t>
                    </a:r>
                    <a:r>
                      <a:rPr lang="en-US" sz="1600" baseline="0" dirty="0">
                        <a:solidFill>
                          <a:srgbClr val="000000"/>
                        </a:solidFill>
                      </a:rPr>
                      <a:t>
</a:t>
                    </a:r>
                    <a:fld id="{4EEE9D2E-8ECD-4298-B4CF-97F55A4A711F}" type="PERCENTAGE">
                      <a:rPr lang="en-US" sz="1600" baseline="0">
                        <a:solidFill>
                          <a:srgbClr val="000000"/>
                        </a:solidFill>
                      </a:rPr>
                      <a:pPr/>
                      <a:t>[PERCENTAGE]</a:t>
                    </a:fld>
                    <a:endParaRPr lang="en-US" sz="1600" baseline="0" dirty="0">
                      <a:solidFill>
                        <a:srgbClr val="00000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27-4D37-868B-149B964C060B}"/>
                </c:ext>
              </c:extLst>
            </c:dLbl>
            <c:dLbl>
              <c:idx val="2"/>
              <c:layout>
                <c:manualLayout>
                  <c:x val="8.3258301951386518E-2"/>
                  <c:y val="0.13643131069735825"/>
                </c:manualLayout>
              </c:layout>
              <c:tx>
                <c:rich>
                  <a:bodyPr/>
                  <a:lstStyle/>
                  <a:p>
                    <a:r>
                      <a:rPr lang="en-US" sz="1600" dirty="0" err="1">
                        <a:solidFill>
                          <a:srgbClr val="000000"/>
                        </a:solidFill>
                      </a:rPr>
                      <a:t>CalVCB</a:t>
                    </a:r>
                    <a:r>
                      <a:rPr lang="en-US" sz="1600" baseline="0" dirty="0">
                        <a:solidFill>
                          <a:srgbClr val="000000"/>
                        </a:solidFill>
                      </a:rPr>
                      <a:t>
</a:t>
                    </a:r>
                    <a:fld id="{353F2F62-D3BC-4E14-848A-D262B2BB3A1D}" type="PERCENTAGE">
                      <a:rPr lang="en-US" sz="1600" baseline="0">
                        <a:solidFill>
                          <a:srgbClr val="000000"/>
                        </a:solidFill>
                      </a:rPr>
                      <a:pPr/>
                      <a:t>[PERCENTAGE]</a:t>
                    </a:fld>
                    <a:endParaRPr lang="en-US" sz="1600" baseline="0" dirty="0">
                      <a:solidFill>
                        <a:srgbClr val="00000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227-4D37-868B-149B964C060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Board of State and Community Corrections (BSCC)</c:v>
                </c:pt>
                <c:pt idx="1">
                  <c:v>California Department of Education (CDE)</c:v>
                </c:pt>
                <c:pt idx="2">
                  <c:v>California Victim Compensation Board (CalVCB)</c:v>
                </c:pt>
              </c:strCache>
            </c:strRef>
          </c:cat>
          <c:val>
            <c:numRef>
              <c:f>Sheet1!$B$2:$B$4</c:f>
              <c:numCache>
                <c:formatCode>0%</c:formatCode>
                <c:ptCount val="3"/>
                <c:pt idx="0">
                  <c:v>0.65</c:v>
                </c:pt>
                <c:pt idx="1">
                  <c:v>0.25</c:v>
                </c:pt>
                <c:pt idx="2">
                  <c:v>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Column2</c:v>
                      </c:pt>
                    </c:strCache>
                  </c:strRef>
                </c15:tx>
              </c15:filteredSeriesTitle>
            </c:ext>
            <c:ext xmlns:c16="http://schemas.microsoft.com/office/drawing/2014/chart" uri="{C3380CC4-5D6E-409C-BE32-E72D297353CC}">
              <c16:uniqueId val="{00000000-5227-4D37-868B-149B964C060B}"/>
            </c:ext>
          </c:extLst>
        </c:ser>
        <c:dLbls>
          <c:dLblPos val="inEnd"/>
          <c:showLegendKey val="0"/>
          <c:showVal val="0"/>
          <c:showCatName val="1"/>
          <c:showSerName val="0"/>
          <c:showPercent val="0"/>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rtl="0">
              <a:defRPr sz="1600" b="0" i="0" u="none" strike="noStrike" kern="1200" baseline="0">
                <a:solidFill>
                  <a:srgbClr val="000000"/>
                </a:solidFill>
                <a:latin typeface="+mn-lt"/>
                <a:ea typeface="+mn-ea"/>
                <a:cs typeface="+mn-cs"/>
              </a:defRPr>
            </a:pPr>
            <a:endParaRPr lang="en-US"/>
          </a:p>
        </c:txPr>
      </c:legendEntry>
      <c:legendEntry>
        <c:idx val="1"/>
        <c:txPr>
          <a:bodyPr rot="0" spcFirstLastPara="1" vertOverflow="ellipsis" vert="horz" wrap="square" anchor="ctr" anchorCtr="1"/>
          <a:lstStyle/>
          <a:p>
            <a:pPr rtl="0">
              <a:defRPr sz="1600" b="0" i="0" u="none" strike="noStrike" kern="1200" baseline="0">
                <a:solidFill>
                  <a:srgbClr val="000000"/>
                </a:solidFill>
                <a:latin typeface="+mn-lt"/>
                <a:ea typeface="+mn-ea"/>
                <a:cs typeface="+mn-cs"/>
              </a:defRPr>
            </a:pPr>
            <a:endParaRPr lang="en-US"/>
          </a:p>
        </c:txPr>
      </c:legendEntry>
      <c:legendEntry>
        <c:idx val="2"/>
        <c:txPr>
          <a:bodyPr rot="0" spcFirstLastPara="1" vertOverflow="ellipsis" vert="horz" wrap="square" anchor="ctr" anchorCtr="1"/>
          <a:lstStyle/>
          <a:p>
            <a:pPr rtl="0">
              <a:defRPr sz="1600" b="0" i="0" u="none" strike="noStrike" kern="1200" baseline="0">
                <a:solidFill>
                  <a:srgbClr val="000000"/>
                </a:solidFill>
                <a:latin typeface="+mn-lt"/>
                <a:ea typeface="+mn-ea"/>
                <a:cs typeface="+mn-cs"/>
              </a:defRPr>
            </a:pPr>
            <a:endParaRPr lang="en-US"/>
          </a:p>
        </c:txPr>
      </c:legendEntry>
      <c:layout>
        <c:manualLayout>
          <c:xMode val="edge"/>
          <c:yMode val="edge"/>
          <c:x val="0.62650865611495532"/>
          <c:y val="4.2063414904583575E-2"/>
          <c:w val="0.37349134388504468"/>
          <c:h val="0.75940994019215324"/>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1312" tIns="45656" rIns="91312" bIns="45656" rtlCol="0"/>
          <a:lstStyle>
            <a:lvl1pPr algn="l">
              <a:defRPr sz="1300"/>
            </a:lvl1pPr>
          </a:lstStyle>
          <a:p>
            <a:pPr>
              <a:defRPr/>
            </a:pPr>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91312" tIns="45656" rIns="91312" bIns="45656" rtlCol="0"/>
          <a:lstStyle>
            <a:lvl1pPr algn="r">
              <a:defRPr sz="1300"/>
            </a:lvl1pPr>
          </a:lstStyle>
          <a:p>
            <a:pPr>
              <a:defRPr/>
            </a:pPr>
            <a:fld id="{3B7892F4-2BBB-436C-AA5B-421043F639F2}" type="datetimeFigureOut">
              <a:rPr lang="en-US"/>
              <a:pPr>
                <a:defRPr/>
              </a:pPr>
              <a:t>1/23/2019</a:t>
            </a:fld>
            <a:endParaRPr lang="en-US"/>
          </a:p>
        </p:txBody>
      </p:sp>
      <p:sp>
        <p:nvSpPr>
          <p:cNvPr id="4" name="Footer Placeholder 3"/>
          <p:cNvSpPr>
            <a:spLocks noGrp="1"/>
          </p:cNvSpPr>
          <p:nvPr>
            <p:ph type="ftr" sz="quarter" idx="2"/>
          </p:nvPr>
        </p:nvSpPr>
        <p:spPr>
          <a:xfrm>
            <a:off x="0" y="8829121"/>
            <a:ext cx="3038145" cy="465743"/>
          </a:xfrm>
          <a:prstGeom prst="rect">
            <a:avLst/>
          </a:prstGeom>
        </p:spPr>
        <p:txBody>
          <a:bodyPr vert="horz" lIns="91312" tIns="45656" rIns="91312" bIns="45656"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lIns="91312" tIns="45656" rIns="91312" bIns="45656" rtlCol="0" anchor="b"/>
          <a:lstStyle>
            <a:lvl1pPr algn="r">
              <a:defRPr sz="1300"/>
            </a:lvl1pPr>
          </a:lstStyle>
          <a:p>
            <a:pPr>
              <a:defRPr/>
            </a:pPr>
            <a:fld id="{0B49206A-C0FE-4D1E-ABC8-B7490504445E}" type="slidenum">
              <a:rPr lang="en-US"/>
              <a:pPr>
                <a:defRPr/>
              </a:pPr>
              <a:t>‹#›</a:t>
            </a:fld>
            <a:endParaRPr lang="en-US"/>
          </a:p>
        </p:txBody>
      </p:sp>
    </p:spTree>
    <p:extLst>
      <p:ext uri="{BB962C8B-B14F-4D97-AF65-F5344CB8AC3E}">
        <p14:creationId xmlns:p14="http://schemas.microsoft.com/office/powerpoint/2010/main" val="78756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defTabSz="931582" eaLnBrk="1" hangingPunct="1">
              <a:defRPr sz="1300"/>
            </a:lvl1pPr>
          </a:lstStyle>
          <a:p>
            <a:pPr>
              <a:defRPr/>
            </a:pPr>
            <a:endParaRPr lang="en-US"/>
          </a:p>
        </p:txBody>
      </p:sp>
      <p:sp>
        <p:nvSpPr>
          <p:cNvPr id="72707" name="Rectangle 3"/>
          <p:cNvSpPr>
            <a:spLocks noGrp="1" noChangeArrowheads="1"/>
          </p:cNvSpPr>
          <p:nvPr>
            <p:ph type="dt" idx="1"/>
          </p:nvPr>
        </p:nvSpPr>
        <p:spPr bwMode="auto">
          <a:xfrm>
            <a:off x="3969214"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algn="r" defTabSz="931582" eaLnBrk="1" hangingPunct="1">
              <a:defRPr sz="1300"/>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702866" y="4416098"/>
            <a:ext cx="5604669" cy="4183995"/>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p:cNvSpPr>
            <a:spLocks noGrp="1" noChangeArrowheads="1"/>
          </p:cNvSpPr>
          <p:nvPr>
            <p:ph type="ftr" sz="quarter" idx="4"/>
          </p:nvPr>
        </p:nvSpPr>
        <p:spPr bwMode="auto">
          <a:xfrm>
            <a:off x="0"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defTabSz="931582" eaLnBrk="1" hangingPunct="1">
              <a:defRPr sz="1300"/>
            </a:lvl1pPr>
          </a:lstStyle>
          <a:p>
            <a:pPr>
              <a:defRPr/>
            </a:pPr>
            <a:endParaRPr lang="en-US"/>
          </a:p>
        </p:txBody>
      </p:sp>
      <p:sp>
        <p:nvSpPr>
          <p:cNvPr id="72711" name="Rectangle 7"/>
          <p:cNvSpPr>
            <a:spLocks noGrp="1" noChangeArrowheads="1"/>
          </p:cNvSpPr>
          <p:nvPr>
            <p:ph type="sldNum" sz="quarter" idx="5"/>
          </p:nvPr>
        </p:nvSpPr>
        <p:spPr bwMode="auto">
          <a:xfrm>
            <a:off x="3969214"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algn="r" defTabSz="931582" eaLnBrk="1" hangingPunct="1">
              <a:defRPr sz="1300"/>
            </a:lvl1pPr>
          </a:lstStyle>
          <a:p>
            <a:pPr>
              <a:defRPr/>
            </a:pPr>
            <a:fld id="{A96E7DF0-4989-4C25-B9FB-1ED8B126B169}" type="slidenum">
              <a:rPr lang="en-US"/>
              <a:pPr>
                <a:defRPr/>
              </a:pPr>
              <a:t>‹#›</a:t>
            </a:fld>
            <a:endParaRPr lang="en-US"/>
          </a:p>
        </p:txBody>
      </p:sp>
    </p:spTree>
    <p:extLst>
      <p:ext uri="{BB962C8B-B14F-4D97-AF65-F5344CB8AC3E}">
        <p14:creationId xmlns:p14="http://schemas.microsoft.com/office/powerpoint/2010/main" val="226423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57348" name="Slide Number Placeholder 3"/>
          <p:cNvSpPr>
            <a:spLocks noGrp="1"/>
          </p:cNvSpPr>
          <p:nvPr>
            <p:ph type="sldNum" sz="quarter" idx="5"/>
          </p:nvPr>
        </p:nvSpPr>
        <p:spPr>
          <a:noFill/>
        </p:spPr>
        <p:txBody>
          <a:bodyPr/>
          <a:lstStyle/>
          <a:p>
            <a:pPr defTabSz="930356"/>
            <a:fld id="{9B55826A-C67D-4599-9B44-222DD1009CDA}" type="slidenum">
              <a:rPr lang="en-US" smtClean="0"/>
              <a:pPr defTabSz="930356"/>
              <a:t>1</a:t>
            </a:fld>
            <a:endParaRPr lang="en-US" dirty="0"/>
          </a:p>
        </p:txBody>
      </p:sp>
    </p:spTree>
    <p:extLst>
      <p:ext uri="{BB962C8B-B14F-4D97-AF65-F5344CB8AC3E}">
        <p14:creationId xmlns:p14="http://schemas.microsoft.com/office/powerpoint/2010/main" val="415598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10</a:t>
            </a:fld>
            <a:endParaRPr lang="en-US"/>
          </a:p>
        </p:txBody>
      </p:sp>
    </p:spTree>
    <p:extLst>
      <p:ext uri="{BB962C8B-B14F-4D97-AF65-F5344CB8AC3E}">
        <p14:creationId xmlns:p14="http://schemas.microsoft.com/office/powerpoint/2010/main" val="557078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11</a:t>
            </a:fld>
            <a:endParaRPr lang="en-US"/>
          </a:p>
        </p:txBody>
      </p:sp>
    </p:spTree>
    <p:extLst>
      <p:ext uri="{BB962C8B-B14F-4D97-AF65-F5344CB8AC3E}">
        <p14:creationId xmlns:p14="http://schemas.microsoft.com/office/powerpoint/2010/main" val="267928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12</a:t>
            </a:fld>
            <a:endParaRPr lang="en-US"/>
          </a:p>
        </p:txBody>
      </p:sp>
    </p:spTree>
    <p:extLst>
      <p:ext uri="{BB962C8B-B14F-4D97-AF65-F5344CB8AC3E}">
        <p14:creationId xmlns:p14="http://schemas.microsoft.com/office/powerpoint/2010/main" val="84167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13</a:t>
            </a:fld>
            <a:endParaRPr lang="en-US"/>
          </a:p>
        </p:txBody>
      </p:sp>
    </p:spTree>
    <p:extLst>
      <p:ext uri="{BB962C8B-B14F-4D97-AF65-F5344CB8AC3E}">
        <p14:creationId xmlns:p14="http://schemas.microsoft.com/office/powerpoint/2010/main" val="39887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14</a:t>
            </a:fld>
            <a:endParaRPr lang="en-US"/>
          </a:p>
        </p:txBody>
      </p:sp>
    </p:spTree>
    <p:extLst>
      <p:ext uri="{BB962C8B-B14F-4D97-AF65-F5344CB8AC3E}">
        <p14:creationId xmlns:p14="http://schemas.microsoft.com/office/powerpoint/2010/main" val="377874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15</a:t>
            </a:fld>
            <a:endParaRPr lang="en-US"/>
          </a:p>
        </p:txBody>
      </p:sp>
    </p:spTree>
    <p:extLst>
      <p:ext uri="{BB962C8B-B14F-4D97-AF65-F5344CB8AC3E}">
        <p14:creationId xmlns:p14="http://schemas.microsoft.com/office/powerpoint/2010/main" val="4240757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16</a:t>
            </a:fld>
            <a:endParaRPr lang="en-US"/>
          </a:p>
        </p:txBody>
      </p:sp>
    </p:spTree>
    <p:extLst>
      <p:ext uri="{BB962C8B-B14F-4D97-AF65-F5344CB8AC3E}">
        <p14:creationId xmlns:p14="http://schemas.microsoft.com/office/powerpoint/2010/main" val="2789886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17</a:t>
            </a:fld>
            <a:endParaRPr lang="en-US"/>
          </a:p>
        </p:txBody>
      </p:sp>
    </p:spTree>
    <p:extLst>
      <p:ext uri="{BB962C8B-B14F-4D97-AF65-F5344CB8AC3E}">
        <p14:creationId xmlns:p14="http://schemas.microsoft.com/office/powerpoint/2010/main" val="3008032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18</a:t>
            </a:fld>
            <a:endParaRPr lang="en-US"/>
          </a:p>
        </p:txBody>
      </p:sp>
    </p:spTree>
    <p:extLst>
      <p:ext uri="{BB962C8B-B14F-4D97-AF65-F5344CB8AC3E}">
        <p14:creationId xmlns:p14="http://schemas.microsoft.com/office/powerpoint/2010/main" val="3055354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19</a:t>
            </a:fld>
            <a:endParaRPr lang="en-US"/>
          </a:p>
        </p:txBody>
      </p:sp>
    </p:spTree>
    <p:extLst>
      <p:ext uri="{BB962C8B-B14F-4D97-AF65-F5344CB8AC3E}">
        <p14:creationId xmlns:p14="http://schemas.microsoft.com/office/powerpoint/2010/main" val="46331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a:t>
            </a:fld>
            <a:endParaRPr lang="en-US"/>
          </a:p>
        </p:txBody>
      </p:sp>
    </p:spTree>
    <p:extLst>
      <p:ext uri="{BB962C8B-B14F-4D97-AF65-F5344CB8AC3E}">
        <p14:creationId xmlns:p14="http://schemas.microsoft.com/office/powerpoint/2010/main" val="242300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20</a:t>
            </a:fld>
            <a:endParaRPr lang="en-US"/>
          </a:p>
        </p:txBody>
      </p:sp>
    </p:spTree>
    <p:extLst>
      <p:ext uri="{BB962C8B-B14F-4D97-AF65-F5344CB8AC3E}">
        <p14:creationId xmlns:p14="http://schemas.microsoft.com/office/powerpoint/2010/main" val="3191318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21</a:t>
            </a:fld>
            <a:endParaRPr lang="en-US"/>
          </a:p>
        </p:txBody>
      </p:sp>
    </p:spTree>
    <p:extLst>
      <p:ext uri="{BB962C8B-B14F-4D97-AF65-F5344CB8AC3E}">
        <p14:creationId xmlns:p14="http://schemas.microsoft.com/office/powerpoint/2010/main" val="2024645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22</a:t>
            </a:fld>
            <a:endParaRPr lang="en-US"/>
          </a:p>
        </p:txBody>
      </p:sp>
    </p:spTree>
    <p:extLst>
      <p:ext uri="{BB962C8B-B14F-4D97-AF65-F5344CB8AC3E}">
        <p14:creationId xmlns:p14="http://schemas.microsoft.com/office/powerpoint/2010/main" val="1980731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23</a:t>
            </a:fld>
            <a:endParaRPr lang="en-US"/>
          </a:p>
        </p:txBody>
      </p:sp>
    </p:spTree>
    <p:extLst>
      <p:ext uri="{BB962C8B-B14F-4D97-AF65-F5344CB8AC3E}">
        <p14:creationId xmlns:p14="http://schemas.microsoft.com/office/powerpoint/2010/main" val="1963750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24</a:t>
            </a:fld>
            <a:endParaRPr lang="en-US"/>
          </a:p>
        </p:txBody>
      </p:sp>
    </p:spTree>
    <p:extLst>
      <p:ext uri="{BB962C8B-B14F-4D97-AF65-F5344CB8AC3E}">
        <p14:creationId xmlns:p14="http://schemas.microsoft.com/office/powerpoint/2010/main" val="1300323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25</a:t>
            </a:fld>
            <a:endParaRPr lang="en-US"/>
          </a:p>
        </p:txBody>
      </p:sp>
    </p:spTree>
    <p:extLst>
      <p:ext uri="{BB962C8B-B14F-4D97-AF65-F5344CB8AC3E}">
        <p14:creationId xmlns:p14="http://schemas.microsoft.com/office/powerpoint/2010/main" val="1022891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26</a:t>
            </a:fld>
            <a:endParaRPr lang="en-US"/>
          </a:p>
        </p:txBody>
      </p:sp>
    </p:spTree>
    <p:extLst>
      <p:ext uri="{BB962C8B-B14F-4D97-AF65-F5344CB8AC3E}">
        <p14:creationId xmlns:p14="http://schemas.microsoft.com/office/powerpoint/2010/main" val="36056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27</a:t>
            </a:fld>
            <a:endParaRPr lang="en-US"/>
          </a:p>
        </p:txBody>
      </p:sp>
    </p:spTree>
    <p:extLst>
      <p:ext uri="{BB962C8B-B14F-4D97-AF65-F5344CB8AC3E}">
        <p14:creationId xmlns:p14="http://schemas.microsoft.com/office/powerpoint/2010/main" val="3917435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28</a:t>
            </a:fld>
            <a:endParaRPr lang="en-US"/>
          </a:p>
        </p:txBody>
      </p:sp>
    </p:spTree>
    <p:extLst>
      <p:ext uri="{BB962C8B-B14F-4D97-AF65-F5344CB8AC3E}">
        <p14:creationId xmlns:p14="http://schemas.microsoft.com/office/powerpoint/2010/main" val="2331400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29</a:t>
            </a:fld>
            <a:endParaRPr lang="en-US"/>
          </a:p>
        </p:txBody>
      </p:sp>
    </p:spTree>
    <p:extLst>
      <p:ext uri="{BB962C8B-B14F-4D97-AF65-F5344CB8AC3E}">
        <p14:creationId xmlns:p14="http://schemas.microsoft.com/office/powerpoint/2010/main" val="318106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a:t>
            </a:fld>
            <a:endParaRPr lang="en-US"/>
          </a:p>
        </p:txBody>
      </p:sp>
    </p:spTree>
    <p:extLst>
      <p:ext uri="{BB962C8B-B14F-4D97-AF65-F5344CB8AC3E}">
        <p14:creationId xmlns:p14="http://schemas.microsoft.com/office/powerpoint/2010/main" val="134418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C22AB-2F2D-4B54-B34C-5091ADC92004}" type="slidenum">
              <a:rPr lang="en-US" smtClean="0"/>
              <a:pPr/>
              <a:t>4</a:t>
            </a:fld>
            <a:endParaRPr lang="en-US" dirty="0"/>
          </a:p>
        </p:txBody>
      </p:sp>
    </p:spTree>
    <p:extLst>
      <p:ext uri="{BB962C8B-B14F-4D97-AF65-F5344CB8AC3E}">
        <p14:creationId xmlns:p14="http://schemas.microsoft.com/office/powerpoint/2010/main" val="115995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a:t>
            </a:fld>
            <a:endParaRPr lang="en-US"/>
          </a:p>
        </p:txBody>
      </p:sp>
    </p:spTree>
    <p:extLst>
      <p:ext uri="{BB962C8B-B14F-4D97-AF65-F5344CB8AC3E}">
        <p14:creationId xmlns:p14="http://schemas.microsoft.com/office/powerpoint/2010/main" val="314863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6</a:t>
            </a:fld>
            <a:endParaRPr lang="en-US"/>
          </a:p>
        </p:txBody>
      </p:sp>
    </p:spTree>
    <p:extLst>
      <p:ext uri="{BB962C8B-B14F-4D97-AF65-F5344CB8AC3E}">
        <p14:creationId xmlns:p14="http://schemas.microsoft.com/office/powerpoint/2010/main" val="180813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7</a:t>
            </a:fld>
            <a:endParaRPr lang="en-US"/>
          </a:p>
        </p:txBody>
      </p:sp>
    </p:spTree>
    <p:extLst>
      <p:ext uri="{BB962C8B-B14F-4D97-AF65-F5344CB8AC3E}">
        <p14:creationId xmlns:p14="http://schemas.microsoft.com/office/powerpoint/2010/main" val="334681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8</a:t>
            </a:fld>
            <a:endParaRPr lang="en-US"/>
          </a:p>
        </p:txBody>
      </p:sp>
    </p:spTree>
    <p:extLst>
      <p:ext uri="{BB962C8B-B14F-4D97-AF65-F5344CB8AC3E}">
        <p14:creationId xmlns:p14="http://schemas.microsoft.com/office/powerpoint/2010/main" val="94046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9</a:t>
            </a:fld>
            <a:endParaRPr lang="en-US"/>
          </a:p>
        </p:txBody>
      </p:sp>
    </p:spTree>
    <p:extLst>
      <p:ext uri="{BB962C8B-B14F-4D97-AF65-F5344CB8AC3E}">
        <p14:creationId xmlns:p14="http://schemas.microsoft.com/office/powerpoint/2010/main" val="2133179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17"/>
          <p:cNvSpPr>
            <a:spLocks noChangeArrowheads="1"/>
          </p:cNvSpPr>
          <p:nvPr userDrawn="1"/>
        </p:nvSpPr>
        <p:spPr bwMode="auto">
          <a:xfrm>
            <a:off x="0" y="0"/>
            <a:ext cx="9144000" cy="1714500"/>
          </a:xfrm>
          <a:prstGeom prst="rect">
            <a:avLst/>
          </a:prstGeom>
          <a:solidFill>
            <a:srgbClr val="BF962F">
              <a:alpha val="60000"/>
            </a:srgbClr>
          </a:solidFill>
          <a:ln w="9525" algn="in">
            <a:noFill/>
            <a:miter lim="800000"/>
            <a:headEnd/>
            <a:tailEnd/>
          </a:ln>
        </p:spPr>
        <p:txBody>
          <a:bodyPr lIns="36576" tIns="36576" rIns="36576" bIns="36576"/>
          <a:lstStyle/>
          <a:p>
            <a:endParaRPr lang="en-US"/>
          </a:p>
        </p:txBody>
      </p:sp>
      <p:pic>
        <p:nvPicPr>
          <p:cNvPr id="15" name="Picture 220" descr="MP900439486[1]"/>
          <p:cNvPicPr>
            <a:picLocks noChangeArrowheads="1"/>
          </p:cNvPicPr>
          <p:nvPr userDrawn="1"/>
        </p:nvPicPr>
        <p:blipFill>
          <a:blip r:embed="rId2" cstate="print"/>
          <a:srcRect l="6728" t="14291" r="5042"/>
          <a:stretch>
            <a:fillRect/>
          </a:stretch>
        </p:blipFill>
        <p:spPr bwMode="auto">
          <a:xfrm>
            <a:off x="6553200" y="381000"/>
            <a:ext cx="2587752" cy="2590800"/>
          </a:xfrm>
          <a:prstGeom prst="rect">
            <a:avLst/>
          </a:prstGeom>
          <a:noFill/>
          <a:ln w="9525" algn="in">
            <a:noFill/>
            <a:miter lim="800000"/>
            <a:headEnd/>
            <a:tailEnd/>
          </a:ln>
        </p:spPr>
      </p:pic>
      <p:pic>
        <p:nvPicPr>
          <p:cNvPr id="32" name="Picture 220" descr="MP900439486[1]"/>
          <p:cNvPicPr>
            <a:picLocks noChangeAspect="1" noChangeArrowheads="1"/>
          </p:cNvPicPr>
          <p:nvPr userDrawn="1"/>
        </p:nvPicPr>
        <p:blipFill>
          <a:blip r:embed="rId3" cstate="print"/>
          <a:srcRect l="4348" r="20274" b="26092"/>
          <a:stretch>
            <a:fillRect/>
          </a:stretch>
        </p:blipFill>
        <p:spPr bwMode="auto">
          <a:xfrm flipH="1">
            <a:off x="2590800" y="381660"/>
            <a:ext cx="3962400" cy="2590140"/>
          </a:xfrm>
          <a:prstGeom prst="rect">
            <a:avLst/>
          </a:prstGeom>
          <a:noFill/>
          <a:ln w="9525" algn="in">
            <a:noFill/>
            <a:miter lim="800000"/>
            <a:headEnd/>
            <a:tailEnd/>
          </a:ln>
        </p:spPr>
      </p:pic>
      <p:pic>
        <p:nvPicPr>
          <p:cNvPr id="14" name="Picture 218" descr="MP900422246[1]"/>
          <p:cNvPicPr>
            <a:picLocks noChangeAspect="1" noChangeArrowheads="1"/>
          </p:cNvPicPr>
          <p:nvPr userDrawn="1"/>
        </p:nvPicPr>
        <p:blipFill>
          <a:blip r:embed="rId4" cstate="print"/>
          <a:srcRect t="19489" r="50450" b="4039"/>
          <a:stretch>
            <a:fillRect/>
          </a:stretch>
        </p:blipFill>
        <p:spPr bwMode="auto">
          <a:xfrm flipH="1">
            <a:off x="0" y="381000"/>
            <a:ext cx="2590800" cy="2667000"/>
          </a:xfrm>
          <a:prstGeom prst="rect">
            <a:avLst/>
          </a:prstGeom>
          <a:noFill/>
          <a:ln w="9525" algn="in">
            <a:noFill/>
            <a:miter lim="800000"/>
            <a:headEnd/>
            <a:tailEnd/>
          </a:ln>
        </p:spPr>
      </p:pic>
      <p:grpSp>
        <p:nvGrpSpPr>
          <p:cNvPr id="17" name="Group 221"/>
          <p:cNvGrpSpPr>
            <a:grpSpLocks/>
          </p:cNvGrpSpPr>
          <p:nvPr userDrawn="1"/>
        </p:nvGrpSpPr>
        <p:grpSpPr bwMode="auto">
          <a:xfrm>
            <a:off x="0" y="1752601"/>
            <a:ext cx="9144000" cy="2527300"/>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22" name="Line 229"/>
          <p:cNvSpPr>
            <a:spLocks noChangeShapeType="1"/>
          </p:cNvSpPr>
          <p:nvPr userDrawn="1"/>
        </p:nvSpPr>
        <p:spPr bwMode="auto">
          <a:xfrm flipH="1" flipV="1">
            <a:off x="0" y="381001"/>
            <a:ext cx="9144000" cy="0"/>
          </a:xfrm>
          <a:prstGeom prst="line">
            <a:avLst/>
          </a:prstGeom>
          <a:noFill/>
          <a:ln w="9525" algn="ctr">
            <a:solidFill>
              <a:srgbClr val="FFFFFE"/>
            </a:solidFill>
            <a:round/>
            <a:headEnd/>
            <a:tailEnd/>
          </a:ln>
        </p:spPr>
        <p:txBody>
          <a:bodyPr lIns="36576" tIns="36576" rIns="36576" bIns="36576"/>
          <a:lstStyle/>
          <a:p>
            <a:endParaRPr lang="en-US"/>
          </a:p>
        </p:txBody>
      </p:sp>
      <p:sp>
        <p:nvSpPr>
          <p:cNvPr id="23" name="Line 230"/>
          <p:cNvSpPr>
            <a:spLocks noChangeShapeType="1"/>
          </p:cNvSpPr>
          <p:nvPr userDrawn="1"/>
        </p:nvSpPr>
        <p:spPr bwMode="auto">
          <a:xfrm>
            <a:off x="6553200" y="381000"/>
            <a:ext cx="0" cy="1645920"/>
          </a:xfrm>
          <a:prstGeom prst="line">
            <a:avLst/>
          </a:prstGeom>
          <a:noFill/>
          <a:ln w="9525" algn="ctr">
            <a:solidFill>
              <a:srgbClr val="FFFFFE"/>
            </a:solidFill>
            <a:round/>
            <a:headEnd/>
            <a:tailEnd/>
          </a:ln>
        </p:spPr>
        <p:txBody>
          <a:bodyPr lIns="36576" tIns="36576" rIns="36576" bIns="36576"/>
          <a:lstStyle/>
          <a:p>
            <a:endParaRPr lang="en-US"/>
          </a:p>
        </p:txBody>
      </p:sp>
      <p:sp>
        <p:nvSpPr>
          <p:cNvPr id="24" name="Line 231"/>
          <p:cNvSpPr>
            <a:spLocks noChangeShapeType="1"/>
          </p:cNvSpPr>
          <p:nvPr userDrawn="1"/>
        </p:nvSpPr>
        <p:spPr bwMode="auto">
          <a:xfrm>
            <a:off x="2590800" y="381000"/>
            <a:ext cx="0" cy="2377440"/>
          </a:xfrm>
          <a:prstGeom prst="line">
            <a:avLst/>
          </a:prstGeom>
          <a:noFill/>
          <a:ln w="9525" algn="ctr">
            <a:solidFill>
              <a:srgbClr val="FFFFFE"/>
            </a:solidFill>
            <a:round/>
            <a:headEnd/>
            <a:tailEnd/>
          </a:ln>
        </p:spPr>
        <p:txBody>
          <a:bodyPr lIns="36576" tIns="36576" rIns="36576" bIns="36576"/>
          <a:lstStyle/>
          <a:p>
            <a:endParaRPr lang="en-US"/>
          </a:p>
        </p:txBody>
      </p:sp>
      <p:pic>
        <p:nvPicPr>
          <p:cNvPr id="31" name="Picture 9"/>
          <p:cNvPicPr>
            <a:picLocks noChangeAspect="1" noChangeArrowheads="1"/>
          </p:cNvPicPr>
          <p:nvPr userDrawn="1"/>
        </p:nvPicPr>
        <p:blipFill>
          <a:blip r:embed="rId5" cstate="print"/>
          <a:srcRect/>
          <a:stretch>
            <a:fillRect/>
          </a:stretch>
        </p:blipFill>
        <p:spPr bwMode="auto">
          <a:xfrm>
            <a:off x="0" y="5387975"/>
            <a:ext cx="9144000" cy="1476433"/>
          </a:xfrm>
          <a:prstGeom prst="rect">
            <a:avLst/>
          </a:prstGeom>
          <a:noFill/>
          <a:ln w="9525">
            <a:noFill/>
            <a:miter lim="800000"/>
            <a:headEnd/>
            <a:tailEnd/>
          </a:ln>
          <a:effectLst/>
        </p:spPr>
      </p:pic>
      <p:sp>
        <p:nvSpPr>
          <p:cNvPr id="6146" name="Rectangle 2"/>
          <p:cNvSpPr>
            <a:spLocks noGrp="1" noChangeArrowheads="1"/>
          </p:cNvSpPr>
          <p:nvPr>
            <p:ph type="subTitle" idx="1"/>
          </p:nvPr>
        </p:nvSpPr>
        <p:spPr>
          <a:xfrm>
            <a:off x="2133600" y="3886200"/>
            <a:ext cx="6858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p:ph type="ctrTitle"/>
          </p:nvPr>
        </p:nvSpPr>
        <p:spPr>
          <a:xfrm>
            <a:off x="2133600" y="3124200"/>
            <a:ext cx="6858000" cy="762000"/>
          </a:xfrm>
          <a:noFill/>
          <a:ln>
            <a:noFill/>
          </a:ln>
          <a:scene3d>
            <a:camera prst="orthographicFront"/>
            <a:lightRig rig="balanced" dir="t"/>
          </a:scene3d>
          <a:sp3d prstMaterial="clear"/>
        </p:spPr>
        <p:txBody>
          <a:bodyPr anchor="ctr"/>
          <a:lstStyle>
            <a:lvl1pPr>
              <a:defRPr sz="3200" cap="none" baseline="0">
                <a:solidFill>
                  <a:srgbClr val="1E3C78"/>
                </a:solidFill>
              </a:defRPr>
            </a:lvl1pPr>
          </a:lstStyle>
          <a:p>
            <a:r>
              <a:rPr lang="en-US" dirty="0"/>
              <a:t>Click to edit Master title style</a:t>
            </a:r>
          </a:p>
        </p:txBody>
      </p:sp>
      <p:sp>
        <p:nvSpPr>
          <p:cNvPr id="12" name="Rectangle 5"/>
          <p:cNvSpPr>
            <a:spLocks noGrp="1" noChangeArrowheads="1"/>
          </p:cNvSpPr>
          <p:nvPr>
            <p:ph type="sldNum" sz="quarter" idx="12"/>
          </p:nvPr>
        </p:nvSpPr>
        <p:spPr>
          <a:xfrm>
            <a:off x="0" y="6553200"/>
            <a:ext cx="381000" cy="304800"/>
          </a:xfrm>
        </p:spPr>
        <p:txBody>
          <a:bodyPr/>
          <a:lstStyle>
            <a:lvl1pPr>
              <a:defRPr/>
            </a:lvl1pPr>
          </a:lstStyle>
          <a:p>
            <a:pPr>
              <a:defRPr/>
            </a:pPr>
            <a:fld id="{7ED48888-3581-4331-A0A4-93E9F0A57B37}" type="slidenum">
              <a:rPr lang="en-US"/>
              <a:pPr>
                <a:defRPr/>
              </a:pPr>
              <a:t>‹#›</a:t>
            </a:fld>
            <a:endParaRPr lang="en-US"/>
          </a:p>
        </p:txBody>
      </p:sp>
      <p:pic>
        <p:nvPicPr>
          <p:cNvPr id="26" name="Picture 25" descr="Blue Gold Logo.png"/>
          <p:cNvPicPr>
            <a:picLocks noChangeAspect="1"/>
          </p:cNvPicPr>
          <p:nvPr/>
        </p:nvPicPr>
        <p:blipFill>
          <a:blip r:embed="rId6" cstate="print"/>
          <a:stretch>
            <a:fillRect/>
          </a:stretch>
        </p:blipFill>
        <p:spPr>
          <a:xfrm>
            <a:off x="533400" y="5485403"/>
            <a:ext cx="2011680" cy="6867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43000"/>
            <a:ext cx="3008313" cy="502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1"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sp>
        <p:nvSpPr>
          <p:cNvPr id="9"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11" name="Picture 10"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3" name="Picture 2"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5" name="Line 229"/>
          <p:cNvSpPr>
            <a:spLocks noChangeShapeType="1"/>
          </p:cNvSpPr>
          <p:nvPr userDrawn="1"/>
        </p:nvSpPr>
        <p:spPr bwMode="auto">
          <a:xfrm flipH="1" flipV="1">
            <a:off x="0" y="152400"/>
            <a:ext cx="9144000" cy="0"/>
          </a:xfrm>
          <a:prstGeom prst="line">
            <a:avLst/>
          </a:prstGeom>
          <a:noFill/>
          <a:ln w="9525" algn="ctr">
            <a:solidFill>
              <a:srgbClr val="FFFFFE"/>
            </a:solidFill>
            <a:round/>
            <a:headEnd/>
            <a:tailEnd/>
          </a:ln>
        </p:spPr>
        <p:txBody>
          <a:bodyPr lIns="36576" tIns="36576" rIns="36576" bIns="36576"/>
          <a:lstStyle/>
          <a:p>
            <a:endParaRPr lang="en-US" dirty="0"/>
          </a:p>
        </p:txBody>
      </p:sp>
      <p:grpSp>
        <p:nvGrpSpPr>
          <p:cNvPr id="2" name="Group 221"/>
          <p:cNvGrpSpPr>
            <a:grpSpLocks/>
          </p:cNvGrpSpPr>
          <p:nvPr userDrawn="1"/>
        </p:nvGrpSpPr>
        <p:grpSpPr bwMode="auto">
          <a:xfrm flipH="1">
            <a:off x="0" y="1066800"/>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dirty="0"/>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dirty="0"/>
            </a:p>
          </p:txBody>
        </p:sp>
      </p:gr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30" name="Picture 3"/>
          <p:cNvPicPr>
            <a:picLocks noChangeAspect="1" noChangeArrowheads="1"/>
          </p:cNvPicPr>
          <p:nvPr userDrawn="1"/>
        </p:nvPicPr>
        <p:blipFill>
          <a:blip r:embed="rId2"/>
          <a:srcRect l="7122"/>
          <a:stretch>
            <a:fillRect/>
          </a:stretch>
        </p:blipFill>
        <p:spPr bwMode="auto">
          <a:xfrm>
            <a:off x="0" y="-3231"/>
            <a:ext cx="9144979" cy="2136831"/>
          </a:xfrm>
          <a:prstGeom prst="rect">
            <a:avLst/>
          </a:prstGeom>
          <a:noFill/>
          <a:ln w="9525">
            <a:noFill/>
            <a:miter lim="800000"/>
            <a:headEnd/>
            <a:tailEnd/>
          </a:ln>
          <a:effectLst/>
        </p:spPr>
      </p:pic>
      <p:pic>
        <p:nvPicPr>
          <p:cNvPr id="31" name="Picture 30" descr="Gold BSCC.png"/>
          <p:cNvPicPr>
            <a:picLocks noChangeAspect="1"/>
          </p:cNvPicPr>
          <p:nvPr userDrawn="1"/>
        </p:nvPicPr>
        <p:blipFill>
          <a:blip r:embed="rId3" cstate="print"/>
          <a:stretch>
            <a:fillRect/>
          </a:stretch>
        </p:blipFill>
        <p:spPr>
          <a:xfrm>
            <a:off x="6858000" y="318927"/>
            <a:ext cx="2011680" cy="671673"/>
          </a:xfrm>
          <a:prstGeom prst="rect">
            <a:avLst/>
          </a:prstGeom>
        </p:spPr>
      </p:pic>
      <p:pic>
        <p:nvPicPr>
          <p:cNvPr id="32" name="Picture 4"/>
          <p:cNvPicPr>
            <a:picLocks noChangeAspect="1" noChangeArrowheads="1"/>
          </p:cNvPicPr>
          <p:nvPr userDrawn="1"/>
        </p:nvPicPr>
        <p:blipFill>
          <a:blip r:embed="rId4"/>
          <a:srcRect/>
          <a:stretch>
            <a:fillRect/>
          </a:stretch>
        </p:blipFill>
        <p:spPr bwMode="auto">
          <a:xfrm>
            <a:off x="0" y="5867399"/>
            <a:ext cx="9144000" cy="990601"/>
          </a:xfrm>
          <a:prstGeom prst="rect">
            <a:avLst/>
          </a:prstGeom>
          <a:noFill/>
          <a:ln w="9525">
            <a:noFill/>
            <a:miter lim="800000"/>
            <a:headEnd/>
            <a:tailEnd/>
          </a:ln>
          <a:effectLst/>
        </p:spPr>
      </p:pic>
      <p:sp>
        <p:nvSpPr>
          <p:cNvPr id="33"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370718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5" name="Line 229"/>
          <p:cNvSpPr>
            <a:spLocks noChangeShapeType="1"/>
          </p:cNvSpPr>
          <p:nvPr userDrawn="1"/>
        </p:nvSpPr>
        <p:spPr bwMode="auto">
          <a:xfrm flipH="1" flipV="1">
            <a:off x="0" y="152400"/>
            <a:ext cx="9144000" cy="0"/>
          </a:xfrm>
          <a:prstGeom prst="line">
            <a:avLst/>
          </a:prstGeom>
          <a:noFill/>
          <a:ln w="9525" algn="ctr">
            <a:solidFill>
              <a:srgbClr val="FFFFFE"/>
            </a:solidFill>
            <a:round/>
            <a:headEnd/>
            <a:tailEnd/>
          </a:ln>
        </p:spPr>
        <p:txBody>
          <a:bodyPr lIns="36576" tIns="36576" rIns="36576" bIns="36576"/>
          <a:lstStyle/>
          <a:p>
            <a:endParaRPr lang="en-US" dirty="0"/>
          </a:p>
        </p:txBody>
      </p:sp>
      <p:grpSp>
        <p:nvGrpSpPr>
          <p:cNvPr id="2" name="Group 221"/>
          <p:cNvGrpSpPr>
            <a:grpSpLocks/>
          </p:cNvGrpSpPr>
          <p:nvPr userDrawn="1"/>
        </p:nvGrpSpPr>
        <p:grpSpPr bwMode="auto">
          <a:xfrm flipH="1">
            <a:off x="0" y="1066800"/>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dirty="0"/>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dirty="0"/>
            </a:p>
          </p:txBody>
        </p:sp>
      </p:grpSp>
      <p:sp>
        <p:nvSpPr>
          <p:cNvPr id="6146" name="Rectangle 2"/>
          <p:cNvSpPr>
            <a:spLocks noGrp="1" noChangeArrowheads="1"/>
          </p:cNvSpPr>
          <p:nvPr userDrawn="1">
            <p:ph type="subTitle" idx="1"/>
          </p:nvPr>
        </p:nvSpPr>
        <p:spPr>
          <a:xfrm>
            <a:off x="0" y="33528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userDrawn="1">
            <p:ph type="ctrTitle"/>
          </p:nvPr>
        </p:nvSpPr>
        <p:spPr>
          <a:xfrm>
            <a:off x="0" y="25908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30" name="Picture 3"/>
          <p:cNvPicPr>
            <a:picLocks noChangeAspect="1" noChangeArrowheads="1"/>
          </p:cNvPicPr>
          <p:nvPr userDrawn="1"/>
        </p:nvPicPr>
        <p:blipFill>
          <a:blip r:embed="rId2"/>
          <a:srcRect l="7122"/>
          <a:stretch>
            <a:fillRect/>
          </a:stretch>
        </p:blipFill>
        <p:spPr bwMode="auto">
          <a:xfrm>
            <a:off x="0" y="-3231"/>
            <a:ext cx="9144979" cy="2136831"/>
          </a:xfrm>
          <a:prstGeom prst="rect">
            <a:avLst/>
          </a:prstGeom>
          <a:noFill/>
          <a:ln w="9525">
            <a:noFill/>
            <a:miter lim="800000"/>
            <a:headEnd/>
            <a:tailEnd/>
          </a:ln>
          <a:effectLst/>
        </p:spPr>
      </p:pic>
      <p:pic>
        <p:nvPicPr>
          <p:cNvPr id="32" name="Picture 4"/>
          <p:cNvPicPr>
            <a:picLocks noChangeAspect="1" noChangeArrowheads="1"/>
          </p:cNvPicPr>
          <p:nvPr userDrawn="1"/>
        </p:nvPicPr>
        <p:blipFill>
          <a:blip r:embed="rId3"/>
          <a:srcRect b="15385"/>
          <a:stretch>
            <a:fillRect/>
          </a:stretch>
        </p:blipFill>
        <p:spPr bwMode="auto">
          <a:xfrm>
            <a:off x="0" y="6019799"/>
            <a:ext cx="9144000" cy="838201"/>
          </a:xfrm>
          <a:prstGeom prst="rect">
            <a:avLst/>
          </a:prstGeom>
          <a:noFill/>
          <a:ln w="9525">
            <a:noFill/>
            <a:miter lim="800000"/>
            <a:headEnd/>
            <a:tailEnd/>
          </a:ln>
          <a:effectLst/>
        </p:spPr>
      </p:pic>
      <p:sp>
        <p:nvSpPr>
          <p:cNvPr id="33"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pic>
        <p:nvPicPr>
          <p:cNvPr id="12" name="Picture 2"/>
          <p:cNvPicPr>
            <a:picLocks noChangeAspect="1" noChangeArrowheads="1"/>
          </p:cNvPicPr>
          <p:nvPr userDrawn="1"/>
        </p:nvPicPr>
        <p:blipFill>
          <a:blip r:embed="rId4"/>
          <a:srcRect/>
          <a:stretch>
            <a:fillRect/>
          </a:stretch>
        </p:blipFill>
        <p:spPr bwMode="auto">
          <a:xfrm>
            <a:off x="15240" y="5562600"/>
            <a:ext cx="3566160" cy="852235"/>
          </a:xfrm>
          <a:prstGeom prst="rect">
            <a:avLst/>
          </a:prstGeom>
          <a:noFill/>
          <a:ln w="9525">
            <a:noFill/>
            <a:miter lim="800000"/>
            <a:headEnd/>
            <a:tailEnd/>
          </a:ln>
          <a:effectLst/>
        </p:spPr>
      </p:pic>
    </p:spTree>
    <p:extLst>
      <p:ext uri="{BB962C8B-B14F-4D97-AF65-F5344CB8AC3E}">
        <p14:creationId xmlns:p14="http://schemas.microsoft.com/office/powerpoint/2010/main" val="2178922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a:blip r:embed="rId2"/>
          <a:srcRect/>
          <a:stretch>
            <a:fillRect/>
          </a:stretch>
        </p:blipFill>
        <p:spPr bwMode="auto">
          <a:xfrm>
            <a:off x="0" y="5867399"/>
            <a:ext cx="9144000" cy="990601"/>
          </a:xfrm>
          <a:prstGeom prst="rect">
            <a:avLst/>
          </a:prstGeom>
          <a:noFill/>
          <a:ln w="9525">
            <a:noFill/>
            <a:miter lim="800000"/>
            <a:headEnd/>
            <a:tailEnd/>
          </a:ln>
          <a:effectLst/>
        </p:spPr>
      </p:pic>
      <p:sp>
        <p:nvSpPr>
          <p:cNvPr id="2"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Gold BSCC.png"/>
          <p:cNvPicPr>
            <a:picLocks noChangeAspect="1"/>
          </p:cNvPicPr>
          <p:nvPr userDrawn="1"/>
        </p:nvPicPr>
        <p:blipFill>
          <a:blip r:embed="rId3" cstate="print"/>
          <a:stretch>
            <a:fillRect/>
          </a:stretch>
        </p:blipFill>
        <p:spPr>
          <a:xfrm>
            <a:off x="7695822" y="6324601"/>
            <a:ext cx="1097280" cy="366366"/>
          </a:xfrm>
          <a:prstGeom prst="rect">
            <a:avLst/>
          </a:prstGeom>
        </p:spPr>
      </p:pic>
      <p:sp>
        <p:nvSpPr>
          <p:cNvPr id="10"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372341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bwMode="auto">
          <a:xfrm>
            <a:off x="0" y="0"/>
            <a:ext cx="9144000" cy="990600"/>
          </a:xfrm>
          <a:prstGeom prst="rect">
            <a:avLst/>
          </a:prstGeom>
          <a:solidFill>
            <a:srgbClr val="1E3C7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5" name="Picture 220" descr="MP900439486[1]"/>
          <p:cNvPicPr>
            <a:picLocks noChangeAspect="1" noChangeArrowheads="1"/>
          </p:cNvPicPr>
          <p:nvPr userDrawn="1"/>
        </p:nvPicPr>
        <p:blipFill>
          <a:blip r:embed="rId2" cstate="print"/>
          <a:srcRect t="27272" r="1989"/>
          <a:stretch>
            <a:fillRect/>
          </a:stretch>
        </p:blipFill>
        <p:spPr bwMode="auto">
          <a:xfrm flipH="1">
            <a:off x="0" y="228600"/>
            <a:ext cx="9144000" cy="2438400"/>
          </a:xfrm>
          <a:prstGeom prst="rect">
            <a:avLst/>
          </a:prstGeom>
          <a:noFill/>
          <a:ln w="9525" algn="in">
            <a:noFill/>
            <a:miter lim="800000"/>
            <a:headEnd/>
            <a:tailEnd/>
          </a:ln>
        </p:spPr>
      </p:pic>
      <p:grpSp>
        <p:nvGrpSpPr>
          <p:cNvPr id="2" name="Group 221"/>
          <p:cNvGrpSpPr>
            <a:grpSpLocks/>
          </p:cNvGrpSpPr>
          <p:nvPr userDrawn="1"/>
        </p:nvGrpSpPr>
        <p:grpSpPr bwMode="auto">
          <a:xfrm flipH="1">
            <a:off x="0" y="1600201"/>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22" name="Line 229"/>
          <p:cNvSpPr>
            <a:spLocks noChangeShapeType="1"/>
          </p:cNvSpPr>
          <p:nvPr userDrawn="1"/>
        </p:nvSpPr>
        <p:spPr bwMode="auto">
          <a:xfrm flipV="1">
            <a:off x="0" y="228601"/>
            <a:ext cx="9144000" cy="0"/>
          </a:xfrm>
          <a:prstGeom prst="line">
            <a:avLst/>
          </a:prstGeom>
          <a:noFill/>
          <a:ln w="9525" algn="ctr">
            <a:solidFill>
              <a:srgbClr val="FFFFFE"/>
            </a:solidFill>
            <a:round/>
            <a:headEnd/>
            <a:tailEnd/>
          </a:ln>
        </p:spPr>
        <p:txBody>
          <a:bodyPr lIns="36576" tIns="36576" rIns="36576" bIns="36576"/>
          <a:lstStyle/>
          <a:p>
            <a:endParaRPr lang="en-US"/>
          </a:p>
        </p:txBody>
      </p:sp>
      <p:sp>
        <p:nvSpPr>
          <p:cNvPr id="23" name="Line 230"/>
          <p:cNvSpPr>
            <a:spLocks noChangeShapeType="1"/>
          </p:cNvSpPr>
          <p:nvPr userDrawn="1"/>
        </p:nvSpPr>
        <p:spPr bwMode="auto">
          <a:xfrm flipH="1">
            <a:off x="2590800" y="228601"/>
            <a:ext cx="0" cy="1645920"/>
          </a:xfrm>
          <a:prstGeom prst="line">
            <a:avLst/>
          </a:prstGeom>
          <a:noFill/>
          <a:ln w="9525" algn="ctr">
            <a:solidFill>
              <a:srgbClr val="FFFFFE"/>
            </a:solidFill>
            <a:round/>
            <a:headEnd/>
            <a:tailEnd/>
          </a:ln>
        </p:spPr>
        <p:txBody>
          <a:bodyPr lIns="36576" tIns="36576" rIns="36576" bIns="36576"/>
          <a:lstStyle/>
          <a:p>
            <a:endParaRPr lang="en-US"/>
          </a:p>
        </p:txBody>
      </p:sp>
      <p:sp>
        <p:nvSpPr>
          <p:cNvPr id="24" name="Line 231"/>
          <p:cNvSpPr>
            <a:spLocks noChangeShapeType="1"/>
          </p:cNvSpPr>
          <p:nvPr userDrawn="1"/>
        </p:nvSpPr>
        <p:spPr bwMode="auto">
          <a:xfrm flipH="1">
            <a:off x="6553200" y="228601"/>
            <a:ext cx="0" cy="2377440"/>
          </a:xfrm>
          <a:prstGeom prst="line">
            <a:avLst/>
          </a:prstGeom>
          <a:noFill/>
          <a:ln w="9525" algn="ctr">
            <a:solidFill>
              <a:srgbClr val="FFFFFE"/>
            </a:solidFill>
            <a:round/>
            <a:headEnd/>
            <a:tailEnd/>
          </a:ln>
        </p:spPr>
        <p:txBody>
          <a:bodyPr lIns="36576" tIns="36576" rIns="36576" bIns="36576"/>
          <a:lstStyle/>
          <a:p>
            <a:endParaRPr lang="en-US"/>
          </a:p>
        </p:txBody>
      </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20" name="Picture 2"/>
          <p:cNvPicPr>
            <a:picLocks noChangeAspect="1" noChangeArrowheads="1"/>
          </p:cNvPicPr>
          <p:nvPr userDrawn="1"/>
        </p:nvPicPr>
        <p:blipFill>
          <a:blip r:embed="rId3"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pic>
        <p:nvPicPr>
          <p:cNvPr id="6" name="Picture 4"/>
          <p:cNvPicPr>
            <a:picLocks noChangeAspect="1" noChangeArrowheads="1"/>
          </p:cNvPicPr>
          <p:nvPr userDrawn="1"/>
        </p:nvPicPr>
        <p:blipFill>
          <a:blip r:embed="rId3"/>
          <a:srcRect/>
          <a:stretch>
            <a:fillRect/>
          </a:stretch>
        </p:blipFill>
        <p:spPr bwMode="auto">
          <a:xfrm rot="5400000" flipH="1">
            <a:off x="-3114675" y="3114675"/>
            <a:ext cx="6858000" cy="628650"/>
          </a:xfrm>
          <a:prstGeom prst="rect">
            <a:avLst/>
          </a:prstGeom>
          <a:noFill/>
          <a:ln w="9525">
            <a:noFill/>
            <a:miter lim="800000"/>
            <a:headEnd/>
            <a:tailEnd/>
          </a:ln>
          <a:effectLst/>
        </p:spPr>
      </p:pic>
      <p:sp>
        <p:nvSpPr>
          <p:cNvPr id="9" name="Slide Number Placeholder 8"/>
          <p:cNvSpPr>
            <a:spLocks noGrp="1"/>
          </p:cNvSpPr>
          <p:nvPr>
            <p:ph type="sldNum" sz="quarter" idx="4"/>
          </p:nvPr>
        </p:nvSpPr>
        <p:spPr>
          <a:xfrm>
            <a:off x="228600" y="6400800"/>
            <a:ext cx="16002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79010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
        <p:nvSpPr>
          <p:cNvPr id="8"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4100384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6" name="Picture 4"/>
          <p:cNvPicPr>
            <a:picLocks noChangeAspect="1" noChangeArrowheads="1"/>
          </p:cNvPicPr>
          <p:nvPr userDrawn="1"/>
        </p:nvPicPr>
        <p:blipFill>
          <a:blip r:embed="rId3"/>
          <a:srcRect/>
          <a:stretch>
            <a:fillRect/>
          </a:stretch>
        </p:blipFill>
        <p:spPr bwMode="auto">
          <a:xfrm>
            <a:off x="0" y="5867399"/>
            <a:ext cx="9144000" cy="990601"/>
          </a:xfrm>
          <a:prstGeom prst="rect">
            <a:avLst/>
          </a:prstGeom>
          <a:noFill/>
          <a:ln w="9525">
            <a:noFill/>
            <a:miter lim="800000"/>
            <a:headEnd/>
            <a:tailEnd/>
          </a:ln>
          <a:effectLst/>
        </p:spPr>
      </p:pic>
      <p:pic>
        <p:nvPicPr>
          <p:cNvPr id="7" name="Picture 6" descr="Gold BSCC.png"/>
          <p:cNvPicPr>
            <a:picLocks noChangeAspect="1"/>
          </p:cNvPicPr>
          <p:nvPr userDrawn="1"/>
        </p:nvPicPr>
        <p:blipFill>
          <a:blip r:embed="rId4" cstate="print"/>
          <a:stretch>
            <a:fillRect/>
          </a:stretch>
        </p:blipFill>
        <p:spPr>
          <a:xfrm>
            <a:off x="7695822" y="6324601"/>
            <a:ext cx="1097280" cy="366366"/>
          </a:xfrm>
          <a:prstGeom prst="rect">
            <a:avLst/>
          </a:prstGeom>
        </p:spPr>
      </p:pic>
      <p:sp>
        <p:nvSpPr>
          <p:cNvPr id="9"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3345521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
        <p:nvSpPr>
          <p:cNvPr id="7"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1670243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4" name="Picture 4"/>
          <p:cNvPicPr>
            <a:picLocks noChangeAspect="1" noChangeArrowheads="1"/>
          </p:cNvPicPr>
          <p:nvPr userDrawn="1"/>
        </p:nvPicPr>
        <p:blipFill>
          <a:blip r:embed="rId2"/>
          <a:srcRect/>
          <a:stretch>
            <a:fillRect/>
          </a:stretch>
        </p:blipFill>
        <p:spPr bwMode="auto">
          <a:xfrm>
            <a:off x="0" y="5867399"/>
            <a:ext cx="9144000" cy="990601"/>
          </a:xfrm>
          <a:prstGeom prst="rect">
            <a:avLst/>
          </a:prstGeom>
          <a:noFill/>
          <a:ln w="9525">
            <a:noFill/>
            <a:miter lim="800000"/>
            <a:headEnd/>
            <a:tailEnd/>
          </a:ln>
          <a:effectLst/>
        </p:spPr>
      </p:pic>
      <p:pic>
        <p:nvPicPr>
          <p:cNvPr id="5" name="Picture 4" descr="Gold BSCC.png"/>
          <p:cNvPicPr>
            <a:picLocks noChangeAspect="1"/>
          </p:cNvPicPr>
          <p:nvPr userDrawn="1"/>
        </p:nvPicPr>
        <p:blipFill>
          <a:blip r:embed="rId3" cstate="print"/>
          <a:stretch>
            <a:fillRect/>
          </a:stretch>
        </p:blipFill>
        <p:spPr>
          <a:xfrm>
            <a:off x="7695822" y="6324601"/>
            <a:ext cx="1097280" cy="366366"/>
          </a:xfrm>
          <a:prstGeom prst="rect">
            <a:avLst/>
          </a:prstGeom>
        </p:spPr>
      </p:pic>
      <p:sp>
        <p:nvSpPr>
          <p:cNvPr id="6"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DACDAE"/>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1606626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6" name="Picture 5"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pic>
        <p:nvPicPr>
          <p:cNvPr id="5" name="Picture 4"/>
          <p:cNvPicPr>
            <a:picLocks noChangeAspect="1" noChangeArrowheads="1"/>
          </p:cNvPicPr>
          <p:nvPr userDrawn="1"/>
        </p:nvPicPr>
        <p:blipFill>
          <a:blip r:embed="rId3"/>
          <a:srcRect/>
          <a:stretch>
            <a:fillRect/>
          </a:stretch>
        </p:blipFill>
        <p:spPr bwMode="auto">
          <a:xfrm rot="5400000" flipH="1">
            <a:off x="-3114675" y="3114675"/>
            <a:ext cx="6858000" cy="628650"/>
          </a:xfrm>
          <a:prstGeom prst="rect">
            <a:avLst/>
          </a:prstGeom>
          <a:noFill/>
          <a:ln w="9525">
            <a:noFill/>
            <a:miter lim="800000"/>
            <a:headEnd/>
            <a:tailEnd/>
          </a:ln>
          <a:effectLst/>
        </p:spPr>
      </p:pic>
      <p:sp>
        <p:nvSpPr>
          <p:cNvPr id="7" name="Slide Number Placeholder 8"/>
          <p:cNvSpPr>
            <a:spLocks noGrp="1"/>
          </p:cNvSpPr>
          <p:nvPr>
            <p:ph type="sldNum" sz="quarter" idx="4"/>
          </p:nvPr>
        </p:nvSpPr>
        <p:spPr>
          <a:xfrm>
            <a:off x="228600" y="6400800"/>
            <a:ext cx="1524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866691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
        <p:nvSpPr>
          <p:cNvPr id="5"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415199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457200" y="152400"/>
            <a:ext cx="86868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11" name="Picture 10"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pic>
        <p:nvPicPr>
          <p:cNvPr id="7" name="Picture 4"/>
          <p:cNvPicPr>
            <a:picLocks noChangeAspect="1" noChangeArrowheads="1"/>
          </p:cNvPicPr>
          <p:nvPr userDrawn="1"/>
        </p:nvPicPr>
        <p:blipFill>
          <a:blip r:embed="rId3"/>
          <a:srcRect/>
          <a:stretch>
            <a:fillRect/>
          </a:stretch>
        </p:blipFill>
        <p:spPr bwMode="auto">
          <a:xfrm rot="5400000" flipH="1">
            <a:off x="-3114675" y="3114675"/>
            <a:ext cx="6858000" cy="628650"/>
          </a:xfrm>
          <a:prstGeom prst="rect">
            <a:avLst/>
          </a:prstGeom>
          <a:noFill/>
          <a:ln w="9525">
            <a:noFill/>
            <a:miter lim="800000"/>
            <a:headEnd/>
            <a:tailEnd/>
          </a:ln>
          <a:effectLst/>
        </p:spPr>
      </p:pic>
      <p:sp>
        <p:nvSpPr>
          <p:cNvPr id="12" name="Slide Number Placeholder 8"/>
          <p:cNvSpPr>
            <a:spLocks noGrp="1"/>
          </p:cNvSpPr>
          <p:nvPr>
            <p:ph type="sldNum" sz="quarter" idx="4"/>
          </p:nvPr>
        </p:nvSpPr>
        <p:spPr>
          <a:xfrm>
            <a:off x="228600" y="6400800"/>
            <a:ext cx="16002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3979309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
        <p:nvSpPr>
          <p:cNvPr id="4"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221728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pic>
        <p:nvPicPr>
          <p:cNvPr id="4" name="Picture 4"/>
          <p:cNvPicPr>
            <a:picLocks noChangeAspect="1" noChangeArrowheads="1"/>
          </p:cNvPicPr>
          <p:nvPr userDrawn="1"/>
        </p:nvPicPr>
        <p:blipFill>
          <a:blip r:embed="rId3"/>
          <a:srcRect/>
          <a:stretch>
            <a:fillRect/>
          </a:stretch>
        </p:blipFill>
        <p:spPr bwMode="auto">
          <a:xfrm rot="5400000" flipH="1">
            <a:off x="-3114675" y="3114675"/>
            <a:ext cx="6858000" cy="628650"/>
          </a:xfrm>
          <a:prstGeom prst="rect">
            <a:avLst/>
          </a:prstGeom>
          <a:noFill/>
          <a:ln w="9525">
            <a:noFill/>
            <a:miter lim="800000"/>
            <a:headEnd/>
            <a:tailEnd/>
          </a:ln>
          <a:effectLst/>
        </p:spPr>
      </p:pic>
      <p:sp>
        <p:nvSpPr>
          <p:cNvPr id="5" name="Slide Number Placeholder 8"/>
          <p:cNvSpPr>
            <a:spLocks noGrp="1"/>
          </p:cNvSpPr>
          <p:nvPr>
            <p:ph type="sldNum" sz="quarter" idx="4"/>
          </p:nvPr>
        </p:nvSpPr>
        <p:spPr>
          <a:xfrm>
            <a:off x="304800" y="6400800"/>
            <a:ext cx="1524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305139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62D946E-3767-4B1B-821F-E197722984EE}" type="slidenum">
              <a:rPr lang="en-US"/>
              <a:pPr>
                <a:defRPr/>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
        <p:nvSpPr>
          <p:cNvPr id="5"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3417394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893389104"/>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
        <p:nvSpPr>
          <p:cNvPr id="5"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447453843"/>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3" cstate="print"/>
          <a:srcRect/>
          <a:stretch>
            <a:fillRect/>
          </a:stretch>
        </p:blipFill>
        <p:spPr bwMode="auto">
          <a:xfrm>
            <a:off x="-6350" y="5410200"/>
            <a:ext cx="9156700" cy="1487488"/>
          </a:xfrm>
          <a:prstGeom prst="rect">
            <a:avLst/>
          </a:prstGeom>
          <a:noFill/>
          <a:ln w="9525">
            <a:noFill/>
            <a:miter lim="800000"/>
            <a:headEnd/>
            <a:tailEnd/>
          </a:ln>
          <a:effectLst/>
        </p:spPr>
      </p:pic>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3"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6" name="Picture 5"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64D9A"/>
            </a:gs>
            <a:gs pos="21000">
              <a:schemeClr val="bg1"/>
            </a:gs>
            <a:gs pos="100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512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512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536AC6B-3E1A-4283-88DD-FAF875A3B3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314" r:id="rId2"/>
    <p:sldLayoutId id="2147484272" r:id="rId3"/>
    <p:sldLayoutId id="2147484307" r:id="rId4"/>
    <p:sldLayoutId id="2147484294" r:id="rId5"/>
    <p:sldLayoutId id="2147484274" r:id="rId6"/>
    <p:sldLayoutId id="2147484308" r:id="rId7"/>
    <p:sldLayoutId id="2147484309" r:id="rId8"/>
    <p:sldLayoutId id="2147484310" r:id="rId9"/>
    <p:sldLayoutId id="2147484275" r:id="rId10"/>
    <p:sldLayoutId id="2147484278" r:id="rId11"/>
    <p:sldLayoutId id="2147484279" r:id="rId12"/>
    <p:sldLayoutId id="2147484281" r:id="rId13"/>
    <p:sldLayoutId id="2147484311" r:id="rId14"/>
    <p:sldLayoutId id="2147484312" r:id="rId15"/>
    <p:sldLayoutId id="2147484313" r:id="rId16"/>
  </p:sldLayoutIdLst>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64D9A"/>
            </a:gs>
            <a:gs pos="21000">
              <a:schemeClr val="bg1"/>
            </a:gs>
            <a:gs pos="100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4"/>
          </p:nvPr>
        </p:nvSpPr>
        <p:spPr>
          <a:xfrm>
            <a:off x="0" y="6400800"/>
            <a:ext cx="1905000" cy="457200"/>
          </a:xfrm>
          <a:prstGeom prst="rect">
            <a:avLst/>
          </a:prstGeom>
        </p:spPr>
        <p:txBody>
          <a:bodyPr anchor="b"/>
          <a:lstStyle>
            <a:lvl1pPr algn="l" rtl="0" fontAlgn="base">
              <a:spcBef>
                <a:spcPct val="0"/>
              </a:spcBef>
              <a:spcAft>
                <a:spcPct val="0"/>
              </a:spcAft>
              <a:defRPr lang="en-US" sz="1200" b="1" kern="1200" spc="80" baseline="0" smtClean="0">
                <a:solidFill>
                  <a:srgbClr val="002060"/>
                </a:solidFill>
                <a:effectLst/>
                <a:latin typeface="Arial" pitchFamily="34" charset="0"/>
                <a:ea typeface="+mn-ea"/>
                <a:cs typeface="Arial" pitchFamily="34" charset="0"/>
              </a:defRPr>
            </a:lvl1pPr>
          </a:lstStyle>
          <a:p>
            <a:fld id="{2C498954-1FAD-4511-87CC-02A7E6114CD3}" type="slidenum">
              <a:rPr lang="en-US" smtClean="0"/>
              <a:pPr/>
              <a:t>‹#›</a:t>
            </a:fld>
            <a:endParaRPr lang="en-US" dirty="0"/>
          </a:p>
        </p:txBody>
      </p:sp>
    </p:spTree>
    <p:extLst>
      <p:ext uri="{BB962C8B-B14F-4D97-AF65-F5344CB8AC3E}">
        <p14:creationId xmlns:p14="http://schemas.microsoft.com/office/powerpoint/2010/main" val="3065249718"/>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 id="2147484328" r:id="rId13"/>
    <p:sldLayoutId id="2147484329" r:id="rId14"/>
    <p:sldLayoutId id="2147484330" r:id="rId15"/>
    <p:sldLayoutId id="2147484331" r:id="rId16"/>
  </p:sldLayoutIdLst>
  <p:hf hdr="0" ftr="0" dt="0"/>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228600" y="2895600"/>
            <a:ext cx="8839200" cy="914400"/>
          </a:xfrm>
        </p:spPr>
        <p:txBody>
          <a:bodyPr/>
          <a:lstStyle/>
          <a:p>
            <a:br>
              <a:rPr lang="en-US" dirty="0"/>
            </a:br>
            <a:r>
              <a:rPr lang="en-US" sz="3600" b="1" dirty="0"/>
              <a:t>Proposition 47 Grant Program </a:t>
            </a:r>
            <a:br>
              <a:rPr lang="en-US" dirty="0"/>
            </a:br>
            <a:endParaRPr lang="en-US" dirty="0"/>
          </a:p>
        </p:txBody>
      </p:sp>
      <p:sp>
        <p:nvSpPr>
          <p:cNvPr id="5" name="Title 21"/>
          <p:cNvSpPr txBox="1">
            <a:spLocks/>
          </p:cNvSpPr>
          <p:nvPr/>
        </p:nvSpPr>
        <p:spPr bwMode="auto">
          <a:xfrm>
            <a:off x="228600" y="3733800"/>
            <a:ext cx="8763000" cy="762000"/>
          </a:xfrm>
          <a:prstGeom prst="rect">
            <a:avLst/>
          </a:prstGeom>
          <a:noFill/>
          <a:ln w="9525">
            <a:noFill/>
            <a:miter lim="800000"/>
            <a:headEnd/>
            <a:tailEnd/>
          </a:ln>
          <a:scene3d>
            <a:camera prst="orthographicFront"/>
            <a:lightRig rig="balanced" dir="t"/>
          </a:scene3d>
          <a:sp3d prstMaterial="clear"/>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cap="none" baseline="0">
                <a:solidFill>
                  <a:srgbClr val="1E3C78"/>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600" kern="0" dirty="0">
                <a:solidFill>
                  <a:srgbClr val="BF962F"/>
                </a:solidFill>
              </a:rPr>
              <a:t>Bidders’ Conferences</a:t>
            </a:r>
          </a:p>
        </p:txBody>
      </p:sp>
      <p:sp>
        <p:nvSpPr>
          <p:cNvPr id="4" name="Title 21"/>
          <p:cNvSpPr txBox="1">
            <a:spLocks/>
          </p:cNvSpPr>
          <p:nvPr/>
        </p:nvSpPr>
        <p:spPr bwMode="auto">
          <a:xfrm>
            <a:off x="228600" y="4419600"/>
            <a:ext cx="8534400" cy="838200"/>
          </a:xfrm>
          <a:prstGeom prst="rect">
            <a:avLst/>
          </a:prstGeom>
          <a:noFill/>
          <a:ln w="9525">
            <a:noFill/>
            <a:miter lim="800000"/>
            <a:headEnd/>
            <a:tailEnd/>
          </a:ln>
          <a:scene3d>
            <a:camera prst="orthographicFront"/>
            <a:lightRig rig="balanced" dir="t"/>
          </a:scene3d>
          <a:sp3d prstMaterial="clear"/>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cap="none" baseline="0">
                <a:solidFill>
                  <a:srgbClr val="1E3C78"/>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sz="3600" kern="0" dirty="0"/>
              <a:t>January 2019</a:t>
            </a:r>
          </a:p>
        </p:txBody>
      </p:sp>
    </p:spTree>
  </p:cSld>
  <p:clrMapOvr>
    <a:masterClrMapping/>
  </p:clrMapOvr>
  <p:transition>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Existing Grantees</a:t>
            </a:r>
          </a:p>
          <a:p>
            <a:pPr marL="457200" indent="-457200">
              <a:spcBef>
                <a:spcPts val="0"/>
              </a:spcBef>
              <a:buFont typeface="Wingdings" panose="05000000000000000000" pitchFamily="2" charset="2"/>
              <a:buChar char="v"/>
            </a:pPr>
            <a:r>
              <a:rPr lang="en-US" sz="2600" dirty="0">
                <a:solidFill>
                  <a:srgbClr val="090807"/>
                </a:solidFill>
              </a:rPr>
              <a:t>New and existing Proposition 47 Grantees may apply for this round of funding</a:t>
            </a:r>
          </a:p>
          <a:p>
            <a:pPr>
              <a:spcBef>
                <a:spcPts val="0"/>
              </a:spcBef>
            </a:pPr>
            <a:r>
              <a:rPr lang="en-US" sz="2400" dirty="0">
                <a:solidFill>
                  <a:srgbClr val="090807"/>
                </a:solidFill>
              </a:rPr>
              <a:t> </a:t>
            </a: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Existing grantees may request funding to continue their current approach or for a new unrelated approach</a:t>
            </a:r>
            <a:endParaRPr lang="en-US" sz="2600" b="1" dirty="0">
              <a:solidFill>
                <a:srgbClr val="090807"/>
              </a:solidFill>
              <a:latin typeface="+mn-lt"/>
            </a:endParaRPr>
          </a:p>
          <a:p>
            <a:pPr>
              <a:spcBef>
                <a:spcPts val="0"/>
              </a:spcBef>
            </a:pPr>
            <a:endParaRPr lang="en-US" sz="2400" b="1" i="1" dirty="0">
              <a:solidFill>
                <a:srgbClr val="090807"/>
              </a:solidFill>
            </a:endParaRPr>
          </a:p>
          <a:p>
            <a:pPr>
              <a:spcBef>
                <a:spcPts val="0"/>
              </a:spcBef>
            </a:pPr>
            <a:endParaRPr lang="en-US" sz="2400" b="1" i="1" dirty="0">
              <a:solidFill>
                <a:srgbClr val="090807"/>
              </a:solidFill>
            </a:endParaRPr>
          </a:p>
          <a:p>
            <a:pPr>
              <a:spcBef>
                <a:spcPts val="0"/>
              </a:spcBef>
            </a:pPr>
            <a:endParaRPr lang="en-US" sz="2400" b="1" i="1" dirty="0">
              <a:solidFill>
                <a:srgbClr val="090807"/>
              </a:solidFill>
            </a:endParaRPr>
          </a:p>
          <a:p>
            <a:pPr>
              <a:spcBef>
                <a:spcPts val="0"/>
              </a:spcBef>
            </a:pPr>
            <a:endParaRPr lang="en-US" sz="2400" b="1" i="1" dirty="0">
              <a:solidFill>
                <a:srgbClr val="090807"/>
              </a:solidFill>
            </a:endParaRPr>
          </a:p>
          <a:p>
            <a:pPr>
              <a:spcBef>
                <a:spcPts val="0"/>
              </a:spcBef>
            </a:pPr>
            <a:r>
              <a:rPr lang="en-US" sz="2400" b="1" i="1" dirty="0">
                <a:solidFill>
                  <a:srgbClr val="090807"/>
                </a:solidFill>
              </a:rPr>
              <a:t>RFP, Page 6</a:t>
            </a: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RFP Overview (3)</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8638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Pass-Through Requirements</a:t>
            </a:r>
          </a:p>
          <a:p>
            <a:pPr marL="457200" indent="-457200">
              <a:spcBef>
                <a:spcPts val="0"/>
              </a:spcBef>
              <a:buFont typeface="Wingdings" panose="05000000000000000000" pitchFamily="2" charset="2"/>
              <a:buChar char="v"/>
            </a:pPr>
            <a:r>
              <a:rPr lang="en-US" sz="2600" dirty="0">
                <a:solidFill>
                  <a:srgbClr val="090807"/>
                </a:solidFill>
              </a:rPr>
              <a:t>Public agencies </a:t>
            </a:r>
            <a:r>
              <a:rPr lang="en-US" sz="2600" u="sng" dirty="0">
                <a:solidFill>
                  <a:srgbClr val="090807"/>
                </a:solidFill>
              </a:rPr>
              <a:t>must</a:t>
            </a:r>
            <a:r>
              <a:rPr lang="en-US" sz="2600" dirty="0">
                <a:solidFill>
                  <a:srgbClr val="090807"/>
                </a:solidFill>
              </a:rPr>
              <a:t> subcontract with one or more non-governmental, community organizations</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 minimum of </a:t>
            </a:r>
            <a:r>
              <a:rPr lang="en-US" sz="2600" u="sng" dirty="0">
                <a:solidFill>
                  <a:srgbClr val="090807"/>
                </a:solidFill>
              </a:rPr>
              <a:t>50 percent</a:t>
            </a:r>
            <a:r>
              <a:rPr lang="en-US" sz="2600" dirty="0">
                <a:solidFill>
                  <a:srgbClr val="090807"/>
                </a:solidFill>
              </a:rPr>
              <a:t> of the total grant award must be passed through to one or more non-governmental, community organizations </a:t>
            </a:r>
          </a:p>
          <a:p>
            <a:pPr algn="just">
              <a:spcBef>
                <a:spcPts val="0"/>
              </a:spcBef>
            </a:pPr>
            <a:endParaRPr lang="en-US" dirty="0">
              <a:solidFill>
                <a:srgbClr val="090807"/>
              </a:solidFill>
            </a:endParaRPr>
          </a:p>
          <a:p>
            <a:pPr algn="just">
              <a:spcBef>
                <a:spcPts val="0"/>
              </a:spcBef>
            </a:pPr>
            <a:endParaRPr lang="en-US" sz="1600" b="1" dirty="0">
              <a:solidFill>
                <a:srgbClr val="090807"/>
              </a:solidFill>
              <a:latin typeface="+mn-lt"/>
            </a:endParaRPr>
          </a:p>
          <a:p>
            <a:pPr algn="just">
              <a:spcBef>
                <a:spcPts val="0"/>
              </a:spcBef>
            </a:pPr>
            <a:endParaRPr lang="en-US" sz="2400" b="1" i="1" dirty="0">
              <a:solidFill>
                <a:srgbClr val="090807"/>
              </a:solidFill>
            </a:endParaRPr>
          </a:p>
          <a:p>
            <a:pPr algn="just">
              <a:spcBef>
                <a:spcPts val="0"/>
              </a:spcBef>
            </a:pPr>
            <a:r>
              <a:rPr lang="en-US" sz="2400" b="1" i="1" dirty="0">
                <a:solidFill>
                  <a:srgbClr val="090807"/>
                </a:solidFill>
              </a:rPr>
              <a:t>RFP, Page 6</a:t>
            </a:r>
          </a:p>
        </p:txBody>
      </p:sp>
      <p:sp>
        <p:nvSpPr>
          <p:cNvPr id="4" name="Title 3"/>
          <p:cNvSpPr>
            <a:spLocks noGrp="1"/>
          </p:cNvSpPr>
          <p:nvPr>
            <p:ph type="title"/>
          </p:nvPr>
        </p:nvSpPr>
        <p:spPr>
          <a:xfrm>
            <a:off x="473242" y="457200"/>
            <a:ext cx="8229600" cy="838200"/>
          </a:xfrm>
        </p:spPr>
        <p:txBody>
          <a:bodyPr/>
          <a:lstStyle/>
          <a:p>
            <a:r>
              <a:rPr lang="en-US" b="1" dirty="0"/>
              <a:t>RFP Overview (4)</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4691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Joint Proposals</a:t>
            </a:r>
          </a:p>
          <a:p>
            <a:pPr marL="457200" indent="-457200">
              <a:spcBef>
                <a:spcPts val="0"/>
              </a:spcBef>
              <a:buFont typeface="Wingdings" panose="05000000000000000000" pitchFamily="2" charset="2"/>
              <a:buChar char="v"/>
            </a:pPr>
            <a:r>
              <a:rPr lang="en-US" sz="2600" dirty="0">
                <a:solidFill>
                  <a:srgbClr val="090807"/>
                </a:solidFill>
              </a:rPr>
              <a:t>Two or more public agencies may partner to submit a joint proposal</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 least one public agency must be designated as Lead Agency</a:t>
            </a:r>
          </a:p>
          <a:p>
            <a:pPr marL="457200" indent="-457200">
              <a:spcBef>
                <a:spcPts val="0"/>
              </a:spcBef>
              <a:buFont typeface="Wingdings" panose="05000000000000000000" pitchFamily="2" charset="2"/>
              <a:buChar char="v"/>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 public agency may not apply on both an individual and a joint proposal</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Non-lead agencies may serve as a partner on more than one proposal</a:t>
            </a:r>
          </a:p>
          <a:p>
            <a:pPr>
              <a:spcBef>
                <a:spcPts val="0"/>
              </a:spcBef>
            </a:pPr>
            <a:endParaRPr lang="en-US" sz="1200" b="1" dirty="0">
              <a:solidFill>
                <a:srgbClr val="090807"/>
              </a:solidFill>
              <a:latin typeface="+mn-lt"/>
            </a:endParaRPr>
          </a:p>
          <a:p>
            <a:pPr>
              <a:spcBef>
                <a:spcPts val="0"/>
              </a:spcBef>
            </a:pPr>
            <a:r>
              <a:rPr lang="en-US" sz="2400" b="1" i="1" dirty="0">
                <a:solidFill>
                  <a:srgbClr val="090807"/>
                </a:solidFill>
              </a:rPr>
              <a:t>RFP, Page 6</a:t>
            </a: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RFP Overview (5)</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6606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Non-Governmental Organizations </a:t>
            </a:r>
          </a:p>
          <a:p>
            <a:pPr marL="457200" indent="-457200">
              <a:spcBef>
                <a:spcPts val="0"/>
              </a:spcBef>
              <a:buFont typeface="Wingdings" panose="05000000000000000000" pitchFamily="2" charset="2"/>
              <a:buChar char="v"/>
            </a:pPr>
            <a:r>
              <a:rPr lang="en-US" sz="2600" dirty="0">
                <a:solidFill>
                  <a:srgbClr val="090807"/>
                </a:solidFill>
              </a:rPr>
              <a:t>Be duly organized, in existence, and in good standing at least six months…</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Be registered with the California Secretary of State’s Office, if applicable</a:t>
            </a: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Have a valid business license, if required by the applicable local jurisdiction</a:t>
            </a: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Have a physical address</a:t>
            </a:r>
          </a:p>
          <a:p>
            <a:pPr algn="just">
              <a:spcBef>
                <a:spcPts val="0"/>
              </a:spcBef>
            </a:pPr>
            <a:endParaRPr lang="en-US" sz="1600" b="1" dirty="0">
              <a:solidFill>
                <a:srgbClr val="090807"/>
              </a:solidFill>
              <a:latin typeface="+mn-lt"/>
            </a:endParaRPr>
          </a:p>
          <a:p>
            <a:pPr algn="just">
              <a:spcBef>
                <a:spcPts val="0"/>
              </a:spcBef>
            </a:pPr>
            <a:r>
              <a:rPr lang="en-US" sz="2400" b="1" i="1" dirty="0">
                <a:solidFill>
                  <a:srgbClr val="090807"/>
                </a:solidFill>
              </a:rPr>
              <a:t>RFP, Page 7</a:t>
            </a:r>
          </a:p>
        </p:txBody>
      </p:sp>
      <p:sp>
        <p:nvSpPr>
          <p:cNvPr id="4" name="Title 3"/>
          <p:cNvSpPr>
            <a:spLocks noGrp="1"/>
          </p:cNvSpPr>
          <p:nvPr>
            <p:ph type="title"/>
          </p:nvPr>
        </p:nvSpPr>
        <p:spPr>
          <a:xfrm>
            <a:off x="473242" y="457200"/>
            <a:ext cx="8229600" cy="838200"/>
          </a:xfrm>
        </p:spPr>
        <p:txBody>
          <a:bodyPr/>
          <a:lstStyle/>
          <a:p>
            <a:r>
              <a:rPr lang="en-US" b="1" dirty="0"/>
              <a:t>RFP Overview (6)</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9319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Eligible Activities</a:t>
            </a:r>
          </a:p>
          <a:p>
            <a:pPr marL="457200" indent="-457200">
              <a:spcBef>
                <a:spcPts val="0"/>
              </a:spcBef>
              <a:buFont typeface="Wingdings" panose="05000000000000000000" pitchFamily="2" charset="2"/>
              <a:buChar char="v"/>
            </a:pPr>
            <a:r>
              <a:rPr lang="en-US" sz="2600" dirty="0">
                <a:solidFill>
                  <a:srgbClr val="090807"/>
                </a:solidFill>
              </a:rPr>
              <a:t>Grant funds must be used for mental health services </a:t>
            </a:r>
            <a:r>
              <a:rPr lang="en-US" sz="2600" u="sng" dirty="0">
                <a:solidFill>
                  <a:srgbClr val="090807"/>
                </a:solidFill>
              </a:rPr>
              <a:t>OR</a:t>
            </a:r>
            <a:r>
              <a:rPr lang="en-US" sz="2600" dirty="0">
                <a:solidFill>
                  <a:srgbClr val="090807"/>
                </a:solidFill>
              </a:rPr>
              <a:t> substance use disorder treatment </a:t>
            </a:r>
            <a:r>
              <a:rPr lang="en-US" sz="2600" u="sng" dirty="0">
                <a:solidFill>
                  <a:srgbClr val="090807"/>
                </a:solidFill>
              </a:rPr>
              <a:t>OR</a:t>
            </a:r>
            <a:r>
              <a:rPr lang="en-US" sz="2600" dirty="0">
                <a:solidFill>
                  <a:srgbClr val="090807"/>
                </a:solidFill>
              </a:rPr>
              <a:t> diversion programs, </a:t>
            </a:r>
            <a:r>
              <a:rPr lang="en-US" sz="2600" u="sng" dirty="0">
                <a:solidFill>
                  <a:srgbClr val="090807"/>
                </a:solidFill>
              </a:rPr>
              <a:t>OR</a:t>
            </a:r>
            <a:r>
              <a:rPr lang="en-US" sz="2600" dirty="0">
                <a:solidFill>
                  <a:srgbClr val="090807"/>
                </a:solidFill>
              </a:rPr>
              <a:t> some combination thereof</a:t>
            </a:r>
          </a:p>
          <a:p>
            <a:pPr>
              <a:spcBef>
                <a:spcPts val="0"/>
              </a:spcBef>
            </a:pPr>
            <a:r>
              <a:rPr lang="en-US" sz="2400" dirty="0">
                <a:solidFill>
                  <a:srgbClr val="090807"/>
                </a:solidFill>
              </a:rPr>
              <a:t> </a:t>
            </a: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In addition, applicants are encouraged to provide supplemental housing-related services and other community-based supportive services</a:t>
            </a:r>
          </a:p>
          <a:p>
            <a:pPr>
              <a:spcBef>
                <a:spcPts val="0"/>
              </a:spcBef>
            </a:pPr>
            <a:endParaRPr lang="en-US" sz="2600" b="1" dirty="0">
              <a:solidFill>
                <a:srgbClr val="090807"/>
              </a:solidFill>
              <a:latin typeface="+mn-lt"/>
            </a:endParaRPr>
          </a:p>
          <a:p>
            <a:pPr>
              <a:spcBef>
                <a:spcPts val="0"/>
              </a:spcBef>
            </a:pPr>
            <a:endParaRPr lang="en-US" sz="2400" b="1" i="1" dirty="0">
              <a:solidFill>
                <a:srgbClr val="090807"/>
              </a:solidFill>
            </a:endParaRPr>
          </a:p>
          <a:p>
            <a:pPr>
              <a:spcBef>
                <a:spcPts val="0"/>
              </a:spcBef>
            </a:pPr>
            <a:r>
              <a:rPr lang="en-US" sz="2400" b="1" i="1" dirty="0">
                <a:solidFill>
                  <a:srgbClr val="090807"/>
                </a:solidFill>
              </a:rPr>
              <a:t>RFP, Pages 7-8</a:t>
            </a: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RFP Overview (7)</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881194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Ineligible Grant Expenditures</a:t>
            </a:r>
          </a:p>
          <a:p>
            <a:pPr>
              <a:spcBef>
                <a:spcPts val="0"/>
              </a:spcBef>
            </a:pPr>
            <a:r>
              <a:rPr lang="en-US" sz="2600" dirty="0">
                <a:solidFill>
                  <a:srgbClr val="090807"/>
                </a:solidFill>
              </a:rPr>
              <a:t>Grant funds </a:t>
            </a:r>
            <a:r>
              <a:rPr lang="en-US" sz="2600" u="sng" dirty="0">
                <a:solidFill>
                  <a:srgbClr val="090807"/>
                </a:solidFill>
              </a:rPr>
              <a:t>may not </a:t>
            </a:r>
            <a:r>
              <a:rPr lang="en-US" sz="2600" dirty="0">
                <a:solidFill>
                  <a:srgbClr val="090807"/>
                </a:solidFill>
              </a:rPr>
              <a:t>be used for:</a:t>
            </a:r>
          </a:p>
          <a:p>
            <a:pPr>
              <a:spcBef>
                <a:spcPts val="0"/>
              </a:spcBef>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The acquisition of real property </a:t>
            </a:r>
          </a:p>
          <a:p>
            <a:pPr>
              <a:spcBef>
                <a:spcPts val="0"/>
              </a:spcBef>
            </a:pPr>
            <a:endParaRPr lang="en-US" sz="2600" dirty="0">
              <a:solidFill>
                <a:srgbClr val="090807"/>
              </a:solidFill>
            </a:endParaRPr>
          </a:p>
          <a:p>
            <a:pPr marL="457200">
              <a:spcBef>
                <a:spcPts val="0"/>
              </a:spcBef>
            </a:pPr>
            <a:r>
              <a:rPr lang="en-US" sz="2600" dirty="0">
                <a:solidFill>
                  <a:srgbClr val="090807"/>
                </a:solidFill>
              </a:rPr>
              <a:t>or</a:t>
            </a:r>
          </a:p>
          <a:p>
            <a:pPr>
              <a:spcBef>
                <a:spcPts val="0"/>
              </a:spcBef>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Programs or services provided in a custodial setting (with the exception of outreach and reentry planning) </a:t>
            </a:r>
            <a:endParaRPr lang="en-US" sz="2600" b="1" dirty="0">
              <a:solidFill>
                <a:srgbClr val="090807"/>
              </a:solidFill>
              <a:latin typeface="+mn-lt"/>
            </a:endParaRPr>
          </a:p>
          <a:p>
            <a:pPr>
              <a:spcBef>
                <a:spcPts val="0"/>
              </a:spcBef>
            </a:pPr>
            <a:endParaRPr lang="en-US" sz="2400" b="1" i="1" dirty="0">
              <a:solidFill>
                <a:srgbClr val="090807"/>
              </a:solidFill>
            </a:endParaRPr>
          </a:p>
          <a:p>
            <a:pPr>
              <a:spcBef>
                <a:spcPts val="0"/>
              </a:spcBef>
            </a:pPr>
            <a:endParaRPr lang="en-US" sz="2400" b="1" i="1" dirty="0">
              <a:solidFill>
                <a:srgbClr val="090807"/>
              </a:solidFill>
            </a:endParaRPr>
          </a:p>
          <a:p>
            <a:pPr>
              <a:spcBef>
                <a:spcPts val="0"/>
              </a:spcBef>
            </a:pPr>
            <a:endParaRPr lang="en-US" sz="2400" b="1" i="1" dirty="0">
              <a:solidFill>
                <a:srgbClr val="090807"/>
              </a:solidFill>
            </a:endParaRPr>
          </a:p>
          <a:p>
            <a:pPr>
              <a:spcBef>
                <a:spcPts val="0"/>
              </a:spcBef>
            </a:pPr>
            <a:endParaRPr lang="en-US" sz="2400" b="1" i="1" dirty="0">
              <a:solidFill>
                <a:srgbClr val="090807"/>
              </a:solidFill>
            </a:endParaRPr>
          </a:p>
          <a:p>
            <a:pPr>
              <a:spcBef>
                <a:spcPts val="0"/>
              </a:spcBef>
            </a:pPr>
            <a:r>
              <a:rPr lang="en-US" sz="2400" b="1" i="1" dirty="0">
                <a:solidFill>
                  <a:srgbClr val="090807"/>
                </a:solidFill>
              </a:rPr>
              <a:t>RFP, Page 9</a:t>
            </a: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RFP Overview (8)</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9209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Target Population</a:t>
            </a:r>
          </a:p>
          <a:p>
            <a:pPr marL="457200" indent="-457200">
              <a:spcBef>
                <a:spcPts val="0"/>
              </a:spcBef>
              <a:buFont typeface="Wingdings" panose="05000000000000000000" pitchFamily="2" charset="2"/>
              <a:buChar char="v"/>
            </a:pPr>
            <a:r>
              <a:rPr lang="en-US" sz="2600" dirty="0">
                <a:solidFill>
                  <a:srgbClr val="090807"/>
                </a:solidFill>
              </a:rPr>
              <a:t>People who have been arrested, charged with, or convicted of a criminal offense </a:t>
            </a:r>
            <a:r>
              <a:rPr lang="en-US" sz="2600" u="sng" dirty="0">
                <a:solidFill>
                  <a:srgbClr val="090807"/>
                </a:solidFill>
              </a:rPr>
              <a:t>AND</a:t>
            </a:r>
            <a:r>
              <a:rPr lang="en-US" sz="2600" dirty="0">
                <a:solidFill>
                  <a:srgbClr val="090807"/>
                </a:solidFill>
              </a:rPr>
              <a:t> have a history of mental health issues or substance use disorders </a:t>
            </a:r>
          </a:p>
          <a:p>
            <a:pPr>
              <a:spcBef>
                <a:spcPts val="0"/>
              </a:spcBef>
            </a:pPr>
            <a:endParaRPr lang="en-US" sz="2600" dirty="0">
              <a:solidFill>
                <a:srgbClr val="090807"/>
              </a:solidFill>
            </a:endParaRPr>
          </a:p>
          <a:p>
            <a:pPr marL="457200">
              <a:spcBef>
                <a:spcPts val="0"/>
              </a:spcBef>
            </a:pPr>
            <a:r>
              <a:rPr lang="en-US" sz="2600" dirty="0">
                <a:solidFill>
                  <a:srgbClr val="090807"/>
                </a:solidFill>
              </a:rPr>
              <a:t>Note: RFP definition for history of mental health issues or substance use disorders found on page 11</a:t>
            </a:r>
          </a:p>
          <a:p>
            <a:pPr marL="457200" indent="-457200">
              <a:spcBef>
                <a:spcPts val="0"/>
              </a:spcBef>
              <a:buFont typeface="Wingdings" panose="05000000000000000000" pitchFamily="2" charset="2"/>
              <a:buChar char="v"/>
            </a:pPr>
            <a:endParaRPr lang="en-US" sz="2600" dirty="0">
              <a:solidFill>
                <a:srgbClr val="090807"/>
              </a:solidFill>
            </a:endParaRPr>
          </a:p>
          <a:p>
            <a:pPr>
              <a:spcBef>
                <a:spcPts val="0"/>
              </a:spcBef>
            </a:pPr>
            <a:endParaRPr lang="en-US" sz="2400" dirty="0">
              <a:solidFill>
                <a:srgbClr val="090807"/>
              </a:solidFill>
            </a:endParaRPr>
          </a:p>
          <a:p>
            <a:pPr algn="just">
              <a:spcBef>
                <a:spcPts val="0"/>
              </a:spcBef>
            </a:pPr>
            <a:endParaRPr lang="en-US" sz="1600" b="1" dirty="0">
              <a:solidFill>
                <a:srgbClr val="090807"/>
              </a:solidFill>
              <a:latin typeface="+mn-lt"/>
            </a:endParaRPr>
          </a:p>
          <a:p>
            <a:pPr algn="just">
              <a:spcBef>
                <a:spcPts val="0"/>
              </a:spcBef>
            </a:pPr>
            <a:r>
              <a:rPr lang="en-US" sz="2400" b="1" i="1" dirty="0">
                <a:solidFill>
                  <a:srgbClr val="090807"/>
                </a:solidFill>
              </a:rPr>
              <a:t>RFP, Page 11</a:t>
            </a:r>
          </a:p>
        </p:txBody>
      </p:sp>
      <p:sp>
        <p:nvSpPr>
          <p:cNvPr id="4" name="Title 3"/>
          <p:cNvSpPr>
            <a:spLocks noGrp="1"/>
          </p:cNvSpPr>
          <p:nvPr>
            <p:ph type="title"/>
          </p:nvPr>
        </p:nvSpPr>
        <p:spPr>
          <a:xfrm>
            <a:off x="473242" y="457200"/>
            <a:ext cx="8229600" cy="838200"/>
          </a:xfrm>
        </p:spPr>
        <p:txBody>
          <a:bodyPr/>
          <a:lstStyle/>
          <a:p>
            <a:r>
              <a:rPr lang="en-US" b="1" dirty="0"/>
              <a:t>RFP Overview (9)</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2351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Grant Period</a:t>
            </a:r>
          </a:p>
          <a:p>
            <a:pPr marL="457200" indent="-457200">
              <a:spcBef>
                <a:spcPts val="0"/>
              </a:spcBef>
              <a:buFont typeface="Wingdings" panose="05000000000000000000" pitchFamily="2" charset="2"/>
              <a:buChar char="v"/>
            </a:pPr>
            <a:r>
              <a:rPr lang="en-US" sz="2600" dirty="0">
                <a:solidFill>
                  <a:srgbClr val="090807"/>
                </a:solidFill>
              </a:rPr>
              <a:t>August 15, 2019 to May 15, 2023 </a:t>
            </a:r>
          </a:p>
          <a:p>
            <a:pPr>
              <a:spcBef>
                <a:spcPts val="0"/>
              </a:spcBef>
            </a:pPr>
            <a:endParaRPr lang="en-US" sz="2400" dirty="0">
              <a:solidFill>
                <a:srgbClr val="090807"/>
              </a:solidFill>
            </a:endParaRPr>
          </a:p>
          <a:p>
            <a:pPr algn="just">
              <a:spcBef>
                <a:spcPts val="0"/>
              </a:spcBef>
            </a:pPr>
            <a:endParaRPr lang="en-US" dirty="0">
              <a:solidFill>
                <a:srgbClr val="090807"/>
              </a:solidFill>
            </a:endParaRPr>
          </a:p>
          <a:p>
            <a:pPr algn="just">
              <a:spcBef>
                <a:spcPts val="0"/>
              </a:spcBef>
            </a:pPr>
            <a:endParaRPr lang="en-US" sz="1600" b="1" dirty="0">
              <a:solidFill>
                <a:srgbClr val="090807"/>
              </a:solidFill>
              <a:latin typeface="+mn-lt"/>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p:txBody>
      </p:sp>
      <p:sp>
        <p:nvSpPr>
          <p:cNvPr id="4" name="Title 3"/>
          <p:cNvSpPr>
            <a:spLocks noGrp="1"/>
          </p:cNvSpPr>
          <p:nvPr>
            <p:ph type="title"/>
          </p:nvPr>
        </p:nvSpPr>
        <p:spPr>
          <a:xfrm>
            <a:off x="473242" y="457200"/>
            <a:ext cx="8229600" cy="838200"/>
          </a:xfrm>
        </p:spPr>
        <p:txBody>
          <a:bodyPr/>
          <a:lstStyle/>
          <a:p>
            <a:r>
              <a:rPr lang="en-US" b="1" dirty="0"/>
              <a:t>RFP Overview (10)</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5" name="Table 4">
            <a:extLst>
              <a:ext uri="{FF2B5EF4-FFF2-40B4-BE49-F238E27FC236}">
                <a16:creationId xmlns:a16="http://schemas.microsoft.com/office/drawing/2014/main" id="{15509A1D-3879-4585-A358-5EBB6213FEEC}"/>
              </a:ext>
            </a:extLst>
          </p:cNvPr>
          <p:cNvGraphicFramePr>
            <a:graphicFrameLocks noGrp="1"/>
          </p:cNvGraphicFramePr>
          <p:nvPr/>
        </p:nvGraphicFramePr>
        <p:xfrm>
          <a:off x="914400" y="2427965"/>
          <a:ext cx="8153400" cy="4340994"/>
        </p:xfrm>
        <a:graphic>
          <a:graphicData uri="http://schemas.openxmlformats.org/drawingml/2006/table">
            <a:tbl>
              <a:tblPr firstRow="1" firstCol="1" bandRow="1"/>
              <a:tblGrid>
                <a:gridCol w="1702566">
                  <a:extLst>
                    <a:ext uri="{9D8B030D-6E8A-4147-A177-3AD203B41FA5}">
                      <a16:colId xmlns:a16="http://schemas.microsoft.com/office/drawing/2014/main" val="4242887578"/>
                    </a:ext>
                  </a:extLst>
                </a:gridCol>
                <a:gridCol w="1558629">
                  <a:extLst>
                    <a:ext uri="{9D8B030D-6E8A-4147-A177-3AD203B41FA5}">
                      <a16:colId xmlns:a16="http://schemas.microsoft.com/office/drawing/2014/main" val="2940190001"/>
                    </a:ext>
                  </a:extLst>
                </a:gridCol>
                <a:gridCol w="1630187">
                  <a:extLst>
                    <a:ext uri="{9D8B030D-6E8A-4147-A177-3AD203B41FA5}">
                      <a16:colId xmlns:a16="http://schemas.microsoft.com/office/drawing/2014/main" val="161169345"/>
                    </a:ext>
                  </a:extLst>
                </a:gridCol>
                <a:gridCol w="1631009">
                  <a:extLst>
                    <a:ext uri="{9D8B030D-6E8A-4147-A177-3AD203B41FA5}">
                      <a16:colId xmlns:a16="http://schemas.microsoft.com/office/drawing/2014/main" val="1428815502"/>
                    </a:ext>
                  </a:extLst>
                </a:gridCol>
                <a:gridCol w="1631009">
                  <a:extLst>
                    <a:ext uri="{9D8B030D-6E8A-4147-A177-3AD203B41FA5}">
                      <a16:colId xmlns:a16="http://schemas.microsoft.com/office/drawing/2014/main" val="1957875495"/>
                    </a:ext>
                  </a:extLst>
                </a:gridCol>
              </a:tblGrid>
              <a:tr h="298052">
                <a:tc>
                  <a:txBody>
                    <a:bodyPr/>
                    <a:lstStyle/>
                    <a:p>
                      <a:pPr marL="0" marR="0" algn="ctr">
                        <a:lnSpc>
                          <a:spcPct val="115000"/>
                        </a:lnSpc>
                        <a:spcBef>
                          <a:spcPts val="0"/>
                        </a:spcBef>
                        <a:spcAft>
                          <a:spcPts val="0"/>
                        </a:spcAft>
                      </a:pPr>
                      <a:r>
                        <a:rPr lang="en-US" sz="1400" b="1"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Implementation</a:t>
                      </a:r>
                      <a:endParaRPr lang="en-US" sz="14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400" b="1"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Service Delivery</a:t>
                      </a:r>
                      <a:endParaRPr lang="en-US" sz="14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b="1">
                          <a:solidFill>
                            <a:srgbClr val="070C11"/>
                          </a:solidFill>
                          <a:effectLst/>
                          <a:latin typeface="Arial Narrow" panose="020B0606020202030204" pitchFamily="34" charset="0"/>
                          <a:ea typeface="Calibri" panose="020F0502020204030204" pitchFamily="34" charset="0"/>
                          <a:cs typeface="Arial" panose="020B0604020202020204" pitchFamily="34" charset="0"/>
                        </a:rPr>
                        <a:t>Service Delivery</a:t>
                      </a:r>
                      <a:endParaRPr lang="en-US" sz="140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b="1">
                          <a:solidFill>
                            <a:srgbClr val="070C11"/>
                          </a:solidFill>
                          <a:effectLst/>
                          <a:latin typeface="Arial Narrow" panose="020B0606020202030204" pitchFamily="34" charset="0"/>
                          <a:ea typeface="Calibri" panose="020F0502020204030204" pitchFamily="34" charset="0"/>
                          <a:cs typeface="Arial" panose="020B0604020202020204" pitchFamily="34" charset="0"/>
                        </a:rPr>
                        <a:t>Service Delivery</a:t>
                      </a:r>
                      <a:endParaRPr lang="en-US" sz="140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b="1"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Data Evaluation</a:t>
                      </a:r>
                      <a:endParaRPr lang="en-US" sz="14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735332929"/>
                  </a:ext>
                </a:extLst>
              </a:tr>
              <a:tr h="278133">
                <a:tc>
                  <a:txBody>
                    <a:bodyPr/>
                    <a:lstStyle/>
                    <a:p>
                      <a:pPr marL="0" marR="0" algn="ctr">
                        <a:lnSpc>
                          <a:spcPct val="115000"/>
                        </a:lnSpc>
                        <a:spcBef>
                          <a:spcPts val="0"/>
                        </a:spcBef>
                        <a:spcAft>
                          <a:spcPts val="0"/>
                        </a:spcAft>
                      </a:pPr>
                      <a:r>
                        <a:rPr lang="en-US" sz="1400" b="1"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rPr>
                        <a:t>4 Months</a:t>
                      </a:r>
                      <a:endParaRPr lang="en-US" sz="14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400" b="1"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rPr>
                        <a:t>Year 1</a:t>
                      </a:r>
                      <a:endParaRPr lang="en-US" sz="14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400" b="1"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rPr>
                        <a:t>Year 2</a:t>
                      </a:r>
                      <a:endParaRPr lang="en-US" sz="14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400" b="1"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rPr>
                        <a:t>Year 3</a:t>
                      </a:r>
                      <a:endParaRPr lang="en-US" sz="14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400" b="1"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rPr>
                        <a:t>4 Months</a:t>
                      </a:r>
                      <a:endParaRPr lang="en-US" sz="14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592720960"/>
                  </a:ext>
                </a:extLst>
              </a:tr>
              <a:tr h="439949">
                <a:tc>
                  <a:txBody>
                    <a:bodyPr/>
                    <a:lstStyle/>
                    <a:p>
                      <a:pPr marL="0" marR="0"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August 15, 2019 -</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December 31, 2019</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January 1, 2020 -</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December 31, 2020</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January 1, 2021 - December 31, 2021</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January 1, 2022 - December 31, 2022</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January 1, 2023 –</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May 15, 2023</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4124135"/>
                  </a:ext>
                </a:extLst>
              </a:tr>
              <a:tr h="3324860">
                <a:tc>
                  <a:txBody>
                    <a:bodyPr/>
                    <a:lstStyle/>
                    <a:p>
                      <a:pPr marL="0" marR="0">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Implementation period provided to allow</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for local procurement, hiring, and other activities that can facilitate a timely start. </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u="none" strike="noStrike"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 </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Grantees who do not need the full implementation period can begin service delivery at any time once under contract.</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Service delivery and data collection.</a:t>
                      </a:r>
                      <a:endParaRPr lang="en-US" sz="11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Service delivery and data collection.</a:t>
                      </a:r>
                      <a:endParaRPr lang="en-US" sz="11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Service delivery and data collection.</a:t>
                      </a:r>
                      <a:endParaRPr lang="en-US" sz="11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Data analysis and evaluation period to compile and analyze data gathered from three full years of service delivery.</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 </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070C11"/>
                          </a:solidFill>
                          <a:effectLst/>
                          <a:latin typeface="Arial Narrow" panose="020B0606020202030204" pitchFamily="34" charset="0"/>
                          <a:ea typeface="Calibri" panose="020F0502020204030204" pitchFamily="34" charset="0"/>
                          <a:cs typeface="Arial" panose="020B0604020202020204" pitchFamily="34" charset="0"/>
                        </a:rPr>
                        <a:t>Only expenses incurred for evaluation efforts may be incurred during these last four months. No new service delivery expenses may be incurred.</a:t>
                      </a:r>
                      <a:endParaRPr lang="en-US" sz="1200" dirty="0">
                        <a:solidFill>
                          <a:srgbClr val="070C1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132611"/>
                  </a:ext>
                </a:extLst>
              </a:tr>
            </a:tbl>
          </a:graphicData>
        </a:graphic>
      </p:graphicFrame>
    </p:spTree>
    <p:extLst>
      <p:ext uri="{BB962C8B-B14F-4D97-AF65-F5344CB8AC3E}">
        <p14:creationId xmlns:p14="http://schemas.microsoft.com/office/powerpoint/2010/main" val="41037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Funding</a:t>
            </a:r>
          </a:p>
          <a:p>
            <a:pPr marL="457200" indent="-457200">
              <a:spcBef>
                <a:spcPts val="0"/>
              </a:spcBef>
              <a:buFont typeface="Wingdings" panose="05000000000000000000" pitchFamily="2" charset="2"/>
              <a:buChar char="v"/>
            </a:pPr>
            <a:r>
              <a:rPr lang="en-US" sz="2600" dirty="0">
                <a:solidFill>
                  <a:srgbClr val="090807"/>
                </a:solidFill>
              </a:rPr>
              <a:t>Approximately $96,434,500 available </a:t>
            </a:r>
          </a:p>
          <a:p>
            <a:pPr>
              <a:spcBef>
                <a:spcPts val="0"/>
              </a:spcBef>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Funding divided into two categories</a:t>
            </a:r>
          </a:p>
          <a:p>
            <a:pPr>
              <a:spcBef>
                <a:spcPts val="0"/>
              </a:spcBef>
            </a:pPr>
            <a:endParaRPr lang="en-US" sz="2400" dirty="0">
              <a:solidFill>
                <a:srgbClr val="090807"/>
              </a:solidFill>
            </a:endParaRPr>
          </a:p>
          <a:p>
            <a:pPr algn="just">
              <a:spcBef>
                <a:spcPts val="0"/>
              </a:spcBef>
            </a:pPr>
            <a:endParaRPr lang="en-US" dirty="0">
              <a:solidFill>
                <a:srgbClr val="090807"/>
              </a:solidFill>
            </a:endParaRPr>
          </a:p>
          <a:p>
            <a:pPr algn="just">
              <a:spcBef>
                <a:spcPts val="0"/>
              </a:spcBef>
            </a:pPr>
            <a:endParaRPr lang="en-US" sz="1600" b="1" dirty="0">
              <a:solidFill>
                <a:srgbClr val="090807"/>
              </a:solidFill>
              <a:latin typeface="+mn-lt"/>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endParaRPr lang="en-US" sz="2400" b="1" i="1" dirty="0">
              <a:solidFill>
                <a:srgbClr val="090807"/>
              </a:solidFill>
            </a:endParaRPr>
          </a:p>
          <a:p>
            <a:pPr algn="just">
              <a:spcBef>
                <a:spcPts val="0"/>
              </a:spcBef>
            </a:pPr>
            <a:r>
              <a:rPr lang="en-US" sz="2400" b="1" i="1" dirty="0">
                <a:solidFill>
                  <a:srgbClr val="090807"/>
                </a:solidFill>
              </a:rPr>
              <a:t>RFP, Pages 13-14</a:t>
            </a:r>
          </a:p>
          <a:p>
            <a:pPr algn="just">
              <a:spcBef>
                <a:spcPts val="0"/>
              </a:spcBef>
            </a:pPr>
            <a:endParaRPr lang="en-US" sz="2400" b="1" i="1" dirty="0">
              <a:solidFill>
                <a:srgbClr val="090807"/>
              </a:solidFill>
            </a:endParaRPr>
          </a:p>
        </p:txBody>
      </p:sp>
      <p:sp>
        <p:nvSpPr>
          <p:cNvPr id="4" name="Title 3"/>
          <p:cNvSpPr>
            <a:spLocks noGrp="1"/>
          </p:cNvSpPr>
          <p:nvPr>
            <p:ph type="title"/>
          </p:nvPr>
        </p:nvSpPr>
        <p:spPr>
          <a:xfrm>
            <a:off x="473242" y="457200"/>
            <a:ext cx="8229600" cy="838200"/>
          </a:xfrm>
        </p:spPr>
        <p:txBody>
          <a:bodyPr/>
          <a:lstStyle/>
          <a:p>
            <a:r>
              <a:rPr lang="en-US" b="1" dirty="0"/>
              <a:t>RFP Overview (11)</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3420578F-6E35-4026-B8CD-456108B72874}"/>
              </a:ext>
            </a:extLst>
          </p:cNvPr>
          <p:cNvPicPr>
            <a:picLocks noChangeAspect="1"/>
          </p:cNvPicPr>
          <p:nvPr/>
        </p:nvPicPr>
        <p:blipFill>
          <a:blip r:embed="rId3"/>
          <a:stretch>
            <a:fillRect/>
          </a:stretch>
        </p:blipFill>
        <p:spPr>
          <a:xfrm>
            <a:off x="685800" y="3352800"/>
            <a:ext cx="8554865" cy="2895600"/>
          </a:xfrm>
          <a:prstGeom prst="rect">
            <a:avLst/>
          </a:prstGeom>
        </p:spPr>
      </p:pic>
    </p:spTree>
    <p:extLst>
      <p:ext uri="{BB962C8B-B14F-4D97-AF65-F5344CB8AC3E}">
        <p14:creationId xmlns:p14="http://schemas.microsoft.com/office/powerpoint/2010/main" val="588794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Financial Leveraging</a:t>
            </a:r>
          </a:p>
          <a:p>
            <a:pPr marL="457200" indent="-457200">
              <a:spcBef>
                <a:spcPts val="0"/>
              </a:spcBef>
              <a:buFont typeface="Wingdings" panose="05000000000000000000" pitchFamily="2" charset="2"/>
              <a:buChar char="v"/>
            </a:pPr>
            <a:r>
              <a:rPr lang="en-US" sz="2600" dirty="0">
                <a:solidFill>
                  <a:srgbClr val="090807"/>
                </a:solidFill>
              </a:rPr>
              <a:t>No match requirement.</a:t>
            </a:r>
          </a:p>
          <a:p>
            <a:pPr>
              <a:spcBef>
                <a:spcPts val="0"/>
              </a:spcBef>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However, public agency applicants </a:t>
            </a:r>
            <a:r>
              <a:rPr lang="en-US" sz="2600" u="sng" dirty="0">
                <a:solidFill>
                  <a:srgbClr val="090807"/>
                </a:solidFill>
              </a:rPr>
              <a:t>must</a:t>
            </a:r>
            <a:r>
              <a:rPr lang="en-US" sz="2600" dirty="0">
                <a:solidFill>
                  <a:srgbClr val="090807"/>
                </a:solidFill>
              </a:rPr>
              <a:t> demonstrate how they will leverage other federal, state, and local funds</a:t>
            </a:r>
          </a:p>
          <a:p>
            <a:pPr>
              <a:spcBef>
                <a:spcPts val="0"/>
              </a:spcBef>
            </a:pPr>
            <a:endParaRPr lang="en-US" sz="2600" dirty="0">
              <a:solidFill>
                <a:srgbClr val="090807"/>
              </a:solidFill>
            </a:endParaRPr>
          </a:p>
          <a:p>
            <a:pPr>
              <a:spcBef>
                <a:spcPts val="0"/>
              </a:spcBef>
            </a:pPr>
            <a:r>
              <a:rPr lang="en-US" sz="2600" dirty="0">
                <a:solidFill>
                  <a:srgbClr val="090807"/>
                </a:solidFill>
              </a:rPr>
              <a:t>Examples:</a:t>
            </a:r>
          </a:p>
          <a:p>
            <a:pPr marL="457200" indent="-457200">
              <a:spcBef>
                <a:spcPts val="0"/>
              </a:spcBef>
              <a:buFont typeface="Wingdings" panose="05000000000000000000" pitchFamily="2" charset="2"/>
              <a:buChar char="v"/>
            </a:pPr>
            <a:r>
              <a:rPr lang="en-US" sz="2600" dirty="0">
                <a:solidFill>
                  <a:srgbClr val="090807"/>
                </a:solidFill>
              </a:rPr>
              <a:t>Drug </a:t>
            </a:r>
            <a:r>
              <a:rPr lang="en-US" sz="2600" dirty="0" err="1">
                <a:solidFill>
                  <a:srgbClr val="090807"/>
                </a:solidFill>
              </a:rPr>
              <a:t>Medi</a:t>
            </a:r>
            <a:r>
              <a:rPr lang="en-US" sz="2600" dirty="0">
                <a:solidFill>
                  <a:srgbClr val="090807"/>
                </a:solidFill>
              </a:rPr>
              <a:t>-Cal Treatment Program </a:t>
            </a:r>
          </a:p>
          <a:p>
            <a:pPr marL="457200" indent="-457200">
              <a:spcBef>
                <a:spcPts val="0"/>
              </a:spcBef>
              <a:buFont typeface="Wingdings" panose="05000000000000000000" pitchFamily="2" charset="2"/>
              <a:buChar char="v"/>
            </a:pPr>
            <a:r>
              <a:rPr lang="en-US" sz="2600" dirty="0">
                <a:solidFill>
                  <a:srgbClr val="090807"/>
                </a:solidFill>
              </a:rPr>
              <a:t>Mental Health Services Act</a:t>
            </a: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r>
              <a:rPr lang="en-US" sz="2400" b="1" i="1" dirty="0">
                <a:solidFill>
                  <a:srgbClr val="090807"/>
                </a:solidFill>
              </a:rPr>
              <a:t>RFP, Page 14</a:t>
            </a:r>
          </a:p>
        </p:txBody>
      </p:sp>
      <p:sp>
        <p:nvSpPr>
          <p:cNvPr id="4" name="Title 3"/>
          <p:cNvSpPr>
            <a:spLocks noGrp="1"/>
          </p:cNvSpPr>
          <p:nvPr>
            <p:ph type="title"/>
          </p:nvPr>
        </p:nvSpPr>
        <p:spPr>
          <a:xfrm>
            <a:off x="473242" y="457200"/>
            <a:ext cx="8229600" cy="838200"/>
          </a:xfrm>
        </p:spPr>
        <p:txBody>
          <a:bodyPr/>
          <a:lstStyle/>
          <a:p>
            <a:r>
              <a:rPr lang="en-US" b="1" dirty="0"/>
              <a:t>RFP Overview (12)</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2053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1447800"/>
            <a:ext cx="7543800" cy="4343400"/>
          </a:xfrm>
        </p:spPr>
        <p:txBody>
          <a:bodyPr/>
          <a:lstStyle/>
          <a:p>
            <a:pPr marL="342900" indent="-342900">
              <a:spcBef>
                <a:spcPts val="0"/>
              </a:spcBef>
              <a:buFont typeface="Wingdings" panose="05000000000000000000" pitchFamily="2" charset="2"/>
              <a:buChar char="v"/>
            </a:pPr>
            <a:r>
              <a:rPr lang="en-US" sz="2800" dirty="0">
                <a:solidFill>
                  <a:srgbClr val="090807"/>
                </a:solidFill>
              </a:rPr>
              <a:t> Introductions</a:t>
            </a:r>
          </a:p>
          <a:p>
            <a:pPr>
              <a:spcBef>
                <a:spcPts val="0"/>
              </a:spcBef>
            </a:pPr>
            <a:endParaRPr lang="en-US" sz="800" dirty="0">
              <a:solidFill>
                <a:srgbClr val="090807"/>
              </a:solidFill>
            </a:endParaRPr>
          </a:p>
          <a:p>
            <a:pPr marL="342900" indent="-342900">
              <a:spcBef>
                <a:spcPts val="0"/>
              </a:spcBef>
              <a:buFont typeface="Wingdings" panose="05000000000000000000" pitchFamily="2" charset="2"/>
              <a:buChar char="v"/>
            </a:pPr>
            <a:r>
              <a:rPr lang="en-US" sz="2800" dirty="0">
                <a:solidFill>
                  <a:srgbClr val="090807"/>
                </a:solidFill>
              </a:rPr>
              <a:t> Grant Background</a:t>
            </a:r>
          </a:p>
          <a:p>
            <a:pPr marL="342900" indent="-342900">
              <a:spcBef>
                <a:spcPts val="0"/>
              </a:spcBef>
              <a:buFont typeface="Wingdings" panose="05000000000000000000" pitchFamily="2" charset="2"/>
              <a:buChar char="v"/>
            </a:pPr>
            <a:endParaRPr lang="en-US" sz="800" dirty="0">
              <a:solidFill>
                <a:srgbClr val="090807"/>
              </a:solidFill>
            </a:endParaRPr>
          </a:p>
          <a:p>
            <a:pPr marL="342900" indent="-342900">
              <a:spcBef>
                <a:spcPts val="0"/>
              </a:spcBef>
              <a:buFont typeface="Wingdings" panose="05000000000000000000" pitchFamily="2" charset="2"/>
              <a:buChar char="v"/>
            </a:pPr>
            <a:r>
              <a:rPr lang="en-US" sz="2800" dirty="0">
                <a:solidFill>
                  <a:srgbClr val="090807"/>
                </a:solidFill>
              </a:rPr>
              <a:t> Scoring Panel</a:t>
            </a:r>
          </a:p>
          <a:p>
            <a:pPr marL="342900" indent="-342900">
              <a:spcBef>
                <a:spcPts val="0"/>
              </a:spcBef>
              <a:buFont typeface="Wingdings" panose="05000000000000000000" pitchFamily="2" charset="2"/>
              <a:buChar char="v"/>
            </a:pPr>
            <a:endParaRPr lang="en-US" sz="800" dirty="0">
              <a:solidFill>
                <a:srgbClr val="090807"/>
              </a:solidFill>
            </a:endParaRPr>
          </a:p>
          <a:p>
            <a:pPr marL="342900" indent="-342900" algn="just">
              <a:spcBef>
                <a:spcPts val="0"/>
              </a:spcBef>
              <a:buFont typeface="Wingdings" panose="05000000000000000000" pitchFamily="2" charset="2"/>
              <a:buChar char="v"/>
            </a:pPr>
            <a:r>
              <a:rPr lang="en-US" sz="2800" dirty="0">
                <a:solidFill>
                  <a:srgbClr val="090807"/>
                </a:solidFill>
              </a:rPr>
              <a:t> Request for Proposals Overview</a:t>
            </a:r>
          </a:p>
          <a:p>
            <a:pPr marL="342900" indent="-342900" algn="just">
              <a:spcBef>
                <a:spcPts val="0"/>
              </a:spcBef>
              <a:buFont typeface="Wingdings" panose="05000000000000000000" pitchFamily="2" charset="2"/>
              <a:buChar char="v"/>
            </a:pPr>
            <a:endParaRPr lang="en-US" sz="800" dirty="0">
              <a:solidFill>
                <a:srgbClr val="090807"/>
              </a:solidFill>
            </a:endParaRPr>
          </a:p>
          <a:p>
            <a:pPr marL="342900" indent="-342900" algn="just">
              <a:spcBef>
                <a:spcPts val="0"/>
              </a:spcBef>
              <a:buFont typeface="Wingdings" panose="05000000000000000000" pitchFamily="2" charset="2"/>
              <a:buChar char="v"/>
            </a:pPr>
            <a:r>
              <a:rPr lang="en-US" sz="2800" dirty="0">
                <a:solidFill>
                  <a:srgbClr val="090807"/>
                </a:solidFill>
              </a:rPr>
              <a:t> Proposal Rating Process</a:t>
            </a:r>
          </a:p>
          <a:p>
            <a:pPr marL="342900" indent="-342900" algn="just">
              <a:spcBef>
                <a:spcPts val="0"/>
              </a:spcBef>
              <a:buFont typeface="Wingdings" panose="05000000000000000000" pitchFamily="2" charset="2"/>
              <a:buChar char="v"/>
            </a:pPr>
            <a:endParaRPr lang="en-US" sz="800" dirty="0">
              <a:solidFill>
                <a:srgbClr val="090807"/>
              </a:solidFill>
            </a:endParaRPr>
          </a:p>
          <a:p>
            <a:pPr marL="342900" indent="-342900" algn="just">
              <a:spcBef>
                <a:spcPts val="0"/>
              </a:spcBef>
              <a:buFont typeface="Wingdings" panose="05000000000000000000" pitchFamily="2" charset="2"/>
              <a:buChar char="v"/>
            </a:pPr>
            <a:r>
              <a:rPr lang="en-US" sz="2800" dirty="0">
                <a:solidFill>
                  <a:srgbClr val="090807"/>
                </a:solidFill>
              </a:rPr>
              <a:t> Proposal Instructions</a:t>
            </a:r>
          </a:p>
          <a:p>
            <a:pPr marL="342900" indent="-342900" algn="just">
              <a:spcBef>
                <a:spcPts val="0"/>
              </a:spcBef>
              <a:buFont typeface="Wingdings" panose="05000000000000000000" pitchFamily="2" charset="2"/>
              <a:buChar char="v"/>
            </a:pPr>
            <a:endParaRPr lang="en-US" sz="800" dirty="0">
              <a:solidFill>
                <a:srgbClr val="090807"/>
              </a:solidFill>
            </a:endParaRPr>
          </a:p>
          <a:p>
            <a:pPr marL="342900" indent="-342900" algn="just">
              <a:spcBef>
                <a:spcPts val="0"/>
              </a:spcBef>
              <a:buFont typeface="Wingdings" panose="05000000000000000000" pitchFamily="2" charset="2"/>
              <a:buChar char="v"/>
            </a:pPr>
            <a:r>
              <a:rPr lang="en-US" sz="2800" dirty="0">
                <a:solidFill>
                  <a:srgbClr val="090807"/>
                </a:solidFill>
              </a:rPr>
              <a:t> Key Dates</a:t>
            </a:r>
          </a:p>
          <a:p>
            <a:pPr marL="342900" indent="-342900" algn="just">
              <a:spcBef>
                <a:spcPts val="0"/>
              </a:spcBef>
              <a:buFont typeface="Wingdings" panose="05000000000000000000" pitchFamily="2" charset="2"/>
              <a:buChar char="v"/>
            </a:pPr>
            <a:endParaRPr lang="en-US" sz="800" b="1" dirty="0">
              <a:solidFill>
                <a:srgbClr val="090807"/>
              </a:solidFill>
            </a:endParaRPr>
          </a:p>
          <a:p>
            <a:pPr marL="342900" indent="-342900" algn="just">
              <a:spcBef>
                <a:spcPts val="0"/>
              </a:spcBef>
              <a:buFont typeface="Wingdings" panose="05000000000000000000" pitchFamily="2" charset="2"/>
              <a:buChar char="v"/>
            </a:pPr>
            <a:r>
              <a:rPr lang="en-US" sz="2800" b="1" dirty="0">
                <a:solidFill>
                  <a:srgbClr val="090807"/>
                </a:solidFill>
                <a:latin typeface="+mn-lt"/>
              </a:rPr>
              <a:t> Questions</a:t>
            </a:r>
          </a:p>
        </p:txBody>
      </p:sp>
      <p:sp>
        <p:nvSpPr>
          <p:cNvPr id="4" name="Title 3"/>
          <p:cNvSpPr>
            <a:spLocks noGrp="1"/>
          </p:cNvSpPr>
          <p:nvPr>
            <p:ph type="title"/>
          </p:nvPr>
        </p:nvSpPr>
        <p:spPr>
          <a:xfrm>
            <a:off x="533400" y="403460"/>
            <a:ext cx="8229600" cy="838200"/>
          </a:xfrm>
        </p:spPr>
        <p:txBody>
          <a:bodyPr/>
          <a:lstStyle/>
          <a:p>
            <a:r>
              <a:rPr lang="en-US" b="1" dirty="0"/>
              <a:t>Agenda</a:t>
            </a:r>
          </a:p>
        </p:txBody>
      </p:sp>
      <p:cxnSp>
        <p:nvCxnSpPr>
          <p:cNvPr id="3" name="Straight Connector 2"/>
          <p:cNvCxnSpPr/>
          <p:nvPr/>
        </p:nvCxnSpPr>
        <p:spPr bwMode="auto">
          <a:xfrm>
            <a:off x="2879959" y="1143000"/>
            <a:ext cx="381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5021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Other Requirements</a:t>
            </a:r>
          </a:p>
          <a:p>
            <a:pPr marL="457200" indent="-457200">
              <a:spcBef>
                <a:spcPts val="0"/>
              </a:spcBef>
              <a:buFont typeface="Wingdings" panose="05000000000000000000" pitchFamily="2" charset="2"/>
              <a:buChar char="v"/>
            </a:pPr>
            <a:r>
              <a:rPr lang="en-US" sz="2600" dirty="0">
                <a:solidFill>
                  <a:srgbClr val="090807"/>
                </a:solidFill>
              </a:rPr>
              <a:t>Indirect Costs for </a:t>
            </a:r>
            <a:r>
              <a:rPr lang="en-US" sz="2600" u="sng" dirty="0">
                <a:solidFill>
                  <a:srgbClr val="090807"/>
                </a:solidFill>
              </a:rPr>
              <a:t>public agencies</a:t>
            </a:r>
            <a:r>
              <a:rPr lang="en-US" sz="2600" dirty="0">
                <a:solidFill>
                  <a:srgbClr val="090807"/>
                </a:solidFill>
              </a:rPr>
              <a:t> are limited to 10% of salaries and wages or 5% of project costs</a:t>
            </a:r>
          </a:p>
          <a:p>
            <a:pPr>
              <a:spcBef>
                <a:spcPts val="0"/>
              </a:spcBef>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 minimum of 5 % (or $25,000, whichever is greater) but not more than 10% of the total grant award must be set aside for data collection and evaluation efforts</a:t>
            </a:r>
          </a:p>
          <a:p>
            <a:pPr>
              <a:spcBef>
                <a:spcPts val="0"/>
              </a:spcBef>
            </a:pPr>
            <a:endParaRPr lang="en-US" sz="2600" dirty="0">
              <a:solidFill>
                <a:srgbClr val="090807"/>
              </a:solidFill>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RFP Overview (13)</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876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24000"/>
            <a:ext cx="7315200" cy="5042028"/>
          </a:xfrm>
        </p:spPr>
        <p:txBody>
          <a:bodyPr/>
          <a:lstStyle/>
          <a:p>
            <a:pPr marL="457200" indent="-457200">
              <a:spcBef>
                <a:spcPts val="0"/>
              </a:spcBef>
              <a:buFont typeface="Wingdings" panose="05000000000000000000" pitchFamily="2" charset="2"/>
              <a:buChar char="v"/>
            </a:pPr>
            <a:r>
              <a:rPr lang="en-US" sz="2600" dirty="0">
                <a:solidFill>
                  <a:srgbClr val="090807"/>
                </a:solidFill>
              </a:rPr>
              <a:t>Technical Compliance Review</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Disqualification</a:t>
            </a: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Notification </a:t>
            </a: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Scoring Panel Rating Process</a:t>
            </a:r>
          </a:p>
          <a:p>
            <a:pPr marL="457200" indent="-457200">
              <a:spcBef>
                <a:spcPts val="0"/>
              </a:spcBef>
              <a:buFont typeface="Wingdings" panose="05000000000000000000" pitchFamily="2" charset="2"/>
              <a:buChar char="v"/>
            </a:pPr>
            <a:endParaRPr lang="en-US" sz="1200" dirty="0">
              <a:solidFill>
                <a:srgbClr val="090807"/>
              </a:solidFill>
            </a:endParaRP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Proposal Rating Process (1)</a:t>
            </a:r>
          </a:p>
        </p:txBody>
      </p:sp>
      <p:cxnSp>
        <p:nvCxnSpPr>
          <p:cNvPr id="3" name="Straight Connector 2"/>
          <p:cNvCxnSpPr>
            <a:cxnSpLocks/>
          </p:cNvCxnSpPr>
          <p:nvPr/>
        </p:nvCxnSpPr>
        <p:spPr bwMode="auto">
          <a:xfrm>
            <a:off x="1600200" y="1295400"/>
            <a:ext cx="6172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64153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24000"/>
            <a:ext cx="7315200" cy="5042028"/>
          </a:xfrm>
        </p:spPr>
        <p:txBody>
          <a:bodyPr/>
          <a:lstStyle/>
          <a:p>
            <a:pPr marL="457200" indent="-457200">
              <a:spcBef>
                <a:spcPts val="0"/>
              </a:spcBef>
              <a:buFont typeface="Wingdings" panose="05000000000000000000" pitchFamily="2" charset="2"/>
              <a:buChar char="v"/>
            </a:pPr>
            <a:r>
              <a:rPr lang="en-US" sz="2600" dirty="0">
                <a:solidFill>
                  <a:srgbClr val="090807"/>
                </a:solidFill>
              </a:rPr>
              <a:t>Rating Factors</a:t>
            </a:r>
          </a:p>
          <a:p>
            <a:pPr>
              <a:spcBef>
                <a:spcPts val="0"/>
              </a:spcBef>
            </a:pPr>
            <a:endParaRPr lang="en-US" sz="2400" dirty="0">
              <a:solidFill>
                <a:srgbClr val="090807"/>
              </a:solidFill>
            </a:endParaRPr>
          </a:p>
          <a:p>
            <a:pPr>
              <a:spcBef>
                <a:spcPts val="0"/>
              </a:spcBef>
            </a:pPr>
            <a:endParaRPr lang="en-US" sz="1200" dirty="0">
              <a:solidFill>
                <a:srgbClr val="090807"/>
              </a:solidFill>
            </a:endParaRP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Proposal Rating Process (2)</a:t>
            </a:r>
          </a:p>
        </p:txBody>
      </p:sp>
      <p:cxnSp>
        <p:nvCxnSpPr>
          <p:cNvPr id="3" name="Straight Connector 2"/>
          <p:cNvCxnSpPr>
            <a:cxnSpLocks/>
          </p:cNvCxnSpPr>
          <p:nvPr/>
        </p:nvCxnSpPr>
        <p:spPr bwMode="auto">
          <a:xfrm>
            <a:off x="1676400" y="1295400"/>
            <a:ext cx="6172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8" name="Table 7">
            <a:extLst>
              <a:ext uri="{FF2B5EF4-FFF2-40B4-BE49-F238E27FC236}">
                <a16:creationId xmlns:a16="http://schemas.microsoft.com/office/drawing/2014/main" id="{BD047515-626F-438A-81B4-52CD56B297E2}"/>
              </a:ext>
            </a:extLst>
          </p:cNvPr>
          <p:cNvGraphicFramePr>
            <a:graphicFrameLocks noGrp="1"/>
          </p:cNvGraphicFramePr>
          <p:nvPr>
            <p:extLst>
              <p:ext uri="{D42A27DB-BD31-4B8C-83A1-F6EECF244321}">
                <p14:modId xmlns:p14="http://schemas.microsoft.com/office/powerpoint/2010/main" val="779021658"/>
              </p:ext>
            </p:extLst>
          </p:nvPr>
        </p:nvGraphicFramePr>
        <p:xfrm>
          <a:off x="1041567" y="2057400"/>
          <a:ext cx="7950032" cy="4639336"/>
        </p:xfrm>
        <a:graphic>
          <a:graphicData uri="http://schemas.openxmlformats.org/drawingml/2006/table">
            <a:tbl>
              <a:tblPr firstRow="1" firstCol="1" bandRow="1"/>
              <a:tblGrid>
                <a:gridCol w="1090650">
                  <a:extLst>
                    <a:ext uri="{9D8B030D-6E8A-4147-A177-3AD203B41FA5}">
                      <a16:colId xmlns:a16="http://schemas.microsoft.com/office/drawing/2014/main" val="915366034"/>
                    </a:ext>
                  </a:extLst>
                </a:gridCol>
                <a:gridCol w="3442639">
                  <a:extLst>
                    <a:ext uri="{9D8B030D-6E8A-4147-A177-3AD203B41FA5}">
                      <a16:colId xmlns:a16="http://schemas.microsoft.com/office/drawing/2014/main" val="125663692"/>
                    </a:ext>
                  </a:extLst>
                </a:gridCol>
                <a:gridCol w="1502368">
                  <a:extLst>
                    <a:ext uri="{9D8B030D-6E8A-4147-A177-3AD203B41FA5}">
                      <a16:colId xmlns:a16="http://schemas.microsoft.com/office/drawing/2014/main" val="4187025496"/>
                    </a:ext>
                  </a:extLst>
                </a:gridCol>
                <a:gridCol w="1914375">
                  <a:extLst>
                    <a:ext uri="{9D8B030D-6E8A-4147-A177-3AD203B41FA5}">
                      <a16:colId xmlns:a16="http://schemas.microsoft.com/office/drawing/2014/main" val="2611508753"/>
                    </a:ext>
                  </a:extLst>
                </a:gridCol>
              </a:tblGrid>
              <a:tr h="691726">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lnSpc>
                          <a:spcPct val="115000"/>
                        </a:lnSpc>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Rating Factors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a:solidFill>
                            <a:srgbClr val="000000"/>
                          </a:solidFill>
                          <a:effectLst/>
                          <a:latin typeface="+mn-lt"/>
                          <a:ea typeface="Calibri" panose="020F0502020204030204" pitchFamily="34" charset="0"/>
                          <a:cs typeface="Times New Roman" panose="02020603050405020304" pitchFamily="18" charset="0"/>
                        </a:rPr>
                        <a:t>Point Range</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Percent of Total Value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2897763"/>
                  </a:ext>
                </a:extLst>
              </a:tr>
              <a:tr h="237850">
                <a:tc>
                  <a:txBody>
                    <a:bodyPr/>
                    <a:lstStyle/>
                    <a:p>
                      <a:pPr marL="0" marR="0" algn="ctr">
                        <a:lnSpc>
                          <a:spcPct val="115000"/>
                        </a:lnSpc>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Project Need </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70C11"/>
                          </a:solidFill>
                          <a:effectLst/>
                          <a:latin typeface="+mn-lt"/>
                          <a:ea typeface="Calibri" panose="020F0502020204030204" pitchFamily="34" charset="0"/>
                          <a:cs typeface="Times New Roman" panose="02020603050405020304" pitchFamily="18" charset="0"/>
                        </a:rPr>
                        <a:t>1-5</a:t>
                      </a:r>
                      <a:endParaRPr lang="en-US" sz="140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15%</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023674"/>
                  </a:ext>
                </a:extLst>
              </a:tr>
              <a:tr h="237850">
                <a:tc>
                  <a:txBody>
                    <a:bodyPr/>
                    <a:lstStyle/>
                    <a:p>
                      <a:pPr marL="0" marR="0" algn="ctr">
                        <a:lnSpc>
                          <a:spcPct val="115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Community Engagement</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70C11"/>
                          </a:solidFill>
                          <a:effectLst/>
                          <a:latin typeface="+mn-lt"/>
                          <a:ea typeface="Calibri" panose="020F0502020204030204" pitchFamily="34" charset="0"/>
                          <a:cs typeface="Times New Roman" panose="02020603050405020304" pitchFamily="18" charset="0"/>
                        </a:rPr>
                        <a:t>1-5</a:t>
                      </a:r>
                      <a:endParaRPr lang="en-US" sz="140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20%</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40261"/>
                  </a:ext>
                </a:extLst>
              </a:tr>
              <a:tr h="237850">
                <a:tc>
                  <a:txBody>
                    <a:bodyPr/>
                    <a:lstStyle/>
                    <a:p>
                      <a:pPr marL="0" marR="0" algn="ctr">
                        <a:lnSpc>
                          <a:spcPct val="115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70C11"/>
                          </a:solidFill>
                          <a:effectLst/>
                          <a:latin typeface="+mn-lt"/>
                          <a:ea typeface="Calibri" panose="020F0502020204030204" pitchFamily="34" charset="0"/>
                          <a:cs typeface="Times New Roman" panose="02020603050405020304" pitchFamily="18" charset="0"/>
                        </a:rPr>
                        <a:t>Project Description</a:t>
                      </a:r>
                      <a:endParaRPr lang="en-US" sz="140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1-5</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25%</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619761"/>
                  </a:ext>
                </a:extLst>
              </a:tr>
              <a:tr h="237850">
                <a:tc>
                  <a:txBody>
                    <a:bodyPr/>
                    <a:lstStyle/>
                    <a:p>
                      <a:pPr marL="0" marR="0" algn="ctr">
                        <a:lnSpc>
                          <a:spcPct val="115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4</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70C11"/>
                          </a:solidFill>
                          <a:effectLst/>
                          <a:latin typeface="+mn-lt"/>
                          <a:ea typeface="Calibri" panose="020F0502020204030204" pitchFamily="34" charset="0"/>
                          <a:cs typeface="Times New Roman" panose="02020603050405020304" pitchFamily="18" charset="0"/>
                        </a:rPr>
                        <a:t>Project Evaluation Plan</a:t>
                      </a:r>
                      <a:endParaRPr lang="en-US" sz="140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1-5</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10%</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500144"/>
                  </a:ext>
                </a:extLst>
              </a:tr>
              <a:tr h="237850">
                <a:tc>
                  <a:txBody>
                    <a:bodyPr/>
                    <a:lstStyle/>
                    <a:p>
                      <a:pPr marL="0" marR="0" algn="ctr">
                        <a:lnSpc>
                          <a:spcPct val="115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5</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Guiding Principles</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1-5</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70C11"/>
                          </a:solidFill>
                          <a:effectLst/>
                          <a:latin typeface="+mn-lt"/>
                          <a:ea typeface="Calibri" panose="020F0502020204030204" pitchFamily="34" charset="0"/>
                          <a:cs typeface="Times New Roman" panose="02020603050405020304" pitchFamily="18" charset="0"/>
                        </a:rPr>
                        <a:t>10%</a:t>
                      </a:r>
                      <a:endParaRPr lang="en-US" sz="140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08295"/>
                  </a:ext>
                </a:extLst>
              </a:tr>
              <a:tr h="237850">
                <a:tc>
                  <a:txBody>
                    <a:bodyPr/>
                    <a:lstStyle/>
                    <a:p>
                      <a:pPr marL="0" marR="0" algn="ctr">
                        <a:lnSpc>
                          <a:spcPct val="115000"/>
                        </a:lnSpc>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6</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Budget Section </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1-5</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70C11"/>
                          </a:solidFill>
                          <a:effectLst/>
                          <a:latin typeface="+mn-lt"/>
                          <a:ea typeface="Calibri" panose="020F0502020204030204" pitchFamily="34" charset="0"/>
                          <a:cs typeface="Times New Roman" panose="02020603050405020304" pitchFamily="18" charset="0"/>
                        </a:rPr>
                        <a:t>20%</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00666"/>
                  </a:ext>
                </a:extLst>
              </a:tr>
              <a:tr h="237850">
                <a:tc>
                  <a:txBody>
                    <a:bodyPr/>
                    <a:lstStyle/>
                    <a:p>
                      <a:pPr marL="0" marR="0" algn="ctr">
                        <a:lnSpc>
                          <a:spcPct val="115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lnSpc>
                          <a:spcPct val="115000"/>
                        </a:lnSpc>
                        <a:spcBef>
                          <a:spcPts val="0"/>
                        </a:spcBef>
                        <a:spcAft>
                          <a:spcPts val="0"/>
                        </a:spcAft>
                      </a:pPr>
                      <a:r>
                        <a:rPr lang="en-US" sz="1600" b="1" dirty="0">
                          <a:solidFill>
                            <a:srgbClr val="070C11"/>
                          </a:solidFill>
                          <a:effectLst/>
                          <a:latin typeface="+mn-lt"/>
                          <a:ea typeface="Calibri" panose="020F0502020204030204" pitchFamily="34" charset="0"/>
                          <a:cs typeface="Times New Roman" panose="02020603050405020304" pitchFamily="18" charset="0"/>
                        </a:rPr>
                        <a:t>Total</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US" sz="1400" dirty="0">
                        <a:solidFill>
                          <a:srgbClr val="070C11"/>
                        </a:solidFill>
                        <a:effectLst/>
                        <a:latin typeface="+mn-lt"/>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dirty="0">
                          <a:solidFill>
                            <a:srgbClr val="070C11"/>
                          </a:solidFill>
                          <a:effectLst/>
                          <a:latin typeface="+mn-lt"/>
                          <a:ea typeface="Calibri" panose="020F0502020204030204" pitchFamily="34" charset="0"/>
                          <a:cs typeface="Times New Roman" panose="02020603050405020304" pitchFamily="18" charset="0"/>
                        </a:rPr>
                        <a:t>100%</a:t>
                      </a:r>
                      <a:endParaRPr lang="en-US" sz="14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3416494"/>
                  </a:ext>
                </a:extLst>
              </a:tr>
              <a:tr h="1423866">
                <a:tc gridSpan="4">
                  <a:txBody>
                    <a:bodyPr/>
                    <a:lstStyle/>
                    <a:p>
                      <a:pPr marL="50800" marR="114300" algn="just">
                        <a:lnSpc>
                          <a:spcPct val="115000"/>
                        </a:lnSpc>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Additional Points: </a:t>
                      </a:r>
                      <a:r>
                        <a:rPr lang="en-US" sz="1600" dirty="0">
                          <a:solidFill>
                            <a:srgbClr val="000000"/>
                          </a:solidFill>
                          <a:effectLst/>
                          <a:latin typeface="+mn-lt"/>
                          <a:ea typeface="Calibri" panose="020F0502020204030204" pitchFamily="34" charset="0"/>
                          <a:cs typeface="Times New Roman" panose="02020603050405020304" pitchFamily="18" charset="0"/>
                        </a:rPr>
                        <a:t>Applicants are required to dedicate a </a:t>
                      </a:r>
                      <a:r>
                        <a:rPr lang="en-US" sz="1600" u="sng" dirty="0">
                          <a:solidFill>
                            <a:srgbClr val="000000"/>
                          </a:solidFill>
                          <a:effectLst/>
                          <a:latin typeface="+mn-lt"/>
                          <a:ea typeface="Calibri" panose="020F0502020204030204" pitchFamily="34" charset="0"/>
                          <a:cs typeface="Times New Roman" panose="02020603050405020304" pitchFamily="18" charset="0"/>
                        </a:rPr>
                        <a:t>minimum of 50 percent</a:t>
                      </a:r>
                      <a:r>
                        <a:rPr lang="en-US" sz="1600" u="none" dirty="0">
                          <a:solidFill>
                            <a:srgbClr val="000000"/>
                          </a:solidFill>
                          <a:effectLst/>
                          <a:latin typeface="+mn-lt"/>
                          <a:ea typeface="Calibri" panose="020F0502020204030204" pitchFamily="34" charset="0"/>
                          <a:cs typeface="Times New Roman" panose="02020603050405020304" pitchFamily="18" charset="0"/>
                        </a:rPr>
                        <a:t> </a:t>
                      </a:r>
                      <a:r>
                        <a:rPr lang="en-US" sz="1600" dirty="0">
                          <a:solidFill>
                            <a:srgbClr val="000000"/>
                          </a:solidFill>
                          <a:effectLst/>
                          <a:latin typeface="+mn-lt"/>
                          <a:ea typeface="Calibri" panose="020F0502020204030204" pitchFamily="34" charset="0"/>
                          <a:cs typeface="Times New Roman" panose="02020603050405020304" pitchFamily="18" charset="0"/>
                        </a:rPr>
                        <a:t>of grant funds requested to subcontracts with non-governmental, community organizations. </a:t>
                      </a:r>
                      <a:r>
                        <a:rPr lang="en-US" sz="1600" u="sng" dirty="0">
                          <a:solidFill>
                            <a:srgbClr val="000000"/>
                          </a:solidFill>
                          <a:effectLst/>
                          <a:latin typeface="+mn-lt"/>
                          <a:ea typeface="Calibri" panose="020F0502020204030204" pitchFamily="34" charset="0"/>
                          <a:cs typeface="Times New Roman" panose="02020603050405020304" pitchFamily="18" charset="0"/>
                        </a:rPr>
                        <a:t>Additional points</a:t>
                      </a:r>
                      <a:r>
                        <a:rPr lang="en-US" sz="1600" u="none" dirty="0">
                          <a:solidFill>
                            <a:srgbClr val="000000"/>
                          </a:solidFill>
                          <a:effectLst/>
                          <a:latin typeface="+mn-lt"/>
                          <a:ea typeface="Calibri" panose="020F0502020204030204" pitchFamily="34" charset="0"/>
                          <a:cs typeface="Times New Roman" panose="02020603050405020304" pitchFamily="18" charset="0"/>
                        </a:rPr>
                        <a:t> </a:t>
                      </a:r>
                      <a:r>
                        <a:rPr lang="en-US" sz="1600" dirty="0">
                          <a:solidFill>
                            <a:srgbClr val="000000"/>
                          </a:solidFill>
                          <a:effectLst/>
                          <a:latin typeface="+mn-lt"/>
                          <a:ea typeface="Calibri" panose="020F0502020204030204" pitchFamily="34" charset="0"/>
                          <a:cs typeface="Times New Roman" panose="02020603050405020304" pitchFamily="18" charset="0"/>
                        </a:rPr>
                        <a:t>will be added to the final score if an applicant dedicates 60 percent or more, as follows: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0499414"/>
                  </a:ext>
                </a:extLst>
              </a:tr>
              <a:tr h="497837">
                <a:tc gridSpan="4">
                  <a:txBody>
                    <a:bodyPr/>
                    <a:lstStyle/>
                    <a:p>
                      <a:pPr marL="569913" marR="113665" indent="-285750" algn="l">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Calibri" panose="020F0502020204030204" pitchFamily="34" charset="0"/>
                          <a:cs typeface="Times New Roman" panose="02020603050405020304" pitchFamily="18" charset="0"/>
                        </a:rPr>
                        <a:t>60-69 percent of grant funds = 2 additional points</a:t>
                      </a:r>
                      <a:endParaRPr lang="en-US" sz="1400" dirty="0">
                        <a:effectLst/>
                        <a:latin typeface="+mn-lt"/>
                        <a:ea typeface="Calibri" panose="020F0502020204030204" pitchFamily="34" charset="0"/>
                        <a:cs typeface="Times New Roman" panose="02020603050405020304" pitchFamily="18" charset="0"/>
                      </a:endParaRPr>
                    </a:p>
                    <a:p>
                      <a:pPr marL="569913" marR="113665" indent="-285750" algn="l">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Calibri" panose="020F0502020204030204" pitchFamily="34" charset="0"/>
                          <a:cs typeface="Times New Roman" panose="02020603050405020304" pitchFamily="18" charset="0"/>
                        </a:rPr>
                        <a:t>70+ percent of grant funds = 4 additional points  </a:t>
                      </a:r>
                      <a:endParaRPr lang="en-US" sz="14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0544060"/>
                  </a:ext>
                </a:extLst>
              </a:tr>
            </a:tbl>
          </a:graphicData>
        </a:graphic>
      </p:graphicFrame>
    </p:spTree>
    <p:extLst>
      <p:ext uri="{BB962C8B-B14F-4D97-AF65-F5344CB8AC3E}">
        <p14:creationId xmlns:p14="http://schemas.microsoft.com/office/powerpoint/2010/main" val="2166150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24000"/>
            <a:ext cx="7315200" cy="5042028"/>
          </a:xfrm>
        </p:spPr>
        <p:txBody>
          <a:bodyPr/>
          <a:lstStyle/>
          <a:p>
            <a:pPr marL="457200" indent="-457200">
              <a:spcBef>
                <a:spcPts val="0"/>
              </a:spcBef>
              <a:buFont typeface="Wingdings" panose="05000000000000000000" pitchFamily="2" charset="2"/>
              <a:buChar char="v"/>
            </a:pPr>
            <a:r>
              <a:rPr lang="en-US" sz="2600" dirty="0">
                <a:solidFill>
                  <a:srgbClr val="090807"/>
                </a:solidFill>
              </a:rPr>
              <a:t>Sample Scoring Rubric</a:t>
            </a: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endParaRPr lang="en-US" sz="2600" dirty="0">
              <a:solidFill>
                <a:srgbClr val="090807"/>
              </a:solidFill>
            </a:endParaRPr>
          </a:p>
          <a:p>
            <a:pPr>
              <a:spcBef>
                <a:spcPts val="0"/>
              </a:spcBef>
            </a:pPr>
            <a:endParaRPr lang="en-US" sz="2400" dirty="0">
              <a:solidFill>
                <a:srgbClr val="090807"/>
              </a:solidFill>
            </a:endParaRP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Minimum Scoring Threshold</a:t>
            </a: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Funding Decisions </a:t>
            </a:r>
          </a:p>
          <a:p>
            <a:pPr>
              <a:spcBef>
                <a:spcPts val="0"/>
              </a:spcBef>
            </a:pPr>
            <a:endParaRPr lang="en-US" sz="2400" dirty="0">
              <a:solidFill>
                <a:srgbClr val="090807"/>
              </a:solidFill>
            </a:endParaRPr>
          </a:p>
          <a:p>
            <a:pPr>
              <a:spcBef>
                <a:spcPts val="0"/>
              </a:spcBef>
            </a:pPr>
            <a:r>
              <a:rPr lang="en-US" sz="2400" i="1" dirty="0">
                <a:solidFill>
                  <a:srgbClr val="090807"/>
                </a:solidFill>
              </a:rPr>
              <a:t>RFP, Page 24</a:t>
            </a:r>
          </a:p>
          <a:p>
            <a:pPr>
              <a:spcBef>
                <a:spcPts val="0"/>
              </a:spcBef>
            </a:pPr>
            <a:endParaRPr lang="en-US" sz="1200" dirty="0">
              <a:solidFill>
                <a:srgbClr val="090807"/>
              </a:solidFill>
            </a:endParaRP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Proposal Rating Process (3)</a:t>
            </a:r>
          </a:p>
        </p:txBody>
      </p:sp>
      <p:cxnSp>
        <p:nvCxnSpPr>
          <p:cNvPr id="3" name="Straight Connector 2"/>
          <p:cNvCxnSpPr>
            <a:cxnSpLocks/>
          </p:cNvCxnSpPr>
          <p:nvPr/>
        </p:nvCxnSpPr>
        <p:spPr bwMode="auto">
          <a:xfrm>
            <a:off x="1600200" y="1295400"/>
            <a:ext cx="6172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2" name="Table 1">
            <a:extLst>
              <a:ext uri="{FF2B5EF4-FFF2-40B4-BE49-F238E27FC236}">
                <a16:creationId xmlns:a16="http://schemas.microsoft.com/office/drawing/2014/main" id="{B6104912-25D8-4F19-8601-F017D6EFE088}"/>
              </a:ext>
            </a:extLst>
          </p:cNvPr>
          <p:cNvGraphicFramePr>
            <a:graphicFrameLocks noGrp="1"/>
          </p:cNvGraphicFramePr>
          <p:nvPr>
            <p:extLst>
              <p:ext uri="{D42A27DB-BD31-4B8C-83A1-F6EECF244321}">
                <p14:modId xmlns:p14="http://schemas.microsoft.com/office/powerpoint/2010/main" val="3066954448"/>
              </p:ext>
            </p:extLst>
          </p:nvPr>
        </p:nvGraphicFramePr>
        <p:xfrm>
          <a:off x="1424219" y="2133600"/>
          <a:ext cx="7315199" cy="2158805"/>
        </p:xfrm>
        <a:graphic>
          <a:graphicData uri="http://schemas.openxmlformats.org/drawingml/2006/table">
            <a:tbl>
              <a:tblPr firstRow="1" firstCol="1" bandRow="1"/>
              <a:tblGrid>
                <a:gridCol w="1487135">
                  <a:extLst>
                    <a:ext uri="{9D8B030D-6E8A-4147-A177-3AD203B41FA5}">
                      <a16:colId xmlns:a16="http://schemas.microsoft.com/office/drawing/2014/main" val="434134888"/>
                    </a:ext>
                  </a:extLst>
                </a:gridCol>
                <a:gridCol w="1490900">
                  <a:extLst>
                    <a:ext uri="{9D8B030D-6E8A-4147-A177-3AD203B41FA5}">
                      <a16:colId xmlns:a16="http://schemas.microsoft.com/office/drawing/2014/main" val="928410647"/>
                    </a:ext>
                  </a:extLst>
                </a:gridCol>
                <a:gridCol w="1423132">
                  <a:extLst>
                    <a:ext uri="{9D8B030D-6E8A-4147-A177-3AD203B41FA5}">
                      <a16:colId xmlns:a16="http://schemas.microsoft.com/office/drawing/2014/main" val="2227968547"/>
                    </a:ext>
                  </a:extLst>
                </a:gridCol>
                <a:gridCol w="1558668">
                  <a:extLst>
                    <a:ext uri="{9D8B030D-6E8A-4147-A177-3AD203B41FA5}">
                      <a16:colId xmlns:a16="http://schemas.microsoft.com/office/drawing/2014/main" val="2152517848"/>
                    </a:ext>
                  </a:extLst>
                </a:gridCol>
                <a:gridCol w="1355364">
                  <a:extLst>
                    <a:ext uri="{9D8B030D-6E8A-4147-A177-3AD203B41FA5}">
                      <a16:colId xmlns:a16="http://schemas.microsoft.com/office/drawing/2014/main" val="1641433515"/>
                    </a:ext>
                  </a:extLst>
                </a:gridCol>
              </a:tblGrid>
              <a:tr h="465523">
                <a:tc>
                  <a:txBody>
                    <a:bodyPr/>
                    <a:lstStyle/>
                    <a:p>
                      <a:pPr marL="0" marR="0" algn="ctr">
                        <a:lnSpc>
                          <a:spcPct val="115000"/>
                        </a:lnSpc>
                        <a:spcBef>
                          <a:spcPts val="0"/>
                        </a:spcBef>
                        <a:spcAft>
                          <a:spcPts val="0"/>
                        </a:spcAft>
                      </a:pPr>
                      <a:r>
                        <a:rPr lang="en-US" sz="1400" b="1">
                          <a:solidFill>
                            <a:srgbClr val="070C11"/>
                          </a:solidFill>
                          <a:effectLst/>
                          <a:latin typeface="Arial" panose="020B0604020202020204" pitchFamily="34" charset="0"/>
                          <a:ea typeface="Calibri" panose="020F0502020204030204" pitchFamily="34" charset="0"/>
                          <a:cs typeface="Times New Roman" panose="02020603050405020304" pitchFamily="18" charset="0"/>
                        </a:rPr>
                        <a:t>Poor</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solidFill>
                            <a:srgbClr val="070C11"/>
                          </a:solidFill>
                          <a:effectLst/>
                          <a:latin typeface="Arial" panose="020B0604020202020204" pitchFamily="34" charset="0"/>
                          <a:ea typeface="Calibri" panose="020F0502020204030204" pitchFamily="34" charset="0"/>
                          <a:cs typeface="Times New Roman" panose="02020603050405020304" pitchFamily="18" charset="0"/>
                        </a:rPr>
                        <a:t>1</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400" b="1">
                          <a:solidFill>
                            <a:srgbClr val="070C11"/>
                          </a:solidFill>
                          <a:effectLst/>
                          <a:latin typeface="Arial" panose="020B0604020202020204" pitchFamily="34" charset="0"/>
                          <a:ea typeface="Calibri" panose="020F0502020204030204" pitchFamily="34" charset="0"/>
                          <a:cs typeface="Times New Roman" panose="02020603050405020304" pitchFamily="18" charset="0"/>
                        </a:rPr>
                        <a:t>Fair</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solidFill>
                            <a:srgbClr val="070C11"/>
                          </a:solidFill>
                          <a:effectLst/>
                          <a:latin typeface="Arial" panose="020B0604020202020204" pitchFamily="34" charset="0"/>
                          <a:ea typeface="Calibri" panose="020F0502020204030204" pitchFamily="34" charset="0"/>
                          <a:cs typeface="Times New Roman" panose="02020603050405020304" pitchFamily="18" charset="0"/>
                        </a:rPr>
                        <a:t>2</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b="1">
                          <a:solidFill>
                            <a:srgbClr val="070C11"/>
                          </a:solidFill>
                          <a:effectLst/>
                          <a:latin typeface="Arial" panose="020B0604020202020204" pitchFamily="34" charset="0"/>
                          <a:ea typeface="Calibri" panose="020F0502020204030204" pitchFamily="34" charset="0"/>
                          <a:cs typeface="Times New Roman" panose="02020603050405020304" pitchFamily="18" charset="0"/>
                        </a:rPr>
                        <a:t>Satisfactory</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solidFill>
                            <a:srgbClr val="070C11"/>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a:solidFill>
                            <a:srgbClr val="070C11"/>
                          </a:solidFill>
                          <a:effectLst/>
                          <a:latin typeface="Arial" panose="020B0604020202020204" pitchFamily="34" charset="0"/>
                          <a:ea typeface="Calibri" panose="020F0502020204030204" pitchFamily="34" charset="0"/>
                          <a:cs typeface="Times New Roman" panose="02020603050405020304" pitchFamily="18" charset="0"/>
                        </a:rPr>
                        <a:t>Good</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solidFill>
                            <a:srgbClr val="070C11"/>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400" b="1">
                          <a:solidFill>
                            <a:srgbClr val="070C11"/>
                          </a:solidFill>
                          <a:effectLst/>
                          <a:latin typeface="Arial" panose="020B0604020202020204" pitchFamily="34" charset="0"/>
                          <a:ea typeface="Calibri" panose="020F0502020204030204" pitchFamily="34" charset="0"/>
                          <a:cs typeface="Times New Roman" panose="02020603050405020304" pitchFamily="18" charset="0"/>
                        </a:rPr>
                        <a:t>Excellent</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solidFill>
                            <a:srgbClr val="070C11"/>
                          </a:solidFill>
                          <a:effectLst/>
                          <a:latin typeface="Arial" panose="020B0604020202020204" pitchFamily="34" charset="0"/>
                          <a:ea typeface="Calibri" panose="020F0502020204030204" pitchFamily="34" charset="0"/>
                          <a:cs typeface="Times New Roman" panose="02020603050405020304" pitchFamily="18" charset="0"/>
                        </a:rPr>
                        <a:t>5</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57614005"/>
                  </a:ext>
                </a:extLst>
              </a:tr>
              <a:tr h="1668077">
                <a:tc>
                  <a:txBody>
                    <a:bodyPr/>
                    <a:lstStyle/>
                    <a:p>
                      <a:pPr marL="0" marR="0" algn="l">
                        <a:lnSpc>
                          <a:spcPct val="115000"/>
                        </a:lnSpc>
                        <a:spcBef>
                          <a:spcPts val="0"/>
                        </a:spcBef>
                        <a:spcAft>
                          <a:spcPts val="0"/>
                        </a:spcAft>
                      </a:pPr>
                      <a:r>
                        <a:rPr lang="en-US" sz="1400">
                          <a:solidFill>
                            <a:srgbClr val="070C11"/>
                          </a:solidFill>
                          <a:effectLst/>
                          <a:latin typeface="Arial" panose="020B0604020202020204" pitchFamily="34" charset="0"/>
                          <a:ea typeface="Calibri" panose="020F0502020204030204" pitchFamily="34" charset="0"/>
                          <a:cs typeface="Times New Roman" panose="02020603050405020304" pitchFamily="18" charset="0"/>
                        </a:rPr>
                        <a:t>The response addresses the criteria in a very inadequate way. </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70C11"/>
                          </a:solidFill>
                          <a:effectLst/>
                          <a:latin typeface="Arial" panose="020B0604020202020204" pitchFamily="34" charset="0"/>
                          <a:ea typeface="Calibri" panose="020F0502020204030204" pitchFamily="34" charset="0"/>
                          <a:cs typeface="Times New Roman" panose="02020603050405020304" pitchFamily="18" charset="0"/>
                        </a:rPr>
                        <a:t>The response addresses the criteria in a non-specific or unsatisfactory way. </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70C11"/>
                          </a:solidFill>
                          <a:effectLst/>
                          <a:latin typeface="Arial" panose="020B0604020202020204" pitchFamily="34" charset="0"/>
                          <a:ea typeface="Calibri" panose="020F0502020204030204" pitchFamily="34" charset="0"/>
                          <a:cs typeface="Times New Roman" panose="02020603050405020304" pitchFamily="18" charset="0"/>
                        </a:rPr>
                        <a:t>The response addresses the criteria in an adequate way. </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70C11"/>
                          </a:solidFill>
                          <a:effectLst/>
                          <a:latin typeface="Arial" panose="020B0604020202020204" pitchFamily="34" charset="0"/>
                          <a:ea typeface="Calibri" panose="020F0502020204030204" pitchFamily="34" charset="0"/>
                          <a:cs typeface="Times New Roman" panose="02020603050405020304" pitchFamily="18" charset="0"/>
                        </a:rPr>
                        <a:t>The response addresses the criteria in a substantial way. </a:t>
                      </a:r>
                      <a:endParaRPr lang="en-US" sz="140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70C11"/>
                          </a:solidFill>
                          <a:effectLst/>
                          <a:latin typeface="Arial" panose="020B0604020202020204" pitchFamily="34" charset="0"/>
                          <a:ea typeface="Calibri" panose="020F0502020204030204" pitchFamily="34" charset="0"/>
                          <a:cs typeface="Times New Roman" panose="02020603050405020304" pitchFamily="18" charset="0"/>
                        </a:rPr>
                        <a:t>The response addresses the criteria in an outstanding way.</a:t>
                      </a:r>
                      <a:endParaRPr lang="en-US" sz="1400" dirty="0">
                        <a:solidFill>
                          <a:srgbClr val="070C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258351"/>
                  </a:ext>
                </a:extLst>
              </a:tr>
            </a:tbl>
          </a:graphicData>
        </a:graphic>
      </p:graphicFrame>
    </p:spTree>
    <p:extLst>
      <p:ext uri="{BB962C8B-B14F-4D97-AF65-F5344CB8AC3E}">
        <p14:creationId xmlns:p14="http://schemas.microsoft.com/office/powerpoint/2010/main" val="181446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680158" cy="5042028"/>
          </a:xfrm>
        </p:spPr>
        <p:txBody>
          <a:bodyPr/>
          <a:lstStyle/>
          <a:p>
            <a:pPr>
              <a:spcBef>
                <a:spcPts val="0"/>
              </a:spcBef>
            </a:pPr>
            <a:r>
              <a:rPr lang="en-US" sz="2600" b="1" u="sng" dirty="0">
                <a:solidFill>
                  <a:srgbClr val="090807"/>
                </a:solidFill>
              </a:rPr>
              <a:t>Brief Review</a:t>
            </a:r>
          </a:p>
          <a:p>
            <a:pPr marL="457200" indent="-457200">
              <a:spcBef>
                <a:spcPts val="0"/>
              </a:spcBef>
              <a:buFont typeface="Wingdings" panose="05000000000000000000" pitchFamily="2" charset="2"/>
              <a:buChar char="v"/>
            </a:pPr>
            <a:r>
              <a:rPr lang="en-US" sz="2600" dirty="0">
                <a:solidFill>
                  <a:srgbClr val="090807"/>
                </a:solidFill>
              </a:rPr>
              <a:t>Attachment A: Prop. 47 - Pg. 27 </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Attachment B: AB 1056 - Pg. 29</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Attachment C: Glossary - Pg. 35</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Attachment D: Advisory Committee - Pg. 42</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Attachment E: Letter of Agreement. - Pg. 43</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Attachment F: Impact Letters - Pg. 44</a:t>
            </a:r>
          </a:p>
          <a:p>
            <a:pPr>
              <a:spcBef>
                <a:spcPts val="0"/>
              </a:spcBef>
            </a:pPr>
            <a:endParaRPr lang="en-US" sz="2400" dirty="0">
              <a:solidFill>
                <a:srgbClr val="090807"/>
              </a:solidFill>
            </a:endParaRPr>
          </a:p>
        </p:txBody>
      </p:sp>
      <p:sp>
        <p:nvSpPr>
          <p:cNvPr id="4" name="Title 3"/>
          <p:cNvSpPr>
            <a:spLocks noGrp="1"/>
          </p:cNvSpPr>
          <p:nvPr>
            <p:ph type="title"/>
          </p:nvPr>
        </p:nvSpPr>
        <p:spPr>
          <a:xfrm>
            <a:off x="473242" y="457200"/>
            <a:ext cx="8229600" cy="838200"/>
          </a:xfrm>
        </p:spPr>
        <p:txBody>
          <a:bodyPr/>
          <a:lstStyle/>
          <a:p>
            <a:r>
              <a:rPr lang="en-US" b="1" dirty="0"/>
              <a:t>Attachments</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507093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680158" cy="5042028"/>
          </a:xfrm>
        </p:spPr>
        <p:txBody>
          <a:bodyPr/>
          <a:lstStyle/>
          <a:p>
            <a:pPr>
              <a:spcBef>
                <a:spcPts val="0"/>
              </a:spcBef>
            </a:pPr>
            <a:r>
              <a:rPr lang="en-US" sz="2600" b="1" u="sng" dirty="0">
                <a:solidFill>
                  <a:srgbClr val="090807"/>
                </a:solidFill>
              </a:rPr>
              <a:t>Brief Review</a:t>
            </a:r>
          </a:p>
          <a:p>
            <a:pPr marL="457200" indent="-457200">
              <a:spcBef>
                <a:spcPts val="0"/>
              </a:spcBef>
              <a:buFont typeface="Wingdings" panose="05000000000000000000" pitchFamily="2" charset="2"/>
              <a:buChar char="v"/>
            </a:pPr>
            <a:r>
              <a:rPr lang="en-US" sz="2600" dirty="0">
                <a:solidFill>
                  <a:srgbClr val="090807"/>
                </a:solidFill>
              </a:rPr>
              <a:t>Attachment G: Sample Agreement - Pg. 45</a:t>
            </a:r>
          </a:p>
          <a:p>
            <a:pPr marL="457200" indent="-457200">
              <a:spcBef>
                <a:spcPts val="0"/>
              </a:spcBef>
              <a:buFont typeface="Wingdings" panose="05000000000000000000" pitchFamily="2" charset="2"/>
              <a:buChar char="v"/>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Attachment H: Board Resolution - Pg. 62</a:t>
            </a:r>
          </a:p>
          <a:p>
            <a:pPr marL="457200" indent="-457200">
              <a:spcBef>
                <a:spcPts val="0"/>
              </a:spcBef>
              <a:buFont typeface="Wingdings" panose="05000000000000000000" pitchFamily="2" charset="2"/>
              <a:buChar char="v"/>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Attachment I: Work Plan - Pg. 63</a:t>
            </a:r>
          </a:p>
          <a:p>
            <a:pPr marL="457200" indent="-457200">
              <a:spcBef>
                <a:spcPts val="0"/>
              </a:spcBef>
              <a:buFont typeface="Wingdings" panose="05000000000000000000" pitchFamily="2" charset="2"/>
              <a:buChar char="v"/>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Attachment J: Partner Agencies - Pg. 64</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Attachment K: NGO Assurance - Pg. 65</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Attachment L: Budget Table - </a:t>
            </a:r>
          </a:p>
          <a:p>
            <a:pPr>
              <a:spcBef>
                <a:spcPts val="0"/>
              </a:spcBef>
            </a:pPr>
            <a:r>
              <a:rPr lang="en-US" sz="2600" dirty="0">
                <a:solidFill>
                  <a:srgbClr val="090807"/>
                </a:solidFill>
              </a:rPr>
              <a:t>      BSCC Website</a:t>
            </a:r>
          </a:p>
          <a:p>
            <a:pPr>
              <a:spcBef>
                <a:spcPts val="0"/>
              </a:spcBef>
            </a:pPr>
            <a:endParaRPr lang="en-US" sz="2400" dirty="0">
              <a:solidFill>
                <a:srgbClr val="090807"/>
              </a:solidFill>
            </a:endParaRPr>
          </a:p>
        </p:txBody>
      </p:sp>
      <p:sp>
        <p:nvSpPr>
          <p:cNvPr id="4" name="Title 3"/>
          <p:cNvSpPr>
            <a:spLocks noGrp="1"/>
          </p:cNvSpPr>
          <p:nvPr>
            <p:ph type="title"/>
          </p:nvPr>
        </p:nvSpPr>
        <p:spPr>
          <a:xfrm>
            <a:off x="473242" y="457200"/>
            <a:ext cx="8229600" cy="838200"/>
          </a:xfrm>
        </p:spPr>
        <p:txBody>
          <a:bodyPr/>
          <a:lstStyle/>
          <a:p>
            <a:r>
              <a:rPr lang="en-US" b="1" dirty="0"/>
              <a:t>Attachments</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5146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marL="457200" indent="-457200">
              <a:spcBef>
                <a:spcPts val="0"/>
              </a:spcBef>
              <a:buFont typeface="Wingdings" panose="05000000000000000000" pitchFamily="2" charset="2"/>
              <a:buChar char="v"/>
            </a:pPr>
            <a:r>
              <a:rPr lang="en-US" sz="2600" dirty="0">
                <a:solidFill>
                  <a:srgbClr val="090807"/>
                </a:solidFill>
              </a:rPr>
              <a:t>Proposal Checklist</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Applicant Information Form</a:t>
            </a: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Proposal Narrative </a:t>
            </a: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Budget Section</a:t>
            </a:r>
          </a:p>
          <a:p>
            <a:pPr marL="914400" lvl="1" indent="-457200">
              <a:spcBef>
                <a:spcPts val="0"/>
              </a:spcBef>
              <a:buFont typeface="Wingdings" panose="05000000000000000000" pitchFamily="2" charset="2"/>
              <a:buChar char="v"/>
            </a:pPr>
            <a:r>
              <a:rPr lang="en-US" sz="2400" dirty="0">
                <a:solidFill>
                  <a:srgbClr val="090807"/>
                </a:solidFill>
              </a:rPr>
              <a:t>Budget Table </a:t>
            </a:r>
            <a:r>
              <a:rPr lang="en-US" sz="2400" u="sng" dirty="0">
                <a:solidFill>
                  <a:srgbClr val="090807"/>
                </a:solidFill>
              </a:rPr>
              <a:t>and</a:t>
            </a:r>
            <a:r>
              <a:rPr lang="en-US" sz="2400" dirty="0">
                <a:solidFill>
                  <a:srgbClr val="090807"/>
                </a:solidFill>
              </a:rPr>
              <a:t> Budget Narrative</a:t>
            </a: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r>
              <a:rPr lang="en-US" sz="2400" b="1" i="1" dirty="0">
                <a:solidFill>
                  <a:srgbClr val="090807"/>
                </a:solidFill>
              </a:rPr>
              <a:t>RFP, Pages 70-87</a:t>
            </a:r>
          </a:p>
        </p:txBody>
      </p:sp>
      <p:sp>
        <p:nvSpPr>
          <p:cNvPr id="4" name="Title 3"/>
          <p:cNvSpPr>
            <a:spLocks noGrp="1"/>
          </p:cNvSpPr>
          <p:nvPr>
            <p:ph type="title"/>
          </p:nvPr>
        </p:nvSpPr>
        <p:spPr>
          <a:xfrm>
            <a:off x="473242" y="457200"/>
            <a:ext cx="8229600" cy="838200"/>
          </a:xfrm>
        </p:spPr>
        <p:txBody>
          <a:bodyPr/>
          <a:lstStyle/>
          <a:p>
            <a:r>
              <a:rPr lang="en-US" b="1" dirty="0"/>
              <a:t>Proposal Instructions</a:t>
            </a:r>
          </a:p>
        </p:txBody>
      </p:sp>
      <p:cxnSp>
        <p:nvCxnSpPr>
          <p:cNvPr id="3" name="Straight Connector 2"/>
          <p:cNvCxnSpPr>
            <a:cxnSpLocks/>
          </p:cNvCxnSpPr>
          <p:nvPr/>
        </p:nvCxnSpPr>
        <p:spPr bwMode="auto">
          <a:xfrm>
            <a:off x="2286000" y="1295400"/>
            <a:ext cx="502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37285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F078945-424F-42E3-9807-1354157E76AE}"/>
              </a:ext>
            </a:extLst>
          </p:cNvPr>
          <p:cNvPicPr>
            <a:picLocks noChangeAspect="1"/>
          </p:cNvPicPr>
          <p:nvPr/>
        </p:nvPicPr>
        <p:blipFill>
          <a:blip r:embed="rId3"/>
          <a:stretch>
            <a:fillRect/>
          </a:stretch>
        </p:blipFill>
        <p:spPr>
          <a:xfrm>
            <a:off x="426004" y="454066"/>
            <a:ext cx="8260796" cy="993734"/>
          </a:xfrm>
          <a:prstGeom prst="rect">
            <a:avLst/>
          </a:prstGeom>
        </p:spPr>
      </p:pic>
      <p:cxnSp>
        <p:nvCxnSpPr>
          <p:cNvPr id="20" name="Straight Connector 19">
            <a:extLst>
              <a:ext uri="{FF2B5EF4-FFF2-40B4-BE49-F238E27FC236}">
                <a16:creationId xmlns:a16="http://schemas.microsoft.com/office/drawing/2014/main" id="{E34A4ADA-B918-424F-96C9-7D9E77DA3A12}"/>
              </a:ext>
            </a:extLst>
          </p:cNvPr>
          <p:cNvCxnSpPr>
            <a:cxnSpLocks/>
          </p:cNvCxnSpPr>
          <p:nvPr/>
        </p:nvCxnSpPr>
        <p:spPr bwMode="auto">
          <a:xfrm>
            <a:off x="3581400" y="1219200"/>
            <a:ext cx="2362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21" name="Table 20">
            <a:extLst>
              <a:ext uri="{FF2B5EF4-FFF2-40B4-BE49-F238E27FC236}">
                <a16:creationId xmlns:a16="http://schemas.microsoft.com/office/drawing/2014/main" id="{515CBE8C-E0F0-4FA6-A8AD-974FD713C8DE}"/>
              </a:ext>
            </a:extLst>
          </p:cNvPr>
          <p:cNvGraphicFramePr>
            <a:graphicFrameLocks noGrp="1"/>
          </p:cNvGraphicFramePr>
          <p:nvPr>
            <p:extLst>
              <p:ext uri="{D42A27DB-BD31-4B8C-83A1-F6EECF244321}">
                <p14:modId xmlns:p14="http://schemas.microsoft.com/office/powerpoint/2010/main" val="33280971"/>
              </p:ext>
            </p:extLst>
          </p:nvPr>
        </p:nvGraphicFramePr>
        <p:xfrm>
          <a:off x="578405" y="1447800"/>
          <a:ext cx="8413195" cy="5257768"/>
        </p:xfrm>
        <a:graphic>
          <a:graphicData uri="http://schemas.openxmlformats.org/drawingml/2006/table">
            <a:tbl>
              <a:tblPr/>
              <a:tblGrid>
                <a:gridCol w="5549091">
                  <a:extLst>
                    <a:ext uri="{9D8B030D-6E8A-4147-A177-3AD203B41FA5}">
                      <a16:colId xmlns:a16="http://schemas.microsoft.com/office/drawing/2014/main" val="1335357408"/>
                    </a:ext>
                  </a:extLst>
                </a:gridCol>
                <a:gridCol w="2864104">
                  <a:extLst>
                    <a:ext uri="{9D8B030D-6E8A-4147-A177-3AD203B41FA5}">
                      <a16:colId xmlns:a16="http://schemas.microsoft.com/office/drawing/2014/main" val="342761624"/>
                    </a:ext>
                  </a:extLst>
                </a:gridCol>
              </a:tblGrid>
              <a:tr h="465648">
                <a:tc>
                  <a:txBody>
                    <a:bodyPr/>
                    <a:lstStyle/>
                    <a:p>
                      <a:pPr marL="0" marR="0" algn="ctr">
                        <a:lnSpc>
                          <a:spcPct val="115000"/>
                        </a:lnSpc>
                        <a:spcBef>
                          <a:spcPts val="0"/>
                        </a:spcBef>
                        <a:spcAft>
                          <a:spcPts val="0"/>
                        </a:spcAft>
                      </a:pPr>
                      <a:r>
                        <a:rPr lang="en-US" sz="2000" b="1" dirty="0">
                          <a:solidFill>
                            <a:srgbClr val="070C11"/>
                          </a:solidFill>
                          <a:effectLst/>
                          <a:latin typeface="+mn-lt"/>
                          <a:ea typeface="Calibri" panose="020F0502020204030204" pitchFamily="34" charset="0"/>
                          <a:cs typeface="Times New Roman" panose="02020603050405020304" pitchFamily="18" charset="0"/>
                        </a:rPr>
                        <a:t>Activity</a:t>
                      </a:r>
                      <a:endParaRPr lang="en-US" sz="20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0" b="1" dirty="0">
                          <a:solidFill>
                            <a:srgbClr val="070C11"/>
                          </a:solidFill>
                          <a:effectLst/>
                          <a:latin typeface="+mn-lt"/>
                          <a:ea typeface="Calibri" panose="020F0502020204030204" pitchFamily="34" charset="0"/>
                          <a:cs typeface="Times New Roman" panose="02020603050405020304" pitchFamily="18" charset="0"/>
                        </a:rPr>
                        <a:t>Date</a:t>
                      </a:r>
                      <a:endParaRPr lang="en-US" sz="20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69386392"/>
                  </a:ext>
                </a:extLst>
              </a:tr>
              <a:tr h="465648">
                <a:tc>
                  <a:txBody>
                    <a:bodyPr/>
                    <a:lstStyle/>
                    <a:p>
                      <a:pPr marL="0" marR="0">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Release Request for Proposals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January 18,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24159222"/>
                  </a:ext>
                </a:extLst>
              </a:tr>
              <a:tr h="465648">
                <a:tc>
                  <a:txBody>
                    <a:bodyPr/>
                    <a:lstStyle/>
                    <a:p>
                      <a:pPr marL="0" marR="0">
                        <a:lnSpc>
                          <a:spcPct val="115000"/>
                        </a:lnSpc>
                        <a:spcBef>
                          <a:spcPts val="0"/>
                        </a:spcBef>
                        <a:spcAft>
                          <a:spcPts val="0"/>
                        </a:spcAft>
                      </a:pPr>
                      <a:r>
                        <a:rPr lang="en-US" sz="2000" dirty="0">
                          <a:solidFill>
                            <a:srgbClr val="070C11"/>
                          </a:solidFill>
                          <a:effectLst/>
                          <a:latin typeface="+mn-lt"/>
                          <a:ea typeface="Times New Roman" panose="02020603050405020304" pitchFamily="18" charset="0"/>
                          <a:cs typeface="Times New Roman" panose="02020603050405020304" pitchFamily="18" charset="0"/>
                        </a:rPr>
                        <a:t>Notice of Intent to Apply Due to the BSCC</a:t>
                      </a:r>
                      <a:endParaRPr lang="en-US" sz="2000" dirty="0">
                        <a:solidFill>
                          <a:srgbClr val="070C1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February 18,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936282354"/>
                  </a:ext>
                </a:extLst>
              </a:tr>
              <a:tr h="465648">
                <a:tc>
                  <a:txBody>
                    <a:bodyPr/>
                    <a:lstStyle/>
                    <a:p>
                      <a:pPr marL="0" marR="0">
                        <a:lnSpc>
                          <a:spcPct val="115000"/>
                        </a:lnSpc>
                        <a:spcBef>
                          <a:spcPts val="0"/>
                        </a:spcBef>
                        <a:spcAft>
                          <a:spcPts val="0"/>
                        </a:spcAft>
                      </a:pPr>
                      <a:r>
                        <a:rPr lang="en-US" sz="2000" b="1" dirty="0">
                          <a:solidFill>
                            <a:srgbClr val="FF0000"/>
                          </a:solidFill>
                          <a:effectLst/>
                          <a:latin typeface="+mn-lt"/>
                          <a:ea typeface="Calibri" panose="020F0502020204030204" pitchFamily="34" charset="0"/>
                          <a:cs typeface="Times New Roman" panose="02020603050405020304" pitchFamily="18" charset="0"/>
                        </a:rPr>
                        <a:t>Proposals Due to the BSCC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000" b="1" dirty="0">
                          <a:solidFill>
                            <a:srgbClr val="FF0000"/>
                          </a:solidFill>
                          <a:effectLst/>
                          <a:latin typeface="+mn-lt"/>
                          <a:ea typeface="Calibri" panose="020F0502020204030204" pitchFamily="34" charset="0"/>
                          <a:cs typeface="Times New Roman" panose="02020603050405020304" pitchFamily="18" charset="0"/>
                        </a:rPr>
                        <a:t>March 18,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46838945"/>
                  </a:ext>
                </a:extLst>
              </a:tr>
              <a:tr h="703966">
                <a:tc>
                  <a:txBody>
                    <a:bodyPr/>
                    <a:lstStyle/>
                    <a:p>
                      <a:pPr marL="0" marR="0">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Proposal Rating Process and Development of Funding 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March-June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790666567"/>
                  </a:ext>
                </a:extLst>
              </a:tr>
              <a:tr h="703966">
                <a:tc>
                  <a:txBody>
                    <a:bodyPr/>
                    <a:lstStyle/>
                    <a:p>
                      <a:pPr marL="0" marR="0">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BSCC Board Considers Funding 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June or July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83733635"/>
                  </a:ext>
                </a:extLst>
              </a:tr>
              <a:tr h="465648">
                <a:tc>
                  <a:txBody>
                    <a:bodyPr/>
                    <a:lstStyle/>
                    <a:p>
                      <a:pPr marL="0" marR="0">
                        <a:lnSpc>
                          <a:spcPct val="115000"/>
                        </a:lnSpc>
                        <a:spcBef>
                          <a:spcPts val="0"/>
                        </a:spcBef>
                        <a:spcAft>
                          <a:spcPts val="0"/>
                        </a:spcAft>
                      </a:pPr>
                      <a:r>
                        <a:rPr lang="en-US" sz="2000">
                          <a:solidFill>
                            <a:srgbClr val="070C11"/>
                          </a:solidFill>
                          <a:effectLst/>
                          <a:latin typeface="+mn-lt"/>
                          <a:ea typeface="Calibri" panose="020F0502020204030204" pitchFamily="34" charset="0"/>
                          <a:cs typeface="Times New Roman" panose="02020603050405020304" pitchFamily="18" charset="0"/>
                        </a:rPr>
                        <a:t>Notices to Public Agency Applicants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June or July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392615752"/>
                  </a:ext>
                </a:extLst>
              </a:tr>
              <a:tr h="465648">
                <a:tc>
                  <a:txBody>
                    <a:bodyPr/>
                    <a:lstStyle/>
                    <a:p>
                      <a:pPr marL="0" marR="0">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New Grants Begin (planned)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August 15,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44464415"/>
                  </a:ext>
                </a:extLst>
              </a:tr>
              <a:tr h="1055948">
                <a:tc>
                  <a:txBody>
                    <a:bodyPr/>
                    <a:lstStyle/>
                    <a:p>
                      <a:pPr marL="0" marR="0">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Mandatory New Grantee Orientation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September 2019</a:t>
                      </a:r>
                    </a:p>
                    <a:p>
                      <a:pPr marL="0" marR="0" algn="r">
                        <a:lnSpc>
                          <a:spcPct val="115000"/>
                        </a:lnSpc>
                        <a:spcBef>
                          <a:spcPts val="0"/>
                        </a:spcBef>
                        <a:spcAft>
                          <a:spcPts val="0"/>
                        </a:spcAft>
                      </a:pPr>
                      <a:r>
                        <a:rPr lang="en-US" sz="2000" dirty="0">
                          <a:solidFill>
                            <a:srgbClr val="070C11"/>
                          </a:solidFill>
                          <a:effectLst/>
                          <a:latin typeface="+mn-lt"/>
                          <a:ea typeface="Calibri" panose="020F0502020204030204" pitchFamily="34" charset="0"/>
                          <a:cs typeface="Times New Roman" panose="02020603050405020304" pitchFamily="18" charset="0"/>
                        </a:rPr>
                        <a:t>(Date to be determined)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725835534"/>
                  </a:ext>
                </a:extLst>
              </a:tr>
            </a:tbl>
          </a:graphicData>
        </a:graphic>
      </p:graphicFrame>
    </p:spTree>
    <p:extLst>
      <p:ext uri="{BB962C8B-B14F-4D97-AF65-F5344CB8AC3E}">
        <p14:creationId xmlns:p14="http://schemas.microsoft.com/office/powerpoint/2010/main" val="386607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5949950" cy="3783013"/>
          </a:xfrm>
          <a:prstGeom prst="rect">
            <a:avLst/>
          </a:prstGeom>
          <a:noFill/>
          <a:ln w="9525">
            <a:noFill/>
            <a:miter lim="800000"/>
            <a:headEnd/>
            <a:tailEnd/>
          </a:ln>
        </p:spPr>
      </p:pic>
    </p:spTree>
    <p:extLst>
      <p:ext uri="{BB962C8B-B14F-4D97-AF65-F5344CB8AC3E}">
        <p14:creationId xmlns:p14="http://schemas.microsoft.com/office/powerpoint/2010/main" val="2246362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marL="457200" indent="-457200">
              <a:spcBef>
                <a:spcPts val="0"/>
              </a:spcBef>
              <a:buFont typeface="Wingdings" panose="05000000000000000000" pitchFamily="2" charset="2"/>
              <a:buChar char="v"/>
            </a:pPr>
            <a:r>
              <a:rPr lang="en-US" sz="2600" dirty="0">
                <a:solidFill>
                  <a:srgbClr val="090807"/>
                </a:solidFill>
              </a:rPr>
              <a:t>Proposals due </a:t>
            </a:r>
            <a:r>
              <a:rPr lang="en-US" sz="2600" dirty="0">
                <a:solidFill>
                  <a:srgbClr val="FF0000"/>
                </a:solidFill>
              </a:rPr>
              <a:t>March 18, 2019</a:t>
            </a:r>
          </a:p>
          <a:p>
            <a:pPr>
              <a:spcBef>
                <a:spcPts val="0"/>
              </a:spcBef>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Submit questions to </a:t>
            </a:r>
            <a:r>
              <a:rPr lang="en-US" sz="2800" u="sng" dirty="0">
                <a:solidFill>
                  <a:srgbClr val="0070C0"/>
                </a:solidFill>
              </a:rPr>
              <a:t>Prop47@bscc.ca.gov</a:t>
            </a:r>
          </a:p>
          <a:p>
            <a:pPr marL="457200" indent="-457200">
              <a:spcBef>
                <a:spcPts val="0"/>
              </a:spcBef>
              <a:buFont typeface="Wingdings" panose="05000000000000000000" pitchFamily="2" charset="2"/>
              <a:buChar char="v"/>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BSCC will respond to questions through  February 28, 2019</a:t>
            </a:r>
          </a:p>
          <a:p>
            <a:pPr>
              <a:spcBef>
                <a:spcPts val="0"/>
              </a:spcBef>
            </a:pPr>
            <a:endParaRPr lang="en-US" sz="26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Q&amp;A will be posted on the BSCC website up to March 4, 2019 </a:t>
            </a: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endParaRPr lang="en-US" sz="1600" b="1" dirty="0">
              <a:solidFill>
                <a:srgbClr val="090807"/>
              </a:solidFill>
              <a:latin typeface="+mn-lt"/>
            </a:endParaRPr>
          </a:p>
          <a:p>
            <a:pPr algn="just">
              <a:spcBef>
                <a:spcPts val="0"/>
              </a:spcBef>
            </a:pPr>
            <a:r>
              <a:rPr lang="en-US" sz="2400" b="1" i="1" dirty="0">
                <a:solidFill>
                  <a:srgbClr val="090807"/>
                </a:solidFill>
              </a:rPr>
              <a:t>RFP, Pages 70-87</a:t>
            </a:r>
          </a:p>
        </p:txBody>
      </p:sp>
      <p:sp>
        <p:nvSpPr>
          <p:cNvPr id="4" name="Title 3"/>
          <p:cNvSpPr>
            <a:spLocks noGrp="1"/>
          </p:cNvSpPr>
          <p:nvPr>
            <p:ph type="title"/>
          </p:nvPr>
        </p:nvSpPr>
        <p:spPr>
          <a:xfrm>
            <a:off x="473242" y="457200"/>
            <a:ext cx="8229600" cy="838200"/>
          </a:xfrm>
        </p:spPr>
        <p:txBody>
          <a:bodyPr/>
          <a:lstStyle/>
          <a:p>
            <a:r>
              <a:rPr lang="en-US" b="1" dirty="0"/>
              <a:t>Summary</a:t>
            </a:r>
          </a:p>
        </p:txBody>
      </p:sp>
      <p:cxnSp>
        <p:nvCxnSpPr>
          <p:cNvPr id="3" name="Straight Connector 2"/>
          <p:cNvCxnSpPr>
            <a:cxnSpLocks/>
          </p:cNvCxnSpPr>
          <p:nvPr/>
        </p:nvCxnSpPr>
        <p:spPr bwMode="auto">
          <a:xfrm>
            <a:off x="3276600" y="1295400"/>
            <a:ext cx="304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81865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marL="457200" indent="-457200">
              <a:spcBef>
                <a:spcPts val="0"/>
              </a:spcBef>
              <a:buFont typeface="Wingdings" panose="05000000000000000000" pitchFamily="2" charset="2"/>
              <a:buChar char="v"/>
            </a:pPr>
            <a:r>
              <a:rPr lang="en-US" sz="2600" dirty="0">
                <a:solidFill>
                  <a:srgbClr val="090807"/>
                </a:solidFill>
              </a:rPr>
              <a:t>2014 voter-approved initiative</a:t>
            </a:r>
          </a:p>
          <a:p>
            <a:pPr>
              <a:spcBef>
                <a:spcPts val="0"/>
              </a:spcBef>
            </a:pPr>
            <a:endParaRPr lang="en-US" sz="1200" dirty="0">
              <a:solidFill>
                <a:srgbClr val="090807"/>
              </a:solidFill>
            </a:endParaRPr>
          </a:p>
          <a:p>
            <a:pPr marL="346075">
              <a:spcBef>
                <a:spcPts val="0"/>
              </a:spcBef>
            </a:pPr>
            <a:r>
              <a:rPr lang="en-US" sz="2400" dirty="0">
                <a:solidFill>
                  <a:srgbClr val="2E2A22"/>
                </a:solidFill>
              </a:rPr>
              <a:t>The people enact the Safe Neighborhoods and Schools Act to: </a:t>
            </a:r>
          </a:p>
          <a:p>
            <a:pPr marL="346075">
              <a:spcBef>
                <a:spcPts val="0"/>
              </a:spcBef>
            </a:pPr>
            <a:endParaRPr lang="en-US" sz="1000" dirty="0">
              <a:solidFill>
                <a:srgbClr val="2E2A22"/>
              </a:solidFill>
            </a:endParaRPr>
          </a:p>
          <a:p>
            <a:pPr marL="688975" indent="-342900">
              <a:spcBef>
                <a:spcPts val="0"/>
              </a:spcBef>
              <a:buFont typeface="Arial" panose="020B0604020202020204" pitchFamily="34" charset="0"/>
              <a:buChar char="•"/>
            </a:pPr>
            <a:r>
              <a:rPr lang="en-US" sz="2400" dirty="0">
                <a:solidFill>
                  <a:srgbClr val="2E2A22"/>
                </a:solidFill>
              </a:rPr>
              <a:t>Ensure that prison spending is focused on violent and serious offenses,</a:t>
            </a:r>
          </a:p>
          <a:p>
            <a:pPr marL="688975" indent="-342900">
              <a:spcBef>
                <a:spcPts val="0"/>
              </a:spcBef>
              <a:buFont typeface="Arial" panose="020B0604020202020204" pitchFamily="34" charset="0"/>
              <a:buChar char="•"/>
            </a:pPr>
            <a:r>
              <a:rPr lang="en-US" sz="2400" dirty="0">
                <a:solidFill>
                  <a:srgbClr val="2E2A22"/>
                </a:solidFill>
              </a:rPr>
              <a:t>Maximize alternatives for </a:t>
            </a:r>
            <a:r>
              <a:rPr lang="en-US" sz="2400" dirty="0" err="1">
                <a:solidFill>
                  <a:srgbClr val="2E2A22"/>
                </a:solidFill>
              </a:rPr>
              <a:t>nonserious</a:t>
            </a:r>
            <a:r>
              <a:rPr lang="en-US" sz="2400" dirty="0">
                <a:solidFill>
                  <a:srgbClr val="2E2A22"/>
                </a:solidFill>
              </a:rPr>
              <a:t>, nonviolent crime, and</a:t>
            </a:r>
          </a:p>
          <a:p>
            <a:pPr marL="688975" indent="-342900">
              <a:spcBef>
                <a:spcPts val="0"/>
              </a:spcBef>
              <a:buFont typeface="Arial" panose="020B0604020202020204" pitchFamily="34" charset="0"/>
              <a:buChar char="•"/>
            </a:pPr>
            <a:r>
              <a:rPr lang="en-US" sz="2400" dirty="0">
                <a:solidFill>
                  <a:srgbClr val="2E2A22"/>
                </a:solidFill>
              </a:rPr>
              <a:t>Invest the savings generated from this act into prevention and support programs in K–12 schools, victim services, and mental health and drug treatment. </a:t>
            </a:r>
          </a:p>
          <a:p>
            <a:pPr>
              <a:spcBef>
                <a:spcPts val="0"/>
              </a:spcBef>
            </a:pPr>
            <a:endParaRPr lang="en-US" sz="2000" b="1" dirty="0">
              <a:solidFill>
                <a:srgbClr val="090807"/>
              </a:solidFill>
            </a:endParaRP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Proposition 47</a:t>
            </a:r>
          </a:p>
        </p:txBody>
      </p:sp>
      <p:cxnSp>
        <p:nvCxnSpPr>
          <p:cNvPr id="3" name="Straight Connector 2"/>
          <p:cNvCxnSpPr>
            <a:cxnSpLocks/>
          </p:cNvCxnSpPr>
          <p:nvPr/>
        </p:nvCxnSpPr>
        <p:spPr bwMode="auto">
          <a:xfrm>
            <a:off x="3048000" y="1295400"/>
            <a:ext cx="3505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9760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914400" y="4572000"/>
            <a:ext cx="7848600" cy="1981200"/>
          </a:xfrm>
        </p:spPr>
        <p:txBody>
          <a:bodyPr/>
          <a:lstStyle/>
          <a:p>
            <a:pPr marL="457200" indent="-457200">
              <a:buFont typeface="Wingdings" panose="05000000000000000000" pitchFamily="2" charset="2"/>
              <a:buChar char="v"/>
            </a:pPr>
            <a:r>
              <a:rPr lang="en-US" sz="2600" dirty="0">
                <a:solidFill>
                  <a:srgbClr val="070C11"/>
                </a:solidFill>
              </a:rPr>
              <a:t>CDE: Grants aimed at improving outcomes for public school students</a:t>
            </a:r>
          </a:p>
          <a:p>
            <a:pPr marL="457200" indent="-457200">
              <a:buFont typeface="Wingdings" panose="05000000000000000000" pitchFamily="2" charset="2"/>
              <a:buChar char="v"/>
            </a:pPr>
            <a:r>
              <a:rPr lang="en-US" sz="2600" dirty="0" err="1">
                <a:solidFill>
                  <a:srgbClr val="070C11"/>
                </a:solidFill>
              </a:rPr>
              <a:t>CalVCB</a:t>
            </a:r>
            <a:r>
              <a:rPr lang="en-US" sz="2600" dirty="0">
                <a:solidFill>
                  <a:srgbClr val="070C11"/>
                </a:solidFill>
              </a:rPr>
              <a:t>: Grants to trauma recovery centers  </a:t>
            </a:r>
          </a:p>
          <a:p>
            <a:endParaRPr lang="en-US" sz="1050" dirty="0">
              <a:solidFill>
                <a:srgbClr val="1E3C78"/>
              </a:solidFill>
            </a:endParaRPr>
          </a:p>
          <a:p>
            <a:endParaRPr lang="en-US" sz="1050" dirty="0">
              <a:solidFill>
                <a:srgbClr val="1E3C78"/>
              </a:solidFill>
            </a:endParaRPr>
          </a:p>
          <a:p>
            <a:endParaRPr lang="en-US" sz="1050" dirty="0">
              <a:solidFill>
                <a:srgbClr val="1E3C78"/>
              </a:solidFill>
            </a:endParaRPr>
          </a:p>
          <a:p>
            <a:r>
              <a:rPr lang="en-US" sz="2400" dirty="0"/>
              <a:t>                         </a:t>
            </a:r>
          </a:p>
        </p:txBody>
      </p:sp>
      <p:sp>
        <p:nvSpPr>
          <p:cNvPr id="4" name="Title 3"/>
          <p:cNvSpPr>
            <a:spLocks noGrp="1"/>
          </p:cNvSpPr>
          <p:nvPr>
            <p:ph type="title"/>
          </p:nvPr>
        </p:nvSpPr>
        <p:spPr>
          <a:xfrm>
            <a:off x="457200" y="533400"/>
            <a:ext cx="8229600" cy="838200"/>
          </a:xfrm>
        </p:spPr>
        <p:txBody>
          <a:bodyPr/>
          <a:lstStyle/>
          <a:p>
            <a:r>
              <a:rPr lang="en-US" b="1" dirty="0"/>
              <a:t>State Savings</a:t>
            </a:r>
          </a:p>
        </p:txBody>
      </p:sp>
      <p:cxnSp>
        <p:nvCxnSpPr>
          <p:cNvPr id="3" name="Straight Connector 2"/>
          <p:cNvCxnSpPr>
            <a:cxnSpLocks/>
          </p:cNvCxnSpPr>
          <p:nvPr/>
        </p:nvCxnSpPr>
        <p:spPr bwMode="auto">
          <a:xfrm>
            <a:off x="3124200" y="1295400"/>
            <a:ext cx="3276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7" name="Chart 6">
            <a:extLst>
              <a:ext uri="{FF2B5EF4-FFF2-40B4-BE49-F238E27FC236}">
                <a16:creationId xmlns:a16="http://schemas.microsoft.com/office/drawing/2014/main" id="{BD61746B-8AB5-4736-866F-D76C17C84F32}"/>
              </a:ext>
            </a:extLst>
          </p:cNvPr>
          <p:cNvGraphicFramePr/>
          <p:nvPr>
            <p:extLst>
              <p:ext uri="{D42A27DB-BD31-4B8C-83A1-F6EECF244321}">
                <p14:modId xmlns:p14="http://schemas.microsoft.com/office/powerpoint/2010/main" val="299927537"/>
              </p:ext>
            </p:extLst>
          </p:nvPr>
        </p:nvGraphicFramePr>
        <p:xfrm>
          <a:off x="1447800" y="1295400"/>
          <a:ext cx="7543800" cy="3733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301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dirty="0">
                <a:solidFill>
                  <a:srgbClr val="090807"/>
                </a:solidFill>
              </a:rPr>
              <a:t>Administer a grant program to </a:t>
            </a:r>
            <a:r>
              <a:rPr lang="en-US" sz="2600" u="sng" dirty="0">
                <a:solidFill>
                  <a:srgbClr val="090807"/>
                </a:solidFill>
              </a:rPr>
              <a:t>public agencies</a:t>
            </a:r>
            <a:r>
              <a:rPr lang="en-US" sz="2600" dirty="0">
                <a:solidFill>
                  <a:srgbClr val="090807"/>
                </a:solidFill>
              </a:rPr>
              <a:t> aimed at:</a:t>
            </a:r>
          </a:p>
          <a:p>
            <a:pPr>
              <a:spcBef>
                <a:spcPts val="0"/>
              </a:spcBef>
            </a:pPr>
            <a:endParaRPr lang="en-US" sz="1000" dirty="0">
              <a:solidFill>
                <a:srgbClr val="090807"/>
              </a:solidFill>
            </a:endParaRPr>
          </a:p>
          <a:p>
            <a:pPr marL="457200" indent="-457200">
              <a:spcBef>
                <a:spcPts val="0"/>
              </a:spcBef>
              <a:buFont typeface="Arial" panose="020B0604020202020204" pitchFamily="34" charset="0"/>
              <a:buChar char="•"/>
            </a:pPr>
            <a:r>
              <a:rPr lang="en-US" sz="2400" dirty="0">
                <a:solidFill>
                  <a:srgbClr val="090807"/>
                </a:solidFill>
              </a:rPr>
              <a:t>Mental health treatment, substance abuse treatment, and diversion programs for people in the criminal justice system</a:t>
            </a:r>
          </a:p>
          <a:p>
            <a:pPr marL="457200" indent="-457200">
              <a:spcBef>
                <a:spcPts val="0"/>
              </a:spcBef>
              <a:buFont typeface="Arial" panose="020B0604020202020204" pitchFamily="34" charset="0"/>
              <a:buChar char="•"/>
            </a:pPr>
            <a:endParaRPr lang="en-US" sz="1000" dirty="0">
              <a:solidFill>
                <a:srgbClr val="090807"/>
              </a:solidFill>
            </a:endParaRPr>
          </a:p>
          <a:p>
            <a:pPr marL="457200" indent="-457200">
              <a:spcBef>
                <a:spcPts val="0"/>
              </a:spcBef>
              <a:buFont typeface="Arial" panose="020B0604020202020204" pitchFamily="34" charset="0"/>
              <a:buChar char="•"/>
            </a:pPr>
            <a:r>
              <a:rPr lang="en-US" sz="2400" dirty="0">
                <a:solidFill>
                  <a:srgbClr val="090807"/>
                </a:solidFill>
              </a:rPr>
              <a:t>Emphasis on programs that reduce recidivism of people convicted of less serious crimes (such as those covered by this measure) and</a:t>
            </a:r>
          </a:p>
          <a:p>
            <a:pPr marL="457200" indent="-457200">
              <a:spcBef>
                <a:spcPts val="0"/>
              </a:spcBef>
              <a:buFont typeface="Arial" panose="020B0604020202020204" pitchFamily="34" charset="0"/>
              <a:buChar char="•"/>
            </a:pPr>
            <a:endParaRPr lang="en-US" sz="1000" dirty="0">
              <a:solidFill>
                <a:srgbClr val="090807"/>
              </a:solidFill>
            </a:endParaRPr>
          </a:p>
          <a:p>
            <a:pPr marL="457200" indent="-457200">
              <a:spcBef>
                <a:spcPts val="0"/>
              </a:spcBef>
              <a:buFont typeface="Arial" panose="020B0604020202020204" pitchFamily="34" charset="0"/>
              <a:buChar char="•"/>
            </a:pPr>
            <a:r>
              <a:rPr lang="en-US" sz="2400" dirty="0">
                <a:solidFill>
                  <a:srgbClr val="090807"/>
                </a:solidFill>
              </a:rPr>
              <a:t>Those who have substance abuse and mental health problems</a:t>
            </a:r>
          </a:p>
          <a:p>
            <a:pPr>
              <a:spcBef>
                <a:spcPts val="0"/>
              </a:spcBef>
            </a:pPr>
            <a:endParaRPr lang="en-US" sz="1000" dirty="0">
              <a:solidFill>
                <a:srgbClr val="090807"/>
              </a:solidFill>
            </a:endParaRPr>
          </a:p>
          <a:p>
            <a:pPr>
              <a:spcBef>
                <a:spcPts val="0"/>
              </a:spcBef>
            </a:pPr>
            <a:r>
              <a:rPr lang="en-US" sz="1800" dirty="0">
                <a:solidFill>
                  <a:srgbClr val="090807"/>
                </a:solidFill>
              </a:rPr>
              <a:t>   </a:t>
            </a:r>
            <a:r>
              <a:rPr lang="en-US" sz="2000" dirty="0">
                <a:solidFill>
                  <a:srgbClr val="090807"/>
                </a:solidFill>
              </a:rPr>
              <a:t> (Gov. Code, § 7599.2, </a:t>
            </a:r>
            <a:r>
              <a:rPr lang="en-US" sz="2000" dirty="0" err="1">
                <a:solidFill>
                  <a:srgbClr val="090807"/>
                </a:solidFill>
              </a:rPr>
              <a:t>subd</a:t>
            </a:r>
            <a:r>
              <a:rPr lang="en-US" sz="2000" dirty="0">
                <a:solidFill>
                  <a:srgbClr val="090807"/>
                </a:solidFill>
              </a:rPr>
              <a:t>. (a)(3).)</a:t>
            </a:r>
            <a:endParaRPr lang="en-US" sz="2000" b="1" dirty="0">
              <a:solidFill>
                <a:srgbClr val="090807"/>
              </a:solidFill>
            </a:endParaRP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BSCC Responsibilities </a:t>
            </a:r>
          </a:p>
        </p:txBody>
      </p:sp>
      <p:cxnSp>
        <p:nvCxnSpPr>
          <p:cNvPr id="3" name="Straight Connector 2"/>
          <p:cNvCxnSpPr/>
          <p:nvPr/>
        </p:nvCxnSpPr>
        <p:spPr bwMode="auto">
          <a:xfrm>
            <a:off x="2286000" y="1295400"/>
            <a:ext cx="5105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8242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marL="457200" indent="-457200">
              <a:spcBef>
                <a:spcPts val="0"/>
              </a:spcBef>
              <a:buFont typeface="Wingdings" panose="05000000000000000000" pitchFamily="2" charset="2"/>
              <a:buChar char="v"/>
            </a:pPr>
            <a:r>
              <a:rPr lang="en-US" sz="2600" dirty="0">
                <a:solidFill>
                  <a:srgbClr val="090807"/>
                </a:solidFill>
              </a:rPr>
              <a:t>AB 1056 (Statutes of 2015, Chapter 438) added additional priorities to the grant program including:</a:t>
            </a:r>
          </a:p>
          <a:p>
            <a:pPr>
              <a:spcBef>
                <a:spcPts val="0"/>
              </a:spcBef>
            </a:pPr>
            <a:endParaRPr lang="en-US" sz="1200" dirty="0">
              <a:solidFill>
                <a:srgbClr val="090807"/>
              </a:solidFill>
            </a:endParaRPr>
          </a:p>
          <a:p>
            <a:pPr marL="914400" indent="-457200">
              <a:spcBef>
                <a:spcPts val="0"/>
              </a:spcBef>
              <a:buFont typeface="Arial" panose="020B0604020202020204" pitchFamily="34" charset="0"/>
              <a:buChar char="•"/>
            </a:pPr>
            <a:r>
              <a:rPr lang="en-US" sz="2400" dirty="0">
                <a:solidFill>
                  <a:srgbClr val="090807"/>
                </a:solidFill>
              </a:rPr>
              <a:t>Housing-related assistance </a:t>
            </a:r>
          </a:p>
          <a:p>
            <a:pPr marL="457200" indent="-457200">
              <a:spcBef>
                <a:spcPts val="0"/>
              </a:spcBef>
              <a:buFont typeface="Arial" panose="020B0604020202020204" pitchFamily="34" charset="0"/>
              <a:buChar char="•"/>
            </a:pPr>
            <a:endParaRPr lang="en-US" sz="1050" dirty="0">
              <a:solidFill>
                <a:srgbClr val="090807"/>
              </a:solidFill>
            </a:endParaRPr>
          </a:p>
          <a:p>
            <a:pPr marL="914400" indent="-457200">
              <a:spcBef>
                <a:spcPts val="0"/>
              </a:spcBef>
              <a:buFont typeface="Arial" panose="020B0604020202020204" pitchFamily="34" charset="0"/>
              <a:buChar char="•"/>
            </a:pPr>
            <a:r>
              <a:rPr lang="en-US" sz="2400" dirty="0">
                <a:solidFill>
                  <a:srgbClr val="090807"/>
                </a:solidFill>
              </a:rPr>
              <a:t>Community-based supportive services such as job skills training, case management and civil legal services</a:t>
            </a:r>
          </a:p>
          <a:p>
            <a:pPr marL="457200" indent="-457200">
              <a:spcBef>
                <a:spcPts val="0"/>
              </a:spcBef>
              <a:buFont typeface="Wingdings" panose="05000000000000000000" pitchFamily="2" charset="2"/>
              <a:buChar char="v"/>
            </a:pPr>
            <a:endParaRPr lang="en-US" sz="12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Specifies </a:t>
            </a:r>
          </a:p>
          <a:p>
            <a:pPr>
              <a:spcBef>
                <a:spcPts val="0"/>
              </a:spcBef>
            </a:pPr>
            <a:endParaRPr lang="en-US" sz="1000" dirty="0">
              <a:solidFill>
                <a:srgbClr val="090807"/>
              </a:solidFill>
            </a:endParaRPr>
          </a:p>
          <a:p>
            <a:pPr marL="914400" indent="-457200">
              <a:spcBef>
                <a:spcPts val="0"/>
              </a:spcBef>
              <a:buFont typeface="Arial" panose="020B0604020202020204" pitchFamily="34" charset="0"/>
              <a:buChar char="•"/>
            </a:pPr>
            <a:r>
              <a:rPr lang="en-US" sz="2400" dirty="0">
                <a:solidFill>
                  <a:srgbClr val="090807"/>
                </a:solidFill>
              </a:rPr>
              <a:t>Competitive grant program</a:t>
            </a:r>
          </a:p>
          <a:p>
            <a:pPr marL="914400" indent="-457200">
              <a:spcBef>
                <a:spcPts val="0"/>
              </a:spcBef>
              <a:buFont typeface="Arial" panose="020B0604020202020204" pitchFamily="34" charset="0"/>
              <a:buChar char="•"/>
            </a:pPr>
            <a:r>
              <a:rPr lang="en-US" sz="2400" dirty="0">
                <a:solidFill>
                  <a:srgbClr val="090807"/>
                </a:solidFill>
              </a:rPr>
              <a:t>Adults </a:t>
            </a:r>
            <a:r>
              <a:rPr lang="en-US" sz="2400" u="sng" dirty="0">
                <a:solidFill>
                  <a:srgbClr val="090807"/>
                </a:solidFill>
              </a:rPr>
              <a:t>and</a:t>
            </a:r>
            <a:r>
              <a:rPr lang="en-US" sz="2400" dirty="0">
                <a:solidFill>
                  <a:srgbClr val="090807"/>
                </a:solidFill>
              </a:rPr>
              <a:t> juveniles are eligible for services</a:t>
            </a:r>
          </a:p>
          <a:p>
            <a:pPr>
              <a:spcBef>
                <a:spcPts val="0"/>
              </a:spcBef>
            </a:pPr>
            <a:endParaRPr lang="en-US" sz="2000" b="1" dirty="0">
              <a:solidFill>
                <a:srgbClr val="090807"/>
              </a:solidFill>
            </a:endParaRP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Assembly Bill 1056</a:t>
            </a:r>
          </a:p>
        </p:txBody>
      </p:sp>
      <p:cxnSp>
        <p:nvCxnSpPr>
          <p:cNvPr id="3" name="Straight Connector 2"/>
          <p:cNvCxnSpPr>
            <a:cxnSpLocks/>
          </p:cNvCxnSpPr>
          <p:nvPr/>
        </p:nvCxnSpPr>
        <p:spPr bwMode="auto">
          <a:xfrm>
            <a:off x="2438400" y="1295400"/>
            <a:ext cx="45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2997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marL="457200" indent="-457200">
              <a:spcBef>
                <a:spcPts val="0"/>
              </a:spcBef>
              <a:buFont typeface="Wingdings" panose="05000000000000000000" pitchFamily="2" charset="2"/>
              <a:buChar char="v"/>
            </a:pPr>
            <a:r>
              <a:rPr lang="en-US" sz="2600" dirty="0">
                <a:solidFill>
                  <a:srgbClr val="090807"/>
                </a:solidFill>
              </a:rPr>
              <a:t>Reads and rates proposals, and develops award recommendations</a:t>
            </a:r>
          </a:p>
          <a:p>
            <a:pPr>
              <a:spcBef>
                <a:spcPts val="0"/>
              </a:spcBef>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Existing law prohibits any non-governmental sub-grantee, partner, or like party who participates on the Scoring Panel from receiving funds</a:t>
            </a:r>
          </a:p>
          <a:p>
            <a:pPr marL="457200" indent="-457200">
              <a:spcBef>
                <a:spcPts val="0"/>
              </a:spcBef>
              <a:buFont typeface="Wingdings" panose="05000000000000000000" pitchFamily="2" charset="2"/>
              <a:buChar char="v"/>
            </a:pPr>
            <a:endParaRPr lang="en-US" sz="24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Scoring Panel membership will be posted to the BSCC website no later than April 2019</a:t>
            </a:r>
          </a:p>
          <a:p>
            <a:pPr marL="457200" indent="-457200">
              <a:spcBef>
                <a:spcPts val="0"/>
              </a:spcBef>
              <a:buFont typeface="Wingdings" panose="05000000000000000000" pitchFamily="2" charset="2"/>
              <a:buChar char="v"/>
            </a:pPr>
            <a:endParaRPr lang="en-US" sz="1200" dirty="0">
              <a:solidFill>
                <a:srgbClr val="090807"/>
              </a:solidFill>
            </a:endParaRP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Scoring Panel</a:t>
            </a:r>
          </a:p>
        </p:txBody>
      </p:sp>
      <p:cxnSp>
        <p:nvCxnSpPr>
          <p:cNvPr id="3" name="Straight Connector 2"/>
          <p:cNvCxnSpPr>
            <a:cxnSpLocks/>
          </p:cNvCxnSpPr>
          <p:nvPr/>
        </p:nvCxnSpPr>
        <p:spPr bwMode="auto">
          <a:xfrm>
            <a:off x="3124200" y="1295400"/>
            <a:ext cx="335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5693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marL="457200" indent="-457200">
              <a:spcBef>
                <a:spcPts val="0"/>
              </a:spcBef>
              <a:buFont typeface="Wingdings" panose="05000000000000000000" pitchFamily="2" charset="2"/>
              <a:buChar char="v"/>
            </a:pPr>
            <a:r>
              <a:rPr lang="en-US" sz="2600" dirty="0">
                <a:solidFill>
                  <a:srgbClr val="090807"/>
                </a:solidFill>
              </a:rPr>
              <a:t>Proposal Due Date: </a:t>
            </a:r>
            <a:r>
              <a:rPr lang="en-US" sz="2600" u="sng" dirty="0">
                <a:solidFill>
                  <a:srgbClr val="FF0000"/>
                </a:solidFill>
              </a:rPr>
              <a:t>March 18, 2019</a:t>
            </a:r>
          </a:p>
          <a:p>
            <a:pPr>
              <a:spcBef>
                <a:spcPts val="0"/>
              </a:spcBef>
            </a:pPr>
            <a:endParaRPr lang="en-US" sz="1200" dirty="0">
              <a:solidFill>
                <a:srgbClr val="090807"/>
              </a:solidFill>
            </a:endParaRPr>
          </a:p>
          <a:p>
            <a:pPr marL="914400" indent="-457200">
              <a:spcBef>
                <a:spcPts val="0"/>
              </a:spcBef>
              <a:buFont typeface="Arial" panose="020B0604020202020204" pitchFamily="34" charset="0"/>
              <a:buChar char="•"/>
            </a:pPr>
            <a:r>
              <a:rPr lang="en-US" sz="2400" dirty="0">
                <a:solidFill>
                  <a:srgbClr val="090807"/>
                </a:solidFill>
              </a:rPr>
              <a:t>One original signed proposal </a:t>
            </a:r>
            <a:r>
              <a:rPr lang="en-US" sz="2400" u="sng" dirty="0">
                <a:solidFill>
                  <a:srgbClr val="090807"/>
                </a:solidFill>
              </a:rPr>
              <a:t>and</a:t>
            </a:r>
            <a:r>
              <a:rPr lang="en-US" sz="1050" dirty="0">
                <a:solidFill>
                  <a:srgbClr val="090807"/>
                </a:solidFill>
              </a:rPr>
              <a:t>  </a:t>
            </a:r>
          </a:p>
          <a:p>
            <a:pPr marL="914400" indent="-457200">
              <a:spcBef>
                <a:spcPts val="0"/>
              </a:spcBef>
              <a:buFont typeface="Arial" panose="020B0604020202020204" pitchFamily="34" charset="0"/>
              <a:buChar char="•"/>
            </a:pPr>
            <a:r>
              <a:rPr lang="en-US" sz="2400" dirty="0">
                <a:solidFill>
                  <a:srgbClr val="090807"/>
                </a:solidFill>
              </a:rPr>
              <a:t>One electronic copy of the signed proposal - </a:t>
            </a:r>
            <a:r>
              <a:rPr lang="en-US" sz="2400" u="sng" dirty="0">
                <a:solidFill>
                  <a:srgbClr val="0070C0"/>
                </a:solidFill>
              </a:rPr>
              <a:t>Prop47@bscc.ca.gov</a:t>
            </a:r>
          </a:p>
          <a:p>
            <a:pPr marL="457200" indent="-457200">
              <a:spcBef>
                <a:spcPts val="0"/>
              </a:spcBef>
              <a:buFont typeface="Wingdings" panose="05000000000000000000" pitchFamily="2" charset="2"/>
              <a:buChar char="v"/>
            </a:pPr>
            <a:endParaRPr lang="en-US" sz="1200" dirty="0">
              <a:solidFill>
                <a:srgbClr val="090807"/>
              </a:solidFill>
            </a:endParaRPr>
          </a:p>
          <a:p>
            <a:pPr marL="457200" indent="-457200">
              <a:spcBef>
                <a:spcPts val="0"/>
              </a:spcBef>
              <a:buFont typeface="Wingdings" panose="05000000000000000000" pitchFamily="2" charset="2"/>
              <a:buChar char="v"/>
            </a:pPr>
            <a:endParaRPr lang="en-US" sz="1200" dirty="0">
              <a:solidFill>
                <a:srgbClr val="090807"/>
              </a:solidFill>
            </a:endParaRPr>
          </a:p>
          <a:p>
            <a:pPr marL="457200" indent="-457200">
              <a:spcBef>
                <a:spcPts val="0"/>
              </a:spcBef>
              <a:buFont typeface="Wingdings" panose="05000000000000000000" pitchFamily="2" charset="2"/>
              <a:buChar char="v"/>
            </a:pPr>
            <a:r>
              <a:rPr lang="en-US" sz="2600" dirty="0">
                <a:solidFill>
                  <a:srgbClr val="090807"/>
                </a:solidFill>
              </a:rPr>
              <a:t>Notice of Intent to Apply: </a:t>
            </a:r>
            <a:r>
              <a:rPr lang="en-US" sz="2600" u="sng" dirty="0">
                <a:solidFill>
                  <a:srgbClr val="FF0000"/>
                </a:solidFill>
              </a:rPr>
              <a:t>Feb. 18, 2019</a:t>
            </a:r>
          </a:p>
          <a:p>
            <a:pPr>
              <a:spcBef>
                <a:spcPts val="0"/>
              </a:spcBef>
            </a:pPr>
            <a:endParaRPr lang="en-US" sz="1000" dirty="0">
              <a:solidFill>
                <a:srgbClr val="090807"/>
              </a:solidFill>
            </a:endParaRPr>
          </a:p>
          <a:p>
            <a:pPr marL="914400" indent="-457200">
              <a:spcBef>
                <a:spcPts val="0"/>
              </a:spcBef>
              <a:buFont typeface="Arial" panose="020B0604020202020204" pitchFamily="34" charset="0"/>
              <a:buChar char="•"/>
            </a:pPr>
            <a:r>
              <a:rPr lang="en-US" sz="2400" dirty="0">
                <a:solidFill>
                  <a:srgbClr val="090807"/>
                </a:solidFill>
              </a:rPr>
              <a:t>Non-Binding </a:t>
            </a:r>
          </a:p>
          <a:p>
            <a:pPr marL="914400" indent="-457200">
              <a:spcBef>
                <a:spcPts val="0"/>
              </a:spcBef>
              <a:buFont typeface="Arial" panose="020B0604020202020204" pitchFamily="34" charset="0"/>
              <a:buChar char="•"/>
            </a:pPr>
            <a:r>
              <a:rPr lang="en-US" sz="2400" dirty="0">
                <a:solidFill>
                  <a:srgbClr val="090807"/>
                </a:solidFill>
              </a:rPr>
              <a:t>Public agency applicants that submit a Notice of Intent to Apply and decide later not to apply will not be penalized</a:t>
            </a:r>
          </a:p>
          <a:p>
            <a:pPr>
              <a:spcBef>
                <a:spcPts val="0"/>
              </a:spcBef>
            </a:pPr>
            <a:endParaRPr lang="en-US" sz="2000" b="1" dirty="0">
              <a:solidFill>
                <a:srgbClr val="090807"/>
              </a:solidFill>
            </a:endParaRPr>
          </a:p>
          <a:p>
            <a:pPr>
              <a:spcBef>
                <a:spcPts val="0"/>
              </a:spcBef>
            </a:pPr>
            <a:endParaRPr lang="en-US" sz="2000" b="1" dirty="0">
              <a:solidFill>
                <a:srgbClr val="090807"/>
              </a:solidFill>
            </a:endParaRPr>
          </a:p>
          <a:p>
            <a:pPr>
              <a:spcBef>
                <a:spcPts val="0"/>
              </a:spcBef>
            </a:pPr>
            <a:r>
              <a:rPr lang="en-US" sz="2400" b="1" i="1" dirty="0">
                <a:solidFill>
                  <a:srgbClr val="090807"/>
                </a:solidFill>
              </a:rPr>
              <a:t>RFP, Pages 1-2</a:t>
            </a:r>
          </a:p>
          <a:p>
            <a:pPr>
              <a:spcBef>
                <a:spcPts val="0"/>
              </a:spcBef>
            </a:pPr>
            <a:endParaRPr lang="en-US" sz="2800" b="1" dirty="0">
              <a:solidFill>
                <a:srgbClr val="090807"/>
              </a:solidFill>
              <a:latin typeface="+mn-lt"/>
            </a:endParaRPr>
          </a:p>
        </p:txBody>
      </p:sp>
      <p:sp>
        <p:nvSpPr>
          <p:cNvPr id="4" name="Title 3"/>
          <p:cNvSpPr>
            <a:spLocks noGrp="1"/>
          </p:cNvSpPr>
          <p:nvPr>
            <p:ph type="title"/>
          </p:nvPr>
        </p:nvSpPr>
        <p:spPr>
          <a:xfrm>
            <a:off x="473242" y="457200"/>
            <a:ext cx="8229600" cy="838200"/>
          </a:xfrm>
        </p:spPr>
        <p:txBody>
          <a:bodyPr/>
          <a:lstStyle/>
          <a:p>
            <a:r>
              <a:rPr lang="en-US" b="1" dirty="0"/>
              <a:t>RFP Overview (1)</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5394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87642" y="1511166"/>
            <a:ext cx="7315200" cy="5042028"/>
          </a:xfrm>
        </p:spPr>
        <p:txBody>
          <a:bodyPr/>
          <a:lstStyle/>
          <a:p>
            <a:pPr>
              <a:spcBef>
                <a:spcPts val="0"/>
              </a:spcBef>
            </a:pPr>
            <a:r>
              <a:rPr lang="en-US" sz="2600" b="1" u="sng" dirty="0">
                <a:solidFill>
                  <a:srgbClr val="090807"/>
                </a:solidFill>
              </a:rPr>
              <a:t>Eligible Applicants</a:t>
            </a:r>
          </a:p>
          <a:p>
            <a:pPr marL="457200" indent="-457200">
              <a:spcBef>
                <a:spcPts val="0"/>
              </a:spcBef>
              <a:buFont typeface="Wingdings" panose="05000000000000000000" pitchFamily="2" charset="2"/>
              <a:buChar char="v"/>
            </a:pPr>
            <a:r>
              <a:rPr lang="en-US" sz="2600" dirty="0">
                <a:solidFill>
                  <a:srgbClr val="090807"/>
                </a:solidFill>
              </a:rPr>
              <a:t>Public agencies. (Pen. Code, §6046.3, </a:t>
            </a:r>
            <a:r>
              <a:rPr lang="en-US" sz="2600" dirty="0" err="1">
                <a:solidFill>
                  <a:srgbClr val="090807"/>
                </a:solidFill>
              </a:rPr>
              <a:t>subd</a:t>
            </a:r>
            <a:r>
              <a:rPr lang="en-US" sz="2600" dirty="0">
                <a:solidFill>
                  <a:srgbClr val="090807"/>
                </a:solidFill>
              </a:rPr>
              <a:t>. (a)(3).) </a:t>
            </a:r>
          </a:p>
          <a:p>
            <a:pPr algn="just">
              <a:spcBef>
                <a:spcPts val="0"/>
              </a:spcBef>
            </a:pPr>
            <a:endParaRPr lang="en-US" dirty="0">
              <a:solidFill>
                <a:srgbClr val="090807"/>
              </a:solidFill>
            </a:endParaRPr>
          </a:p>
          <a:p>
            <a:pPr algn="just">
              <a:spcBef>
                <a:spcPts val="0"/>
              </a:spcBef>
            </a:pPr>
            <a:r>
              <a:rPr lang="en-US" sz="1600" dirty="0">
                <a:solidFill>
                  <a:srgbClr val="090807"/>
                </a:solidFill>
              </a:rPr>
              <a:t>Public agency means a county, city, whether a general law city or a chartered city, or city and county, the duly constituted governing body of an Indian reservation or Rancheria, a school district, municipal corporation, district, political subdivision, or any board, commission, or agency thereof, entities that are legislative bodies of a local agency pursuant to subdivision (c) or (d) of Section 54952 of the Government Code, a housing authority organized pursuant to Part 2 (commencing with Section 34200) of Division 24 of the Health and Safety Code, a state agency, public district, or other political subdivision of the state, or any instrumentality thereof, which is authorized to engage in or assist in the development or operation of housing for persons and families of low or moderate income. (Pen. Code, §6046.1, </a:t>
            </a:r>
            <a:r>
              <a:rPr lang="en-US" sz="1600" dirty="0" err="1">
                <a:solidFill>
                  <a:srgbClr val="090807"/>
                </a:solidFill>
              </a:rPr>
              <a:t>subd</a:t>
            </a:r>
            <a:r>
              <a:rPr lang="en-US" sz="1600" dirty="0">
                <a:solidFill>
                  <a:srgbClr val="090807"/>
                </a:solidFill>
              </a:rPr>
              <a:t>. (c).) </a:t>
            </a:r>
          </a:p>
          <a:p>
            <a:pPr algn="just">
              <a:spcBef>
                <a:spcPts val="0"/>
              </a:spcBef>
            </a:pPr>
            <a:endParaRPr lang="en-US" sz="1600" b="1" dirty="0">
              <a:solidFill>
                <a:srgbClr val="090807"/>
              </a:solidFill>
              <a:latin typeface="+mn-lt"/>
            </a:endParaRPr>
          </a:p>
          <a:p>
            <a:pPr algn="just">
              <a:spcBef>
                <a:spcPts val="0"/>
              </a:spcBef>
            </a:pPr>
            <a:r>
              <a:rPr lang="en-US" sz="2400" b="1" i="1" dirty="0">
                <a:solidFill>
                  <a:srgbClr val="090807"/>
                </a:solidFill>
              </a:rPr>
              <a:t>RFP, Page 6</a:t>
            </a:r>
          </a:p>
        </p:txBody>
      </p:sp>
      <p:sp>
        <p:nvSpPr>
          <p:cNvPr id="4" name="Title 3"/>
          <p:cNvSpPr>
            <a:spLocks noGrp="1"/>
          </p:cNvSpPr>
          <p:nvPr>
            <p:ph type="title"/>
          </p:nvPr>
        </p:nvSpPr>
        <p:spPr>
          <a:xfrm>
            <a:off x="473242" y="457200"/>
            <a:ext cx="8229600" cy="838200"/>
          </a:xfrm>
        </p:spPr>
        <p:txBody>
          <a:bodyPr/>
          <a:lstStyle/>
          <a:p>
            <a:r>
              <a:rPr lang="en-US" b="1" dirty="0"/>
              <a:t>RFP Overview (2)</a:t>
            </a:r>
          </a:p>
        </p:txBody>
      </p:sp>
      <p:cxnSp>
        <p:nvCxnSpPr>
          <p:cNvPr id="3" name="Straight Connector 2"/>
          <p:cNvCxnSpPr>
            <a:cxnSpLocks/>
          </p:cNvCxnSpPr>
          <p:nvPr/>
        </p:nvCxnSpPr>
        <p:spPr bwMode="auto">
          <a:xfrm>
            <a:off x="3124200" y="1295400"/>
            <a:ext cx="396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39321502"/>
      </p:ext>
    </p:extLst>
  </p:cSld>
  <p:clrMapOvr>
    <a:masterClrMapping/>
  </p:clrMapOvr>
</p:sld>
</file>

<file path=ppt/theme/theme1.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3575</TotalTime>
  <Words>1685</Words>
  <Application>Microsoft Office PowerPoint</Application>
  <PresentationFormat>On-screen Show (4:3)</PresentationFormat>
  <Paragraphs>412</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 Narrow</vt:lpstr>
      <vt:lpstr>Arial Rounded MT Bold</vt:lpstr>
      <vt:lpstr>Calibri</vt:lpstr>
      <vt:lpstr>Times New Roman</vt:lpstr>
      <vt:lpstr>Wingdings</vt:lpstr>
      <vt:lpstr>Axis</vt:lpstr>
      <vt:lpstr>1_Axis</vt:lpstr>
      <vt:lpstr> Proposition 47 Grant Program  </vt:lpstr>
      <vt:lpstr>Agenda</vt:lpstr>
      <vt:lpstr>Proposition 47</vt:lpstr>
      <vt:lpstr>State Savings</vt:lpstr>
      <vt:lpstr>BSCC Responsibilities </vt:lpstr>
      <vt:lpstr>Assembly Bill 1056</vt:lpstr>
      <vt:lpstr>Scoring Panel</vt:lpstr>
      <vt:lpstr>RFP Overview (1)</vt:lpstr>
      <vt:lpstr>RFP Overview (2)</vt:lpstr>
      <vt:lpstr>RFP Overview (3)</vt:lpstr>
      <vt:lpstr>RFP Overview (4)</vt:lpstr>
      <vt:lpstr>RFP Overview (5)</vt:lpstr>
      <vt:lpstr>RFP Overview (6)</vt:lpstr>
      <vt:lpstr>RFP Overview (7)</vt:lpstr>
      <vt:lpstr>RFP Overview (8)</vt:lpstr>
      <vt:lpstr>RFP Overview (9)</vt:lpstr>
      <vt:lpstr>RFP Overview (10)</vt:lpstr>
      <vt:lpstr>RFP Overview (11)</vt:lpstr>
      <vt:lpstr>RFP Overview (12)</vt:lpstr>
      <vt:lpstr>RFP Overview (13)</vt:lpstr>
      <vt:lpstr>Proposal Rating Process (1)</vt:lpstr>
      <vt:lpstr>Proposal Rating Process (2)</vt:lpstr>
      <vt:lpstr>Proposal Rating Process (3)</vt:lpstr>
      <vt:lpstr>Attachments</vt:lpstr>
      <vt:lpstr>Attachments</vt:lpstr>
      <vt:lpstr>Proposal Instructions</vt:lpstr>
      <vt:lpstr>PowerPoint Presentation</vt:lpstr>
      <vt:lpstr>PowerPoint Presentation</vt:lpstr>
      <vt:lpstr>Summary</vt:lpstr>
    </vt:vector>
  </TitlesOfParts>
  <Company>CA Department of Corrections and Rehabilitation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California</dc:creator>
  <cp:lastModifiedBy>Goodridge, Ricardo@BSCC</cp:lastModifiedBy>
  <cp:revision>430</cp:revision>
  <cp:lastPrinted>2016-12-12T16:40:44Z</cp:lastPrinted>
  <dcterms:created xsi:type="dcterms:W3CDTF">2009-10-14T22:33:33Z</dcterms:created>
  <dcterms:modified xsi:type="dcterms:W3CDTF">2019-01-23T23:03:44Z</dcterms:modified>
</cp:coreProperties>
</file>