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315" r:id="rId2"/>
    <p:sldMasterId id="2147484332" r:id="rId3"/>
  </p:sldMasterIdLst>
  <p:notesMasterIdLst>
    <p:notesMasterId r:id="rId49"/>
  </p:notesMasterIdLst>
  <p:handoutMasterIdLst>
    <p:handoutMasterId r:id="rId50"/>
  </p:handoutMasterIdLst>
  <p:sldIdLst>
    <p:sldId id="435" r:id="rId4"/>
    <p:sldId id="334" r:id="rId5"/>
    <p:sldId id="434" r:id="rId6"/>
    <p:sldId id="436" r:id="rId7"/>
    <p:sldId id="397" r:id="rId8"/>
    <p:sldId id="438" r:id="rId9"/>
    <p:sldId id="363" r:id="rId10"/>
    <p:sldId id="437" r:id="rId11"/>
    <p:sldId id="452" r:id="rId12"/>
    <p:sldId id="453" r:id="rId13"/>
    <p:sldId id="415" r:id="rId14"/>
    <p:sldId id="439" r:id="rId15"/>
    <p:sldId id="441" r:id="rId16"/>
    <p:sldId id="440" r:id="rId17"/>
    <p:sldId id="443" r:id="rId18"/>
    <p:sldId id="444" r:id="rId19"/>
    <p:sldId id="445" r:id="rId20"/>
    <p:sldId id="454" r:id="rId21"/>
    <p:sldId id="348" r:id="rId22"/>
    <p:sldId id="398" r:id="rId23"/>
    <p:sldId id="446" r:id="rId24"/>
    <p:sldId id="447" r:id="rId25"/>
    <p:sldId id="448" r:id="rId26"/>
    <p:sldId id="450" r:id="rId27"/>
    <p:sldId id="451" r:id="rId28"/>
    <p:sldId id="455" r:id="rId29"/>
    <p:sldId id="456" r:id="rId30"/>
    <p:sldId id="457" r:id="rId31"/>
    <p:sldId id="410" r:id="rId32"/>
    <p:sldId id="458" r:id="rId33"/>
    <p:sldId id="459" r:id="rId34"/>
    <p:sldId id="462" r:id="rId35"/>
    <p:sldId id="467" r:id="rId36"/>
    <p:sldId id="368" r:id="rId37"/>
    <p:sldId id="417" r:id="rId38"/>
    <p:sldId id="460" r:id="rId39"/>
    <p:sldId id="381" r:id="rId40"/>
    <p:sldId id="382" r:id="rId41"/>
    <p:sldId id="463" r:id="rId42"/>
    <p:sldId id="386" r:id="rId43"/>
    <p:sldId id="466" r:id="rId44"/>
    <p:sldId id="464" r:id="rId45"/>
    <p:sldId id="461" r:id="rId46"/>
    <p:sldId id="389" r:id="rId47"/>
    <p:sldId id="449" r:id="rId48"/>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C78"/>
    <a:srgbClr val="070C11"/>
    <a:srgbClr val="BF962F"/>
    <a:srgbClr val="264D9A"/>
    <a:srgbClr val="D5AF54"/>
    <a:srgbClr val="E1C683"/>
    <a:srgbClr val="090807"/>
    <a:srgbClr val="2E2A22"/>
    <a:srgbClr val="FFDA3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987" autoAdjust="0"/>
  </p:normalViewPr>
  <p:slideViewPr>
    <p:cSldViewPr>
      <p:cViewPr varScale="1">
        <p:scale>
          <a:sx n="46" d="100"/>
          <a:sy n="46" d="100"/>
        </p:scale>
        <p:origin x="184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588"/>
    </p:cViewPr>
  </p:sorterViewPr>
  <p:notesViewPr>
    <p:cSldViewPr>
      <p:cViewPr varScale="1">
        <p:scale>
          <a:sx n="55" d="100"/>
          <a:sy n="55" d="100"/>
        </p:scale>
        <p:origin x="-1806"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78048" cy="470356"/>
          </a:xfrm>
          <a:prstGeom prst="rect">
            <a:avLst/>
          </a:prstGeom>
        </p:spPr>
        <p:txBody>
          <a:bodyPr vert="horz" lIns="92335" tIns="46167" rIns="92335" bIns="46167" rtlCol="0"/>
          <a:lstStyle>
            <a:lvl1pPr algn="l">
              <a:defRPr sz="1300"/>
            </a:lvl1pPr>
          </a:lstStyle>
          <a:p>
            <a:pPr>
              <a:defRPr/>
            </a:pPr>
            <a:endParaRPr lang="en-US"/>
          </a:p>
        </p:txBody>
      </p:sp>
      <p:sp>
        <p:nvSpPr>
          <p:cNvPr id="3" name="Date Placeholder 2"/>
          <p:cNvSpPr>
            <a:spLocks noGrp="1"/>
          </p:cNvSpPr>
          <p:nvPr>
            <p:ph type="dt" sz="quarter" idx="1"/>
          </p:nvPr>
        </p:nvSpPr>
        <p:spPr>
          <a:xfrm>
            <a:off x="4022886" y="2"/>
            <a:ext cx="3078048" cy="470356"/>
          </a:xfrm>
          <a:prstGeom prst="rect">
            <a:avLst/>
          </a:prstGeom>
        </p:spPr>
        <p:txBody>
          <a:bodyPr vert="horz" lIns="92335" tIns="46167" rIns="92335" bIns="46167" rtlCol="0"/>
          <a:lstStyle>
            <a:lvl1pPr algn="r">
              <a:defRPr sz="1300"/>
            </a:lvl1pPr>
          </a:lstStyle>
          <a:p>
            <a:pPr>
              <a:defRPr/>
            </a:pPr>
            <a:fld id="{3B7892F4-2BBB-436C-AA5B-421043F639F2}" type="datetimeFigureOut">
              <a:rPr lang="en-US"/>
              <a:pPr>
                <a:defRPr/>
              </a:pPr>
              <a:t>2/26/2020</a:t>
            </a:fld>
            <a:endParaRPr lang="en-US"/>
          </a:p>
        </p:txBody>
      </p:sp>
      <p:sp>
        <p:nvSpPr>
          <p:cNvPr id="4" name="Footer Placeholder 3"/>
          <p:cNvSpPr>
            <a:spLocks noGrp="1"/>
          </p:cNvSpPr>
          <p:nvPr>
            <p:ph type="ftr" sz="quarter" idx="2"/>
          </p:nvPr>
        </p:nvSpPr>
        <p:spPr>
          <a:xfrm>
            <a:off x="2" y="8916570"/>
            <a:ext cx="3078048" cy="470356"/>
          </a:xfrm>
          <a:prstGeom prst="rect">
            <a:avLst/>
          </a:prstGeom>
        </p:spPr>
        <p:txBody>
          <a:bodyPr vert="horz" lIns="92335" tIns="46167" rIns="92335" bIns="46167"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4022886" y="8916570"/>
            <a:ext cx="3078048" cy="470356"/>
          </a:xfrm>
          <a:prstGeom prst="rect">
            <a:avLst/>
          </a:prstGeom>
        </p:spPr>
        <p:txBody>
          <a:bodyPr vert="horz" lIns="92335" tIns="46167" rIns="92335" bIns="46167" rtlCol="0" anchor="b"/>
          <a:lstStyle>
            <a:lvl1pPr algn="r">
              <a:defRPr sz="1300"/>
            </a:lvl1pPr>
          </a:lstStyle>
          <a:p>
            <a:pPr>
              <a:defRPr/>
            </a:pPr>
            <a:fld id="{0B49206A-C0FE-4D1E-ABC8-B7490504445E}" type="slidenum">
              <a:rPr lang="en-US"/>
              <a:pPr>
                <a:defRPr/>
              </a:pPr>
              <a:t>‹#›</a:t>
            </a:fld>
            <a:endParaRPr lang="en-US"/>
          </a:p>
        </p:txBody>
      </p:sp>
    </p:spTree>
    <p:extLst>
      <p:ext uri="{BB962C8B-B14F-4D97-AF65-F5344CB8AC3E}">
        <p14:creationId xmlns:p14="http://schemas.microsoft.com/office/powerpoint/2010/main" val="787561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2"/>
            <a:ext cx="3079589" cy="470356"/>
          </a:xfrm>
          <a:prstGeom prst="rect">
            <a:avLst/>
          </a:prstGeom>
          <a:noFill/>
          <a:ln w="9525">
            <a:noFill/>
            <a:miter lim="800000"/>
            <a:headEnd/>
            <a:tailEnd/>
          </a:ln>
          <a:effectLst/>
        </p:spPr>
        <p:txBody>
          <a:bodyPr vert="horz" wrap="square" lIns="94191" tIns="47097" rIns="94191" bIns="47097" numCol="1" anchor="t" anchorCtr="0" compatLnSpc="1">
            <a:prstTxWarp prst="textNoShape">
              <a:avLst/>
            </a:prstTxWarp>
          </a:bodyPr>
          <a:lstStyle>
            <a:lvl1pPr defTabSz="942016" eaLnBrk="1" hangingPunct="1">
              <a:defRPr sz="1300"/>
            </a:lvl1pPr>
          </a:lstStyle>
          <a:p>
            <a:pPr>
              <a:defRPr/>
            </a:pPr>
            <a:endParaRPr lang="en-US"/>
          </a:p>
        </p:txBody>
      </p:sp>
      <p:sp>
        <p:nvSpPr>
          <p:cNvPr id="72707" name="Rectangle 3"/>
          <p:cNvSpPr>
            <a:spLocks noGrp="1" noChangeArrowheads="1"/>
          </p:cNvSpPr>
          <p:nvPr>
            <p:ph type="dt" idx="1"/>
          </p:nvPr>
        </p:nvSpPr>
        <p:spPr bwMode="auto">
          <a:xfrm>
            <a:off x="4021346" y="2"/>
            <a:ext cx="3079589" cy="470356"/>
          </a:xfrm>
          <a:prstGeom prst="rect">
            <a:avLst/>
          </a:prstGeom>
          <a:noFill/>
          <a:ln w="9525">
            <a:noFill/>
            <a:miter lim="800000"/>
            <a:headEnd/>
            <a:tailEnd/>
          </a:ln>
          <a:effectLst/>
        </p:spPr>
        <p:txBody>
          <a:bodyPr vert="horz" wrap="square" lIns="94191" tIns="47097" rIns="94191" bIns="47097" numCol="1" anchor="t" anchorCtr="0" compatLnSpc="1">
            <a:prstTxWarp prst="textNoShape">
              <a:avLst/>
            </a:prstTxWarp>
          </a:bodyPr>
          <a:lstStyle>
            <a:lvl1pPr algn="r" defTabSz="942016" eaLnBrk="1" hangingPunct="1">
              <a:defRPr sz="1300"/>
            </a:lvl1pPr>
          </a:lstStyle>
          <a:p>
            <a:pPr>
              <a:defRPr/>
            </a:pPr>
            <a:endParaRPr lang="en-US"/>
          </a:p>
        </p:txBody>
      </p:sp>
      <p:sp>
        <p:nvSpPr>
          <p:cNvPr id="563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712099" y="4459839"/>
            <a:ext cx="5678281" cy="4225435"/>
          </a:xfrm>
          <a:prstGeom prst="rect">
            <a:avLst/>
          </a:prstGeom>
          <a:noFill/>
          <a:ln w="9525">
            <a:noFill/>
            <a:miter lim="800000"/>
            <a:headEnd/>
            <a:tailEnd/>
          </a:ln>
          <a:effectLst/>
        </p:spPr>
        <p:txBody>
          <a:bodyPr vert="horz" wrap="square" lIns="94191" tIns="47097" rIns="94191" bIns="470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p:cNvSpPr>
            <a:spLocks noGrp="1" noChangeArrowheads="1"/>
          </p:cNvSpPr>
          <p:nvPr>
            <p:ph type="ftr" sz="quarter" idx="4"/>
          </p:nvPr>
        </p:nvSpPr>
        <p:spPr bwMode="auto">
          <a:xfrm>
            <a:off x="0" y="8916570"/>
            <a:ext cx="3079589" cy="470356"/>
          </a:xfrm>
          <a:prstGeom prst="rect">
            <a:avLst/>
          </a:prstGeom>
          <a:noFill/>
          <a:ln w="9525">
            <a:noFill/>
            <a:miter lim="800000"/>
            <a:headEnd/>
            <a:tailEnd/>
          </a:ln>
          <a:effectLst/>
        </p:spPr>
        <p:txBody>
          <a:bodyPr vert="horz" wrap="square" lIns="94191" tIns="47097" rIns="94191" bIns="47097" numCol="1" anchor="b" anchorCtr="0" compatLnSpc="1">
            <a:prstTxWarp prst="textNoShape">
              <a:avLst/>
            </a:prstTxWarp>
          </a:bodyPr>
          <a:lstStyle>
            <a:lvl1pPr defTabSz="942016" eaLnBrk="1" hangingPunct="1">
              <a:defRPr sz="1300"/>
            </a:lvl1pPr>
          </a:lstStyle>
          <a:p>
            <a:pPr>
              <a:defRPr/>
            </a:pPr>
            <a:endParaRPr lang="en-US"/>
          </a:p>
        </p:txBody>
      </p:sp>
      <p:sp>
        <p:nvSpPr>
          <p:cNvPr id="72711" name="Rectangle 7"/>
          <p:cNvSpPr>
            <a:spLocks noGrp="1" noChangeArrowheads="1"/>
          </p:cNvSpPr>
          <p:nvPr>
            <p:ph type="sldNum" sz="quarter" idx="5"/>
          </p:nvPr>
        </p:nvSpPr>
        <p:spPr bwMode="auto">
          <a:xfrm>
            <a:off x="4021346" y="8916570"/>
            <a:ext cx="3079589" cy="470356"/>
          </a:xfrm>
          <a:prstGeom prst="rect">
            <a:avLst/>
          </a:prstGeom>
          <a:noFill/>
          <a:ln w="9525">
            <a:noFill/>
            <a:miter lim="800000"/>
            <a:headEnd/>
            <a:tailEnd/>
          </a:ln>
          <a:effectLst/>
        </p:spPr>
        <p:txBody>
          <a:bodyPr vert="horz" wrap="square" lIns="94191" tIns="47097" rIns="94191" bIns="47097" numCol="1" anchor="b" anchorCtr="0" compatLnSpc="1">
            <a:prstTxWarp prst="textNoShape">
              <a:avLst/>
            </a:prstTxWarp>
          </a:bodyPr>
          <a:lstStyle>
            <a:lvl1pPr algn="r" defTabSz="942016" eaLnBrk="1" hangingPunct="1">
              <a:defRPr sz="1300"/>
            </a:lvl1pPr>
          </a:lstStyle>
          <a:p>
            <a:pPr>
              <a:defRPr/>
            </a:pPr>
            <a:fld id="{A96E7DF0-4989-4C25-B9FB-1ED8B126B169}" type="slidenum">
              <a:rPr lang="en-US"/>
              <a:pPr>
                <a:defRPr/>
              </a:pPr>
              <a:t>‹#›</a:t>
            </a:fld>
            <a:endParaRPr lang="en-US"/>
          </a:p>
        </p:txBody>
      </p:sp>
    </p:spTree>
    <p:extLst>
      <p:ext uri="{BB962C8B-B14F-4D97-AF65-F5344CB8AC3E}">
        <p14:creationId xmlns:p14="http://schemas.microsoft.com/office/powerpoint/2010/main" val="226423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1796" eaLnBrk="0" hangingPunct="0"/>
            <a:fld id="{C5AD84BD-B57F-44ED-B432-012949432F91}" type="slidenum">
              <a:rPr lang="en-US" sz="1200">
                <a:solidFill>
                  <a:srgbClr val="000000"/>
                </a:solidFill>
                <a:latin typeface="Times New Roman" pitchFamily="18" charset="0"/>
              </a:rPr>
              <a:pPr defTabSz="941796" eaLnBrk="0" hangingPunct="0"/>
              <a:t>1</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1592598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a:t>
            </a:r>
          </a:p>
          <a:p>
            <a:r>
              <a:rPr lang="en-US" dirty="0"/>
              <a:t>We will go over additional disqualification information later (can be found </a:t>
            </a:r>
            <a:r>
              <a:rPr lang="en-US" dirty="0" err="1"/>
              <a:t>pg</a:t>
            </a:r>
            <a:r>
              <a:rPr lang="en-US" dirty="0"/>
              <a:t> 14)</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10</a:t>
            </a:fld>
            <a:endParaRPr lang="en-US"/>
          </a:p>
        </p:txBody>
      </p:sp>
    </p:spTree>
    <p:extLst>
      <p:ext uri="{BB962C8B-B14F-4D97-AF65-F5344CB8AC3E}">
        <p14:creationId xmlns:p14="http://schemas.microsoft.com/office/powerpoint/2010/main" val="237319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070C11"/>
                </a:solidFill>
                <a:effectLst/>
                <a:latin typeface="Arial" charset="0"/>
                <a:ea typeface="+mn-ea"/>
                <a:cs typeface="+mn-cs"/>
              </a:rPr>
              <a:t>The most requested tech assist of the RFP is applicant eligibility or WHO CAN ACTUALLY APPLY for this RFP</a:t>
            </a:r>
          </a:p>
          <a:p>
            <a:endParaRPr lang="en-US" sz="1200" kern="1200" dirty="0">
              <a:solidFill>
                <a:srgbClr val="070C11"/>
              </a:solidFill>
              <a:effectLst/>
              <a:latin typeface="Arial" charset="0"/>
              <a:ea typeface="+mn-ea"/>
              <a:cs typeface="+mn-cs"/>
            </a:endParaRPr>
          </a:p>
          <a:p>
            <a:r>
              <a:rPr lang="en-US" sz="1200" kern="1200" dirty="0">
                <a:solidFill>
                  <a:srgbClr val="070C11"/>
                </a:solidFill>
                <a:effectLst/>
                <a:latin typeface="Arial" charset="0"/>
                <a:ea typeface="+mn-ea"/>
                <a:cs typeface="+mn-cs"/>
              </a:rPr>
              <a:t>Eligible applicants (</a:t>
            </a:r>
            <a:r>
              <a:rPr lang="en-US" sz="1200" kern="1200" dirty="0" err="1">
                <a:solidFill>
                  <a:srgbClr val="070C11"/>
                </a:solidFill>
                <a:effectLst/>
                <a:latin typeface="Arial" charset="0"/>
                <a:ea typeface="+mn-ea"/>
                <a:cs typeface="+mn-cs"/>
              </a:rPr>
              <a:t>pg</a:t>
            </a:r>
            <a:r>
              <a:rPr lang="en-US" sz="1200" kern="1200" dirty="0">
                <a:solidFill>
                  <a:srgbClr val="070C11"/>
                </a:solidFill>
                <a:effectLst/>
                <a:latin typeface="Arial" charset="0"/>
                <a:ea typeface="+mn-ea"/>
                <a:cs typeface="+mn-cs"/>
              </a:rPr>
              <a:t> 5)</a:t>
            </a:r>
          </a:p>
          <a:p>
            <a:endParaRPr lang="en-US" sz="1200" kern="1200" dirty="0">
              <a:solidFill>
                <a:srgbClr val="070C11"/>
              </a:solidFill>
              <a:effectLst/>
              <a:latin typeface="Arial" charset="0"/>
              <a:ea typeface="+mn-ea"/>
              <a:cs typeface="+mn-cs"/>
            </a:endParaRPr>
          </a:p>
          <a:p>
            <a:r>
              <a:rPr lang="en-US" sz="1200" u="sng" kern="1200" dirty="0">
                <a:solidFill>
                  <a:srgbClr val="070C11"/>
                </a:solidFill>
                <a:effectLst/>
                <a:latin typeface="Arial" charset="0"/>
                <a:ea typeface="+mn-ea"/>
                <a:cs typeface="+mn-cs"/>
              </a:rPr>
              <a:t>California Counties </a:t>
            </a:r>
            <a:r>
              <a:rPr lang="en-US" sz="1200" kern="1200" dirty="0">
                <a:solidFill>
                  <a:srgbClr val="070C11"/>
                </a:solidFill>
                <a:effectLst/>
                <a:latin typeface="Arial" charset="0"/>
                <a:ea typeface="+mn-ea"/>
                <a:cs typeface="+mn-cs"/>
              </a:rPr>
              <a:t>– Applications must be submitted by the Board of Supervisors or the Chief County Administrative Officer. </a:t>
            </a:r>
          </a:p>
          <a:p>
            <a:pPr lvl="0"/>
            <a:endParaRPr lang="en-US" sz="1200" kern="1200" dirty="0">
              <a:solidFill>
                <a:srgbClr val="070C11"/>
              </a:solidFill>
              <a:effectLst/>
              <a:latin typeface="Arial" charset="0"/>
              <a:ea typeface="+mn-ea"/>
              <a:cs typeface="+mn-cs"/>
            </a:endParaRPr>
          </a:p>
          <a:p>
            <a:pPr lvl="0"/>
            <a:r>
              <a:rPr lang="en-US" sz="1200" u="sng" kern="1200" dirty="0">
                <a:solidFill>
                  <a:srgbClr val="070C11"/>
                </a:solidFill>
                <a:effectLst/>
                <a:latin typeface="Arial" charset="0"/>
                <a:ea typeface="+mn-ea"/>
                <a:cs typeface="+mn-cs"/>
              </a:rPr>
              <a:t>California Cities </a:t>
            </a:r>
            <a:r>
              <a:rPr lang="en-US" sz="1200" kern="1200" dirty="0">
                <a:solidFill>
                  <a:srgbClr val="070C11"/>
                </a:solidFill>
                <a:effectLst/>
                <a:latin typeface="Arial" charset="0"/>
                <a:ea typeface="+mn-ea"/>
                <a:cs typeface="+mn-cs"/>
              </a:rPr>
              <a:t>– Applications must be submitted by the City Council or the Administrative Office of the City.</a:t>
            </a:r>
          </a:p>
          <a:p>
            <a:pPr lvl="0"/>
            <a:endParaRPr lang="en-US" sz="1200" kern="1200" dirty="0">
              <a:solidFill>
                <a:srgbClr val="070C11"/>
              </a:solidFill>
              <a:effectLst/>
              <a:latin typeface="Arial" charset="0"/>
              <a:ea typeface="+mn-ea"/>
              <a:cs typeface="+mn-cs"/>
            </a:endParaRPr>
          </a:p>
          <a:p>
            <a:pPr lvl="0"/>
            <a:r>
              <a:rPr lang="en-US" sz="1200" u="sng" kern="1200" dirty="0">
                <a:solidFill>
                  <a:srgbClr val="070C11"/>
                </a:solidFill>
                <a:effectLst/>
                <a:latin typeface="Arial" charset="0"/>
                <a:ea typeface="+mn-ea"/>
                <a:cs typeface="+mn-cs"/>
              </a:rPr>
              <a:t>California City and County </a:t>
            </a:r>
            <a:r>
              <a:rPr lang="en-US" sz="1200" kern="1200" dirty="0">
                <a:solidFill>
                  <a:srgbClr val="070C11"/>
                </a:solidFill>
                <a:effectLst/>
                <a:latin typeface="Arial" charset="0"/>
                <a:ea typeface="+mn-ea"/>
                <a:cs typeface="+mn-cs"/>
              </a:rPr>
              <a:t>– Application must be must be submitted by the Board of Supervisors, the Chief Administrative Officer, or City Council.</a:t>
            </a:r>
          </a:p>
          <a:p>
            <a:pPr lvl="0"/>
            <a:endParaRPr lang="en-US" sz="1200" kern="1200" dirty="0">
              <a:solidFill>
                <a:srgbClr val="070C11"/>
              </a:solidFill>
              <a:effectLst/>
              <a:latin typeface="Arial" charset="0"/>
              <a:ea typeface="+mn-ea"/>
              <a:cs typeface="+mn-cs"/>
            </a:endParaRPr>
          </a:p>
          <a:p>
            <a:pPr lvl="0"/>
            <a:r>
              <a:rPr lang="en-US" sz="1200" kern="1200" dirty="0">
                <a:solidFill>
                  <a:srgbClr val="070C11"/>
                </a:solidFill>
                <a:effectLst/>
                <a:latin typeface="Arial" charset="0"/>
                <a:ea typeface="+mn-ea"/>
                <a:cs typeface="+mn-cs"/>
              </a:rPr>
              <a:t>The next several slides will help to clarify the definition of banned and how it is used in the context of the Prop 64 RFP…</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11</a:t>
            </a:fld>
            <a:endParaRPr lang="en-US"/>
          </a:p>
        </p:txBody>
      </p:sp>
    </p:spTree>
    <p:extLst>
      <p:ext uri="{BB962C8B-B14F-4D97-AF65-F5344CB8AC3E}">
        <p14:creationId xmlns:p14="http://schemas.microsoft.com/office/powerpoint/2010/main" val="1956792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3-4</a:t>
            </a:r>
          </a:p>
          <a:p>
            <a:r>
              <a:rPr lang="en-US" dirty="0"/>
              <a:t>Appendix A – Glossary of Terms</a:t>
            </a:r>
          </a:p>
          <a:p>
            <a:r>
              <a:rPr lang="en-US" dirty="0"/>
              <a:t>Appendix B Page 31 = Letter of Eligibility </a:t>
            </a:r>
            <a:r>
              <a:rPr lang="en-US" sz="1200" kern="1200" dirty="0">
                <a:solidFill>
                  <a:schemeClr val="tx1"/>
                </a:solidFill>
                <a:effectLst/>
                <a:latin typeface="Arial" charset="0"/>
                <a:ea typeface="+mn-ea"/>
                <a:cs typeface="+mn-cs"/>
              </a:rPr>
              <a:t>detailing how the city, county, or city and county meets the above criteria, including the dates the regulations, ordinances, or amendments to local government charters became enacted/effective</a:t>
            </a:r>
          </a:p>
          <a:p>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12</a:t>
            </a:fld>
            <a:endParaRPr lang="en-US"/>
          </a:p>
        </p:txBody>
      </p:sp>
    </p:spTree>
    <p:extLst>
      <p:ext uri="{BB962C8B-B14F-4D97-AF65-F5344CB8AC3E}">
        <p14:creationId xmlns:p14="http://schemas.microsoft.com/office/powerpoint/2010/main" val="301024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 FEW THINGS…</a:t>
            </a:r>
          </a:p>
          <a:p>
            <a:r>
              <a:rPr lang="en-US" sz="1200" kern="1200" dirty="0">
                <a:solidFill>
                  <a:schemeClr val="tx1"/>
                </a:solidFill>
                <a:effectLst/>
                <a:latin typeface="Arial" charset="0"/>
                <a:ea typeface="+mn-ea"/>
                <a:cs typeface="+mn-cs"/>
              </a:rPr>
              <a:t>Jurisdictions </a:t>
            </a:r>
            <a:r>
              <a:rPr lang="en-US" sz="1200" i="1" kern="1200" dirty="0">
                <a:solidFill>
                  <a:schemeClr val="tx1"/>
                </a:solidFill>
                <a:effectLst/>
                <a:latin typeface="Arial" charset="0"/>
                <a:ea typeface="+mn-ea"/>
                <a:cs typeface="+mn-cs"/>
              </a:rPr>
              <a:t>in the process</a:t>
            </a:r>
            <a:r>
              <a:rPr lang="en-US" sz="1200" kern="1200" dirty="0">
                <a:solidFill>
                  <a:schemeClr val="tx1"/>
                </a:solidFill>
                <a:effectLst/>
                <a:latin typeface="Arial" charset="0"/>
                <a:ea typeface="+mn-ea"/>
                <a:cs typeface="+mn-cs"/>
              </a:rPr>
              <a:t> of legalizing the cultivation or retail sale of marijuana or marijuana products will be ineligible for current funding under this Prop 64 PH&amp;S Grant Program RFP. </a:t>
            </a:r>
          </a:p>
          <a:p>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Additionally, if a grant award is made to a city, county, or city and county (eligible at the time of award) but becomes ineligible post-award, the contract with the Grantee will be terminated and any remaining funds will cease to be disbursed for the rest of the contract term.</a:t>
            </a:r>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13</a:t>
            </a:fld>
            <a:endParaRPr lang="en-US"/>
          </a:p>
        </p:txBody>
      </p:sp>
    </p:spTree>
    <p:extLst>
      <p:ext uri="{BB962C8B-B14F-4D97-AF65-F5344CB8AC3E}">
        <p14:creationId xmlns:p14="http://schemas.microsoft.com/office/powerpoint/2010/main" val="2794337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14</a:t>
            </a:fld>
            <a:endParaRPr lang="en-US"/>
          </a:p>
        </p:txBody>
      </p:sp>
    </p:spTree>
    <p:extLst>
      <p:ext uri="{BB962C8B-B14F-4D97-AF65-F5344CB8AC3E}">
        <p14:creationId xmlns:p14="http://schemas.microsoft.com/office/powerpoint/2010/main" val="364079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15</a:t>
            </a:fld>
            <a:endParaRPr lang="en-US"/>
          </a:p>
        </p:txBody>
      </p:sp>
    </p:spTree>
    <p:extLst>
      <p:ext uri="{BB962C8B-B14F-4D97-AF65-F5344CB8AC3E}">
        <p14:creationId xmlns:p14="http://schemas.microsoft.com/office/powerpoint/2010/main" val="202646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Again….. Jurisdictions </a:t>
            </a:r>
            <a:r>
              <a:rPr lang="en-US" sz="1200" i="1" kern="1200" dirty="0">
                <a:solidFill>
                  <a:schemeClr val="tx1"/>
                </a:solidFill>
                <a:effectLst/>
                <a:latin typeface="Arial" charset="0"/>
                <a:ea typeface="+mn-ea"/>
                <a:cs typeface="+mn-cs"/>
              </a:rPr>
              <a:t>in the process</a:t>
            </a:r>
            <a:r>
              <a:rPr lang="en-US" sz="1200" kern="1200" dirty="0">
                <a:solidFill>
                  <a:schemeClr val="tx1"/>
                </a:solidFill>
                <a:effectLst/>
                <a:latin typeface="Arial" charset="0"/>
                <a:ea typeface="+mn-ea"/>
                <a:cs typeface="+mn-cs"/>
              </a:rPr>
              <a:t> of legalizing the cultivation or retail sale of marijuana or marijuana products will be ineligible for current funding under this Prop 64 PH&amp;S Grant Program RFP. </a:t>
            </a:r>
          </a:p>
          <a:p>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Additionally, if a grant award is made to a city, county, or city and county (eligible at the time of award) but becomes ineligible post-award, the contract with the Grantee will be terminated and any remaining funds will cease to be disbursed for the rest of the contract term.</a:t>
            </a:r>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16</a:t>
            </a:fld>
            <a:endParaRPr lang="en-US"/>
          </a:p>
        </p:txBody>
      </p:sp>
    </p:spTree>
    <p:extLst>
      <p:ext uri="{BB962C8B-B14F-4D97-AF65-F5344CB8AC3E}">
        <p14:creationId xmlns:p14="http://schemas.microsoft.com/office/powerpoint/2010/main" val="2628913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17</a:t>
            </a:fld>
            <a:endParaRPr lang="en-US"/>
          </a:p>
        </p:txBody>
      </p:sp>
    </p:spTree>
    <p:extLst>
      <p:ext uri="{BB962C8B-B14F-4D97-AF65-F5344CB8AC3E}">
        <p14:creationId xmlns:p14="http://schemas.microsoft.com/office/powerpoint/2010/main" val="2459379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n-ea"/>
                <a:cs typeface="+mn-cs"/>
              </a:rPr>
              <a:t>Applicants are required to submit a Letter of Eligibility </a:t>
            </a:r>
            <a:r>
              <a:rPr lang="en-US" sz="1200" kern="1200" dirty="0">
                <a:solidFill>
                  <a:schemeClr val="tx1"/>
                </a:solidFill>
                <a:effectLst/>
                <a:latin typeface="Arial" charset="0"/>
                <a:ea typeface="+mn-ea"/>
                <a:cs typeface="+mn-cs"/>
              </a:rPr>
              <a:t>(as part of the</a:t>
            </a:r>
            <a:r>
              <a:rPr lang="en-US" sz="1200" b="1"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RFP submittal process), detailing how the city, county, or city and county meets the above criteria, including the dates the regulations, ordinances, or amendments to local government charters became enacted/effective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see Appendix B for sample language at a minimum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Documentation concerning the information provided in the Letter may be requested by the BSCC at any time</a:t>
            </a: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18</a:t>
            </a:fld>
            <a:endParaRPr lang="en-US"/>
          </a:p>
        </p:txBody>
      </p:sp>
    </p:spTree>
    <p:extLst>
      <p:ext uri="{BB962C8B-B14F-4D97-AF65-F5344CB8AC3E}">
        <p14:creationId xmlns:p14="http://schemas.microsoft.com/office/powerpoint/2010/main" val="385507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HERE FOR ELIGIBILITY QUESTIONS</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19</a:t>
            </a:fld>
            <a:endParaRPr lang="en-US"/>
          </a:p>
        </p:txBody>
      </p:sp>
    </p:spTree>
    <p:extLst>
      <p:ext uri="{BB962C8B-B14F-4D97-AF65-F5344CB8AC3E}">
        <p14:creationId xmlns:p14="http://schemas.microsoft.com/office/powerpoint/2010/main" val="233140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Wingdings" panose="05000000000000000000" pitchFamily="2" charset="2"/>
              <a:buChar char="q"/>
              <a:defRPr/>
            </a:pPr>
            <a:r>
              <a:rPr lang="en-US" dirty="0">
                <a:solidFill>
                  <a:srgbClr val="000000"/>
                </a:solidFill>
              </a:rPr>
              <a:t>Welcome the public and those viewing the livestream. Ask live-streamers if they can hear me. If they can see us… what do they see?</a:t>
            </a:r>
          </a:p>
          <a:p>
            <a:pPr marL="173370" indent="-173370" defTabSz="924641">
              <a:buFont typeface="Wingdings" panose="05000000000000000000" pitchFamily="2" charset="2"/>
              <a:buChar char="q"/>
              <a:defRPr/>
            </a:pPr>
            <a:endParaRPr lang="en-US" dirty="0">
              <a:solidFill>
                <a:srgbClr val="000000"/>
              </a:solidFill>
            </a:endParaRPr>
          </a:p>
          <a:p>
            <a:pPr marL="173370" indent="-173370" defTabSz="924641">
              <a:buFont typeface="Wingdings" panose="05000000000000000000" pitchFamily="2" charset="2"/>
              <a:buChar char="q"/>
              <a:defRPr/>
            </a:pPr>
            <a:r>
              <a:rPr lang="en-US" dirty="0">
                <a:solidFill>
                  <a:srgbClr val="000000"/>
                </a:solidFill>
              </a:rPr>
              <a:t>Introduce myself, have BSCC staff introduce themselves, and ask audience to introduce themselves.</a:t>
            </a:r>
          </a:p>
          <a:p>
            <a:pPr marL="173370" indent="-173370" defTabSz="924641">
              <a:buFont typeface="Wingdings" panose="05000000000000000000" pitchFamily="2" charset="2"/>
              <a:buChar char="q"/>
              <a:defRPr/>
            </a:pPr>
            <a:endParaRPr lang="en-US" dirty="0">
              <a:solidFill>
                <a:srgbClr val="000000"/>
              </a:solidFill>
            </a:endParaRPr>
          </a:p>
          <a:p>
            <a:pPr marL="173370" indent="-173370" defTabSz="924641">
              <a:buFont typeface="Wingdings" panose="05000000000000000000" pitchFamily="2" charset="2"/>
              <a:buChar char="q"/>
              <a:defRPr/>
            </a:pPr>
            <a:r>
              <a:rPr lang="en-US" dirty="0">
                <a:solidFill>
                  <a:srgbClr val="000000"/>
                </a:solidFill>
              </a:rPr>
              <a:t>Talk briefly about the purpose of the Bidders’ Conference - </a:t>
            </a:r>
            <a:r>
              <a:rPr lang="en-US" i="1" dirty="0">
                <a:solidFill>
                  <a:srgbClr val="000000"/>
                </a:solidFill>
              </a:rPr>
              <a:t>The purpose of these conferences is to provide clarity on the RFP instructions and respond to technical questions.  </a:t>
            </a:r>
            <a:r>
              <a:rPr lang="en-US" dirty="0">
                <a:solidFill>
                  <a:srgbClr val="000000"/>
                </a:solidFill>
              </a:rPr>
              <a:t>I will use a PowerPoint Presentation to take us through that.</a:t>
            </a:r>
          </a:p>
          <a:p>
            <a:pPr defTabSz="924641">
              <a:defRPr/>
            </a:pPr>
            <a:endParaRPr lang="en-US" dirty="0">
              <a:solidFill>
                <a:srgbClr val="000000"/>
              </a:solidFill>
            </a:endParaRPr>
          </a:p>
          <a:p>
            <a:pPr marL="173370" indent="-173370" defTabSz="924641">
              <a:buFont typeface="Wingdings" panose="05000000000000000000" pitchFamily="2" charset="2"/>
              <a:buChar char="q"/>
              <a:defRPr/>
            </a:pPr>
            <a:r>
              <a:rPr lang="en-US" dirty="0"/>
              <a:t>Inform the audience that staff will lead a PowerPoint Presentation that will address key RFP components. </a:t>
            </a:r>
          </a:p>
          <a:p>
            <a:pPr marL="173370" indent="-173370" defTabSz="924641">
              <a:buFont typeface="Wingdings" panose="05000000000000000000" pitchFamily="2" charset="2"/>
              <a:buChar char="q"/>
              <a:defRPr/>
            </a:pPr>
            <a:endParaRPr lang="en-US" dirty="0"/>
          </a:p>
          <a:p>
            <a:pPr marL="173370" indent="-173370" defTabSz="924641">
              <a:buFont typeface="Wingdings" panose="05000000000000000000" pitchFamily="2" charset="2"/>
              <a:buChar char="q"/>
              <a:defRPr/>
            </a:pPr>
            <a:r>
              <a:rPr lang="en-US" dirty="0"/>
              <a:t>Make sure remote audience can access PP and RFP</a:t>
            </a:r>
          </a:p>
          <a:p>
            <a:pPr defTabSz="924641">
              <a:defRPr/>
            </a:pPr>
            <a:endParaRPr lang="en-US" dirty="0">
              <a:solidFill>
                <a:srgbClr val="000000"/>
              </a:solidFill>
            </a:endParaRPr>
          </a:p>
          <a:p>
            <a:pPr marL="173370" indent="-173370" defTabSz="924641">
              <a:buFont typeface="Wingdings" panose="05000000000000000000" pitchFamily="2" charset="2"/>
              <a:buChar char="q"/>
              <a:defRPr/>
            </a:pPr>
            <a:r>
              <a:rPr lang="en-US" dirty="0">
                <a:solidFill>
                  <a:srgbClr val="000000"/>
                </a:solidFill>
              </a:rPr>
              <a:t>Ask the audience (in attendance) to please use the microphone at the podium so those viewing the livestream can hear questions.</a:t>
            </a:r>
          </a:p>
          <a:p>
            <a:pPr marL="173370" indent="-173370" defTabSz="924641">
              <a:buFont typeface="Wingdings" panose="05000000000000000000" pitchFamily="2" charset="2"/>
              <a:buChar char="q"/>
              <a:defRPr/>
            </a:pPr>
            <a:endParaRPr lang="en-US" dirty="0">
              <a:solidFill>
                <a:srgbClr val="000000"/>
              </a:solidFill>
            </a:endParaRPr>
          </a:p>
          <a:p>
            <a:pPr marL="173370" indent="-173370" defTabSz="924641">
              <a:buFont typeface="Wingdings" panose="05000000000000000000" pitchFamily="2" charset="2"/>
              <a:buChar char="q"/>
              <a:defRPr/>
            </a:pPr>
            <a:r>
              <a:rPr lang="en-US" dirty="0">
                <a:solidFill>
                  <a:srgbClr val="000000"/>
                </a:solidFill>
              </a:rPr>
              <a:t>Inform individuals participating in the livestream that they may submit questions online and ask them to send an introductory message.</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a:t>
            </a:fld>
            <a:endParaRPr lang="en-US"/>
          </a:p>
        </p:txBody>
      </p:sp>
    </p:spTree>
    <p:extLst>
      <p:ext uri="{BB962C8B-B14F-4D97-AF65-F5344CB8AC3E}">
        <p14:creationId xmlns:p14="http://schemas.microsoft.com/office/powerpoint/2010/main" val="242300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THRU THE RFP TOGETHER….Page 2</a:t>
            </a:r>
          </a:p>
          <a:p>
            <a:r>
              <a:rPr lang="en-US" dirty="0"/>
              <a:t> </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20</a:t>
            </a:fld>
            <a:endParaRPr lang="en-US"/>
          </a:p>
        </p:txBody>
      </p:sp>
    </p:spTree>
    <p:extLst>
      <p:ext uri="{BB962C8B-B14F-4D97-AF65-F5344CB8AC3E}">
        <p14:creationId xmlns:p14="http://schemas.microsoft.com/office/powerpoint/2010/main" val="4064019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 64 funds and activities must have a nexus to an impact or impacts of  legalizing the recreational use of marijuana in CA</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21</a:t>
            </a:fld>
            <a:endParaRPr lang="en-US"/>
          </a:p>
        </p:txBody>
      </p:sp>
    </p:spTree>
    <p:extLst>
      <p:ext uri="{BB962C8B-B14F-4D97-AF65-F5344CB8AC3E}">
        <p14:creationId xmlns:p14="http://schemas.microsoft.com/office/powerpoint/2010/main" val="2826901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5-7 Project Purpose Areas</a:t>
            </a:r>
          </a:p>
          <a:p>
            <a:r>
              <a:rPr lang="en-US" dirty="0"/>
              <a:t> </a:t>
            </a:r>
          </a:p>
          <a:p>
            <a:r>
              <a:rPr lang="en-US" sz="1200" kern="1200" dirty="0">
                <a:solidFill>
                  <a:schemeClr val="tx1"/>
                </a:solidFill>
                <a:effectLst/>
                <a:latin typeface="Arial" charset="0"/>
                <a:ea typeface="+mn-ea"/>
                <a:cs typeface="+mn-cs"/>
              </a:rPr>
              <a:t>Applicants must propose activities/strategies that fall within the four (4) Project Purpose Areas (PPAs).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Applicants may either implement new activities, strategies, or programs, </a:t>
            </a:r>
            <a:r>
              <a:rPr lang="en-US" sz="1200" i="1" kern="1200" dirty="0">
                <a:solidFill>
                  <a:schemeClr val="tx1"/>
                </a:solidFill>
                <a:effectLst/>
                <a:latin typeface="Arial" charset="0"/>
                <a:ea typeface="+mn-ea"/>
                <a:cs typeface="+mn-cs"/>
              </a:rPr>
              <a:t>OR</a:t>
            </a:r>
            <a:r>
              <a:rPr lang="en-US" sz="1200" kern="1200" dirty="0">
                <a:solidFill>
                  <a:schemeClr val="tx1"/>
                </a:solidFill>
                <a:effectLst/>
                <a:latin typeface="Arial" charset="0"/>
                <a:ea typeface="+mn-ea"/>
                <a:cs typeface="+mn-cs"/>
              </a:rPr>
              <a:t> expand existing activities, strategies, or programs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May be overlap between the PPAs or be a combination of any</a:t>
            </a:r>
          </a:p>
          <a:p>
            <a:endParaRPr lang="en-US" sz="1200" kern="1200" dirty="0">
              <a:solidFill>
                <a:schemeClr val="tx1"/>
              </a:solidFill>
              <a:effectLst/>
              <a:latin typeface="Arial" charset="0"/>
              <a:ea typeface="+mn-ea"/>
              <a:cs typeface="+mn-cs"/>
            </a:endParaRPr>
          </a:p>
          <a:p>
            <a:r>
              <a:rPr lang="en-US" dirty="0"/>
              <a:t>10% of PPA 1 is only a minimum. If an applicant determines their jurisdictional need in this area is greater than 10%, they may use up to 100% of grant funds for activities in this area. </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22</a:t>
            </a:fld>
            <a:endParaRPr lang="en-US"/>
          </a:p>
        </p:txBody>
      </p:sp>
    </p:spTree>
    <p:extLst>
      <p:ext uri="{BB962C8B-B14F-4D97-AF65-F5344CB8AC3E}">
        <p14:creationId xmlns:p14="http://schemas.microsoft.com/office/powerpoint/2010/main" val="604545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a:t>
            </a:r>
          </a:p>
          <a:p>
            <a:r>
              <a:rPr lang="en-US" dirty="0"/>
              <a:t>Definitions are Appendix A </a:t>
            </a:r>
            <a:r>
              <a:rPr lang="en-US" dirty="0" err="1"/>
              <a:t>pg</a:t>
            </a:r>
            <a:r>
              <a:rPr lang="en-US" dirty="0"/>
              <a:t> 24</a:t>
            </a:r>
          </a:p>
          <a:p>
            <a:endParaRPr lang="en-US" dirty="0"/>
          </a:p>
          <a:p>
            <a:r>
              <a:rPr lang="en-US" dirty="0"/>
              <a:t>Evidence-base resources can be found in Appendix C</a:t>
            </a:r>
          </a:p>
          <a:p>
            <a:endParaRPr lang="en-US" dirty="0"/>
          </a:p>
          <a:p>
            <a:r>
              <a:rPr lang="en-US" dirty="0"/>
              <a:t>Youth is defined as individuals under the age of 21 – </a:t>
            </a:r>
            <a:r>
              <a:rPr lang="en-US" dirty="0" err="1"/>
              <a:t>otherwords</a:t>
            </a:r>
            <a:r>
              <a:rPr lang="en-US" dirty="0"/>
              <a:t>, those not of legal age to use and/or purchase cannabis or cannabis products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23</a:t>
            </a:fld>
            <a:endParaRPr lang="en-US"/>
          </a:p>
        </p:txBody>
      </p:sp>
    </p:spTree>
    <p:extLst>
      <p:ext uri="{BB962C8B-B14F-4D97-AF65-F5344CB8AC3E}">
        <p14:creationId xmlns:p14="http://schemas.microsoft.com/office/powerpoint/2010/main" val="2107379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5-7</a:t>
            </a:r>
          </a:p>
          <a:p>
            <a:r>
              <a:rPr lang="en-US" sz="1200" kern="1200" dirty="0">
                <a:solidFill>
                  <a:schemeClr val="tx1"/>
                </a:solidFill>
                <a:effectLst/>
                <a:latin typeface="Arial" charset="0"/>
                <a:ea typeface="+mn-ea"/>
                <a:cs typeface="+mn-cs"/>
              </a:rPr>
              <a:t>Activities that may be funded include but are not limited to: </a:t>
            </a:r>
          </a:p>
          <a:p>
            <a:r>
              <a:rPr lang="en-US" sz="1200" kern="1200" dirty="0">
                <a:solidFill>
                  <a:schemeClr val="tx1"/>
                </a:solidFill>
                <a:effectLst/>
                <a:latin typeface="Arial" charset="0"/>
                <a:ea typeface="+mn-ea"/>
                <a:cs typeface="+mn-cs"/>
              </a:rPr>
              <a:t>public health training and education;</a:t>
            </a:r>
          </a:p>
          <a:p>
            <a:r>
              <a:rPr lang="en-US" sz="1200" kern="1200" dirty="0">
                <a:solidFill>
                  <a:schemeClr val="tx1"/>
                </a:solidFill>
                <a:effectLst/>
                <a:latin typeface="Arial" charset="0"/>
                <a:ea typeface="+mn-ea"/>
                <a:cs typeface="+mn-cs"/>
              </a:rPr>
              <a:t> public information and outreach; </a:t>
            </a:r>
          </a:p>
          <a:p>
            <a:r>
              <a:rPr lang="en-US" sz="1200" kern="1200" dirty="0">
                <a:solidFill>
                  <a:schemeClr val="tx1"/>
                </a:solidFill>
                <a:effectLst/>
                <a:latin typeface="Arial" charset="0"/>
                <a:ea typeface="+mn-ea"/>
                <a:cs typeface="+mn-cs"/>
              </a:rPr>
              <a:t>inspection and enforcement of cannabis businesses; </a:t>
            </a:r>
          </a:p>
          <a:p>
            <a:r>
              <a:rPr lang="en-US" sz="1200" kern="1200" dirty="0">
                <a:solidFill>
                  <a:schemeClr val="tx1"/>
                </a:solidFill>
                <a:effectLst/>
                <a:latin typeface="Arial" charset="0"/>
                <a:ea typeface="+mn-ea"/>
                <a:cs typeface="+mn-cs"/>
              </a:rPr>
              <a:t>behavioral and mental health treatment;</a:t>
            </a:r>
          </a:p>
          <a:p>
            <a:r>
              <a:rPr lang="en-US" sz="1200" kern="1200" dirty="0">
                <a:solidFill>
                  <a:schemeClr val="tx1"/>
                </a:solidFill>
                <a:effectLst/>
                <a:latin typeface="Arial" charset="0"/>
                <a:ea typeface="+mn-ea"/>
                <a:cs typeface="+mn-cs"/>
              </a:rPr>
              <a:t> cannabis product safety; </a:t>
            </a:r>
          </a:p>
          <a:p>
            <a:r>
              <a:rPr lang="en-US" sz="1200" kern="1200" dirty="0">
                <a:solidFill>
                  <a:schemeClr val="tx1"/>
                </a:solidFill>
                <a:effectLst/>
                <a:latin typeface="Arial" charset="0"/>
                <a:ea typeface="+mn-ea"/>
                <a:cs typeface="+mn-cs"/>
              </a:rPr>
              <a:t>testing/safety equipment; </a:t>
            </a:r>
          </a:p>
          <a:p>
            <a:r>
              <a:rPr lang="en-US" sz="1200" kern="1200" dirty="0">
                <a:solidFill>
                  <a:schemeClr val="tx1"/>
                </a:solidFill>
                <a:effectLst/>
                <a:latin typeface="Arial" charset="0"/>
                <a:ea typeface="+mn-ea"/>
                <a:cs typeface="+mn-cs"/>
              </a:rPr>
              <a:t>pesticide impact efforts; </a:t>
            </a:r>
          </a:p>
          <a:p>
            <a:r>
              <a:rPr lang="en-US" sz="1200" kern="1200" dirty="0">
                <a:solidFill>
                  <a:schemeClr val="tx1"/>
                </a:solidFill>
                <a:effectLst/>
                <a:latin typeface="Arial" charset="0"/>
                <a:ea typeface="+mn-ea"/>
                <a:cs typeface="+mn-cs"/>
              </a:rPr>
              <a:t>drinking and waste water system updates; </a:t>
            </a:r>
          </a:p>
          <a:p>
            <a:r>
              <a:rPr lang="en-US" sz="1200" kern="1200" dirty="0">
                <a:solidFill>
                  <a:schemeClr val="tx1"/>
                </a:solidFill>
                <a:effectLst/>
                <a:latin typeface="Arial" charset="0"/>
                <a:ea typeface="+mn-ea"/>
                <a:cs typeface="+mn-cs"/>
              </a:rPr>
              <a:t>air quality efforts; </a:t>
            </a:r>
          </a:p>
          <a:p>
            <a:r>
              <a:rPr lang="en-US" sz="1200" kern="1200" dirty="0">
                <a:solidFill>
                  <a:schemeClr val="tx1"/>
                </a:solidFill>
                <a:effectLst/>
                <a:latin typeface="Arial" charset="0"/>
                <a:ea typeface="+mn-ea"/>
                <a:cs typeface="+mn-cs"/>
              </a:rPr>
              <a:t>and other environmental-system updates</a:t>
            </a:r>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24</a:t>
            </a:fld>
            <a:endParaRPr lang="en-US"/>
          </a:p>
        </p:txBody>
      </p:sp>
    </p:spTree>
    <p:extLst>
      <p:ext uri="{BB962C8B-B14F-4D97-AF65-F5344CB8AC3E}">
        <p14:creationId xmlns:p14="http://schemas.microsoft.com/office/powerpoint/2010/main" val="1321398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Activities that may be funded include but are not limited to: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public information and outreach;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training efforts;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law enforcement;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code enforcement;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community planning or development efforts;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cannabis delivery compliance,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protective safety equipment;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update to technology systems (track &amp; trace);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transportation impacts,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water storage issues;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fire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fuel mitigation and/or fuel reduction;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wildland/urban interface planning and implementation.</a:t>
            </a:r>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25</a:t>
            </a:fld>
            <a:endParaRPr lang="en-US"/>
          </a:p>
        </p:txBody>
      </p:sp>
    </p:spTree>
    <p:extLst>
      <p:ext uri="{BB962C8B-B14F-4D97-AF65-F5344CB8AC3E}">
        <p14:creationId xmlns:p14="http://schemas.microsoft.com/office/powerpoint/2010/main" val="276003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5-7</a:t>
            </a:r>
          </a:p>
          <a:p>
            <a:r>
              <a:rPr lang="en-US" sz="1200" kern="1200" dirty="0">
                <a:solidFill>
                  <a:schemeClr val="tx1"/>
                </a:solidFill>
                <a:effectLst/>
                <a:latin typeface="Arial" charset="0"/>
                <a:ea typeface="+mn-ea"/>
                <a:cs typeface="+mn-cs"/>
              </a:rPr>
              <a:t>Activities that may be funded include but are not limited to: </a:t>
            </a:r>
          </a:p>
          <a:p>
            <a:r>
              <a:rPr lang="en-US" sz="1200" kern="1200" dirty="0">
                <a:solidFill>
                  <a:schemeClr val="tx1"/>
                </a:solidFill>
                <a:effectLst/>
                <a:latin typeface="Arial" charset="0"/>
                <a:ea typeface="+mn-ea"/>
                <a:cs typeface="+mn-cs"/>
              </a:rPr>
              <a:t>technology/software; </a:t>
            </a:r>
          </a:p>
          <a:p>
            <a:r>
              <a:rPr lang="en-US" sz="1200" kern="1200" dirty="0">
                <a:solidFill>
                  <a:schemeClr val="tx1"/>
                </a:solidFill>
                <a:effectLst/>
                <a:latin typeface="Arial" charset="0"/>
                <a:ea typeface="+mn-ea"/>
                <a:cs typeface="+mn-cs"/>
              </a:rPr>
              <a:t>odor abatement; </a:t>
            </a:r>
          </a:p>
          <a:p>
            <a:r>
              <a:rPr lang="en-US" sz="1200" kern="1200" dirty="0">
                <a:solidFill>
                  <a:schemeClr val="tx1"/>
                </a:solidFill>
                <a:effectLst/>
                <a:latin typeface="Arial" charset="0"/>
                <a:ea typeface="+mn-ea"/>
                <a:cs typeface="+mn-cs"/>
              </a:rPr>
              <a:t>nuisance abatement; </a:t>
            </a:r>
          </a:p>
          <a:p>
            <a:r>
              <a:rPr lang="en-US" sz="1200" kern="1200" dirty="0">
                <a:solidFill>
                  <a:schemeClr val="tx1"/>
                </a:solidFill>
                <a:effectLst/>
                <a:latin typeface="Arial" charset="0"/>
                <a:ea typeface="+mn-ea"/>
                <a:cs typeface="+mn-cs"/>
              </a:rPr>
              <a:t>forest management; </a:t>
            </a:r>
          </a:p>
          <a:p>
            <a:r>
              <a:rPr lang="en-US" sz="1200" kern="1200" dirty="0">
                <a:solidFill>
                  <a:schemeClr val="tx1"/>
                </a:solidFill>
                <a:effectLst/>
                <a:latin typeface="Arial" charset="0"/>
                <a:ea typeface="+mn-ea"/>
                <a:cs typeface="+mn-cs"/>
              </a:rPr>
              <a:t>hazardous clean-up; </a:t>
            </a:r>
          </a:p>
          <a:p>
            <a:r>
              <a:rPr lang="en-US" sz="1200" kern="1200" dirty="0">
                <a:solidFill>
                  <a:schemeClr val="tx1"/>
                </a:solidFill>
                <a:effectLst/>
                <a:latin typeface="Arial" charset="0"/>
                <a:ea typeface="+mn-ea"/>
                <a:cs typeface="+mn-cs"/>
              </a:rPr>
              <a:t>sediment testing; </a:t>
            </a:r>
          </a:p>
          <a:p>
            <a:r>
              <a:rPr lang="en-US" sz="1200" kern="1200" dirty="0">
                <a:solidFill>
                  <a:schemeClr val="tx1"/>
                </a:solidFill>
                <a:effectLst/>
                <a:latin typeface="Arial" charset="0"/>
                <a:ea typeface="+mn-ea"/>
                <a:cs typeface="+mn-cs"/>
              </a:rPr>
              <a:t>water systems and storage; </a:t>
            </a:r>
          </a:p>
          <a:p>
            <a:r>
              <a:rPr lang="en-US" sz="1200" kern="1200" dirty="0">
                <a:solidFill>
                  <a:schemeClr val="tx1"/>
                </a:solidFill>
                <a:effectLst/>
                <a:latin typeface="Arial" charset="0"/>
                <a:ea typeface="+mn-ea"/>
                <a:cs typeface="+mn-cs"/>
              </a:rPr>
              <a:t>cultivation code enforcement; </a:t>
            </a:r>
          </a:p>
          <a:p>
            <a:r>
              <a:rPr lang="en-US" sz="1200" kern="1200" dirty="0">
                <a:solidFill>
                  <a:schemeClr val="tx1"/>
                </a:solidFill>
                <a:effectLst/>
                <a:latin typeface="Arial" charset="0"/>
                <a:ea typeface="+mn-ea"/>
                <a:cs typeface="+mn-cs"/>
              </a:rPr>
              <a:t>aquatic protections; </a:t>
            </a:r>
          </a:p>
          <a:p>
            <a:r>
              <a:rPr lang="en-US" sz="1200" kern="1200" dirty="0">
                <a:solidFill>
                  <a:schemeClr val="tx1"/>
                </a:solidFill>
                <a:effectLst/>
                <a:latin typeface="Arial" charset="0"/>
                <a:ea typeface="+mn-ea"/>
                <a:cs typeface="+mn-cs"/>
              </a:rPr>
              <a:t>fire protections; </a:t>
            </a:r>
          </a:p>
          <a:p>
            <a:r>
              <a:rPr lang="en-US" sz="1200" kern="1200" dirty="0">
                <a:solidFill>
                  <a:schemeClr val="tx1"/>
                </a:solidFill>
                <a:effectLst/>
                <a:latin typeface="Arial" charset="0"/>
                <a:ea typeface="+mn-ea"/>
                <a:cs typeface="+mn-cs"/>
              </a:rPr>
              <a:t>and pesticide impacts</a:t>
            </a:r>
            <a:endParaRPr lang="en-US" dirty="0"/>
          </a:p>
          <a:p>
            <a:endParaRPr lang="en-US" dirty="0"/>
          </a:p>
          <a:p>
            <a:r>
              <a:rPr lang="en-US" dirty="0"/>
              <a:t>As you can see, there are many activities and types of activities that can be funded with Prop 64 grant monies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it is important to remember that </a:t>
            </a:r>
            <a:r>
              <a:rPr lang="en-US" sz="1200" b="1" kern="1200" dirty="0">
                <a:solidFill>
                  <a:schemeClr val="tx1"/>
                </a:solidFill>
                <a:effectLst/>
                <a:latin typeface="Arial" charset="0"/>
                <a:ea typeface="+mn-ea"/>
                <a:cs typeface="+mn-cs"/>
              </a:rPr>
              <a:t>All project components and activities must link to the intent of the Prop 64 PH&amp;S Initiative – which is mitigating </a:t>
            </a:r>
            <a:r>
              <a:rPr lang="en-US" sz="1200" b="1" u="sng" kern="1200" dirty="0">
                <a:solidFill>
                  <a:schemeClr val="tx1"/>
                </a:solidFill>
                <a:effectLst/>
                <a:latin typeface="Arial" charset="0"/>
                <a:ea typeface="+mn-ea"/>
                <a:cs typeface="+mn-cs"/>
              </a:rPr>
              <a:t>local impacts due to the legalization of cannabis in California</a:t>
            </a:r>
            <a:r>
              <a:rPr lang="en-US" sz="1200" b="1" kern="1200" dirty="0">
                <a:solidFill>
                  <a:schemeClr val="tx1"/>
                </a:solidFill>
                <a:effectLst/>
                <a:latin typeface="Arial" charset="0"/>
                <a:ea typeface="+mn-ea"/>
                <a:cs typeface="+mn-cs"/>
              </a:rPr>
              <a:t>.</a:t>
            </a:r>
            <a:endParaRPr lang="en-US" sz="1200" kern="1200" dirty="0">
              <a:solidFill>
                <a:schemeClr val="tx1"/>
              </a:solidFill>
              <a:effectLst/>
              <a:latin typeface="Arial" charset="0"/>
              <a:ea typeface="+mn-ea"/>
              <a:cs typeface="+mn-cs"/>
            </a:endParaRPr>
          </a:p>
          <a:p>
            <a:endParaRPr lang="en-US" dirty="0"/>
          </a:p>
          <a:p>
            <a:r>
              <a:rPr lang="en-US" dirty="0"/>
              <a:t>If you have any questions about whether an activity is eligible for funding, please email the Prop 64 email address  </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26</a:t>
            </a:fld>
            <a:endParaRPr lang="en-US"/>
          </a:p>
        </p:txBody>
      </p:sp>
    </p:spTree>
    <p:extLst>
      <p:ext uri="{BB962C8B-B14F-4D97-AF65-F5344CB8AC3E}">
        <p14:creationId xmlns:p14="http://schemas.microsoft.com/office/powerpoint/2010/main" val="2087573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Applicants approved for funding by the BSCC Board are required to enter into a Grant Agreement with the BSCC. Grantees must agree to comply with all terms and conditions of the Grant Agreement.</a:t>
            </a:r>
          </a:p>
          <a:p>
            <a:endParaRPr lang="en-US" dirty="0"/>
          </a:p>
          <a:p>
            <a:r>
              <a:rPr lang="en-US" dirty="0"/>
              <a:t>See (General RFP Appendix D) for a sample grant agreement (</a:t>
            </a:r>
            <a:r>
              <a:rPr lang="en-US" i="1" dirty="0"/>
              <a:t>State of California: Contract and General Terms and Conditions)</a:t>
            </a:r>
            <a:r>
              <a:rPr lang="en-US" dirty="0"/>
              <a:t>. The terms and conditions of the grant agreement may change before execution.</a:t>
            </a:r>
          </a:p>
          <a:p>
            <a:endParaRPr lang="en-US" dirty="0"/>
          </a:p>
          <a:p>
            <a:pPr marL="171450" indent="-171450">
              <a:buFont typeface="Arial" panose="020B0604020202020204" pitchFamily="34" charset="0"/>
              <a:buChar char="•"/>
            </a:pPr>
            <a:r>
              <a:rPr lang="en-US" dirty="0"/>
              <a:t>The Grant Agreement start date is expected to be </a:t>
            </a:r>
            <a:r>
              <a:rPr lang="en-US" u="sng" dirty="0"/>
              <a:t>July 1, 2020.</a:t>
            </a:r>
            <a:r>
              <a:rPr lang="en-US" dirty="0"/>
              <a:t> Contracts are considered fully executed only after they are signed by both the Grantee and the BSCC.</a:t>
            </a:r>
          </a:p>
          <a:p>
            <a:r>
              <a:rPr lang="en-US" b="1" dirty="0"/>
              <a:t>Governing Board Resolution</a:t>
            </a:r>
          </a:p>
          <a:p>
            <a:r>
              <a:rPr lang="en-US" dirty="0"/>
              <a:t>Applicants must submit a resolution from their governing board that the individual signing the application is authorized on behalf of the governing board to submit the grant proposal for this funding and sign the Grant Agreement with the BSCC, including any amendments thereof.</a:t>
            </a:r>
          </a:p>
          <a:p>
            <a:r>
              <a:rPr lang="en-US" dirty="0"/>
              <a:t>If not stated within the </a:t>
            </a:r>
            <a:r>
              <a:rPr lang="en-US" dirty="0" err="1"/>
              <a:t>Reso</a:t>
            </a:r>
            <a:r>
              <a:rPr lang="en-US" dirty="0"/>
              <a:t>, the BSCC may ask the applicant to provide evidence of signing authority</a:t>
            </a:r>
          </a:p>
          <a:p>
            <a:endParaRPr lang="en-US" dirty="0"/>
          </a:p>
          <a:p>
            <a:pPr marL="171450" indent="-171450">
              <a:buFont typeface="Arial" panose="020B0604020202020204" pitchFamily="34" charset="0"/>
              <a:buChar char="•"/>
            </a:pPr>
            <a:r>
              <a:rPr lang="en-US" dirty="0"/>
              <a:t>All grant awardees MUST provide the BSCC with a financial audit covering the full grant period by Dec 31, 2023.. (</a:t>
            </a:r>
            <a:r>
              <a:rPr lang="en-US" dirty="0" err="1"/>
              <a:t>pg</a:t>
            </a:r>
            <a:r>
              <a:rPr lang="en-US" dirty="0"/>
              <a:t> 8)</a:t>
            </a:r>
          </a:p>
          <a:p>
            <a:r>
              <a:rPr lang="en-US" dirty="0"/>
              <a:t>Applicants may allocate up to $25K for this purpose</a:t>
            </a:r>
          </a:p>
          <a:p>
            <a:r>
              <a:rPr lang="en-US" dirty="0"/>
              <a:t>Additionally BSCC reserves the right to call for a program or financial audit at any time between contract execution and 3 years post award</a:t>
            </a:r>
          </a:p>
          <a:p>
            <a:r>
              <a:rPr lang="en-US" dirty="0"/>
              <a:t> </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Quantitative and qualitative information will be collected by the BSCC on a quarterly basis. Due to the broad scope of this RFP, BSCC staff will work with grantees to create custom the QPRs</a:t>
            </a:r>
          </a:p>
          <a:p>
            <a:pPr marL="17145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Mandatory - Date TBD Usually includes at a minimum </a:t>
            </a:r>
            <a:r>
              <a:rPr lang="en-US" sz="1200" kern="1200" dirty="0" err="1">
                <a:solidFill>
                  <a:schemeClr val="tx1"/>
                </a:solidFill>
                <a:effectLst/>
                <a:latin typeface="Arial" charset="0"/>
                <a:ea typeface="+mn-ea"/>
                <a:cs typeface="+mn-cs"/>
              </a:rPr>
              <a:t>Proj</a:t>
            </a:r>
            <a:r>
              <a:rPr lang="en-US" sz="1200" kern="1200" dirty="0">
                <a:solidFill>
                  <a:schemeClr val="tx1"/>
                </a:solidFill>
                <a:effectLst/>
                <a:latin typeface="Arial" charset="0"/>
                <a:ea typeface="+mn-ea"/>
                <a:cs typeface="+mn-cs"/>
              </a:rPr>
              <a:t> Dir, Financial Officer, Evaluator/Data, Direct </a:t>
            </a:r>
            <a:r>
              <a:rPr lang="en-US" sz="1200" kern="1200" dirty="0" err="1">
                <a:solidFill>
                  <a:schemeClr val="tx1"/>
                </a:solidFill>
                <a:effectLst/>
                <a:latin typeface="Arial" charset="0"/>
                <a:ea typeface="+mn-ea"/>
                <a:cs typeface="+mn-cs"/>
              </a:rPr>
              <a:t>proj</a:t>
            </a:r>
            <a:r>
              <a:rPr lang="en-US" sz="1200" kern="1200" dirty="0">
                <a:solidFill>
                  <a:schemeClr val="tx1"/>
                </a:solidFill>
                <a:effectLst/>
                <a:latin typeface="Arial" charset="0"/>
                <a:ea typeface="+mn-ea"/>
                <a:cs typeface="+mn-cs"/>
              </a:rPr>
              <a:t> staff</a:t>
            </a: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27</a:t>
            </a:fld>
            <a:endParaRPr lang="en-US"/>
          </a:p>
        </p:txBody>
      </p:sp>
    </p:spTree>
    <p:extLst>
      <p:ext uri="{BB962C8B-B14F-4D97-AF65-F5344CB8AC3E}">
        <p14:creationId xmlns:p14="http://schemas.microsoft.com/office/powerpoint/2010/main" val="1560920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Travel – Budget within the Other Line Item Category. At a minimum, budget for 4 </a:t>
            </a:r>
            <a:r>
              <a:rPr lang="en-US" dirty="0" err="1"/>
              <a:t>ppl</a:t>
            </a:r>
            <a:r>
              <a:rPr lang="en-US" dirty="0"/>
              <a:t> for the orientation in Sac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Debar… (Appendix F) MUST be completed and submitted as part of the RFP package. This must also be completed for any subrecipients of grant funds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Monitorings</a:t>
            </a:r>
            <a:r>
              <a:rPr lang="en-US" dirty="0"/>
              <a:t> – Initial, Technical Assistance, Comprehensive Appendix G sample CMV</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28</a:t>
            </a:fld>
            <a:endParaRPr lang="en-US"/>
          </a:p>
        </p:txBody>
      </p:sp>
    </p:spTree>
    <p:extLst>
      <p:ext uri="{BB962C8B-B14F-4D97-AF65-F5344CB8AC3E}">
        <p14:creationId xmlns:p14="http://schemas.microsoft.com/office/powerpoint/2010/main" val="3200664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Starting on </a:t>
            </a:r>
            <a:r>
              <a:rPr lang="en-US" dirty="0" err="1"/>
              <a:t>pg</a:t>
            </a:r>
            <a:r>
              <a:rPr lang="en-US" dirty="0"/>
              <a:t> 10</a:t>
            </a:r>
          </a:p>
          <a:p>
            <a:pPr marL="0" indent="0">
              <a:buFont typeface="Wingdings" panose="05000000000000000000" pitchFamily="2" charset="2"/>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29</a:t>
            </a:fld>
            <a:endParaRPr lang="en-US"/>
          </a:p>
        </p:txBody>
      </p:sp>
    </p:spTree>
    <p:extLst>
      <p:ext uri="{BB962C8B-B14F-4D97-AF65-F5344CB8AC3E}">
        <p14:creationId xmlns:p14="http://schemas.microsoft.com/office/powerpoint/2010/main" val="39867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Wingdings" panose="05000000000000000000" pitchFamily="2" charset="2"/>
              <a:buNone/>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a:t>
            </a:fld>
            <a:endParaRPr lang="en-US"/>
          </a:p>
        </p:txBody>
      </p:sp>
    </p:spTree>
    <p:extLst>
      <p:ext uri="{BB962C8B-B14F-4D97-AF65-F5344CB8AC3E}">
        <p14:creationId xmlns:p14="http://schemas.microsoft.com/office/powerpoint/2010/main" val="3689747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Previous slide (#8)</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Eligible applicants </a:t>
            </a:r>
            <a:r>
              <a:rPr lang="en-US" sz="1200" b="1" u="sng" kern="1200" dirty="0">
                <a:solidFill>
                  <a:schemeClr val="tx1"/>
                </a:solidFill>
                <a:effectLst/>
                <a:latin typeface="Arial" charset="0"/>
                <a:ea typeface="+mn-ea"/>
                <a:cs typeface="+mn-cs"/>
              </a:rPr>
              <a:t>may not</a:t>
            </a:r>
            <a:r>
              <a:rPr lang="en-US" sz="1200" kern="1200" dirty="0">
                <a:solidFill>
                  <a:schemeClr val="tx1"/>
                </a:solidFill>
                <a:effectLst/>
                <a:latin typeface="Arial" charset="0"/>
                <a:ea typeface="+mn-ea"/>
                <a:cs typeface="+mn-cs"/>
              </a:rPr>
              <a:t> submit more than one (1) proposal for funding consideration.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Collaborative apps:</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Two (2) or more cities, two (2) or more counties, or a combination of two (2) or more cities and/or counties, may collaborate to submit a collaborative proposal. </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Each city or county involved in a collaborative proposal </a:t>
            </a:r>
            <a:r>
              <a:rPr lang="en-US" sz="1200" u="sng" kern="1200" dirty="0">
                <a:solidFill>
                  <a:schemeClr val="tx1"/>
                </a:solidFill>
                <a:effectLst/>
                <a:latin typeface="Arial" charset="0"/>
                <a:ea typeface="+mn-ea"/>
                <a:cs typeface="+mn-cs"/>
              </a:rPr>
              <a:t>may not</a:t>
            </a:r>
            <a:r>
              <a:rPr lang="en-US" sz="1200" kern="1200" dirty="0">
                <a:solidFill>
                  <a:schemeClr val="tx1"/>
                </a:solidFill>
                <a:effectLst/>
                <a:latin typeface="Arial" charset="0"/>
                <a:ea typeface="+mn-ea"/>
                <a:cs typeface="+mn-cs"/>
              </a:rPr>
              <a:t> apply for an individual proposal nor be part of another collaborative proposal.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Every city or county involved in the collaborative proposal </a:t>
            </a:r>
            <a:r>
              <a:rPr lang="en-US" sz="1200" b="1" kern="1200" dirty="0">
                <a:solidFill>
                  <a:schemeClr val="tx1"/>
                </a:solidFill>
                <a:effectLst/>
                <a:latin typeface="Arial" charset="0"/>
                <a:ea typeface="+mn-ea"/>
                <a:cs typeface="+mn-cs"/>
              </a:rPr>
              <a:t>must</a:t>
            </a:r>
            <a:r>
              <a:rPr lang="en-US" sz="1200" kern="1200" dirty="0">
                <a:solidFill>
                  <a:schemeClr val="tx1"/>
                </a:solidFill>
                <a:effectLst/>
                <a:latin typeface="Arial" charset="0"/>
                <a:ea typeface="+mn-ea"/>
                <a:cs typeface="+mn-cs"/>
              </a:rPr>
              <a:t> be eligible for funding per the eligibility criteria identified on page 3 of this RFP.</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Appendix H provides the county-size breakout, determined by the DOF based on estimates as of Jan 1 2019. Cities who are eligible to apply will be categorized for size within the county they are located 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If there are not sufficient qualified applicants in any set-aside county-size category to exhaust all funds, those funds will be used to augment the 40 percent (40%) highest-rated category.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30</a:t>
            </a:fld>
            <a:endParaRPr lang="en-US"/>
          </a:p>
        </p:txBody>
      </p:sp>
    </p:spTree>
    <p:extLst>
      <p:ext uri="{BB962C8B-B14F-4D97-AF65-F5344CB8AC3E}">
        <p14:creationId xmlns:p14="http://schemas.microsoft.com/office/powerpoint/2010/main" val="3887018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50% (more info on upcoming slide / </a:t>
            </a:r>
            <a:r>
              <a:rPr lang="en-US" dirty="0" err="1"/>
              <a:t>pg</a:t>
            </a:r>
            <a:r>
              <a:rPr lang="en-US" dirty="0"/>
              <a:t> 15)</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No requirement of leveraged or matched funds</a:t>
            </a:r>
          </a:p>
          <a:p>
            <a:pPr marL="0" indent="0">
              <a:buFont typeface="Wingdings" panose="05000000000000000000" pitchFamily="2" charset="2"/>
              <a:buNone/>
            </a:pPr>
            <a:endParaRPr lang="en-US"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dirty="0"/>
              <a:t>No supplanting = </a:t>
            </a:r>
            <a:r>
              <a:rPr lang="en-US" sz="1200" kern="1200" dirty="0">
                <a:solidFill>
                  <a:schemeClr val="tx1"/>
                </a:solidFill>
                <a:effectLst/>
                <a:latin typeface="Arial" charset="0"/>
                <a:ea typeface="+mn-ea"/>
                <a:cs typeface="+mn-cs"/>
              </a:rPr>
              <a:t>support new program activities or to augment existing funds which expand current program activities. Prop 64 grant funds </a:t>
            </a:r>
            <a:r>
              <a:rPr lang="en-US" sz="1200" u="sng" kern="1200" dirty="0">
                <a:solidFill>
                  <a:schemeClr val="tx1"/>
                </a:solidFill>
                <a:effectLst/>
                <a:latin typeface="Arial" charset="0"/>
                <a:ea typeface="+mn-ea"/>
                <a:cs typeface="+mn-cs"/>
              </a:rPr>
              <a:t>cannot </a:t>
            </a:r>
            <a:r>
              <a:rPr lang="en-US" sz="1200" kern="1200" dirty="0">
                <a:solidFill>
                  <a:schemeClr val="tx1"/>
                </a:solidFill>
                <a:effectLst/>
                <a:latin typeface="Arial" charset="0"/>
                <a:ea typeface="+mn-ea"/>
                <a:cs typeface="+mn-cs"/>
              </a:rPr>
              <a:t>be used to replace existing funds.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kern="1200" dirty="0">
                <a:solidFill>
                  <a:schemeClr val="tx1"/>
                </a:solidFill>
                <a:effectLst/>
                <a:latin typeface="Arial" charset="0"/>
                <a:ea typeface="+mn-ea"/>
                <a:cs typeface="+mn-cs"/>
              </a:rPr>
              <a:t>Invoicing is done in arrears on a quarterly basis</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31</a:t>
            </a:fld>
            <a:endParaRPr lang="en-US"/>
          </a:p>
        </p:txBody>
      </p:sp>
    </p:spTree>
    <p:extLst>
      <p:ext uri="{BB962C8B-B14F-4D97-AF65-F5344CB8AC3E}">
        <p14:creationId xmlns:p14="http://schemas.microsoft.com/office/powerpoint/2010/main" val="3228965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641"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b="1" kern="1200" dirty="0">
                <a:solidFill>
                  <a:schemeClr val="tx1"/>
                </a:solidFill>
                <a:effectLst/>
                <a:highlight>
                  <a:srgbClr val="FFFF00"/>
                </a:highlight>
                <a:latin typeface="Arial" charset="0"/>
                <a:ea typeface="+mn-ea"/>
                <a:cs typeface="+mn-cs"/>
              </a:rPr>
              <a:t>All project components and activities must link to the intent of the Prop 64 PH&amp;S Initiative - </a:t>
            </a:r>
            <a:r>
              <a:rPr lang="en-US" sz="1200" b="1" u="sng" kern="1200" dirty="0">
                <a:solidFill>
                  <a:schemeClr val="tx1"/>
                </a:solidFill>
                <a:effectLst/>
                <a:highlight>
                  <a:srgbClr val="FFFF00"/>
                </a:highlight>
                <a:latin typeface="Arial" charset="0"/>
                <a:ea typeface="+mn-ea"/>
                <a:cs typeface="+mn-cs"/>
              </a:rPr>
              <a:t>local impacts due to the legalization of cannabis in California</a:t>
            </a:r>
            <a:r>
              <a:rPr lang="en-US" sz="1200" b="1" kern="1200" dirty="0">
                <a:solidFill>
                  <a:schemeClr val="tx1"/>
                </a:solidFill>
                <a:effectLst/>
                <a:highlight>
                  <a:srgbClr val="FFFF00"/>
                </a:highlight>
                <a:latin typeface="Arial" charset="0"/>
                <a:ea typeface="+mn-ea"/>
                <a:cs typeface="+mn-cs"/>
              </a:rPr>
              <a:t>.</a:t>
            </a:r>
            <a:endParaRPr lang="en-US" sz="1200" kern="1200" dirty="0">
              <a:solidFill>
                <a:schemeClr val="tx1"/>
              </a:solidFill>
              <a:effectLst/>
              <a:highlight>
                <a:srgbClr val="FFFF00"/>
              </a:highlight>
              <a:latin typeface="Arial" charset="0"/>
              <a:ea typeface="+mn-ea"/>
              <a:cs typeface="+mn-cs"/>
            </a:endParaRPr>
          </a:p>
          <a:p>
            <a:pPr marL="0" indent="0" defTabSz="924641">
              <a:buFont typeface="Wingdings" panose="05000000000000000000" pitchFamily="2" charset="2"/>
              <a:buNone/>
              <a:defRPr/>
            </a:pPr>
            <a:endParaRPr lang="en-US" u="sng" dirty="0">
              <a:highlight>
                <a:srgbClr val="FFFF00"/>
              </a:highlight>
            </a:endParaRP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32</a:t>
            </a:fld>
            <a:endParaRPr lang="en-US"/>
          </a:p>
        </p:txBody>
      </p:sp>
    </p:spTree>
    <p:extLst>
      <p:ext uri="{BB962C8B-B14F-4D97-AF65-F5344CB8AC3E}">
        <p14:creationId xmlns:p14="http://schemas.microsoft.com/office/powerpoint/2010/main" val="2171215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Wingdings" panose="05000000000000000000" pitchFamily="2" charset="2"/>
              <a:buNone/>
              <a:defRPr/>
            </a:pPr>
            <a:endParaRPr lang="en-US" u="sng" dirty="0">
              <a:highlight>
                <a:srgbClr val="FFFF00"/>
              </a:highlight>
            </a:endParaRP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33</a:t>
            </a:fld>
            <a:endParaRPr lang="en-US"/>
          </a:p>
        </p:txBody>
      </p:sp>
    </p:spTree>
    <p:extLst>
      <p:ext uri="{BB962C8B-B14F-4D97-AF65-F5344CB8AC3E}">
        <p14:creationId xmlns:p14="http://schemas.microsoft.com/office/powerpoint/2010/main" val="1438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kern="1200" dirty="0">
                <a:solidFill>
                  <a:schemeClr val="tx1"/>
                </a:solidFill>
                <a:effectLst/>
                <a:latin typeface="Arial" charset="0"/>
                <a:ea typeface="+mn-ea"/>
                <a:cs typeface="+mn-cs"/>
              </a:rPr>
              <a:t>LEP</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ensure that projects funded by the BSCC can be evaluated.</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detailed description of how they plan to assess the effectiveness of the proposed program in relation to each of its goals and objectives </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goals and objectives listed in the proposal are realistic and measurable.</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evaluation design or logic model </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criteria for both process and outcome evaluations</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LEP Typically due within 3 </a:t>
            </a:r>
            <a:r>
              <a:rPr lang="en-US" sz="1200" kern="1200" dirty="0" err="1">
                <a:solidFill>
                  <a:schemeClr val="tx1"/>
                </a:solidFill>
                <a:effectLst/>
                <a:latin typeface="Arial" charset="0"/>
                <a:ea typeface="+mn-ea"/>
                <a:cs typeface="+mn-cs"/>
              </a:rPr>
              <a:t>mths</a:t>
            </a:r>
            <a:r>
              <a:rPr lang="en-US" sz="1200" kern="1200" dirty="0">
                <a:solidFill>
                  <a:schemeClr val="tx1"/>
                </a:solidFill>
                <a:effectLst/>
                <a:latin typeface="Arial" charset="0"/>
                <a:ea typeface="+mn-ea"/>
                <a:cs typeface="+mn-cs"/>
              </a:rPr>
              <a:t> of grant award</a:t>
            </a:r>
          </a:p>
          <a:p>
            <a:pPr marL="173370" indent="-173370">
              <a:buFont typeface="Wingdings" panose="05000000000000000000" pitchFamily="2" charset="2"/>
              <a:buChar char="q"/>
            </a:pPr>
            <a:endParaRPr lang="en-US" sz="1200" kern="1200" dirty="0">
              <a:solidFill>
                <a:schemeClr val="tx1"/>
              </a:solidFill>
              <a:effectLst/>
              <a:latin typeface="Arial" charset="0"/>
              <a:ea typeface="+mn-ea"/>
              <a:cs typeface="+mn-cs"/>
            </a:endParaRPr>
          </a:p>
          <a:p>
            <a:pPr marL="0" indent="0">
              <a:buFont typeface="Wingdings" panose="05000000000000000000" pitchFamily="2" charset="2"/>
              <a:buNone/>
            </a:pPr>
            <a:r>
              <a:rPr lang="en-US" dirty="0"/>
              <a:t>LER</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determine whether the overall project was effective in meeting the goals laid out in the LEP</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format prescribed by the BSCC</a:t>
            </a:r>
          </a:p>
          <a:p>
            <a:pPr marL="173370" indent="-173370">
              <a:buFont typeface="Wingdings" panose="05000000000000000000" pitchFamily="2" charset="2"/>
              <a:buChar char="q"/>
            </a:pPr>
            <a:r>
              <a:rPr lang="en-US" sz="1200" kern="1200" dirty="0">
                <a:solidFill>
                  <a:schemeClr val="tx1"/>
                </a:solidFill>
                <a:effectLst/>
                <a:latin typeface="Arial" charset="0"/>
                <a:ea typeface="+mn-ea"/>
                <a:cs typeface="+mn-cs"/>
              </a:rPr>
              <a:t>encouraged to partner with state universities or community colleges for evaluations.</a:t>
            </a: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34</a:t>
            </a:fld>
            <a:endParaRPr lang="en-US"/>
          </a:p>
        </p:txBody>
      </p:sp>
    </p:spTree>
    <p:extLst>
      <p:ext uri="{BB962C8B-B14F-4D97-AF65-F5344CB8AC3E}">
        <p14:creationId xmlns:p14="http://schemas.microsoft.com/office/powerpoint/2010/main" val="2679280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SUPER IMPORTANT TO REVIEW THROUGHOUT THE APPLICATION PROCESS AND PRIOR TO SUBMITTAL!</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35</a:t>
            </a:fld>
            <a:endParaRPr lang="en-US"/>
          </a:p>
        </p:txBody>
      </p:sp>
    </p:spTree>
    <p:extLst>
      <p:ext uri="{BB962C8B-B14F-4D97-AF65-F5344CB8AC3E}">
        <p14:creationId xmlns:p14="http://schemas.microsoft.com/office/powerpoint/2010/main" val="1018865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Unless disqualified, proposals will advance to the Proposal Rating Process. The Prop 64 PH&amp;S Grant Program ESC members will read and rate each proposal in accordance with the prescribed rating factors listed in the table.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 ESC members will base their scores on how well an applicant addresses the items listed under each rating factor within the Proposal Narrative and Budget Sections. The criteria for each rating factors begin on page 19 of the RFP</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Once scores are received from the raters, funding recommendations will be finalized for consideration by the BSCC Board.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At the conclusion of this process, applicants will be notified of the funding recommendations. It is anticipated the BSCC Board will act on the recommendations at its meeting on June 11, 2020. Applicants and partners are not to contact members of the ESC nor the BSCC Board to discuss proposals.</a:t>
            </a:r>
          </a:p>
          <a:p>
            <a:r>
              <a:rPr lang="en-US" sz="1200" kern="1200" dirty="0">
                <a:solidFill>
                  <a:schemeClr val="tx1"/>
                </a:solidFill>
                <a:effectLst/>
                <a:latin typeface="Arial" charset="0"/>
                <a:ea typeface="+mn-ea"/>
                <a:cs typeface="+mn-cs"/>
              </a:rPr>
              <a:t> </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37</a:t>
            </a:fld>
            <a:endParaRPr lang="en-US"/>
          </a:p>
        </p:txBody>
      </p:sp>
    </p:spTree>
    <p:extLst>
      <p:ext uri="{BB962C8B-B14F-4D97-AF65-F5344CB8AC3E}">
        <p14:creationId xmlns:p14="http://schemas.microsoft.com/office/powerpoint/2010/main" val="1980731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Wingdings" panose="05000000000000000000" pitchFamily="2" charset="2"/>
              <a:buChar char="q"/>
              <a:defRPr/>
            </a:pPr>
            <a:r>
              <a:rPr lang="en-US" dirty="0">
                <a:solidFill>
                  <a:srgbClr val="000000"/>
                </a:solidFill>
              </a:rPr>
              <a:t>Funding Decisions: </a:t>
            </a:r>
          </a:p>
          <a:p>
            <a:pPr marL="635691" lvl="1" indent="-173370" defTabSz="924641">
              <a:buFont typeface="Wingdings" panose="05000000000000000000" pitchFamily="2" charset="2"/>
              <a:buChar char="q"/>
              <a:defRPr/>
            </a:pPr>
            <a:r>
              <a:rPr lang="en-US" dirty="0">
                <a:solidFill>
                  <a:srgbClr val="000000"/>
                </a:solidFill>
              </a:rPr>
              <a:t>BSCC will create a ranked list of all proposals based on the ESC scoring process.</a:t>
            </a:r>
          </a:p>
          <a:p>
            <a:pPr marL="635691" lvl="1" indent="-173370" defTabSz="924641">
              <a:buFont typeface="Wingdings" panose="05000000000000000000" pitchFamily="2" charset="2"/>
              <a:buChar char="q"/>
              <a:defRPr/>
            </a:pPr>
            <a:r>
              <a:rPr lang="en-US" dirty="0">
                <a:solidFill>
                  <a:srgbClr val="000000"/>
                </a:solidFill>
              </a:rPr>
              <a:t>We’ll fund the highest rated proposals that meet all scoring criteria in ranked order until all funds are exhausted.</a:t>
            </a:r>
          </a:p>
          <a:p>
            <a:pPr marL="635691" lvl="1" indent="-173370" defTabSz="924641">
              <a:buFont typeface="Wingdings" panose="05000000000000000000" pitchFamily="2" charset="2"/>
              <a:buChar char="q"/>
              <a:defRPr/>
            </a:pPr>
            <a:r>
              <a:rPr lang="en-US" dirty="0">
                <a:solidFill>
                  <a:srgbClr val="000000"/>
                </a:solidFill>
              </a:rPr>
              <a:t>Applicants that fall at the cut-off point may be offered a partial award if there are not sufficient remaining funds to make a full award.</a:t>
            </a:r>
          </a:p>
          <a:p>
            <a:pPr marL="173370" indent="-173370">
              <a:buFont typeface="Wingdings" panose="05000000000000000000" pitchFamily="2" charset="2"/>
              <a:buChar char="q"/>
            </a:pPr>
            <a:endParaRPr lang="en-US" dirty="0"/>
          </a:p>
          <a:p>
            <a:pPr marL="635691" lvl="1" indent="-173370">
              <a:buFont typeface="Wingdings" panose="05000000000000000000" pitchFamily="2" charset="2"/>
              <a:buChar char="q"/>
            </a:pPr>
            <a:endParaRPr lang="en-US" dirty="0"/>
          </a:p>
          <a:p>
            <a:pPr marL="635691" lvl="1" indent="-173370">
              <a:buFontTx/>
              <a:buChar char="-"/>
            </a:pPr>
            <a:endParaRPr lang="en-US" dirty="0"/>
          </a:p>
          <a:p>
            <a:pPr marL="635691" lvl="1" indent="-17337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38</a:t>
            </a:fld>
            <a:endParaRPr lang="en-US"/>
          </a:p>
        </p:txBody>
      </p:sp>
    </p:spTree>
    <p:extLst>
      <p:ext uri="{BB962C8B-B14F-4D97-AF65-F5344CB8AC3E}">
        <p14:creationId xmlns:p14="http://schemas.microsoft.com/office/powerpoint/2010/main" val="1963750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Wingdings" panose="05000000000000000000" pitchFamily="2" charset="2"/>
              <a:buNone/>
              <a:defRPr/>
            </a:pPr>
            <a:r>
              <a:rPr lang="en-US" u="sng" dirty="0">
                <a:highlight>
                  <a:srgbClr val="FFFF00"/>
                </a:highlight>
              </a:rPr>
              <a:t>Fill- in format so all technical requirements of the RFP will be met </a:t>
            </a:r>
            <a:r>
              <a:rPr lang="en-US" u="none" dirty="0">
                <a:highlight>
                  <a:srgbClr val="FFFF00"/>
                </a:highlight>
              </a:rPr>
              <a:t>i.e.,  margins, spacing, font, font size, etc.</a:t>
            </a:r>
          </a:p>
          <a:p>
            <a:pPr marL="0" indent="0" defTabSz="924641">
              <a:buFont typeface="Wingdings" panose="05000000000000000000" pitchFamily="2" charset="2"/>
              <a:buNone/>
              <a:defRPr/>
            </a:pPr>
            <a:endParaRPr lang="en-US" u="none" dirty="0">
              <a:highlight>
                <a:srgbClr val="FFFF00"/>
              </a:highlight>
            </a:endParaRPr>
          </a:p>
          <a:p>
            <a:pPr marL="0" indent="0" defTabSz="924641">
              <a:buFont typeface="Wingdings" panose="05000000000000000000" pitchFamily="2" charset="2"/>
              <a:buNone/>
              <a:defRPr/>
            </a:pPr>
            <a:r>
              <a:rPr lang="en-US" u="none" dirty="0">
                <a:highlight>
                  <a:srgbClr val="FFFF00"/>
                </a:highlight>
              </a:rPr>
              <a:t>Recommended you1st develop in a Word document to check for spelling, grammar, </a:t>
            </a:r>
            <a:r>
              <a:rPr lang="en-US" u="none" dirty="0" err="1">
                <a:highlight>
                  <a:srgbClr val="FFFF00"/>
                </a:highlight>
              </a:rPr>
              <a:t>etc</a:t>
            </a:r>
            <a:r>
              <a:rPr lang="en-US" u="none" dirty="0">
                <a:highlight>
                  <a:srgbClr val="FFFF00"/>
                </a:highlight>
              </a:rPr>
              <a:t>, THEN copy/paste into the application provided</a:t>
            </a:r>
          </a:p>
          <a:p>
            <a:pPr marL="0" indent="0" defTabSz="924641">
              <a:buFont typeface="Wingdings" panose="05000000000000000000" pitchFamily="2" charset="2"/>
              <a:buNone/>
              <a:defRPr/>
            </a:pPr>
            <a:endParaRPr lang="en-US" u="none" dirty="0">
              <a:highlight>
                <a:srgbClr val="FFFF00"/>
              </a:highlight>
            </a:endParaRPr>
          </a:p>
          <a:p>
            <a:pPr marL="0" indent="0" defTabSz="924641">
              <a:buFont typeface="Wingdings" panose="05000000000000000000" pitchFamily="2" charset="2"/>
              <a:buNone/>
              <a:defRPr/>
            </a:pPr>
            <a:r>
              <a:rPr lang="en-US" u="none" dirty="0">
                <a:highlight>
                  <a:srgbClr val="FFFF00"/>
                </a:highlight>
              </a:rPr>
              <a:t>Do not includes…. The formatting is such that these items are not allowed in the body of the narrative.  There is an additional 2-pages for these items *if applicable which we will go over in a minute </a:t>
            </a:r>
            <a:endParaRPr lang="en-US" u="sng" dirty="0">
              <a:highlight>
                <a:srgbClr val="FFFF00"/>
              </a:highlight>
            </a:endParaRP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39</a:t>
            </a:fld>
            <a:endParaRPr lang="en-US"/>
          </a:p>
        </p:txBody>
      </p:sp>
    </p:spTree>
    <p:extLst>
      <p:ext uri="{BB962C8B-B14F-4D97-AF65-F5344CB8AC3E}">
        <p14:creationId xmlns:p14="http://schemas.microsoft.com/office/powerpoint/2010/main" val="1022046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Wingdings" panose="05000000000000000000" pitchFamily="2" charset="2"/>
              <a:buNone/>
              <a:defRPr/>
            </a:pPr>
            <a:r>
              <a:rPr lang="en-US" u="sng" dirty="0">
                <a:highlight>
                  <a:srgbClr val="FFFF00"/>
                </a:highlight>
              </a:rPr>
              <a:t>Proposal package begins on page 70 of the RFP</a:t>
            </a: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40</a:t>
            </a:fld>
            <a:endParaRPr lang="en-US"/>
          </a:p>
        </p:txBody>
      </p:sp>
    </p:spTree>
    <p:extLst>
      <p:ext uri="{BB962C8B-B14F-4D97-AF65-F5344CB8AC3E}">
        <p14:creationId xmlns:p14="http://schemas.microsoft.com/office/powerpoint/2010/main" val="360565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Wingdings" panose="05000000000000000000" pitchFamily="2" charset="2"/>
              <a:buNone/>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4</a:t>
            </a:fld>
            <a:endParaRPr lang="en-US"/>
          </a:p>
        </p:txBody>
      </p:sp>
    </p:spTree>
    <p:extLst>
      <p:ext uri="{BB962C8B-B14F-4D97-AF65-F5344CB8AC3E}">
        <p14:creationId xmlns:p14="http://schemas.microsoft.com/office/powerpoint/2010/main" val="2887015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Wingdings" panose="05000000000000000000" pitchFamily="2" charset="2"/>
              <a:buNone/>
              <a:defRPr/>
            </a:pPr>
            <a:endParaRPr lang="en-US" u="sng" dirty="0">
              <a:highlight>
                <a:srgbClr val="FFFF00"/>
              </a:highlight>
            </a:endParaRP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41</a:t>
            </a:fld>
            <a:endParaRPr lang="en-US"/>
          </a:p>
        </p:txBody>
      </p:sp>
    </p:spTree>
    <p:extLst>
      <p:ext uri="{BB962C8B-B14F-4D97-AF65-F5344CB8AC3E}">
        <p14:creationId xmlns:p14="http://schemas.microsoft.com/office/powerpoint/2010/main" val="3557179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Wingdings" panose="05000000000000000000" pitchFamily="2" charset="2"/>
              <a:buNone/>
              <a:defRPr/>
            </a:pPr>
            <a:endParaRPr lang="en-US" u="sng" dirty="0">
              <a:highlight>
                <a:srgbClr val="FFFF00"/>
              </a:highlight>
            </a:endParaRPr>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42</a:t>
            </a:fld>
            <a:endParaRPr lang="en-US"/>
          </a:p>
        </p:txBody>
      </p:sp>
    </p:spTree>
    <p:extLst>
      <p:ext uri="{BB962C8B-B14F-4D97-AF65-F5344CB8AC3E}">
        <p14:creationId xmlns:p14="http://schemas.microsoft.com/office/powerpoint/2010/main" val="796454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43</a:t>
            </a:fld>
            <a:endParaRPr lang="en-US"/>
          </a:p>
        </p:txBody>
      </p:sp>
    </p:spTree>
    <p:extLst>
      <p:ext uri="{BB962C8B-B14F-4D97-AF65-F5344CB8AC3E}">
        <p14:creationId xmlns:p14="http://schemas.microsoft.com/office/powerpoint/2010/main" val="1620411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marR="0" lvl="0" indent="-173370" algn="l" defTabSz="924641" rtl="0" eaLnBrk="0" fontAlgn="base" latinLnBrk="0" hangingPunct="0">
              <a:lnSpc>
                <a:spcPct val="100000"/>
              </a:lnSpc>
              <a:spcBef>
                <a:spcPct val="30000"/>
              </a:spcBef>
              <a:spcAft>
                <a:spcPct val="0"/>
              </a:spcAft>
              <a:buClrTx/>
              <a:buSzTx/>
              <a:buFontTx/>
              <a:buChar char="-"/>
              <a:tabLst/>
              <a:defRPr/>
            </a:pPr>
            <a:r>
              <a:rPr lang="en-US" sz="1200" dirty="0">
                <a:solidFill>
                  <a:srgbClr val="1E3C78"/>
                </a:solidFill>
              </a:rPr>
              <a:t>BSCC will respond to questions through  the proposal due date</a:t>
            </a:r>
          </a:p>
          <a:p>
            <a:pPr marL="173370" indent="-173370" defTabSz="924641">
              <a:buFontTx/>
              <a:buChar char="-"/>
              <a:defRPr/>
            </a:pP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44</a:t>
            </a:fld>
            <a:endParaRPr lang="en-US"/>
          </a:p>
        </p:txBody>
      </p:sp>
    </p:spTree>
    <p:extLst>
      <p:ext uri="{BB962C8B-B14F-4D97-AF65-F5344CB8AC3E}">
        <p14:creationId xmlns:p14="http://schemas.microsoft.com/office/powerpoint/2010/main" val="3181069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45</a:t>
            </a:fld>
            <a:endParaRPr lang="en-US"/>
          </a:p>
        </p:txBody>
      </p:sp>
    </p:spTree>
    <p:extLst>
      <p:ext uri="{BB962C8B-B14F-4D97-AF65-F5344CB8AC3E}">
        <p14:creationId xmlns:p14="http://schemas.microsoft.com/office/powerpoint/2010/main" val="112788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Wingdings" panose="05000000000000000000" pitchFamily="2" charset="2"/>
              <a:buChar char="q"/>
              <a:defRPr/>
            </a:pPr>
            <a:r>
              <a:rPr lang="en-US" b="1" dirty="0">
                <a:solidFill>
                  <a:srgbClr val="000000"/>
                </a:solidFill>
              </a:rPr>
              <a:t>Existing law prohibits anyone who participated on the ESC from receiving funds – either personally or their organization</a:t>
            </a:r>
          </a:p>
          <a:p>
            <a:pPr defTabSz="924641">
              <a:defRPr/>
            </a:pPr>
            <a:endParaRPr lang="en-US" dirty="0">
              <a:solidFill>
                <a:srgbClr val="000000"/>
              </a:solidFill>
            </a:endParaRPr>
          </a:p>
          <a:p>
            <a:pPr marL="173370" indent="-173370" defTabSz="924641">
              <a:buFont typeface="Wingdings" panose="05000000000000000000" pitchFamily="2" charset="2"/>
              <a:buChar char="q"/>
              <a:defRPr/>
            </a:pPr>
            <a:r>
              <a:rPr lang="en-US" dirty="0">
                <a:solidFill>
                  <a:srgbClr val="000000"/>
                </a:solidFill>
              </a:rPr>
              <a:t>That restriction extends to any subgrantees as well, including NGO’s that may end up being service providers</a:t>
            </a: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5</a:t>
            </a:fld>
            <a:endParaRPr lang="en-US"/>
          </a:p>
        </p:txBody>
      </p:sp>
    </p:spTree>
    <p:extLst>
      <p:ext uri="{BB962C8B-B14F-4D97-AF65-F5344CB8AC3E}">
        <p14:creationId xmlns:p14="http://schemas.microsoft.com/office/powerpoint/2010/main" val="326430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6</a:t>
            </a:fld>
            <a:endParaRPr lang="en-US"/>
          </a:p>
        </p:txBody>
      </p:sp>
    </p:spTree>
    <p:extLst>
      <p:ext uri="{BB962C8B-B14F-4D97-AF65-F5344CB8AC3E}">
        <p14:creationId xmlns:p14="http://schemas.microsoft.com/office/powerpoint/2010/main" val="3588601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7</a:t>
            </a:fld>
            <a:endParaRPr lang="en-US"/>
          </a:p>
        </p:txBody>
      </p:sp>
    </p:spTree>
    <p:extLst>
      <p:ext uri="{BB962C8B-B14F-4D97-AF65-F5344CB8AC3E}">
        <p14:creationId xmlns:p14="http://schemas.microsoft.com/office/powerpoint/2010/main" val="134418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 Quick summary of funding….. (this slide); we’ll get into more detail as we walk thru the RFP</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Eligible applicants </a:t>
            </a:r>
            <a:r>
              <a:rPr lang="en-US" sz="1200" b="1" u="sng" kern="1200" dirty="0">
                <a:solidFill>
                  <a:schemeClr val="tx1"/>
                </a:solidFill>
                <a:effectLst/>
                <a:latin typeface="Arial" charset="0"/>
                <a:ea typeface="+mn-ea"/>
                <a:cs typeface="+mn-cs"/>
              </a:rPr>
              <a:t>may not</a:t>
            </a:r>
            <a:r>
              <a:rPr lang="en-US" sz="1200" kern="1200" dirty="0">
                <a:solidFill>
                  <a:schemeClr val="tx1"/>
                </a:solidFill>
                <a:effectLst/>
                <a:latin typeface="Arial" charset="0"/>
                <a:ea typeface="+mn-ea"/>
                <a:cs typeface="+mn-cs"/>
              </a:rPr>
              <a:t> submit more than one (1) proposal for funding consideration.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Collaborative apps:</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Two (2) or more cities, two (2) or more counties, or a combination of two (2) or more cities and/or counties, may collaborate to submit a collaborative proposal. </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Each city or county involved in a collaborative proposal </a:t>
            </a:r>
            <a:r>
              <a:rPr lang="en-US" sz="1200" u="sng" kern="1200" dirty="0">
                <a:solidFill>
                  <a:schemeClr val="tx1"/>
                </a:solidFill>
                <a:effectLst/>
                <a:latin typeface="Arial" charset="0"/>
                <a:ea typeface="+mn-ea"/>
                <a:cs typeface="+mn-cs"/>
              </a:rPr>
              <a:t>may not</a:t>
            </a:r>
            <a:r>
              <a:rPr lang="en-US" sz="1200" kern="1200" dirty="0">
                <a:solidFill>
                  <a:schemeClr val="tx1"/>
                </a:solidFill>
                <a:effectLst/>
                <a:latin typeface="Arial" charset="0"/>
                <a:ea typeface="+mn-ea"/>
                <a:cs typeface="+mn-cs"/>
              </a:rPr>
              <a:t> apply for an individual proposal nor be part of another collaborative proposal.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Every city or county involved in the collaborative proposal </a:t>
            </a:r>
            <a:r>
              <a:rPr lang="en-US" sz="1200" b="1" kern="1200" dirty="0">
                <a:solidFill>
                  <a:schemeClr val="tx1"/>
                </a:solidFill>
                <a:effectLst/>
                <a:latin typeface="Arial" charset="0"/>
                <a:ea typeface="+mn-ea"/>
                <a:cs typeface="+mn-cs"/>
              </a:rPr>
              <a:t>must</a:t>
            </a:r>
            <a:r>
              <a:rPr lang="en-US" sz="1200" kern="1200" dirty="0">
                <a:solidFill>
                  <a:schemeClr val="tx1"/>
                </a:solidFill>
                <a:effectLst/>
                <a:latin typeface="Arial" charset="0"/>
                <a:ea typeface="+mn-ea"/>
                <a:cs typeface="+mn-cs"/>
              </a:rPr>
              <a:t> be eligible for funding per the eligibility criteria identified on page 3 of this RFP.</a:t>
            </a:r>
          </a:p>
          <a:p>
            <a:r>
              <a:rPr lang="en-US" sz="1200" kern="1200" dirty="0">
                <a:solidFill>
                  <a:schemeClr val="tx1"/>
                </a:solidFill>
                <a:effectLst/>
                <a:latin typeface="Arial" charset="0"/>
                <a:ea typeface="+mn-ea"/>
                <a:cs typeface="+mn-cs"/>
              </a:rPr>
              <a:t>More on </a:t>
            </a:r>
            <a:r>
              <a:rPr lang="en-US" sz="1200" kern="1200" dirty="0" err="1">
                <a:solidFill>
                  <a:schemeClr val="tx1"/>
                </a:solidFill>
                <a:effectLst/>
                <a:latin typeface="Arial" charset="0"/>
                <a:ea typeface="+mn-ea"/>
                <a:cs typeface="+mn-cs"/>
              </a:rPr>
              <a:t>Pg</a:t>
            </a:r>
            <a:r>
              <a:rPr lang="en-US" sz="1200" kern="1200" dirty="0">
                <a:solidFill>
                  <a:schemeClr val="tx1"/>
                </a:solidFill>
                <a:effectLst/>
                <a:latin typeface="Arial" charset="0"/>
                <a:ea typeface="+mn-ea"/>
                <a:cs typeface="+mn-cs"/>
              </a:rPr>
              <a:t> 5</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LETTERS OF INTENT (</a:t>
            </a:r>
            <a:r>
              <a:rPr lang="en-US" sz="1200" kern="1200" dirty="0" err="1">
                <a:solidFill>
                  <a:schemeClr val="tx1"/>
                </a:solidFill>
                <a:effectLst/>
                <a:latin typeface="Arial" charset="0"/>
                <a:ea typeface="+mn-ea"/>
                <a:cs typeface="+mn-cs"/>
              </a:rPr>
              <a:t>pg</a:t>
            </a:r>
            <a:r>
              <a:rPr lang="en-US" sz="1200" kern="1200" dirty="0">
                <a:solidFill>
                  <a:schemeClr val="tx1"/>
                </a:solidFill>
                <a:effectLst/>
                <a:latin typeface="Arial" charset="0"/>
                <a:ea typeface="+mn-ea"/>
                <a:cs typeface="+mn-cs"/>
              </a:rPr>
              <a:t> 2-3)</a:t>
            </a:r>
          </a:p>
          <a:p>
            <a:r>
              <a:rPr lang="en-US" sz="1200" kern="1200" dirty="0">
                <a:solidFill>
                  <a:schemeClr val="tx1"/>
                </a:solidFill>
                <a:effectLst/>
                <a:latin typeface="Arial" charset="0"/>
                <a:ea typeface="+mn-ea"/>
                <a:cs typeface="+mn-cs"/>
              </a:rPr>
              <a:t>Applicants interested in applying are asked, but are not required, to submit Letter of Intent. These letters will aid the BSCC in planning for the proposal review process. </a:t>
            </a:r>
          </a:p>
          <a:p>
            <a:r>
              <a:rPr lang="en-US" sz="1200" kern="1200" dirty="0">
                <a:solidFill>
                  <a:schemeClr val="tx1"/>
                </a:solidFill>
                <a:effectLst/>
                <a:latin typeface="Arial" charset="0"/>
                <a:ea typeface="+mn-ea"/>
                <a:cs typeface="+mn-cs"/>
              </a:rPr>
              <a:t>no formal template for the letter, but it should include the following information:</a:t>
            </a:r>
          </a:p>
          <a:p>
            <a:r>
              <a:rPr lang="en-US" sz="1200" kern="1200" dirty="0">
                <a:solidFill>
                  <a:schemeClr val="tx1"/>
                </a:solidFill>
                <a:effectLst/>
                <a:latin typeface="Arial" charset="0"/>
                <a:ea typeface="+mn-ea"/>
                <a:cs typeface="+mn-cs"/>
              </a:rPr>
              <a:t> </a:t>
            </a:r>
          </a:p>
          <a:p>
            <a:pPr lvl="0"/>
            <a:r>
              <a:rPr lang="en-US" sz="1200" kern="1200" dirty="0">
                <a:solidFill>
                  <a:schemeClr val="tx1"/>
                </a:solidFill>
                <a:effectLst/>
                <a:latin typeface="Arial" charset="0"/>
                <a:ea typeface="+mn-ea"/>
                <a:cs typeface="+mn-cs"/>
              </a:rPr>
              <a:t>Name of the Applicant (city, county, or city and county),</a:t>
            </a:r>
          </a:p>
          <a:p>
            <a:pPr lvl="0"/>
            <a:r>
              <a:rPr lang="en-US" sz="1200" kern="1200" dirty="0">
                <a:solidFill>
                  <a:schemeClr val="tx1"/>
                </a:solidFill>
                <a:effectLst/>
                <a:latin typeface="Arial" charset="0"/>
                <a:ea typeface="+mn-ea"/>
                <a:cs typeface="+mn-cs"/>
              </a:rPr>
              <a:t>Name of the lead public agency (LPA),</a:t>
            </a:r>
          </a:p>
          <a:p>
            <a:pPr lvl="0"/>
            <a:r>
              <a:rPr lang="en-US" sz="1200" kern="1200" dirty="0">
                <a:solidFill>
                  <a:schemeClr val="tx1"/>
                </a:solidFill>
                <a:effectLst/>
                <a:latin typeface="Arial" charset="0"/>
                <a:ea typeface="+mn-ea"/>
                <a:cs typeface="+mn-cs"/>
              </a:rPr>
              <a:t>A brief statement indicating the county or city’s intent to submit a proposal, and</a:t>
            </a:r>
          </a:p>
          <a:p>
            <a:pPr lvl="0"/>
            <a:r>
              <a:rPr lang="en-US" sz="1200" kern="1200" dirty="0">
                <a:solidFill>
                  <a:schemeClr val="tx1"/>
                </a:solidFill>
                <a:effectLst/>
                <a:latin typeface="Arial" charset="0"/>
                <a:ea typeface="+mn-ea"/>
                <a:cs typeface="+mn-cs"/>
              </a:rPr>
              <a:t>Name of a contact person.</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March 6, 2020 by mail or thru the Prop 64 email box</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8</a:t>
            </a:fld>
            <a:endParaRPr lang="en-US"/>
          </a:p>
        </p:txBody>
      </p:sp>
    </p:spTree>
    <p:extLst>
      <p:ext uri="{BB962C8B-B14F-4D97-AF65-F5344CB8AC3E}">
        <p14:creationId xmlns:p14="http://schemas.microsoft.com/office/powerpoint/2010/main" val="7217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A96E7DF0-4989-4C25-B9FB-1ED8B126B169}" type="slidenum">
              <a:rPr lang="en-US" smtClean="0"/>
              <a:pPr>
                <a:defRPr/>
              </a:pPr>
              <a:t>9</a:t>
            </a:fld>
            <a:endParaRPr lang="en-US"/>
          </a:p>
        </p:txBody>
      </p:sp>
    </p:spTree>
    <p:extLst>
      <p:ext uri="{BB962C8B-B14F-4D97-AF65-F5344CB8AC3E}">
        <p14:creationId xmlns:p14="http://schemas.microsoft.com/office/powerpoint/2010/main" val="3991896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 name="Rectangle 217"/>
          <p:cNvSpPr>
            <a:spLocks noChangeArrowheads="1"/>
          </p:cNvSpPr>
          <p:nvPr userDrawn="1"/>
        </p:nvSpPr>
        <p:spPr bwMode="auto">
          <a:xfrm>
            <a:off x="0" y="0"/>
            <a:ext cx="9144000" cy="1714500"/>
          </a:xfrm>
          <a:prstGeom prst="rect">
            <a:avLst/>
          </a:prstGeom>
          <a:solidFill>
            <a:srgbClr val="BF962F">
              <a:alpha val="60000"/>
            </a:srgbClr>
          </a:solidFill>
          <a:ln w="9525" algn="in">
            <a:noFill/>
            <a:miter lim="800000"/>
            <a:headEnd/>
            <a:tailEnd/>
          </a:ln>
        </p:spPr>
        <p:txBody>
          <a:bodyPr lIns="36576" tIns="36576" rIns="36576" bIns="36576"/>
          <a:lstStyle/>
          <a:p>
            <a:endParaRPr lang="en-US"/>
          </a:p>
        </p:txBody>
      </p:sp>
      <p:pic>
        <p:nvPicPr>
          <p:cNvPr id="15" name="Picture 220" descr="MP900439486[1]"/>
          <p:cNvPicPr>
            <a:picLocks noChangeArrowheads="1"/>
          </p:cNvPicPr>
          <p:nvPr userDrawn="1"/>
        </p:nvPicPr>
        <p:blipFill>
          <a:blip r:embed="rId2" cstate="print"/>
          <a:srcRect l="6728" t="14291" r="5042"/>
          <a:stretch>
            <a:fillRect/>
          </a:stretch>
        </p:blipFill>
        <p:spPr bwMode="auto">
          <a:xfrm>
            <a:off x="3200400" y="381000"/>
            <a:ext cx="2511553" cy="2819394"/>
          </a:xfrm>
          <a:prstGeom prst="rect">
            <a:avLst/>
          </a:prstGeom>
          <a:noFill/>
          <a:ln w="9525" algn="in">
            <a:noFill/>
            <a:miter lim="800000"/>
            <a:headEnd/>
            <a:tailEnd/>
          </a:ln>
        </p:spPr>
      </p:pic>
      <p:sp>
        <p:nvSpPr>
          <p:cNvPr id="22" name="Line 229"/>
          <p:cNvSpPr>
            <a:spLocks noChangeShapeType="1"/>
          </p:cNvSpPr>
          <p:nvPr userDrawn="1"/>
        </p:nvSpPr>
        <p:spPr bwMode="auto">
          <a:xfrm flipH="1" flipV="1">
            <a:off x="0" y="381001"/>
            <a:ext cx="9144000" cy="0"/>
          </a:xfrm>
          <a:prstGeom prst="line">
            <a:avLst/>
          </a:prstGeom>
          <a:noFill/>
          <a:ln w="9525" algn="ctr">
            <a:solidFill>
              <a:srgbClr val="FFFFFE"/>
            </a:solidFill>
            <a:round/>
            <a:headEnd/>
            <a:tailEnd/>
          </a:ln>
        </p:spPr>
        <p:txBody>
          <a:bodyPr lIns="36576" tIns="36576" rIns="36576" bIns="36576"/>
          <a:lstStyle/>
          <a:p>
            <a:endParaRPr lang="en-US"/>
          </a:p>
        </p:txBody>
      </p:sp>
      <p:sp>
        <p:nvSpPr>
          <p:cNvPr id="23" name="Line 230"/>
          <p:cNvSpPr>
            <a:spLocks noChangeShapeType="1"/>
          </p:cNvSpPr>
          <p:nvPr userDrawn="1"/>
        </p:nvSpPr>
        <p:spPr bwMode="auto">
          <a:xfrm>
            <a:off x="6553200" y="381000"/>
            <a:ext cx="0" cy="1645920"/>
          </a:xfrm>
          <a:prstGeom prst="line">
            <a:avLst/>
          </a:prstGeom>
          <a:noFill/>
          <a:ln w="9525" algn="ctr">
            <a:solidFill>
              <a:srgbClr val="FFFFFE"/>
            </a:solidFill>
            <a:round/>
            <a:headEnd/>
            <a:tailEnd/>
          </a:ln>
        </p:spPr>
        <p:txBody>
          <a:bodyPr lIns="36576" tIns="36576" rIns="36576" bIns="36576"/>
          <a:lstStyle/>
          <a:p>
            <a:endParaRPr lang="en-US"/>
          </a:p>
        </p:txBody>
      </p:sp>
      <p:sp>
        <p:nvSpPr>
          <p:cNvPr id="24" name="Line 231"/>
          <p:cNvSpPr>
            <a:spLocks noChangeShapeType="1"/>
          </p:cNvSpPr>
          <p:nvPr userDrawn="1"/>
        </p:nvSpPr>
        <p:spPr bwMode="auto">
          <a:xfrm>
            <a:off x="2590800" y="381000"/>
            <a:ext cx="0" cy="2377440"/>
          </a:xfrm>
          <a:prstGeom prst="line">
            <a:avLst/>
          </a:prstGeom>
          <a:noFill/>
          <a:ln w="9525" algn="ctr">
            <a:solidFill>
              <a:srgbClr val="FFFFFE"/>
            </a:solidFill>
            <a:round/>
            <a:headEnd/>
            <a:tailEnd/>
          </a:ln>
        </p:spPr>
        <p:txBody>
          <a:bodyPr lIns="36576" tIns="36576" rIns="36576" bIns="36576"/>
          <a:lstStyle/>
          <a:p>
            <a:endParaRPr lang="en-US"/>
          </a:p>
        </p:txBody>
      </p:sp>
      <p:pic>
        <p:nvPicPr>
          <p:cNvPr id="31" name="Picture 9"/>
          <p:cNvPicPr>
            <a:picLocks noChangeAspect="1" noChangeArrowheads="1"/>
          </p:cNvPicPr>
          <p:nvPr userDrawn="1"/>
        </p:nvPicPr>
        <p:blipFill>
          <a:blip r:embed="rId3" cstate="print"/>
          <a:srcRect/>
          <a:stretch>
            <a:fillRect/>
          </a:stretch>
        </p:blipFill>
        <p:spPr bwMode="auto">
          <a:xfrm>
            <a:off x="0" y="5387975"/>
            <a:ext cx="9144000" cy="1476433"/>
          </a:xfrm>
          <a:prstGeom prst="rect">
            <a:avLst/>
          </a:prstGeom>
          <a:noFill/>
          <a:ln w="9525">
            <a:noFill/>
            <a:miter lim="800000"/>
            <a:headEnd/>
            <a:tailEnd/>
          </a:ln>
          <a:effectLst/>
        </p:spPr>
      </p:pic>
      <p:sp>
        <p:nvSpPr>
          <p:cNvPr id="6146" name="Rectangle 2"/>
          <p:cNvSpPr>
            <a:spLocks noGrp="1" noChangeArrowheads="1"/>
          </p:cNvSpPr>
          <p:nvPr>
            <p:ph type="subTitle" idx="1"/>
          </p:nvPr>
        </p:nvSpPr>
        <p:spPr>
          <a:xfrm>
            <a:off x="2133600" y="3886200"/>
            <a:ext cx="6858000" cy="609600"/>
          </a:xfrm>
        </p:spPr>
        <p:txBody>
          <a:bodyPr/>
          <a:lstStyle>
            <a:lvl1pPr marL="0" indent="0" algn="ctr">
              <a:buFont typeface="Wingdings" pitchFamily="2" charset="2"/>
              <a:buNone/>
              <a:defRPr sz="2400">
                <a:solidFill>
                  <a:srgbClr val="BF962F"/>
                </a:solidFill>
                <a:latin typeface="+mj-lt"/>
              </a:defRPr>
            </a:lvl1pPr>
          </a:lstStyle>
          <a:p>
            <a:r>
              <a:rPr lang="en-US" dirty="0"/>
              <a:t>Click to edit Master subtitle style</a:t>
            </a:r>
          </a:p>
        </p:txBody>
      </p:sp>
      <p:sp>
        <p:nvSpPr>
          <p:cNvPr id="6156" name="Rectangle 12"/>
          <p:cNvSpPr>
            <a:spLocks noGrp="1" noChangeArrowheads="1"/>
          </p:cNvSpPr>
          <p:nvPr>
            <p:ph type="ctrTitle"/>
          </p:nvPr>
        </p:nvSpPr>
        <p:spPr>
          <a:xfrm>
            <a:off x="2133600" y="3124200"/>
            <a:ext cx="6858000" cy="762000"/>
          </a:xfrm>
          <a:noFill/>
          <a:ln>
            <a:noFill/>
          </a:ln>
          <a:scene3d>
            <a:camera prst="orthographicFront"/>
            <a:lightRig rig="balanced" dir="t"/>
          </a:scene3d>
          <a:sp3d prstMaterial="clear"/>
        </p:spPr>
        <p:txBody>
          <a:bodyPr anchor="ctr"/>
          <a:lstStyle>
            <a:lvl1pPr>
              <a:defRPr sz="3200" cap="none" baseline="0">
                <a:solidFill>
                  <a:srgbClr val="1E3C78"/>
                </a:solidFill>
              </a:defRPr>
            </a:lvl1pPr>
          </a:lstStyle>
          <a:p>
            <a:r>
              <a:rPr lang="en-US" dirty="0"/>
              <a:t>Click to edit Master title style</a:t>
            </a:r>
          </a:p>
        </p:txBody>
      </p:sp>
      <p:sp>
        <p:nvSpPr>
          <p:cNvPr id="12" name="Rectangle 5"/>
          <p:cNvSpPr>
            <a:spLocks noGrp="1" noChangeArrowheads="1"/>
          </p:cNvSpPr>
          <p:nvPr>
            <p:ph type="sldNum" sz="quarter" idx="12"/>
          </p:nvPr>
        </p:nvSpPr>
        <p:spPr>
          <a:xfrm>
            <a:off x="0" y="6553200"/>
            <a:ext cx="381000" cy="304800"/>
          </a:xfrm>
        </p:spPr>
        <p:txBody>
          <a:bodyPr/>
          <a:lstStyle>
            <a:lvl1pPr>
              <a:defRPr/>
            </a:lvl1pPr>
          </a:lstStyle>
          <a:p>
            <a:pPr>
              <a:defRPr/>
            </a:pPr>
            <a:fld id="{7ED48888-3581-4331-A0A4-93E9F0A57B37}" type="slidenum">
              <a:rPr lang="en-US"/>
              <a:pPr>
                <a:defRPr/>
              </a:pPr>
              <a:t>‹#›</a:t>
            </a:fld>
            <a:endParaRPr lang="en-US"/>
          </a:p>
        </p:txBody>
      </p:sp>
      <p:pic>
        <p:nvPicPr>
          <p:cNvPr id="26" name="Picture 25" descr="Blue Gold Logo.png"/>
          <p:cNvPicPr>
            <a:picLocks noChangeAspect="1"/>
          </p:cNvPicPr>
          <p:nvPr/>
        </p:nvPicPr>
        <p:blipFill>
          <a:blip r:embed="rId4" cstate="print"/>
          <a:stretch>
            <a:fillRect/>
          </a:stretch>
        </p:blipFill>
        <p:spPr>
          <a:xfrm>
            <a:off x="533400" y="5485403"/>
            <a:ext cx="2011680" cy="686797"/>
          </a:xfrm>
          <a:prstGeom prst="rect">
            <a:avLst/>
          </a:prstGeom>
          <a:noFill/>
          <a:ln>
            <a:noFill/>
          </a:ln>
        </p:spPr>
      </p:pic>
      <p:pic>
        <p:nvPicPr>
          <p:cNvPr id="3" name="Picture 2">
            <a:extLst>
              <a:ext uri="{FF2B5EF4-FFF2-40B4-BE49-F238E27FC236}">
                <a16:creationId xmlns:a16="http://schemas.microsoft.com/office/drawing/2014/main" id="{DDC2E5DA-9F09-4050-9D54-D778A1862B78}"/>
              </a:ext>
            </a:extLst>
          </p:cNvPr>
          <p:cNvPicPr>
            <a:picLocks noChangeAspect="1"/>
          </p:cNvPicPr>
          <p:nvPr userDrawn="1"/>
        </p:nvPicPr>
        <p:blipFill>
          <a:blip r:embed="rId5"/>
          <a:stretch>
            <a:fillRect/>
          </a:stretch>
        </p:blipFill>
        <p:spPr>
          <a:xfrm>
            <a:off x="5711953" y="375830"/>
            <a:ext cx="3432047" cy="2230846"/>
          </a:xfrm>
          <a:prstGeom prst="rect">
            <a:avLst/>
          </a:prstGeom>
        </p:spPr>
      </p:pic>
      <p:pic>
        <p:nvPicPr>
          <p:cNvPr id="7" name="Picture 6">
            <a:extLst>
              <a:ext uri="{FF2B5EF4-FFF2-40B4-BE49-F238E27FC236}">
                <a16:creationId xmlns:a16="http://schemas.microsoft.com/office/drawing/2014/main" id="{50EEC44D-3361-4D0A-A5B7-03C7F2243A0E}"/>
              </a:ext>
            </a:extLst>
          </p:cNvPr>
          <p:cNvPicPr>
            <a:picLocks noChangeAspect="1"/>
          </p:cNvPicPr>
          <p:nvPr userDrawn="1"/>
        </p:nvPicPr>
        <p:blipFill>
          <a:blip r:embed="rId6"/>
          <a:stretch>
            <a:fillRect/>
          </a:stretch>
        </p:blipFill>
        <p:spPr>
          <a:xfrm>
            <a:off x="-1" y="370659"/>
            <a:ext cx="3200391" cy="2509065"/>
          </a:xfrm>
          <a:prstGeom prst="rect">
            <a:avLst/>
          </a:prstGeom>
        </p:spPr>
      </p:pic>
      <p:grpSp>
        <p:nvGrpSpPr>
          <p:cNvPr id="17" name="Group 221"/>
          <p:cNvGrpSpPr>
            <a:grpSpLocks/>
          </p:cNvGrpSpPr>
          <p:nvPr userDrawn="1"/>
        </p:nvGrpSpPr>
        <p:grpSpPr bwMode="auto">
          <a:xfrm>
            <a:off x="0" y="1752601"/>
            <a:ext cx="9144000" cy="2527300"/>
            <a:chOff x="106299000" y="112232102"/>
            <a:chExt cx="7772400" cy="2527844"/>
          </a:xfrm>
        </p:grpSpPr>
        <p:sp>
          <p:nvSpPr>
            <p:cNvPr id="18" name="Freeform 222"/>
            <p:cNvSpPr>
              <a:spLocks/>
            </p:cNvSpPr>
            <p:nvPr/>
          </p:nvSpPr>
          <p:spPr bwMode="auto">
            <a:xfrm>
              <a:off x="106299000" y="112357287"/>
              <a:ext cx="7772400" cy="2402659"/>
            </a:xfrm>
            <a:custGeom>
              <a:avLst/>
              <a:gdLst>
                <a:gd name="T0" fmla="*/ 5488891 w 8001000"/>
                <a:gd name="T1" fmla="*/ 137222 h 2473325"/>
                <a:gd name="T2" fmla="*/ 5449688 w 8001000"/>
                <a:gd name="T3" fmla="*/ 124155 h 2473325"/>
                <a:gd name="T4" fmla="*/ 5399589 w 8001000"/>
                <a:gd name="T5" fmla="*/ 111086 h 2473325"/>
                <a:gd name="T6" fmla="*/ 5342959 w 8001000"/>
                <a:gd name="T7" fmla="*/ 95839 h 2473325"/>
                <a:gd name="T8" fmla="*/ 5277613 w 8001000"/>
                <a:gd name="T9" fmla="*/ 78413 h 2473325"/>
                <a:gd name="T10" fmla="*/ 5203559 w 8001000"/>
                <a:gd name="T11" fmla="*/ 63165 h 2473325"/>
                <a:gd name="T12" fmla="*/ 5120785 w 8001000"/>
                <a:gd name="T13" fmla="*/ 47920 h 2473325"/>
                <a:gd name="T14" fmla="*/ 5029304 w 8001000"/>
                <a:gd name="T15" fmla="*/ 34850 h 2473325"/>
                <a:gd name="T16" fmla="*/ 4931291 w 8001000"/>
                <a:gd name="T17" fmla="*/ 21781 h 2473325"/>
                <a:gd name="T18" fmla="*/ 4824566 w 8001000"/>
                <a:gd name="T19" fmla="*/ 13069 h 2473325"/>
                <a:gd name="T20" fmla="*/ 4711301 w 8001000"/>
                <a:gd name="T21" fmla="*/ 4357 h 2473325"/>
                <a:gd name="T22" fmla="*/ 4589321 w 8001000"/>
                <a:gd name="T23" fmla="*/ 0 h 2473325"/>
                <a:gd name="T24" fmla="*/ 4458636 w 8001000"/>
                <a:gd name="T25" fmla="*/ 0 h 2473325"/>
                <a:gd name="T26" fmla="*/ 4321413 w 8001000"/>
                <a:gd name="T27" fmla="*/ 4357 h 2473325"/>
                <a:gd name="T28" fmla="*/ 4175477 w 8001000"/>
                <a:gd name="T29" fmla="*/ 13069 h 2473325"/>
                <a:gd name="T30" fmla="*/ 4023000 w 8001000"/>
                <a:gd name="T31" fmla="*/ 28316 h 2473325"/>
                <a:gd name="T32" fmla="*/ 3864009 w 8001000"/>
                <a:gd name="T33" fmla="*/ 47920 h 2473325"/>
                <a:gd name="T34" fmla="*/ 3696290 w 8001000"/>
                <a:gd name="T35" fmla="*/ 74057 h 2473325"/>
                <a:gd name="T36" fmla="*/ 3522037 w 8001000"/>
                <a:gd name="T37" fmla="*/ 108907 h 2473325"/>
                <a:gd name="T38" fmla="*/ 3341254 w 8001000"/>
                <a:gd name="T39" fmla="*/ 150292 h 2473325"/>
                <a:gd name="T40" fmla="*/ 3153935 w 8001000"/>
                <a:gd name="T41" fmla="*/ 198212 h 2473325"/>
                <a:gd name="T42" fmla="*/ 2957905 w 8001000"/>
                <a:gd name="T43" fmla="*/ 254845 h 2473325"/>
                <a:gd name="T44" fmla="*/ 2757517 w 8001000"/>
                <a:gd name="T45" fmla="*/ 322366 h 2473325"/>
                <a:gd name="T46" fmla="*/ 2554949 w 8001000"/>
                <a:gd name="T47" fmla="*/ 389888 h 2473325"/>
                <a:gd name="T48" fmla="*/ 2358918 w 8001000"/>
                <a:gd name="T49" fmla="*/ 446521 h 2473325"/>
                <a:gd name="T50" fmla="*/ 2169420 w 8001000"/>
                <a:gd name="T51" fmla="*/ 494441 h 2473325"/>
                <a:gd name="T52" fmla="*/ 1988638 w 8001000"/>
                <a:gd name="T53" fmla="*/ 535826 h 2473325"/>
                <a:gd name="T54" fmla="*/ 1812207 w 8001000"/>
                <a:gd name="T55" fmla="*/ 568498 h 2473325"/>
                <a:gd name="T56" fmla="*/ 1644493 w 8001000"/>
                <a:gd name="T57" fmla="*/ 594635 h 2473325"/>
                <a:gd name="T58" fmla="*/ 1483312 w 8001000"/>
                <a:gd name="T59" fmla="*/ 614239 h 2473325"/>
                <a:gd name="T60" fmla="*/ 1328663 w 8001000"/>
                <a:gd name="T61" fmla="*/ 627308 h 2473325"/>
                <a:gd name="T62" fmla="*/ 1182730 w 8001000"/>
                <a:gd name="T63" fmla="*/ 636020 h 2473325"/>
                <a:gd name="T64" fmla="*/ 1043330 w 8001000"/>
                <a:gd name="T65" fmla="*/ 640377 h 2473325"/>
                <a:gd name="T66" fmla="*/ 912641 w 8001000"/>
                <a:gd name="T67" fmla="*/ 638198 h 2473325"/>
                <a:gd name="T68" fmla="*/ 788486 w 8001000"/>
                <a:gd name="T69" fmla="*/ 633842 h 2473325"/>
                <a:gd name="T70" fmla="*/ 673043 w 8001000"/>
                <a:gd name="T71" fmla="*/ 625130 h 2473325"/>
                <a:gd name="T72" fmla="*/ 564137 w 8001000"/>
                <a:gd name="T73" fmla="*/ 614239 h 2473325"/>
                <a:gd name="T74" fmla="*/ 463943 w 8001000"/>
                <a:gd name="T75" fmla="*/ 601170 h 2473325"/>
                <a:gd name="T76" fmla="*/ 372461 w 8001000"/>
                <a:gd name="T77" fmla="*/ 585924 h 2473325"/>
                <a:gd name="T78" fmla="*/ 289694 w 8001000"/>
                <a:gd name="T79" fmla="*/ 570675 h 2473325"/>
                <a:gd name="T80" fmla="*/ 213457 w 8001000"/>
                <a:gd name="T81" fmla="*/ 555428 h 2473325"/>
                <a:gd name="T82" fmla="*/ 148114 w 8001000"/>
                <a:gd name="T83" fmla="*/ 538003 h 2473325"/>
                <a:gd name="T84" fmla="*/ 89304 w 8001000"/>
                <a:gd name="T85" fmla="*/ 522755 h 2473325"/>
                <a:gd name="T86" fmla="*/ 41385 w 8001000"/>
                <a:gd name="T87" fmla="*/ 507510 h 2473325"/>
                <a:gd name="T88" fmla="*/ 0 w 8001000"/>
                <a:gd name="T89" fmla="*/ 494441 h 2473325"/>
                <a:gd name="T90" fmla="*/ 0 w 8001000"/>
                <a:gd name="T91" fmla="*/ 1696776 h 2473325"/>
                <a:gd name="T92" fmla="*/ 5488891 w 8001000"/>
                <a:gd name="T93" fmla="*/ 1696776 h 2473325"/>
                <a:gd name="T94" fmla="*/ 5488891 w 8001000"/>
                <a:gd name="T95" fmla="*/ 137222 h 24733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01000"/>
                <a:gd name="T145" fmla="*/ 0 h 2473325"/>
                <a:gd name="T146" fmla="*/ 8001000 w 8001000"/>
                <a:gd name="T147" fmla="*/ 2473325 h 24733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01000" h="2473325">
                  <a:moveTo>
                    <a:pt x="8001000" y="200025"/>
                  </a:moveTo>
                  <a:lnTo>
                    <a:pt x="7943850" y="180975"/>
                  </a:lnTo>
                  <a:lnTo>
                    <a:pt x="7870825" y="161925"/>
                  </a:lnTo>
                  <a:lnTo>
                    <a:pt x="7788275" y="139700"/>
                  </a:lnTo>
                  <a:lnTo>
                    <a:pt x="7693025" y="114300"/>
                  </a:lnTo>
                  <a:lnTo>
                    <a:pt x="7585075" y="92075"/>
                  </a:lnTo>
                  <a:lnTo>
                    <a:pt x="7464425" y="69850"/>
                  </a:lnTo>
                  <a:lnTo>
                    <a:pt x="7331075" y="50800"/>
                  </a:lnTo>
                  <a:lnTo>
                    <a:pt x="7188200" y="31750"/>
                  </a:lnTo>
                  <a:lnTo>
                    <a:pt x="7032625" y="19050"/>
                  </a:lnTo>
                  <a:lnTo>
                    <a:pt x="6867525" y="6350"/>
                  </a:lnTo>
                  <a:lnTo>
                    <a:pt x="6689725" y="0"/>
                  </a:lnTo>
                  <a:lnTo>
                    <a:pt x="6499225" y="0"/>
                  </a:lnTo>
                  <a:lnTo>
                    <a:pt x="6299200" y="6350"/>
                  </a:lnTo>
                  <a:lnTo>
                    <a:pt x="6086475" y="19050"/>
                  </a:lnTo>
                  <a:lnTo>
                    <a:pt x="5864225" y="41275"/>
                  </a:lnTo>
                  <a:lnTo>
                    <a:pt x="5632450" y="69850"/>
                  </a:lnTo>
                  <a:lnTo>
                    <a:pt x="5387975" y="107950"/>
                  </a:lnTo>
                  <a:lnTo>
                    <a:pt x="5133975" y="158750"/>
                  </a:lnTo>
                  <a:lnTo>
                    <a:pt x="4870450" y="219075"/>
                  </a:lnTo>
                  <a:lnTo>
                    <a:pt x="4597400" y="288925"/>
                  </a:lnTo>
                  <a:lnTo>
                    <a:pt x="4311650" y="371475"/>
                  </a:lnTo>
                  <a:lnTo>
                    <a:pt x="4019550" y="469900"/>
                  </a:lnTo>
                  <a:lnTo>
                    <a:pt x="3724275" y="568325"/>
                  </a:lnTo>
                  <a:lnTo>
                    <a:pt x="3438525" y="650875"/>
                  </a:lnTo>
                  <a:lnTo>
                    <a:pt x="3162300" y="720725"/>
                  </a:lnTo>
                  <a:lnTo>
                    <a:pt x="2898775" y="781050"/>
                  </a:lnTo>
                  <a:lnTo>
                    <a:pt x="2641600" y="828675"/>
                  </a:lnTo>
                  <a:lnTo>
                    <a:pt x="2397125" y="866775"/>
                  </a:lnTo>
                  <a:lnTo>
                    <a:pt x="2162175" y="895350"/>
                  </a:lnTo>
                  <a:lnTo>
                    <a:pt x="1936750" y="914400"/>
                  </a:lnTo>
                  <a:lnTo>
                    <a:pt x="1724025" y="927100"/>
                  </a:lnTo>
                  <a:lnTo>
                    <a:pt x="1520825" y="933450"/>
                  </a:lnTo>
                  <a:lnTo>
                    <a:pt x="1330325" y="930275"/>
                  </a:lnTo>
                  <a:lnTo>
                    <a:pt x="1149350" y="923925"/>
                  </a:lnTo>
                  <a:lnTo>
                    <a:pt x="981075" y="911225"/>
                  </a:lnTo>
                  <a:lnTo>
                    <a:pt x="822325" y="895350"/>
                  </a:lnTo>
                  <a:lnTo>
                    <a:pt x="676275" y="876300"/>
                  </a:lnTo>
                  <a:lnTo>
                    <a:pt x="542925" y="854075"/>
                  </a:lnTo>
                  <a:lnTo>
                    <a:pt x="422275" y="831850"/>
                  </a:lnTo>
                  <a:lnTo>
                    <a:pt x="311150" y="809625"/>
                  </a:lnTo>
                  <a:lnTo>
                    <a:pt x="215900" y="784225"/>
                  </a:lnTo>
                  <a:lnTo>
                    <a:pt x="130175" y="762000"/>
                  </a:lnTo>
                  <a:lnTo>
                    <a:pt x="60325" y="739775"/>
                  </a:lnTo>
                  <a:lnTo>
                    <a:pt x="0" y="720725"/>
                  </a:lnTo>
                  <a:lnTo>
                    <a:pt x="0" y="2473325"/>
                  </a:lnTo>
                  <a:lnTo>
                    <a:pt x="8001000" y="2473325"/>
                  </a:lnTo>
                  <a:lnTo>
                    <a:pt x="8001000" y="200025"/>
                  </a:lnTo>
                  <a:close/>
                </a:path>
              </a:pathLst>
            </a:custGeom>
            <a:solidFill>
              <a:srgbClr val="FFFFFE"/>
            </a:solidFill>
            <a:ln w="0" cap="flat" cmpd="sng" algn="ctr">
              <a:solidFill>
                <a:srgbClr val="FFFFFE"/>
              </a:solidFill>
              <a:prstDash val="solid"/>
              <a:round/>
              <a:headEnd/>
              <a:tailEnd/>
            </a:ln>
          </p:spPr>
          <p:txBody>
            <a:bodyPr/>
            <a:lstStyle/>
            <a:p>
              <a:endParaRPr lang="en-US"/>
            </a:p>
          </p:txBody>
        </p:sp>
        <p:sp>
          <p:nvSpPr>
            <p:cNvPr id="19" name="Freeform 223"/>
            <p:cNvSpPr>
              <a:spLocks/>
            </p:cNvSpPr>
            <p:nvPr/>
          </p:nvSpPr>
          <p:spPr bwMode="auto">
            <a:xfrm>
              <a:off x="106299000" y="112232102"/>
              <a:ext cx="7772400" cy="900836"/>
            </a:xfrm>
            <a:custGeom>
              <a:avLst/>
              <a:gdLst>
                <a:gd name="T0" fmla="*/ 8073705 w 7747804"/>
                <a:gd name="T1" fmla="*/ 193695 h 900836"/>
                <a:gd name="T2" fmla="*/ 8016023 w 7747804"/>
                <a:gd name="T3" fmla="*/ 175248 h 900836"/>
                <a:gd name="T4" fmla="*/ 7942338 w 7747804"/>
                <a:gd name="T5" fmla="*/ 153726 h 900836"/>
                <a:gd name="T6" fmla="*/ 7859030 w 7747804"/>
                <a:gd name="T7" fmla="*/ 132205 h 900836"/>
                <a:gd name="T8" fmla="*/ 7762918 w 7747804"/>
                <a:gd name="T9" fmla="*/ 110683 h 900836"/>
                <a:gd name="T10" fmla="*/ 7653997 w 7747804"/>
                <a:gd name="T11" fmla="*/ 86087 h 900836"/>
                <a:gd name="T12" fmla="*/ 7532240 w 7747804"/>
                <a:gd name="T13" fmla="*/ 67640 h 900836"/>
                <a:gd name="T14" fmla="*/ 7400880 w 7747804"/>
                <a:gd name="T15" fmla="*/ 46118 h 900836"/>
                <a:gd name="T16" fmla="*/ 7253510 w 7747804"/>
                <a:gd name="T17" fmla="*/ 30745 h 900836"/>
                <a:gd name="T18" fmla="*/ 7096517 w 7747804"/>
                <a:gd name="T19" fmla="*/ 15373 h 900836"/>
                <a:gd name="T20" fmla="*/ 6929922 w 7747804"/>
                <a:gd name="T21" fmla="*/ 6149 h 900836"/>
                <a:gd name="T22" fmla="*/ 6750506 w 7747804"/>
                <a:gd name="T23" fmla="*/ 0 h 900836"/>
                <a:gd name="T24" fmla="*/ 6558270 w 7747804"/>
                <a:gd name="T25" fmla="*/ 0 h 900836"/>
                <a:gd name="T26" fmla="*/ 6356436 w 7747804"/>
                <a:gd name="T27" fmla="*/ 6149 h 900836"/>
                <a:gd name="T28" fmla="*/ 6141768 w 7747804"/>
                <a:gd name="T29" fmla="*/ 18447 h 900836"/>
                <a:gd name="T30" fmla="*/ 5917511 w 7747804"/>
                <a:gd name="T31" fmla="*/ 36894 h 900836"/>
                <a:gd name="T32" fmla="*/ 5683635 w 7747804"/>
                <a:gd name="T33" fmla="*/ 67640 h 900836"/>
                <a:gd name="T34" fmla="*/ 5436926 w 7747804"/>
                <a:gd name="T35" fmla="*/ 104534 h 900836"/>
                <a:gd name="T36" fmla="*/ 5180623 w 7747804"/>
                <a:gd name="T37" fmla="*/ 150652 h 900836"/>
                <a:gd name="T38" fmla="*/ 4914709 w 7747804"/>
                <a:gd name="T39" fmla="*/ 209068 h 900836"/>
                <a:gd name="T40" fmla="*/ 4639174 w 7747804"/>
                <a:gd name="T41" fmla="*/ 276708 h 900836"/>
                <a:gd name="T42" fmla="*/ 4350825 w 7747804"/>
                <a:gd name="T43" fmla="*/ 359720 h 900836"/>
                <a:gd name="T44" fmla="*/ 4056076 w 7747804"/>
                <a:gd name="T45" fmla="*/ 451956 h 900836"/>
                <a:gd name="T46" fmla="*/ 3758117 w 7747804"/>
                <a:gd name="T47" fmla="*/ 547266 h 900836"/>
                <a:gd name="T48" fmla="*/ 3469770 w 7747804"/>
                <a:gd name="T49" fmla="*/ 627204 h 900836"/>
                <a:gd name="T50" fmla="*/ 3191032 w 7747804"/>
                <a:gd name="T51" fmla="*/ 697918 h 900836"/>
                <a:gd name="T52" fmla="*/ 2925117 w 7747804"/>
                <a:gd name="T53" fmla="*/ 753259 h 900836"/>
                <a:gd name="T54" fmla="*/ 2665602 w 7747804"/>
                <a:gd name="T55" fmla="*/ 802452 h 900836"/>
                <a:gd name="T56" fmla="*/ 2418905 w 7747804"/>
                <a:gd name="T57" fmla="*/ 839346 h 900836"/>
                <a:gd name="T58" fmla="*/ 2181825 w 7747804"/>
                <a:gd name="T59" fmla="*/ 863942 h 900836"/>
                <a:gd name="T60" fmla="*/ 1954354 w 7747804"/>
                <a:gd name="T61" fmla="*/ 885464 h 900836"/>
                <a:gd name="T62" fmla="*/ 1739696 w 7747804"/>
                <a:gd name="T63" fmla="*/ 894687 h 900836"/>
                <a:gd name="T64" fmla="*/ 1534648 w 7747804"/>
                <a:gd name="T65" fmla="*/ 900836 h 900836"/>
                <a:gd name="T66" fmla="*/ 1342417 w 7747804"/>
                <a:gd name="T67" fmla="*/ 900836 h 900836"/>
                <a:gd name="T68" fmla="*/ 1159798 w 7747804"/>
                <a:gd name="T69" fmla="*/ 891613 h 900836"/>
                <a:gd name="T70" fmla="*/ 989991 w 7747804"/>
                <a:gd name="T71" fmla="*/ 882389 h 900836"/>
                <a:gd name="T72" fmla="*/ 829798 w 7747804"/>
                <a:gd name="T73" fmla="*/ 867017 h 900836"/>
                <a:gd name="T74" fmla="*/ 682423 w 7747804"/>
                <a:gd name="T75" fmla="*/ 848569 h 900836"/>
                <a:gd name="T76" fmla="*/ 547860 w 7747804"/>
                <a:gd name="T77" fmla="*/ 827048 h 900836"/>
                <a:gd name="T78" fmla="*/ 426112 w 7747804"/>
                <a:gd name="T79" fmla="*/ 805526 h 900836"/>
                <a:gd name="T80" fmla="*/ 313980 w 7747804"/>
                <a:gd name="T81" fmla="*/ 780930 h 900836"/>
                <a:gd name="T82" fmla="*/ 217862 w 7747804"/>
                <a:gd name="T83" fmla="*/ 756334 h 900836"/>
                <a:gd name="T84" fmla="*/ 131358 w 7747804"/>
                <a:gd name="T85" fmla="*/ 734812 h 900836"/>
                <a:gd name="T86" fmla="*/ 57669 w 7747804"/>
                <a:gd name="T87" fmla="*/ 713290 h 900836"/>
                <a:gd name="T88" fmla="*/ 0 w 7747804"/>
                <a:gd name="T89" fmla="*/ 694843 h 9008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47804"/>
                <a:gd name="T136" fmla="*/ 0 h 900836"/>
                <a:gd name="T137" fmla="*/ 7747804 w 7747804"/>
                <a:gd name="T138" fmla="*/ 900836 h 9008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47804" h="900836">
                  <a:moveTo>
                    <a:pt x="7747804" y="193695"/>
                  </a:moveTo>
                  <a:lnTo>
                    <a:pt x="7692462" y="175248"/>
                  </a:lnTo>
                  <a:lnTo>
                    <a:pt x="7621748" y="153726"/>
                  </a:lnTo>
                  <a:lnTo>
                    <a:pt x="7541811" y="132205"/>
                  </a:lnTo>
                  <a:lnTo>
                    <a:pt x="7449575" y="110683"/>
                  </a:lnTo>
                  <a:lnTo>
                    <a:pt x="7345041" y="86087"/>
                  </a:lnTo>
                  <a:lnTo>
                    <a:pt x="7228209" y="67640"/>
                  </a:lnTo>
                  <a:lnTo>
                    <a:pt x="7102154" y="46118"/>
                  </a:lnTo>
                  <a:lnTo>
                    <a:pt x="6960725" y="30745"/>
                  </a:lnTo>
                  <a:lnTo>
                    <a:pt x="6810074" y="15373"/>
                  </a:lnTo>
                  <a:lnTo>
                    <a:pt x="6650198" y="6149"/>
                  </a:lnTo>
                  <a:lnTo>
                    <a:pt x="6478025" y="0"/>
                  </a:lnTo>
                  <a:lnTo>
                    <a:pt x="6293553" y="0"/>
                  </a:lnTo>
                  <a:lnTo>
                    <a:pt x="6099858" y="6149"/>
                  </a:lnTo>
                  <a:lnTo>
                    <a:pt x="5893865" y="18447"/>
                  </a:lnTo>
                  <a:lnTo>
                    <a:pt x="5678648" y="36894"/>
                  </a:lnTo>
                  <a:lnTo>
                    <a:pt x="5454208" y="67640"/>
                  </a:lnTo>
                  <a:lnTo>
                    <a:pt x="5217470" y="104534"/>
                  </a:lnTo>
                  <a:lnTo>
                    <a:pt x="4971508" y="150652"/>
                  </a:lnTo>
                  <a:lnTo>
                    <a:pt x="4716322" y="209068"/>
                  </a:lnTo>
                  <a:lnTo>
                    <a:pt x="4451913" y="276708"/>
                  </a:lnTo>
                  <a:lnTo>
                    <a:pt x="4175205" y="359720"/>
                  </a:lnTo>
                  <a:lnTo>
                    <a:pt x="3892349" y="451956"/>
                  </a:lnTo>
                  <a:lnTo>
                    <a:pt x="3606418" y="547266"/>
                  </a:lnTo>
                  <a:lnTo>
                    <a:pt x="3329711" y="627204"/>
                  </a:lnTo>
                  <a:lnTo>
                    <a:pt x="3062227" y="697918"/>
                  </a:lnTo>
                  <a:lnTo>
                    <a:pt x="2807042" y="753259"/>
                  </a:lnTo>
                  <a:lnTo>
                    <a:pt x="2558005" y="802452"/>
                  </a:lnTo>
                  <a:lnTo>
                    <a:pt x="2321267" y="839346"/>
                  </a:lnTo>
                  <a:lnTo>
                    <a:pt x="2093752" y="863942"/>
                  </a:lnTo>
                  <a:lnTo>
                    <a:pt x="1875461" y="885464"/>
                  </a:lnTo>
                  <a:lnTo>
                    <a:pt x="1669467" y="894687"/>
                  </a:lnTo>
                  <a:lnTo>
                    <a:pt x="1472698" y="900836"/>
                  </a:lnTo>
                  <a:lnTo>
                    <a:pt x="1288226" y="900836"/>
                  </a:lnTo>
                  <a:lnTo>
                    <a:pt x="1112978" y="891613"/>
                  </a:lnTo>
                  <a:lnTo>
                    <a:pt x="950028" y="882389"/>
                  </a:lnTo>
                  <a:lnTo>
                    <a:pt x="796302" y="867017"/>
                  </a:lnTo>
                  <a:lnTo>
                    <a:pt x="654874" y="848569"/>
                  </a:lnTo>
                  <a:lnTo>
                    <a:pt x="525744" y="827048"/>
                  </a:lnTo>
                  <a:lnTo>
                    <a:pt x="408912" y="805526"/>
                  </a:lnTo>
                  <a:lnTo>
                    <a:pt x="301304" y="780930"/>
                  </a:lnTo>
                  <a:lnTo>
                    <a:pt x="209068" y="756334"/>
                  </a:lnTo>
                  <a:lnTo>
                    <a:pt x="126056" y="734812"/>
                  </a:lnTo>
                  <a:lnTo>
                    <a:pt x="55342" y="713290"/>
                  </a:lnTo>
                  <a:lnTo>
                    <a:pt x="0" y="694843"/>
                  </a:lnTo>
                </a:path>
              </a:pathLst>
            </a:custGeom>
            <a:noFill/>
            <a:ln w="9224" algn="ctr">
              <a:solidFill>
                <a:srgbClr val="FFFFFE"/>
              </a:solidFill>
              <a:prstDash val="solid"/>
              <a:round/>
              <a:headEnd/>
              <a:tailEnd/>
            </a:ln>
          </p:spPr>
          <p:txBody>
            <a:bodyP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12" name="Picture 11"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43000"/>
            <a:ext cx="5111750" cy="5029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143000"/>
            <a:ext cx="3008313" cy="5029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11" name="Picture 2"/>
          <p:cNvPicPr>
            <a:picLocks noChangeAspect="1" noChangeArrowheads="1"/>
          </p:cNvPicPr>
          <p:nvPr userDrawn="1"/>
        </p:nvPicPr>
        <p:blipFill>
          <a:blip r:embed="rId2" cstate="print"/>
          <a:srcRect/>
          <a:stretch>
            <a:fillRect/>
          </a:stretch>
        </p:blipFill>
        <p:spPr bwMode="auto">
          <a:xfrm>
            <a:off x="-6350" y="5791200"/>
            <a:ext cx="9156700" cy="1079500"/>
          </a:xfrm>
          <a:prstGeom prst="rect">
            <a:avLst/>
          </a:prstGeom>
          <a:noFill/>
          <a:ln w="9525">
            <a:noFill/>
            <a:miter lim="800000"/>
            <a:headEnd/>
            <a:tailEnd/>
          </a:ln>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1066800"/>
            <a:ext cx="6217920" cy="4495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5595938"/>
            <a:ext cx="62179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2" cstate="print"/>
          <a:srcRect r="26784"/>
          <a:stretch>
            <a:fillRect/>
          </a:stretch>
        </p:blipFill>
        <p:spPr bwMode="auto">
          <a:xfrm rot="5400000" flipH="1">
            <a:off x="-2693988" y="2693988"/>
            <a:ext cx="6858001" cy="1470025"/>
          </a:xfrm>
          <a:prstGeom prst="rect">
            <a:avLst/>
          </a:prstGeom>
          <a:noFill/>
          <a:ln w="9525">
            <a:noFill/>
            <a:miter lim="800000"/>
            <a:headEnd/>
            <a:tailEnd/>
          </a:ln>
          <a:effectLst/>
        </p:spPr>
      </p:pic>
      <p:sp>
        <p:nvSpPr>
          <p:cNvPr id="9" name="Title 1"/>
          <p:cNvSpPr>
            <a:spLocks noGrp="1"/>
          </p:cNvSpPr>
          <p:nvPr>
            <p:ph type="title"/>
          </p:nvPr>
        </p:nvSpPr>
        <p:spPr>
          <a:xfrm>
            <a:off x="914400" y="152400"/>
            <a:ext cx="8229600" cy="838200"/>
          </a:xfrm>
          <a:noFill/>
          <a:scene3d>
            <a:camera prst="orthographicFront"/>
            <a:lightRig rig="balanced" dir="t"/>
          </a:scene3d>
          <a:sp3d prstMaterial="clear"/>
        </p:spPr>
        <p:txBody>
          <a:bodyPr tIns="0" bIns="0" anchor="ctr" anchorCtr="0"/>
          <a:lstStyle>
            <a:lvl1pPr marL="400050" indent="0">
              <a:defRPr>
                <a:solidFill>
                  <a:srgbClr val="1E3C78"/>
                </a:solidFill>
              </a:defRPr>
            </a:lvl1pPr>
          </a:lstStyle>
          <a:p>
            <a:r>
              <a:rPr lang="en-US" dirty="0"/>
              <a:t>Click to edit Master title style</a:t>
            </a:r>
          </a:p>
        </p:txBody>
      </p:sp>
      <p:pic>
        <p:nvPicPr>
          <p:cNvPr id="11" name="Picture 10" descr="Blue Gold Logo.png"/>
          <p:cNvPicPr>
            <a:picLocks noChangeAspect="1"/>
          </p:cNvPicPr>
          <p:nvPr userDrawn="1"/>
        </p:nvPicPr>
        <p:blipFill>
          <a:blip r:embed="rId3"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6350" y="5791200"/>
            <a:ext cx="9156700" cy="1079500"/>
          </a:xfrm>
          <a:prstGeom prst="rect">
            <a:avLst/>
          </a:prstGeom>
          <a:noFill/>
          <a:ln w="9525">
            <a:noFill/>
            <a:miter lim="800000"/>
            <a:headEnd/>
            <a:tailEnd/>
          </a:ln>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r="26784"/>
          <a:stretch>
            <a:fillRect/>
          </a:stretch>
        </p:blipFill>
        <p:spPr bwMode="auto">
          <a:xfrm rot="5400000" flipH="1">
            <a:off x="-2693988" y="2693988"/>
            <a:ext cx="6858001" cy="1470025"/>
          </a:xfrm>
          <a:prstGeom prst="rect">
            <a:avLst/>
          </a:prstGeom>
          <a:noFill/>
          <a:ln w="9525">
            <a:noFill/>
            <a:miter lim="800000"/>
            <a:headEnd/>
            <a:tailEnd/>
          </a:ln>
          <a:effectLst/>
        </p:spPr>
      </p:pic>
      <p:pic>
        <p:nvPicPr>
          <p:cNvPr id="3" name="Picture 2" descr="Blue Gold Logo.png"/>
          <p:cNvPicPr>
            <a:picLocks noChangeAspect="1"/>
          </p:cNvPicPr>
          <p:nvPr userDrawn="1"/>
        </p:nvPicPr>
        <p:blipFill>
          <a:blip r:embed="rId3"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solidFill>
          <a:schemeClr val="bg1"/>
        </a:solidFill>
        <a:effectLst/>
      </p:bgPr>
    </p:bg>
    <p:spTree>
      <p:nvGrpSpPr>
        <p:cNvPr id="1" name=""/>
        <p:cNvGrpSpPr/>
        <p:nvPr/>
      </p:nvGrpSpPr>
      <p:grpSpPr>
        <a:xfrm>
          <a:off x="0" y="0"/>
          <a:ext cx="0" cy="0"/>
          <a:chOff x="0" y="0"/>
          <a:chExt cx="0" cy="0"/>
        </a:xfrm>
      </p:grpSpPr>
      <p:pic>
        <p:nvPicPr>
          <p:cNvPr id="3" name="Picture 2"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5" name="Line 229"/>
          <p:cNvSpPr>
            <a:spLocks noChangeShapeType="1"/>
          </p:cNvSpPr>
          <p:nvPr userDrawn="1"/>
        </p:nvSpPr>
        <p:spPr bwMode="auto">
          <a:xfrm flipH="1" flipV="1">
            <a:off x="0" y="152400"/>
            <a:ext cx="9144000" cy="0"/>
          </a:xfrm>
          <a:prstGeom prst="line">
            <a:avLst/>
          </a:prstGeom>
          <a:noFill/>
          <a:ln w="9525" algn="ctr">
            <a:solidFill>
              <a:srgbClr val="FFFFFE"/>
            </a:solidFill>
            <a:round/>
            <a:headEnd/>
            <a:tailEnd/>
          </a:ln>
        </p:spPr>
        <p:txBody>
          <a:bodyPr lIns="36576" tIns="36576" rIns="36576" bIns="36576"/>
          <a:lstStyle/>
          <a:p>
            <a:endParaRPr lang="en-US" dirty="0"/>
          </a:p>
        </p:txBody>
      </p:sp>
      <p:grpSp>
        <p:nvGrpSpPr>
          <p:cNvPr id="2" name="Group 221"/>
          <p:cNvGrpSpPr>
            <a:grpSpLocks/>
          </p:cNvGrpSpPr>
          <p:nvPr userDrawn="1"/>
        </p:nvGrpSpPr>
        <p:grpSpPr bwMode="auto">
          <a:xfrm flipH="1">
            <a:off x="0" y="1066800"/>
            <a:ext cx="9144000" cy="1600199"/>
            <a:chOff x="106299000" y="112232102"/>
            <a:chExt cx="7772400" cy="2527844"/>
          </a:xfrm>
        </p:grpSpPr>
        <p:sp>
          <p:nvSpPr>
            <p:cNvPr id="18" name="Freeform 222"/>
            <p:cNvSpPr>
              <a:spLocks/>
            </p:cNvSpPr>
            <p:nvPr/>
          </p:nvSpPr>
          <p:spPr bwMode="auto">
            <a:xfrm>
              <a:off x="106299000" y="112357287"/>
              <a:ext cx="7772400" cy="2402659"/>
            </a:xfrm>
            <a:custGeom>
              <a:avLst/>
              <a:gdLst>
                <a:gd name="T0" fmla="*/ 5488891 w 8001000"/>
                <a:gd name="T1" fmla="*/ 137222 h 2473325"/>
                <a:gd name="T2" fmla="*/ 5449688 w 8001000"/>
                <a:gd name="T3" fmla="*/ 124155 h 2473325"/>
                <a:gd name="T4" fmla="*/ 5399589 w 8001000"/>
                <a:gd name="T5" fmla="*/ 111086 h 2473325"/>
                <a:gd name="T6" fmla="*/ 5342959 w 8001000"/>
                <a:gd name="T7" fmla="*/ 95839 h 2473325"/>
                <a:gd name="T8" fmla="*/ 5277613 w 8001000"/>
                <a:gd name="T9" fmla="*/ 78413 h 2473325"/>
                <a:gd name="T10" fmla="*/ 5203559 w 8001000"/>
                <a:gd name="T11" fmla="*/ 63165 h 2473325"/>
                <a:gd name="T12" fmla="*/ 5120785 w 8001000"/>
                <a:gd name="T13" fmla="*/ 47920 h 2473325"/>
                <a:gd name="T14" fmla="*/ 5029304 w 8001000"/>
                <a:gd name="T15" fmla="*/ 34850 h 2473325"/>
                <a:gd name="T16" fmla="*/ 4931291 w 8001000"/>
                <a:gd name="T17" fmla="*/ 21781 h 2473325"/>
                <a:gd name="T18" fmla="*/ 4824566 w 8001000"/>
                <a:gd name="T19" fmla="*/ 13069 h 2473325"/>
                <a:gd name="T20" fmla="*/ 4711301 w 8001000"/>
                <a:gd name="T21" fmla="*/ 4357 h 2473325"/>
                <a:gd name="T22" fmla="*/ 4589321 w 8001000"/>
                <a:gd name="T23" fmla="*/ 0 h 2473325"/>
                <a:gd name="T24" fmla="*/ 4458636 w 8001000"/>
                <a:gd name="T25" fmla="*/ 0 h 2473325"/>
                <a:gd name="T26" fmla="*/ 4321413 w 8001000"/>
                <a:gd name="T27" fmla="*/ 4357 h 2473325"/>
                <a:gd name="T28" fmla="*/ 4175477 w 8001000"/>
                <a:gd name="T29" fmla="*/ 13069 h 2473325"/>
                <a:gd name="T30" fmla="*/ 4023000 w 8001000"/>
                <a:gd name="T31" fmla="*/ 28316 h 2473325"/>
                <a:gd name="T32" fmla="*/ 3864009 w 8001000"/>
                <a:gd name="T33" fmla="*/ 47920 h 2473325"/>
                <a:gd name="T34" fmla="*/ 3696290 w 8001000"/>
                <a:gd name="T35" fmla="*/ 74057 h 2473325"/>
                <a:gd name="T36" fmla="*/ 3522037 w 8001000"/>
                <a:gd name="T37" fmla="*/ 108907 h 2473325"/>
                <a:gd name="T38" fmla="*/ 3341254 w 8001000"/>
                <a:gd name="T39" fmla="*/ 150292 h 2473325"/>
                <a:gd name="T40" fmla="*/ 3153935 w 8001000"/>
                <a:gd name="T41" fmla="*/ 198212 h 2473325"/>
                <a:gd name="T42" fmla="*/ 2957905 w 8001000"/>
                <a:gd name="T43" fmla="*/ 254845 h 2473325"/>
                <a:gd name="T44" fmla="*/ 2757517 w 8001000"/>
                <a:gd name="T45" fmla="*/ 322366 h 2473325"/>
                <a:gd name="T46" fmla="*/ 2554949 w 8001000"/>
                <a:gd name="T47" fmla="*/ 389888 h 2473325"/>
                <a:gd name="T48" fmla="*/ 2358918 w 8001000"/>
                <a:gd name="T49" fmla="*/ 446521 h 2473325"/>
                <a:gd name="T50" fmla="*/ 2169420 w 8001000"/>
                <a:gd name="T51" fmla="*/ 494441 h 2473325"/>
                <a:gd name="T52" fmla="*/ 1988638 w 8001000"/>
                <a:gd name="T53" fmla="*/ 535826 h 2473325"/>
                <a:gd name="T54" fmla="*/ 1812207 w 8001000"/>
                <a:gd name="T55" fmla="*/ 568498 h 2473325"/>
                <a:gd name="T56" fmla="*/ 1644493 w 8001000"/>
                <a:gd name="T57" fmla="*/ 594635 h 2473325"/>
                <a:gd name="T58" fmla="*/ 1483312 w 8001000"/>
                <a:gd name="T59" fmla="*/ 614239 h 2473325"/>
                <a:gd name="T60" fmla="*/ 1328663 w 8001000"/>
                <a:gd name="T61" fmla="*/ 627308 h 2473325"/>
                <a:gd name="T62" fmla="*/ 1182730 w 8001000"/>
                <a:gd name="T63" fmla="*/ 636020 h 2473325"/>
                <a:gd name="T64" fmla="*/ 1043330 w 8001000"/>
                <a:gd name="T65" fmla="*/ 640377 h 2473325"/>
                <a:gd name="T66" fmla="*/ 912641 w 8001000"/>
                <a:gd name="T67" fmla="*/ 638198 h 2473325"/>
                <a:gd name="T68" fmla="*/ 788486 w 8001000"/>
                <a:gd name="T69" fmla="*/ 633842 h 2473325"/>
                <a:gd name="T70" fmla="*/ 673043 w 8001000"/>
                <a:gd name="T71" fmla="*/ 625130 h 2473325"/>
                <a:gd name="T72" fmla="*/ 564137 w 8001000"/>
                <a:gd name="T73" fmla="*/ 614239 h 2473325"/>
                <a:gd name="T74" fmla="*/ 463943 w 8001000"/>
                <a:gd name="T75" fmla="*/ 601170 h 2473325"/>
                <a:gd name="T76" fmla="*/ 372461 w 8001000"/>
                <a:gd name="T77" fmla="*/ 585924 h 2473325"/>
                <a:gd name="T78" fmla="*/ 289694 w 8001000"/>
                <a:gd name="T79" fmla="*/ 570675 h 2473325"/>
                <a:gd name="T80" fmla="*/ 213457 w 8001000"/>
                <a:gd name="T81" fmla="*/ 555428 h 2473325"/>
                <a:gd name="T82" fmla="*/ 148114 w 8001000"/>
                <a:gd name="T83" fmla="*/ 538003 h 2473325"/>
                <a:gd name="T84" fmla="*/ 89304 w 8001000"/>
                <a:gd name="T85" fmla="*/ 522755 h 2473325"/>
                <a:gd name="T86" fmla="*/ 41385 w 8001000"/>
                <a:gd name="T87" fmla="*/ 507510 h 2473325"/>
                <a:gd name="T88" fmla="*/ 0 w 8001000"/>
                <a:gd name="T89" fmla="*/ 494441 h 2473325"/>
                <a:gd name="T90" fmla="*/ 0 w 8001000"/>
                <a:gd name="T91" fmla="*/ 1696776 h 2473325"/>
                <a:gd name="T92" fmla="*/ 5488891 w 8001000"/>
                <a:gd name="T93" fmla="*/ 1696776 h 2473325"/>
                <a:gd name="T94" fmla="*/ 5488891 w 8001000"/>
                <a:gd name="T95" fmla="*/ 137222 h 24733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01000"/>
                <a:gd name="T145" fmla="*/ 0 h 2473325"/>
                <a:gd name="T146" fmla="*/ 8001000 w 8001000"/>
                <a:gd name="T147" fmla="*/ 2473325 h 24733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01000" h="2473325">
                  <a:moveTo>
                    <a:pt x="8001000" y="200025"/>
                  </a:moveTo>
                  <a:lnTo>
                    <a:pt x="7943850" y="180975"/>
                  </a:lnTo>
                  <a:lnTo>
                    <a:pt x="7870825" y="161925"/>
                  </a:lnTo>
                  <a:lnTo>
                    <a:pt x="7788275" y="139700"/>
                  </a:lnTo>
                  <a:lnTo>
                    <a:pt x="7693025" y="114300"/>
                  </a:lnTo>
                  <a:lnTo>
                    <a:pt x="7585075" y="92075"/>
                  </a:lnTo>
                  <a:lnTo>
                    <a:pt x="7464425" y="69850"/>
                  </a:lnTo>
                  <a:lnTo>
                    <a:pt x="7331075" y="50800"/>
                  </a:lnTo>
                  <a:lnTo>
                    <a:pt x="7188200" y="31750"/>
                  </a:lnTo>
                  <a:lnTo>
                    <a:pt x="7032625" y="19050"/>
                  </a:lnTo>
                  <a:lnTo>
                    <a:pt x="6867525" y="6350"/>
                  </a:lnTo>
                  <a:lnTo>
                    <a:pt x="6689725" y="0"/>
                  </a:lnTo>
                  <a:lnTo>
                    <a:pt x="6499225" y="0"/>
                  </a:lnTo>
                  <a:lnTo>
                    <a:pt x="6299200" y="6350"/>
                  </a:lnTo>
                  <a:lnTo>
                    <a:pt x="6086475" y="19050"/>
                  </a:lnTo>
                  <a:lnTo>
                    <a:pt x="5864225" y="41275"/>
                  </a:lnTo>
                  <a:lnTo>
                    <a:pt x="5632450" y="69850"/>
                  </a:lnTo>
                  <a:lnTo>
                    <a:pt x="5387975" y="107950"/>
                  </a:lnTo>
                  <a:lnTo>
                    <a:pt x="5133975" y="158750"/>
                  </a:lnTo>
                  <a:lnTo>
                    <a:pt x="4870450" y="219075"/>
                  </a:lnTo>
                  <a:lnTo>
                    <a:pt x="4597400" y="288925"/>
                  </a:lnTo>
                  <a:lnTo>
                    <a:pt x="4311650" y="371475"/>
                  </a:lnTo>
                  <a:lnTo>
                    <a:pt x="4019550" y="469900"/>
                  </a:lnTo>
                  <a:lnTo>
                    <a:pt x="3724275" y="568325"/>
                  </a:lnTo>
                  <a:lnTo>
                    <a:pt x="3438525" y="650875"/>
                  </a:lnTo>
                  <a:lnTo>
                    <a:pt x="3162300" y="720725"/>
                  </a:lnTo>
                  <a:lnTo>
                    <a:pt x="2898775" y="781050"/>
                  </a:lnTo>
                  <a:lnTo>
                    <a:pt x="2641600" y="828675"/>
                  </a:lnTo>
                  <a:lnTo>
                    <a:pt x="2397125" y="866775"/>
                  </a:lnTo>
                  <a:lnTo>
                    <a:pt x="2162175" y="895350"/>
                  </a:lnTo>
                  <a:lnTo>
                    <a:pt x="1936750" y="914400"/>
                  </a:lnTo>
                  <a:lnTo>
                    <a:pt x="1724025" y="927100"/>
                  </a:lnTo>
                  <a:lnTo>
                    <a:pt x="1520825" y="933450"/>
                  </a:lnTo>
                  <a:lnTo>
                    <a:pt x="1330325" y="930275"/>
                  </a:lnTo>
                  <a:lnTo>
                    <a:pt x="1149350" y="923925"/>
                  </a:lnTo>
                  <a:lnTo>
                    <a:pt x="981075" y="911225"/>
                  </a:lnTo>
                  <a:lnTo>
                    <a:pt x="822325" y="895350"/>
                  </a:lnTo>
                  <a:lnTo>
                    <a:pt x="676275" y="876300"/>
                  </a:lnTo>
                  <a:lnTo>
                    <a:pt x="542925" y="854075"/>
                  </a:lnTo>
                  <a:lnTo>
                    <a:pt x="422275" y="831850"/>
                  </a:lnTo>
                  <a:lnTo>
                    <a:pt x="311150" y="809625"/>
                  </a:lnTo>
                  <a:lnTo>
                    <a:pt x="215900" y="784225"/>
                  </a:lnTo>
                  <a:lnTo>
                    <a:pt x="130175" y="762000"/>
                  </a:lnTo>
                  <a:lnTo>
                    <a:pt x="60325" y="739775"/>
                  </a:lnTo>
                  <a:lnTo>
                    <a:pt x="0" y="720725"/>
                  </a:lnTo>
                  <a:lnTo>
                    <a:pt x="0" y="2473325"/>
                  </a:lnTo>
                  <a:lnTo>
                    <a:pt x="8001000" y="2473325"/>
                  </a:lnTo>
                  <a:lnTo>
                    <a:pt x="8001000" y="200025"/>
                  </a:lnTo>
                  <a:close/>
                </a:path>
              </a:pathLst>
            </a:custGeom>
            <a:solidFill>
              <a:srgbClr val="FFFFFE"/>
            </a:solidFill>
            <a:ln w="0" cap="flat" cmpd="sng" algn="ctr">
              <a:solidFill>
                <a:srgbClr val="FFFFFE"/>
              </a:solidFill>
              <a:prstDash val="solid"/>
              <a:round/>
              <a:headEnd/>
              <a:tailEnd/>
            </a:ln>
          </p:spPr>
          <p:txBody>
            <a:bodyPr/>
            <a:lstStyle/>
            <a:p>
              <a:endParaRPr lang="en-US" dirty="0"/>
            </a:p>
          </p:txBody>
        </p:sp>
        <p:sp>
          <p:nvSpPr>
            <p:cNvPr id="19" name="Freeform 223"/>
            <p:cNvSpPr>
              <a:spLocks/>
            </p:cNvSpPr>
            <p:nvPr/>
          </p:nvSpPr>
          <p:spPr bwMode="auto">
            <a:xfrm>
              <a:off x="106299000" y="112232102"/>
              <a:ext cx="7772400" cy="900836"/>
            </a:xfrm>
            <a:custGeom>
              <a:avLst/>
              <a:gdLst>
                <a:gd name="T0" fmla="*/ 8073705 w 7747804"/>
                <a:gd name="T1" fmla="*/ 193695 h 900836"/>
                <a:gd name="T2" fmla="*/ 8016023 w 7747804"/>
                <a:gd name="T3" fmla="*/ 175248 h 900836"/>
                <a:gd name="T4" fmla="*/ 7942338 w 7747804"/>
                <a:gd name="T5" fmla="*/ 153726 h 900836"/>
                <a:gd name="T6" fmla="*/ 7859030 w 7747804"/>
                <a:gd name="T7" fmla="*/ 132205 h 900836"/>
                <a:gd name="T8" fmla="*/ 7762918 w 7747804"/>
                <a:gd name="T9" fmla="*/ 110683 h 900836"/>
                <a:gd name="T10" fmla="*/ 7653997 w 7747804"/>
                <a:gd name="T11" fmla="*/ 86087 h 900836"/>
                <a:gd name="T12" fmla="*/ 7532240 w 7747804"/>
                <a:gd name="T13" fmla="*/ 67640 h 900836"/>
                <a:gd name="T14" fmla="*/ 7400880 w 7747804"/>
                <a:gd name="T15" fmla="*/ 46118 h 900836"/>
                <a:gd name="T16" fmla="*/ 7253510 w 7747804"/>
                <a:gd name="T17" fmla="*/ 30745 h 900836"/>
                <a:gd name="T18" fmla="*/ 7096517 w 7747804"/>
                <a:gd name="T19" fmla="*/ 15373 h 900836"/>
                <a:gd name="T20" fmla="*/ 6929922 w 7747804"/>
                <a:gd name="T21" fmla="*/ 6149 h 900836"/>
                <a:gd name="T22" fmla="*/ 6750506 w 7747804"/>
                <a:gd name="T23" fmla="*/ 0 h 900836"/>
                <a:gd name="T24" fmla="*/ 6558270 w 7747804"/>
                <a:gd name="T25" fmla="*/ 0 h 900836"/>
                <a:gd name="T26" fmla="*/ 6356436 w 7747804"/>
                <a:gd name="T27" fmla="*/ 6149 h 900836"/>
                <a:gd name="T28" fmla="*/ 6141768 w 7747804"/>
                <a:gd name="T29" fmla="*/ 18447 h 900836"/>
                <a:gd name="T30" fmla="*/ 5917511 w 7747804"/>
                <a:gd name="T31" fmla="*/ 36894 h 900836"/>
                <a:gd name="T32" fmla="*/ 5683635 w 7747804"/>
                <a:gd name="T33" fmla="*/ 67640 h 900836"/>
                <a:gd name="T34" fmla="*/ 5436926 w 7747804"/>
                <a:gd name="T35" fmla="*/ 104534 h 900836"/>
                <a:gd name="T36" fmla="*/ 5180623 w 7747804"/>
                <a:gd name="T37" fmla="*/ 150652 h 900836"/>
                <a:gd name="T38" fmla="*/ 4914709 w 7747804"/>
                <a:gd name="T39" fmla="*/ 209068 h 900836"/>
                <a:gd name="T40" fmla="*/ 4639174 w 7747804"/>
                <a:gd name="T41" fmla="*/ 276708 h 900836"/>
                <a:gd name="T42" fmla="*/ 4350825 w 7747804"/>
                <a:gd name="T43" fmla="*/ 359720 h 900836"/>
                <a:gd name="T44" fmla="*/ 4056076 w 7747804"/>
                <a:gd name="T45" fmla="*/ 451956 h 900836"/>
                <a:gd name="T46" fmla="*/ 3758117 w 7747804"/>
                <a:gd name="T47" fmla="*/ 547266 h 900836"/>
                <a:gd name="T48" fmla="*/ 3469770 w 7747804"/>
                <a:gd name="T49" fmla="*/ 627204 h 900836"/>
                <a:gd name="T50" fmla="*/ 3191032 w 7747804"/>
                <a:gd name="T51" fmla="*/ 697918 h 900836"/>
                <a:gd name="T52" fmla="*/ 2925117 w 7747804"/>
                <a:gd name="T53" fmla="*/ 753259 h 900836"/>
                <a:gd name="T54" fmla="*/ 2665602 w 7747804"/>
                <a:gd name="T55" fmla="*/ 802452 h 900836"/>
                <a:gd name="T56" fmla="*/ 2418905 w 7747804"/>
                <a:gd name="T57" fmla="*/ 839346 h 900836"/>
                <a:gd name="T58" fmla="*/ 2181825 w 7747804"/>
                <a:gd name="T59" fmla="*/ 863942 h 900836"/>
                <a:gd name="T60" fmla="*/ 1954354 w 7747804"/>
                <a:gd name="T61" fmla="*/ 885464 h 900836"/>
                <a:gd name="T62" fmla="*/ 1739696 w 7747804"/>
                <a:gd name="T63" fmla="*/ 894687 h 900836"/>
                <a:gd name="T64" fmla="*/ 1534648 w 7747804"/>
                <a:gd name="T65" fmla="*/ 900836 h 900836"/>
                <a:gd name="T66" fmla="*/ 1342417 w 7747804"/>
                <a:gd name="T67" fmla="*/ 900836 h 900836"/>
                <a:gd name="T68" fmla="*/ 1159798 w 7747804"/>
                <a:gd name="T69" fmla="*/ 891613 h 900836"/>
                <a:gd name="T70" fmla="*/ 989991 w 7747804"/>
                <a:gd name="T71" fmla="*/ 882389 h 900836"/>
                <a:gd name="T72" fmla="*/ 829798 w 7747804"/>
                <a:gd name="T73" fmla="*/ 867017 h 900836"/>
                <a:gd name="T74" fmla="*/ 682423 w 7747804"/>
                <a:gd name="T75" fmla="*/ 848569 h 900836"/>
                <a:gd name="T76" fmla="*/ 547860 w 7747804"/>
                <a:gd name="T77" fmla="*/ 827048 h 900836"/>
                <a:gd name="T78" fmla="*/ 426112 w 7747804"/>
                <a:gd name="T79" fmla="*/ 805526 h 900836"/>
                <a:gd name="T80" fmla="*/ 313980 w 7747804"/>
                <a:gd name="T81" fmla="*/ 780930 h 900836"/>
                <a:gd name="T82" fmla="*/ 217862 w 7747804"/>
                <a:gd name="T83" fmla="*/ 756334 h 900836"/>
                <a:gd name="T84" fmla="*/ 131358 w 7747804"/>
                <a:gd name="T85" fmla="*/ 734812 h 900836"/>
                <a:gd name="T86" fmla="*/ 57669 w 7747804"/>
                <a:gd name="T87" fmla="*/ 713290 h 900836"/>
                <a:gd name="T88" fmla="*/ 0 w 7747804"/>
                <a:gd name="T89" fmla="*/ 694843 h 9008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47804"/>
                <a:gd name="T136" fmla="*/ 0 h 900836"/>
                <a:gd name="T137" fmla="*/ 7747804 w 7747804"/>
                <a:gd name="T138" fmla="*/ 900836 h 9008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47804" h="900836">
                  <a:moveTo>
                    <a:pt x="7747804" y="193695"/>
                  </a:moveTo>
                  <a:lnTo>
                    <a:pt x="7692462" y="175248"/>
                  </a:lnTo>
                  <a:lnTo>
                    <a:pt x="7621748" y="153726"/>
                  </a:lnTo>
                  <a:lnTo>
                    <a:pt x="7541811" y="132205"/>
                  </a:lnTo>
                  <a:lnTo>
                    <a:pt x="7449575" y="110683"/>
                  </a:lnTo>
                  <a:lnTo>
                    <a:pt x="7345041" y="86087"/>
                  </a:lnTo>
                  <a:lnTo>
                    <a:pt x="7228209" y="67640"/>
                  </a:lnTo>
                  <a:lnTo>
                    <a:pt x="7102154" y="46118"/>
                  </a:lnTo>
                  <a:lnTo>
                    <a:pt x="6960725" y="30745"/>
                  </a:lnTo>
                  <a:lnTo>
                    <a:pt x="6810074" y="15373"/>
                  </a:lnTo>
                  <a:lnTo>
                    <a:pt x="6650198" y="6149"/>
                  </a:lnTo>
                  <a:lnTo>
                    <a:pt x="6478025" y="0"/>
                  </a:lnTo>
                  <a:lnTo>
                    <a:pt x="6293553" y="0"/>
                  </a:lnTo>
                  <a:lnTo>
                    <a:pt x="6099858" y="6149"/>
                  </a:lnTo>
                  <a:lnTo>
                    <a:pt x="5893865" y="18447"/>
                  </a:lnTo>
                  <a:lnTo>
                    <a:pt x="5678648" y="36894"/>
                  </a:lnTo>
                  <a:lnTo>
                    <a:pt x="5454208" y="67640"/>
                  </a:lnTo>
                  <a:lnTo>
                    <a:pt x="5217470" y="104534"/>
                  </a:lnTo>
                  <a:lnTo>
                    <a:pt x="4971508" y="150652"/>
                  </a:lnTo>
                  <a:lnTo>
                    <a:pt x="4716322" y="209068"/>
                  </a:lnTo>
                  <a:lnTo>
                    <a:pt x="4451913" y="276708"/>
                  </a:lnTo>
                  <a:lnTo>
                    <a:pt x="4175205" y="359720"/>
                  </a:lnTo>
                  <a:lnTo>
                    <a:pt x="3892349" y="451956"/>
                  </a:lnTo>
                  <a:lnTo>
                    <a:pt x="3606418" y="547266"/>
                  </a:lnTo>
                  <a:lnTo>
                    <a:pt x="3329711" y="627204"/>
                  </a:lnTo>
                  <a:lnTo>
                    <a:pt x="3062227" y="697918"/>
                  </a:lnTo>
                  <a:lnTo>
                    <a:pt x="2807042" y="753259"/>
                  </a:lnTo>
                  <a:lnTo>
                    <a:pt x="2558005" y="802452"/>
                  </a:lnTo>
                  <a:lnTo>
                    <a:pt x="2321267" y="839346"/>
                  </a:lnTo>
                  <a:lnTo>
                    <a:pt x="2093752" y="863942"/>
                  </a:lnTo>
                  <a:lnTo>
                    <a:pt x="1875461" y="885464"/>
                  </a:lnTo>
                  <a:lnTo>
                    <a:pt x="1669467" y="894687"/>
                  </a:lnTo>
                  <a:lnTo>
                    <a:pt x="1472698" y="900836"/>
                  </a:lnTo>
                  <a:lnTo>
                    <a:pt x="1288226" y="900836"/>
                  </a:lnTo>
                  <a:lnTo>
                    <a:pt x="1112978" y="891613"/>
                  </a:lnTo>
                  <a:lnTo>
                    <a:pt x="950028" y="882389"/>
                  </a:lnTo>
                  <a:lnTo>
                    <a:pt x="796302" y="867017"/>
                  </a:lnTo>
                  <a:lnTo>
                    <a:pt x="654874" y="848569"/>
                  </a:lnTo>
                  <a:lnTo>
                    <a:pt x="525744" y="827048"/>
                  </a:lnTo>
                  <a:lnTo>
                    <a:pt x="408912" y="805526"/>
                  </a:lnTo>
                  <a:lnTo>
                    <a:pt x="301304" y="780930"/>
                  </a:lnTo>
                  <a:lnTo>
                    <a:pt x="209068" y="756334"/>
                  </a:lnTo>
                  <a:lnTo>
                    <a:pt x="126056" y="734812"/>
                  </a:lnTo>
                  <a:lnTo>
                    <a:pt x="55342" y="713290"/>
                  </a:lnTo>
                  <a:lnTo>
                    <a:pt x="0" y="694843"/>
                  </a:lnTo>
                </a:path>
              </a:pathLst>
            </a:custGeom>
            <a:noFill/>
            <a:ln w="9224" algn="ctr">
              <a:solidFill>
                <a:srgbClr val="FFFFFE"/>
              </a:solidFill>
              <a:prstDash val="solid"/>
              <a:round/>
              <a:headEnd/>
              <a:tailEnd/>
            </a:ln>
          </p:spPr>
          <p:txBody>
            <a:bodyPr/>
            <a:lstStyle/>
            <a:p>
              <a:endParaRPr lang="en-US" dirty="0"/>
            </a:p>
          </p:txBody>
        </p:sp>
      </p:grpSp>
      <p:sp>
        <p:nvSpPr>
          <p:cNvPr id="6146" name="Rectangle 2"/>
          <p:cNvSpPr>
            <a:spLocks noGrp="1" noChangeArrowheads="1"/>
          </p:cNvSpPr>
          <p:nvPr userDrawn="1">
            <p:ph type="subTitle" idx="1"/>
          </p:nvPr>
        </p:nvSpPr>
        <p:spPr>
          <a:xfrm>
            <a:off x="0" y="3886200"/>
            <a:ext cx="9144000" cy="609600"/>
          </a:xfrm>
        </p:spPr>
        <p:txBody>
          <a:bodyPr/>
          <a:lstStyle>
            <a:lvl1pPr marL="0" indent="0" algn="ctr">
              <a:buFont typeface="Wingdings" pitchFamily="2" charset="2"/>
              <a:buNone/>
              <a:defRPr sz="2400">
                <a:solidFill>
                  <a:srgbClr val="BF962F"/>
                </a:solidFill>
                <a:latin typeface="+mj-lt"/>
              </a:defRPr>
            </a:lvl1pPr>
          </a:lstStyle>
          <a:p>
            <a:r>
              <a:rPr lang="en-US" dirty="0"/>
              <a:t>Click to edit Master subtitle style</a:t>
            </a:r>
          </a:p>
        </p:txBody>
      </p:sp>
      <p:sp>
        <p:nvSpPr>
          <p:cNvPr id="6156" name="Rectangle 12"/>
          <p:cNvSpPr>
            <a:spLocks noGrp="1" noChangeArrowheads="1"/>
          </p:cNvSpPr>
          <p:nvPr userDrawn="1">
            <p:ph type="ctrTitle"/>
          </p:nvPr>
        </p:nvSpPr>
        <p:spPr>
          <a:xfrm>
            <a:off x="0" y="3124200"/>
            <a:ext cx="9144000" cy="762000"/>
          </a:xfrm>
          <a:noFill/>
          <a:ln>
            <a:noFill/>
          </a:ln>
          <a:scene3d>
            <a:camera prst="orthographicFront"/>
            <a:lightRig rig="balanced" dir="t"/>
          </a:scene3d>
          <a:sp3d prstMaterial="clear"/>
        </p:spPr>
        <p:txBody>
          <a:bodyPr anchor="ctr"/>
          <a:lstStyle>
            <a:lvl1pPr>
              <a:defRPr sz="4400" cap="none" baseline="0">
                <a:solidFill>
                  <a:srgbClr val="1E3C78"/>
                </a:solidFill>
              </a:defRPr>
            </a:lvl1pPr>
          </a:lstStyle>
          <a:p>
            <a:r>
              <a:rPr lang="en-US" dirty="0"/>
              <a:t>Click to edit Master title style</a:t>
            </a:r>
          </a:p>
        </p:txBody>
      </p:sp>
      <p:pic>
        <p:nvPicPr>
          <p:cNvPr id="30" name="Picture 3"/>
          <p:cNvPicPr>
            <a:picLocks noChangeAspect="1" noChangeArrowheads="1"/>
          </p:cNvPicPr>
          <p:nvPr userDrawn="1"/>
        </p:nvPicPr>
        <p:blipFill>
          <a:blip r:embed="rId2"/>
          <a:srcRect l="7122"/>
          <a:stretch>
            <a:fillRect/>
          </a:stretch>
        </p:blipFill>
        <p:spPr bwMode="auto">
          <a:xfrm>
            <a:off x="0" y="-3231"/>
            <a:ext cx="9144979" cy="2136831"/>
          </a:xfrm>
          <a:prstGeom prst="rect">
            <a:avLst/>
          </a:prstGeom>
          <a:noFill/>
          <a:ln w="9525">
            <a:noFill/>
            <a:miter lim="800000"/>
            <a:headEnd/>
            <a:tailEnd/>
          </a:ln>
          <a:effectLst/>
        </p:spPr>
      </p:pic>
      <p:pic>
        <p:nvPicPr>
          <p:cNvPr id="31" name="Picture 30" descr="Gold BSCC.png"/>
          <p:cNvPicPr>
            <a:picLocks noChangeAspect="1"/>
          </p:cNvPicPr>
          <p:nvPr userDrawn="1"/>
        </p:nvPicPr>
        <p:blipFill>
          <a:blip r:embed="rId3" cstate="print"/>
          <a:stretch>
            <a:fillRect/>
          </a:stretch>
        </p:blipFill>
        <p:spPr>
          <a:xfrm>
            <a:off x="6858000" y="318927"/>
            <a:ext cx="2011680" cy="671673"/>
          </a:xfrm>
          <a:prstGeom prst="rect">
            <a:avLst/>
          </a:prstGeom>
        </p:spPr>
      </p:pic>
      <p:pic>
        <p:nvPicPr>
          <p:cNvPr id="32" name="Picture 4"/>
          <p:cNvPicPr>
            <a:picLocks noChangeAspect="1" noChangeArrowheads="1"/>
          </p:cNvPicPr>
          <p:nvPr userDrawn="1"/>
        </p:nvPicPr>
        <p:blipFill>
          <a:blip r:embed="rId4"/>
          <a:srcRect/>
          <a:stretch>
            <a:fillRect/>
          </a:stretch>
        </p:blipFill>
        <p:spPr bwMode="auto">
          <a:xfrm>
            <a:off x="0" y="5867399"/>
            <a:ext cx="9144000" cy="990601"/>
          </a:xfrm>
          <a:prstGeom prst="rect">
            <a:avLst/>
          </a:prstGeom>
          <a:noFill/>
          <a:ln w="9525">
            <a:noFill/>
            <a:miter lim="800000"/>
            <a:headEnd/>
            <a:tailEnd/>
          </a:ln>
          <a:effectLst/>
        </p:spPr>
      </p:pic>
      <p:sp>
        <p:nvSpPr>
          <p:cNvPr id="33"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DACDAE"/>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370718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5" name="Line 229"/>
          <p:cNvSpPr>
            <a:spLocks noChangeShapeType="1"/>
          </p:cNvSpPr>
          <p:nvPr userDrawn="1"/>
        </p:nvSpPr>
        <p:spPr bwMode="auto">
          <a:xfrm flipH="1" flipV="1">
            <a:off x="0" y="152400"/>
            <a:ext cx="9144000" cy="0"/>
          </a:xfrm>
          <a:prstGeom prst="line">
            <a:avLst/>
          </a:prstGeom>
          <a:noFill/>
          <a:ln w="9525" algn="ctr">
            <a:solidFill>
              <a:srgbClr val="FFFFFE"/>
            </a:solidFill>
            <a:round/>
            <a:headEnd/>
            <a:tailEnd/>
          </a:ln>
        </p:spPr>
        <p:txBody>
          <a:bodyPr lIns="36576" tIns="36576" rIns="36576" bIns="36576"/>
          <a:lstStyle/>
          <a:p>
            <a:endParaRPr lang="en-US" dirty="0"/>
          </a:p>
        </p:txBody>
      </p:sp>
      <p:grpSp>
        <p:nvGrpSpPr>
          <p:cNvPr id="2" name="Group 221"/>
          <p:cNvGrpSpPr>
            <a:grpSpLocks/>
          </p:cNvGrpSpPr>
          <p:nvPr userDrawn="1"/>
        </p:nvGrpSpPr>
        <p:grpSpPr bwMode="auto">
          <a:xfrm flipH="1">
            <a:off x="0" y="1066800"/>
            <a:ext cx="9144000" cy="1600199"/>
            <a:chOff x="106299000" y="112232102"/>
            <a:chExt cx="7772400" cy="2527844"/>
          </a:xfrm>
        </p:grpSpPr>
        <p:sp>
          <p:nvSpPr>
            <p:cNvPr id="18" name="Freeform 222"/>
            <p:cNvSpPr>
              <a:spLocks/>
            </p:cNvSpPr>
            <p:nvPr/>
          </p:nvSpPr>
          <p:spPr bwMode="auto">
            <a:xfrm>
              <a:off x="106299000" y="112357287"/>
              <a:ext cx="7772400" cy="2402659"/>
            </a:xfrm>
            <a:custGeom>
              <a:avLst/>
              <a:gdLst>
                <a:gd name="T0" fmla="*/ 5488891 w 8001000"/>
                <a:gd name="T1" fmla="*/ 137222 h 2473325"/>
                <a:gd name="T2" fmla="*/ 5449688 w 8001000"/>
                <a:gd name="T3" fmla="*/ 124155 h 2473325"/>
                <a:gd name="T4" fmla="*/ 5399589 w 8001000"/>
                <a:gd name="T5" fmla="*/ 111086 h 2473325"/>
                <a:gd name="T6" fmla="*/ 5342959 w 8001000"/>
                <a:gd name="T7" fmla="*/ 95839 h 2473325"/>
                <a:gd name="T8" fmla="*/ 5277613 w 8001000"/>
                <a:gd name="T9" fmla="*/ 78413 h 2473325"/>
                <a:gd name="T10" fmla="*/ 5203559 w 8001000"/>
                <a:gd name="T11" fmla="*/ 63165 h 2473325"/>
                <a:gd name="T12" fmla="*/ 5120785 w 8001000"/>
                <a:gd name="T13" fmla="*/ 47920 h 2473325"/>
                <a:gd name="T14" fmla="*/ 5029304 w 8001000"/>
                <a:gd name="T15" fmla="*/ 34850 h 2473325"/>
                <a:gd name="T16" fmla="*/ 4931291 w 8001000"/>
                <a:gd name="T17" fmla="*/ 21781 h 2473325"/>
                <a:gd name="T18" fmla="*/ 4824566 w 8001000"/>
                <a:gd name="T19" fmla="*/ 13069 h 2473325"/>
                <a:gd name="T20" fmla="*/ 4711301 w 8001000"/>
                <a:gd name="T21" fmla="*/ 4357 h 2473325"/>
                <a:gd name="T22" fmla="*/ 4589321 w 8001000"/>
                <a:gd name="T23" fmla="*/ 0 h 2473325"/>
                <a:gd name="T24" fmla="*/ 4458636 w 8001000"/>
                <a:gd name="T25" fmla="*/ 0 h 2473325"/>
                <a:gd name="T26" fmla="*/ 4321413 w 8001000"/>
                <a:gd name="T27" fmla="*/ 4357 h 2473325"/>
                <a:gd name="T28" fmla="*/ 4175477 w 8001000"/>
                <a:gd name="T29" fmla="*/ 13069 h 2473325"/>
                <a:gd name="T30" fmla="*/ 4023000 w 8001000"/>
                <a:gd name="T31" fmla="*/ 28316 h 2473325"/>
                <a:gd name="T32" fmla="*/ 3864009 w 8001000"/>
                <a:gd name="T33" fmla="*/ 47920 h 2473325"/>
                <a:gd name="T34" fmla="*/ 3696290 w 8001000"/>
                <a:gd name="T35" fmla="*/ 74057 h 2473325"/>
                <a:gd name="T36" fmla="*/ 3522037 w 8001000"/>
                <a:gd name="T37" fmla="*/ 108907 h 2473325"/>
                <a:gd name="T38" fmla="*/ 3341254 w 8001000"/>
                <a:gd name="T39" fmla="*/ 150292 h 2473325"/>
                <a:gd name="T40" fmla="*/ 3153935 w 8001000"/>
                <a:gd name="T41" fmla="*/ 198212 h 2473325"/>
                <a:gd name="T42" fmla="*/ 2957905 w 8001000"/>
                <a:gd name="T43" fmla="*/ 254845 h 2473325"/>
                <a:gd name="T44" fmla="*/ 2757517 w 8001000"/>
                <a:gd name="T45" fmla="*/ 322366 h 2473325"/>
                <a:gd name="T46" fmla="*/ 2554949 w 8001000"/>
                <a:gd name="T47" fmla="*/ 389888 h 2473325"/>
                <a:gd name="T48" fmla="*/ 2358918 w 8001000"/>
                <a:gd name="T49" fmla="*/ 446521 h 2473325"/>
                <a:gd name="T50" fmla="*/ 2169420 w 8001000"/>
                <a:gd name="T51" fmla="*/ 494441 h 2473325"/>
                <a:gd name="T52" fmla="*/ 1988638 w 8001000"/>
                <a:gd name="T53" fmla="*/ 535826 h 2473325"/>
                <a:gd name="T54" fmla="*/ 1812207 w 8001000"/>
                <a:gd name="T55" fmla="*/ 568498 h 2473325"/>
                <a:gd name="T56" fmla="*/ 1644493 w 8001000"/>
                <a:gd name="T57" fmla="*/ 594635 h 2473325"/>
                <a:gd name="T58" fmla="*/ 1483312 w 8001000"/>
                <a:gd name="T59" fmla="*/ 614239 h 2473325"/>
                <a:gd name="T60" fmla="*/ 1328663 w 8001000"/>
                <a:gd name="T61" fmla="*/ 627308 h 2473325"/>
                <a:gd name="T62" fmla="*/ 1182730 w 8001000"/>
                <a:gd name="T63" fmla="*/ 636020 h 2473325"/>
                <a:gd name="T64" fmla="*/ 1043330 w 8001000"/>
                <a:gd name="T65" fmla="*/ 640377 h 2473325"/>
                <a:gd name="T66" fmla="*/ 912641 w 8001000"/>
                <a:gd name="T67" fmla="*/ 638198 h 2473325"/>
                <a:gd name="T68" fmla="*/ 788486 w 8001000"/>
                <a:gd name="T69" fmla="*/ 633842 h 2473325"/>
                <a:gd name="T70" fmla="*/ 673043 w 8001000"/>
                <a:gd name="T71" fmla="*/ 625130 h 2473325"/>
                <a:gd name="T72" fmla="*/ 564137 w 8001000"/>
                <a:gd name="T73" fmla="*/ 614239 h 2473325"/>
                <a:gd name="T74" fmla="*/ 463943 w 8001000"/>
                <a:gd name="T75" fmla="*/ 601170 h 2473325"/>
                <a:gd name="T76" fmla="*/ 372461 w 8001000"/>
                <a:gd name="T77" fmla="*/ 585924 h 2473325"/>
                <a:gd name="T78" fmla="*/ 289694 w 8001000"/>
                <a:gd name="T79" fmla="*/ 570675 h 2473325"/>
                <a:gd name="T80" fmla="*/ 213457 w 8001000"/>
                <a:gd name="T81" fmla="*/ 555428 h 2473325"/>
                <a:gd name="T82" fmla="*/ 148114 w 8001000"/>
                <a:gd name="T83" fmla="*/ 538003 h 2473325"/>
                <a:gd name="T84" fmla="*/ 89304 w 8001000"/>
                <a:gd name="T85" fmla="*/ 522755 h 2473325"/>
                <a:gd name="T86" fmla="*/ 41385 w 8001000"/>
                <a:gd name="T87" fmla="*/ 507510 h 2473325"/>
                <a:gd name="T88" fmla="*/ 0 w 8001000"/>
                <a:gd name="T89" fmla="*/ 494441 h 2473325"/>
                <a:gd name="T90" fmla="*/ 0 w 8001000"/>
                <a:gd name="T91" fmla="*/ 1696776 h 2473325"/>
                <a:gd name="T92" fmla="*/ 5488891 w 8001000"/>
                <a:gd name="T93" fmla="*/ 1696776 h 2473325"/>
                <a:gd name="T94" fmla="*/ 5488891 w 8001000"/>
                <a:gd name="T95" fmla="*/ 137222 h 24733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01000"/>
                <a:gd name="T145" fmla="*/ 0 h 2473325"/>
                <a:gd name="T146" fmla="*/ 8001000 w 8001000"/>
                <a:gd name="T147" fmla="*/ 2473325 h 24733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01000" h="2473325">
                  <a:moveTo>
                    <a:pt x="8001000" y="200025"/>
                  </a:moveTo>
                  <a:lnTo>
                    <a:pt x="7943850" y="180975"/>
                  </a:lnTo>
                  <a:lnTo>
                    <a:pt x="7870825" y="161925"/>
                  </a:lnTo>
                  <a:lnTo>
                    <a:pt x="7788275" y="139700"/>
                  </a:lnTo>
                  <a:lnTo>
                    <a:pt x="7693025" y="114300"/>
                  </a:lnTo>
                  <a:lnTo>
                    <a:pt x="7585075" y="92075"/>
                  </a:lnTo>
                  <a:lnTo>
                    <a:pt x="7464425" y="69850"/>
                  </a:lnTo>
                  <a:lnTo>
                    <a:pt x="7331075" y="50800"/>
                  </a:lnTo>
                  <a:lnTo>
                    <a:pt x="7188200" y="31750"/>
                  </a:lnTo>
                  <a:lnTo>
                    <a:pt x="7032625" y="19050"/>
                  </a:lnTo>
                  <a:lnTo>
                    <a:pt x="6867525" y="6350"/>
                  </a:lnTo>
                  <a:lnTo>
                    <a:pt x="6689725" y="0"/>
                  </a:lnTo>
                  <a:lnTo>
                    <a:pt x="6499225" y="0"/>
                  </a:lnTo>
                  <a:lnTo>
                    <a:pt x="6299200" y="6350"/>
                  </a:lnTo>
                  <a:lnTo>
                    <a:pt x="6086475" y="19050"/>
                  </a:lnTo>
                  <a:lnTo>
                    <a:pt x="5864225" y="41275"/>
                  </a:lnTo>
                  <a:lnTo>
                    <a:pt x="5632450" y="69850"/>
                  </a:lnTo>
                  <a:lnTo>
                    <a:pt x="5387975" y="107950"/>
                  </a:lnTo>
                  <a:lnTo>
                    <a:pt x="5133975" y="158750"/>
                  </a:lnTo>
                  <a:lnTo>
                    <a:pt x="4870450" y="219075"/>
                  </a:lnTo>
                  <a:lnTo>
                    <a:pt x="4597400" y="288925"/>
                  </a:lnTo>
                  <a:lnTo>
                    <a:pt x="4311650" y="371475"/>
                  </a:lnTo>
                  <a:lnTo>
                    <a:pt x="4019550" y="469900"/>
                  </a:lnTo>
                  <a:lnTo>
                    <a:pt x="3724275" y="568325"/>
                  </a:lnTo>
                  <a:lnTo>
                    <a:pt x="3438525" y="650875"/>
                  </a:lnTo>
                  <a:lnTo>
                    <a:pt x="3162300" y="720725"/>
                  </a:lnTo>
                  <a:lnTo>
                    <a:pt x="2898775" y="781050"/>
                  </a:lnTo>
                  <a:lnTo>
                    <a:pt x="2641600" y="828675"/>
                  </a:lnTo>
                  <a:lnTo>
                    <a:pt x="2397125" y="866775"/>
                  </a:lnTo>
                  <a:lnTo>
                    <a:pt x="2162175" y="895350"/>
                  </a:lnTo>
                  <a:lnTo>
                    <a:pt x="1936750" y="914400"/>
                  </a:lnTo>
                  <a:lnTo>
                    <a:pt x="1724025" y="927100"/>
                  </a:lnTo>
                  <a:lnTo>
                    <a:pt x="1520825" y="933450"/>
                  </a:lnTo>
                  <a:lnTo>
                    <a:pt x="1330325" y="930275"/>
                  </a:lnTo>
                  <a:lnTo>
                    <a:pt x="1149350" y="923925"/>
                  </a:lnTo>
                  <a:lnTo>
                    <a:pt x="981075" y="911225"/>
                  </a:lnTo>
                  <a:lnTo>
                    <a:pt x="822325" y="895350"/>
                  </a:lnTo>
                  <a:lnTo>
                    <a:pt x="676275" y="876300"/>
                  </a:lnTo>
                  <a:lnTo>
                    <a:pt x="542925" y="854075"/>
                  </a:lnTo>
                  <a:lnTo>
                    <a:pt x="422275" y="831850"/>
                  </a:lnTo>
                  <a:lnTo>
                    <a:pt x="311150" y="809625"/>
                  </a:lnTo>
                  <a:lnTo>
                    <a:pt x="215900" y="784225"/>
                  </a:lnTo>
                  <a:lnTo>
                    <a:pt x="130175" y="762000"/>
                  </a:lnTo>
                  <a:lnTo>
                    <a:pt x="60325" y="739775"/>
                  </a:lnTo>
                  <a:lnTo>
                    <a:pt x="0" y="720725"/>
                  </a:lnTo>
                  <a:lnTo>
                    <a:pt x="0" y="2473325"/>
                  </a:lnTo>
                  <a:lnTo>
                    <a:pt x="8001000" y="2473325"/>
                  </a:lnTo>
                  <a:lnTo>
                    <a:pt x="8001000" y="200025"/>
                  </a:lnTo>
                  <a:close/>
                </a:path>
              </a:pathLst>
            </a:custGeom>
            <a:solidFill>
              <a:srgbClr val="FFFFFE"/>
            </a:solidFill>
            <a:ln w="0" cap="flat" cmpd="sng" algn="ctr">
              <a:solidFill>
                <a:srgbClr val="FFFFFE"/>
              </a:solidFill>
              <a:prstDash val="solid"/>
              <a:round/>
              <a:headEnd/>
              <a:tailEnd/>
            </a:ln>
          </p:spPr>
          <p:txBody>
            <a:bodyPr/>
            <a:lstStyle/>
            <a:p>
              <a:endParaRPr lang="en-US" dirty="0"/>
            </a:p>
          </p:txBody>
        </p:sp>
        <p:sp>
          <p:nvSpPr>
            <p:cNvPr id="19" name="Freeform 223"/>
            <p:cNvSpPr>
              <a:spLocks/>
            </p:cNvSpPr>
            <p:nvPr/>
          </p:nvSpPr>
          <p:spPr bwMode="auto">
            <a:xfrm>
              <a:off x="106299000" y="112232102"/>
              <a:ext cx="7772400" cy="900836"/>
            </a:xfrm>
            <a:custGeom>
              <a:avLst/>
              <a:gdLst>
                <a:gd name="T0" fmla="*/ 8073705 w 7747804"/>
                <a:gd name="T1" fmla="*/ 193695 h 900836"/>
                <a:gd name="T2" fmla="*/ 8016023 w 7747804"/>
                <a:gd name="T3" fmla="*/ 175248 h 900836"/>
                <a:gd name="T4" fmla="*/ 7942338 w 7747804"/>
                <a:gd name="T5" fmla="*/ 153726 h 900836"/>
                <a:gd name="T6" fmla="*/ 7859030 w 7747804"/>
                <a:gd name="T7" fmla="*/ 132205 h 900836"/>
                <a:gd name="T8" fmla="*/ 7762918 w 7747804"/>
                <a:gd name="T9" fmla="*/ 110683 h 900836"/>
                <a:gd name="T10" fmla="*/ 7653997 w 7747804"/>
                <a:gd name="T11" fmla="*/ 86087 h 900836"/>
                <a:gd name="T12" fmla="*/ 7532240 w 7747804"/>
                <a:gd name="T13" fmla="*/ 67640 h 900836"/>
                <a:gd name="T14" fmla="*/ 7400880 w 7747804"/>
                <a:gd name="T15" fmla="*/ 46118 h 900836"/>
                <a:gd name="T16" fmla="*/ 7253510 w 7747804"/>
                <a:gd name="T17" fmla="*/ 30745 h 900836"/>
                <a:gd name="T18" fmla="*/ 7096517 w 7747804"/>
                <a:gd name="T19" fmla="*/ 15373 h 900836"/>
                <a:gd name="T20" fmla="*/ 6929922 w 7747804"/>
                <a:gd name="T21" fmla="*/ 6149 h 900836"/>
                <a:gd name="T22" fmla="*/ 6750506 w 7747804"/>
                <a:gd name="T23" fmla="*/ 0 h 900836"/>
                <a:gd name="T24" fmla="*/ 6558270 w 7747804"/>
                <a:gd name="T25" fmla="*/ 0 h 900836"/>
                <a:gd name="T26" fmla="*/ 6356436 w 7747804"/>
                <a:gd name="T27" fmla="*/ 6149 h 900836"/>
                <a:gd name="T28" fmla="*/ 6141768 w 7747804"/>
                <a:gd name="T29" fmla="*/ 18447 h 900836"/>
                <a:gd name="T30" fmla="*/ 5917511 w 7747804"/>
                <a:gd name="T31" fmla="*/ 36894 h 900836"/>
                <a:gd name="T32" fmla="*/ 5683635 w 7747804"/>
                <a:gd name="T33" fmla="*/ 67640 h 900836"/>
                <a:gd name="T34" fmla="*/ 5436926 w 7747804"/>
                <a:gd name="T35" fmla="*/ 104534 h 900836"/>
                <a:gd name="T36" fmla="*/ 5180623 w 7747804"/>
                <a:gd name="T37" fmla="*/ 150652 h 900836"/>
                <a:gd name="T38" fmla="*/ 4914709 w 7747804"/>
                <a:gd name="T39" fmla="*/ 209068 h 900836"/>
                <a:gd name="T40" fmla="*/ 4639174 w 7747804"/>
                <a:gd name="T41" fmla="*/ 276708 h 900836"/>
                <a:gd name="T42" fmla="*/ 4350825 w 7747804"/>
                <a:gd name="T43" fmla="*/ 359720 h 900836"/>
                <a:gd name="T44" fmla="*/ 4056076 w 7747804"/>
                <a:gd name="T45" fmla="*/ 451956 h 900836"/>
                <a:gd name="T46" fmla="*/ 3758117 w 7747804"/>
                <a:gd name="T47" fmla="*/ 547266 h 900836"/>
                <a:gd name="T48" fmla="*/ 3469770 w 7747804"/>
                <a:gd name="T49" fmla="*/ 627204 h 900836"/>
                <a:gd name="T50" fmla="*/ 3191032 w 7747804"/>
                <a:gd name="T51" fmla="*/ 697918 h 900836"/>
                <a:gd name="T52" fmla="*/ 2925117 w 7747804"/>
                <a:gd name="T53" fmla="*/ 753259 h 900836"/>
                <a:gd name="T54" fmla="*/ 2665602 w 7747804"/>
                <a:gd name="T55" fmla="*/ 802452 h 900836"/>
                <a:gd name="T56" fmla="*/ 2418905 w 7747804"/>
                <a:gd name="T57" fmla="*/ 839346 h 900836"/>
                <a:gd name="T58" fmla="*/ 2181825 w 7747804"/>
                <a:gd name="T59" fmla="*/ 863942 h 900836"/>
                <a:gd name="T60" fmla="*/ 1954354 w 7747804"/>
                <a:gd name="T61" fmla="*/ 885464 h 900836"/>
                <a:gd name="T62" fmla="*/ 1739696 w 7747804"/>
                <a:gd name="T63" fmla="*/ 894687 h 900836"/>
                <a:gd name="T64" fmla="*/ 1534648 w 7747804"/>
                <a:gd name="T65" fmla="*/ 900836 h 900836"/>
                <a:gd name="T66" fmla="*/ 1342417 w 7747804"/>
                <a:gd name="T67" fmla="*/ 900836 h 900836"/>
                <a:gd name="T68" fmla="*/ 1159798 w 7747804"/>
                <a:gd name="T69" fmla="*/ 891613 h 900836"/>
                <a:gd name="T70" fmla="*/ 989991 w 7747804"/>
                <a:gd name="T71" fmla="*/ 882389 h 900836"/>
                <a:gd name="T72" fmla="*/ 829798 w 7747804"/>
                <a:gd name="T73" fmla="*/ 867017 h 900836"/>
                <a:gd name="T74" fmla="*/ 682423 w 7747804"/>
                <a:gd name="T75" fmla="*/ 848569 h 900836"/>
                <a:gd name="T76" fmla="*/ 547860 w 7747804"/>
                <a:gd name="T77" fmla="*/ 827048 h 900836"/>
                <a:gd name="T78" fmla="*/ 426112 w 7747804"/>
                <a:gd name="T79" fmla="*/ 805526 h 900836"/>
                <a:gd name="T80" fmla="*/ 313980 w 7747804"/>
                <a:gd name="T81" fmla="*/ 780930 h 900836"/>
                <a:gd name="T82" fmla="*/ 217862 w 7747804"/>
                <a:gd name="T83" fmla="*/ 756334 h 900836"/>
                <a:gd name="T84" fmla="*/ 131358 w 7747804"/>
                <a:gd name="T85" fmla="*/ 734812 h 900836"/>
                <a:gd name="T86" fmla="*/ 57669 w 7747804"/>
                <a:gd name="T87" fmla="*/ 713290 h 900836"/>
                <a:gd name="T88" fmla="*/ 0 w 7747804"/>
                <a:gd name="T89" fmla="*/ 694843 h 9008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47804"/>
                <a:gd name="T136" fmla="*/ 0 h 900836"/>
                <a:gd name="T137" fmla="*/ 7747804 w 7747804"/>
                <a:gd name="T138" fmla="*/ 900836 h 9008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47804" h="900836">
                  <a:moveTo>
                    <a:pt x="7747804" y="193695"/>
                  </a:moveTo>
                  <a:lnTo>
                    <a:pt x="7692462" y="175248"/>
                  </a:lnTo>
                  <a:lnTo>
                    <a:pt x="7621748" y="153726"/>
                  </a:lnTo>
                  <a:lnTo>
                    <a:pt x="7541811" y="132205"/>
                  </a:lnTo>
                  <a:lnTo>
                    <a:pt x="7449575" y="110683"/>
                  </a:lnTo>
                  <a:lnTo>
                    <a:pt x="7345041" y="86087"/>
                  </a:lnTo>
                  <a:lnTo>
                    <a:pt x="7228209" y="67640"/>
                  </a:lnTo>
                  <a:lnTo>
                    <a:pt x="7102154" y="46118"/>
                  </a:lnTo>
                  <a:lnTo>
                    <a:pt x="6960725" y="30745"/>
                  </a:lnTo>
                  <a:lnTo>
                    <a:pt x="6810074" y="15373"/>
                  </a:lnTo>
                  <a:lnTo>
                    <a:pt x="6650198" y="6149"/>
                  </a:lnTo>
                  <a:lnTo>
                    <a:pt x="6478025" y="0"/>
                  </a:lnTo>
                  <a:lnTo>
                    <a:pt x="6293553" y="0"/>
                  </a:lnTo>
                  <a:lnTo>
                    <a:pt x="6099858" y="6149"/>
                  </a:lnTo>
                  <a:lnTo>
                    <a:pt x="5893865" y="18447"/>
                  </a:lnTo>
                  <a:lnTo>
                    <a:pt x="5678648" y="36894"/>
                  </a:lnTo>
                  <a:lnTo>
                    <a:pt x="5454208" y="67640"/>
                  </a:lnTo>
                  <a:lnTo>
                    <a:pt x="5217470" y="104534"/>
                  </a:lnTo>
                  <a:lnTo>
                    <a:pt x="4971508" y="150652"/>
                  </a:lnTo>
                  <a:lnTo>
                    <a:pt x="4716322" y="209068"/>
                  </a:lnTo>
                  <a:lnTo>
                    <a:pt x="4451913" y="276708"/>
                  </a:lnTo>
                  <a:lnTo>
                    <a:pt x="4175205" y="359720"/>
                  </a:lnTo>
                  <a:lnTo>
                    <a:pt x="3892349" y="451956"/>
                  </a:lnTo>
                  <a:lnTo>
                    <a:pt x="3606418" y="547266"/>
                  </a:lnTo>
                  <a:lnTo>
                    <a:pt x="3329711" y="627204"/>
                  </a:lnTo>
                  <a:lnTo>
                    <a:pt x="3062227" y="697918"/>
                  </a:lnTo>
                  <a:lnTo>
                    <a:pt x="2807042" y="753259"/>
                  </a:lnTo>
                  <a:lnTo>
                    <a:pt x="2558005" y="802452"/>
                  </a:lnTo>
                  <a:lnTo>
                    <a:pt x="2321267" y="839346"/>
                  </a:lnTo>
                  <a:lnTo>
                    <a:pt x="2093752" y="863942"/>
                  </a:lnTo>
                  <a:lnTo>
                    <a:pt x="1875461" y="885464"/>
                  </a:lnTo>
                  <a:lnTo>
                    <a:pt x="1669467" y="894687"/>
                  </a:lnTo>
                  <a:lnTo>
                    <a:pt x="1472698" y="900836"/>
                  </a:lnTo>
                  <a:lnTo>
                    <a:pt x="1288226" y="900836"/>
                  </a:lnTo>
                  <a:lnTo>
                    <a:pt x="1112978" y="891613"/>
                  </a:lnTo>
                  <a:lnTo>
                    <a:pt x="950028" y="882389"/>
                  </a:lnTo>
                  <a:lnTo>
                    <a:pt x="796302" y="867017"/>
                  </a:lnTo>
                  <a:lnTo>
                    <a:pt x="654874" y="848569"/>
                  </a:lnTo>
                  <a:lnTo>
                    <a:pt x="525744" y="827048"/>
                  </a:lnTo>
                  <a:lnTo>
                    <a:pt x="408912" y="805526"/>
                  </a:lnTo>
                  <a:lnTo>
                    <a:pt x="301304" y="780930"/>
                  </a:lnTo>
                  <a:lnTo>
                    <a:pt x="209068" y="756334"/>
                  </a:lnTo>
                  <a:lnTo>
                    <a:pt x="126056" y="734812"/>
                  </a:lnTo>
                  <a:lnTo>
                    <a:pt x="55342" y="713290"/>
                  </a:lnTo>
                  <a:lnTo>
                    <a:pt x="0" y="694843"/>
                  </a:lnTo>
                </a:path>
              </a:pathLst>
            </a:custGeom>
            <a:noFill/>
            <a:ln w="9224" algn="ctr">
              <a:solidFill>
                <a:srgbClr val="FFFFFE"/>
              </a:solidFill>
              <a:prstDash val="solid"/>
              <a:round/>
              <a:headEnd/>
              <a:tailEnd/>
            </a:ln>
          </p:spPr>
          <p:txBody>
            <a:bodyPr/>
            <a:lstStyle/>
            <a:p>
              <a:endParaRPr lang="en-US" dirty="0"/>
            </a:p>
          </p:txBody>
        </p:sp>
      </p:grpSp>
      <p:sp>
        <p:nvSpPr>
          <p:cNvPr id="6146" name="Rectangle 2"/>
          <p:cNvSpPr>
            <a:spLocks noGrp="1" noChangeArrowheads="1"/>
          </p:cNvSpPr>
          <p:nvPr userDrawn="1">
            <p:ph type="subTitle" idx="1"/>
          </p:nvPr>
        </p:nvSpPr>
        <p:spPr>
          <a:xfrm>
            <a:off x="0" y="3352800"/>
            <a:ext cx="9144000" cy="609600"/>
          </a:xfrm>
        </p:spPr>
        <p:txBody>
          <a:bodyPr/>
          <a:lstStyle>
            <a:lvl1pPr marL="0" indent="0" algn="ctr">
              <a:buFont typeface="Wingdings" pitchFamily="2" charset="2"/>
              <a:buNone/>
              <a:defRPr sz="2400">
                <a:solidFill>
                  <a:srgbClr val="BF962F"/>
                </a:solidFill>
                <a:latin typeface="+mj-lt"/>
              </a:defRPr>
            </a:lvl1pPr>
          </a:lstStyle>
          <a:p>
            <a:r>
              <a:rPr lang="en-US" dirty="0"/>
              <a:t>Click to edit Master subtitle style</a:t>
            </a:r>
          </a:p>
        </p:txBody>
      </p:sp>
      <p:sp>
        <p:nvSpPr>
          <p:cNvPr id="6156" name="Rectangle 12"/>
          <p:cNvSpPr>
            <a:spLocks noGrp="1" noChangeArrowheads="1"/>
          </p:cNvSpPr>
          <p:nvPr userDrawn="1">
            <p:ph type="ctrTitle"/>
          </p:nvPr>
        </p:nvSpPr>
        <p:spPr>
          <a:xfrm>
            <a:off x="0" y="2590800"/>
            <a:ext cx="9144000" cy="762000"/>
          </a:xfrm>
          <a:noFill/>
          <a:ln>
            <a:noFill/>
          </a:ln>
          <a:scene3d>
            <a:camera prst="orthographicFront"/>
            <a:lightRig rig="balanced" dir="t"/>
          </a:scene3d>
          <a:sp3d prstMaterial="clear"/>
        </p:spPr>
        <p:txBody>
          <a:bodyPr anchor="ctr"/>
          <a:lstStyle>
            <a:lvl1pPr>
              <a:defRPr sz="4400" cap="none" baseline="0">
                <a:solidFill>
                  <a:srgbClr val="1E3C78"/>
                </a:solidFill>
              </a:defRPr>
            </a:lvl1pPr>
          </a:lstStyle>
          <a:p>
            <a:r>
              <a:rPr lang="en-US" dirty="0"/>
              <a:t>Click to edit Master title style</a:t>
            </a:r>
          </a:p>
        </p:txBody>
      </p:sp>
      <p:pic>
        <p:nvPicPr>
          <p:cNvPr id="30" name="Picture 3"/>
          <p:cNvPicPr>
            <a:picLocks noChangeAspect="1" noChangeArrowheads="1"/>
          </p:cNvPicPr>
          <p:nvPr userDrawn="1"/>
        </p:nvPicPr>
        <p:blipFill>
          <a:blip r:embed="rId2"/>
          <a:srcRect l="7122"/>
          <a:stretch>
            <a:fillRect/>
          </a:stretch>
        </p:blipFill>
        <p:spPr bwMode="auto">
          <a:xfrm>
            <a:off x="0" y="-3231"/>
            <a:ext cx="9144979" cy="2136831"/>
          </a:xfrm>
          <a:prstGeom prst="rect">
            <a:avLst/>
          </a:prstGeom>
          <a:noFill/>
          <a:ln w="9525">
            <a:noFill/>
            <a:miter lim="800000"/>
            <a:headEnd/>
            <a:tailEnd/>
          </a:ln>
          <a:effectLst/>
        </p:spPr>
      </p:pic>
      <p:pic>
        <p:nvPicPr>
          <p:cNvPr id="32" name="Picture 4"/>
          <p:cNvPicPr>
            <a:picLocks noChangeAspect="1" noChangeArrowheads="1"/>
          </p:cNvPicPr>
          <p:nvPr userDrawn="1"/>
        </p:nvPicPr>
        <p:blipFill>
          <a:blip r:embed="rId3"/>
          <a:srcRect b="15385"/>
          <a:stretch>
            <a:fillRect/>
          </a:stretch>
        </p:blipFill>
        <p:spPr bwMode="auto">
          <a:xfrm>
            <a:off x="0" y="6019799"/>
            <a:ext cx="9144000" cy="838201"/>
          </a:xfrm>
          <a:prstGeom prst="rect">
            <a:avLst/>
          </a:prstGeom>
          <a:noFill/>
          <a:ln w="9525">
            <a:noFill/>
            <a:miter lim="800000"/>
            <a:headEnd/>
            <a:tailEnd/>
          </a:ln>
          <a:effectLst/>
        </p:spPr>
      </p:pic>
      <p:sp>
        <p:nvSpPr>
          <p:cNvPr id="33"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DACDAE"/>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pic>
        <p:nvPicPr>
          <p:cNvPr id="12" name="Picture 2"/>
          <p:cNvPicPr>
            <a:picLocks noChangeAspect="1" noChangeArrowheads="1"/>
          </p:cNvPicPr>
          <p:nvPr userDrawn="1"/>
        </p:nvPicPr>
        <p:blipFill>
          <a:blip r:embed="rId4"/>
          <a:srcRect/>
          <a:stretch>
            <a:fillRect/>
          </a:stretch>
        </p:blipFill>
        <p:spPr bwMode="auto">
          <a:xfrm>
            <a:off x="15240" y="5562600"/>
            <a:ext cx="3566160" cy="852235"/>
          </a:xfrm>
          <a:prstGeom prst="rect">
            <a:avLst/>
          </a:prstGeom>
          <a:noFill/>
          <a:ln w="9525">
            <a:noFill/>
            <a:miter lim="800000"/>
            <a:headEnd/>
            <a:tailEnd/>
          </a:ln>
          <a:effectLst/>
        </p:spPr>
      </p:pic>
    </p:spTree>
    <p:extLst>
      <p:ext uri="{BB962C8B-B14F-4D97-AF65-F5344CB8AC3E}">
        <p14:creationId xmlns:p14="http://schemas.microsoft.com/office/powerpoint/2010/main" val="2178922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4"/>
          <p:cNvPicPr>
            <a:picLocks noChangeAspect="1" noChangeArrowheads="1"/>
          </p:cNvPicPr>
          <p:nvPr userDrawn="1"/>
        </p:nvPicPr>
        <p:blipFill>
          <a:blip r:embed="rId2"/>
          <a:srcRect/>
          <a:stretch>
            <a:fillRect/>
          </a:stretch>
        </p:blipFill>
        <p:spPr bwMode="auto">
          <a:xfrm>
            <a:off x="0" y="5867399"/>
            <a:ext cx="9144000" cy="990601"/>
          </a:xfrm>
          <a:prstGeom prst="rect">
            <a:avLst/>
          </a:prstGeom>
          <a:noFill/>
          <a:ln w="9525">
            <a:noFill/>
            <a:miter lim="800000"/>
            <a:headEnd/>
            <a:tailEnd/>
          </a:ln>
          <a:effectLst/>
        </p:spPr>
      </p:pic>
      <p:sp>
        <p:nvSpPr>
          <p:cNvPr id="2"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sp>
        <p:nvSpPr>
          <p:cNvPr id="3" name="Content Placeholder 2"/>
          <p:cNvSpPr>
            <a:spLocks noGrp="1"/>
          </p:cNvSpPr>
          <p:nvPr>
            <p:ph idx="1"/>
          </p:nvPr>
        </p:nvSpPr>
        <p:spPr>
          <a:xfrm>
            <a:off x="838200" y="1524000"/>
            <a:ext cx="7661275" cy="4114800"/>
          </a:xfrm>
        </p:spPr>
        <p:txBody>
          <a:bodyPr/>
          <a:lstStyle>
            <a:lvl1pPr>
              <a:defRPr>
                <a:solidFill>
                  <a:srgbClr val="264D9A"/>
                </a:solidFill>
              </a:defRPr>
            </a:lvl1pPr>
            <a:lvl2pPr>
              <a:defRPr>
                <a:solidFill>
                  <a:srgbClr val="264D9A"/>
                </a:solidFill>
              </a:defRPr>
            </a:lvl2pPr>
            <a:lvl3pPr>
              <a:defRPr>
                <a:solidFill>
                  <a:srgbClr val="264D9A"/>
                </a:solidFill>
              </a:defRPr>
            </a:lvl3pPr>
            <a:lvl4pPr>
              <a:defRPr>
                <a:solidFill>
                  <a:srgbClr val="264D9A"/>
                </a:solidFill>
              </a:defRPr>
            </a:lvl4pPr>
            <a:lvl5pPr>
              <a:defRPr>
                <a:solidFill>
                  <a:srgbClr val="264D9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Gold BSCC.png"/>
          <p:cNvPicPr>
            <a:picLocks noChangeAspect="1"/>
          </p:cNvPicPr>
          <p:nvPr userDrawn="1"/>
        </p:nvPicPr>
        <p:blipFill>
          <a:blip r:embed="rId3" cstate="print"/>
          <a:stretch>
            <a:fillRect/>
          </a:stretch>
        </p:blipFill>
        <p:spPr>
          <a:xfrm>
            <a:off x="7695822" y="6324601"/>
            <a:ext cx="1097280" cy="366366"/>
          </a:xfrm>
          <a:prstGeom prst="rect">
            <a:avLst/>
          </a:prstGeom>
        </p:spPr>
      </p:pic>
      <p:sp>
        <p:nvSpPr>
          <p:cNvPr id="10"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DACDAE"/>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372341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bwMode="auto">
          <a:xfrm>
            <a:off x="0" y="0"/>
            <a:ext cx="9144000" cy="990600"/>
          </a:xfrm>
          <a:prstGeom prst="rect">
            <a:avLst/>
          </a:prstGeom>
          <a:solidFill>
            <a:srgbClr val="1E3C7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 name="Picture 220" descr="MP900439486[1]"/>
          <p:cNvPicPr>
            <a:picLocks noChangeAspect="1" noChangeArrowheads="1"/>
          </p:cNvPicPr>
          <p:nvPr userDrawn="1"/>
        </p:nvPicPr>
        <p:blipFill>
          <a:blip r:embed="rId2" cstate="print"/>
          <a:srcRect t="27272" r="1989"/>
          <a:stretch>
            <a:fillRect/>
          </a:stretch>
        </p:blipFill>
        <p:spPr bwMode="auto">
          <a:xfrm flipH="1">
            <a:off x="0" y="228600"/>
            <a:ext cx="9144000" cy="2438400"/>
          </a:xfrm>
          <a:prstGeom prst="rect">
            <a:avLst/>
          </a:prstGeom>
          <a:noFill/>
          <a:ln w="9525" algn="in">
            <a:noFill/>
            <a:miter lim="800000"/>
            <a:headEnd/>
            <a:tailEnd/>
          </a:ln>
        </p:spPr>
      </p:pic>
      <p:grpSp>
        <p:nvGrpSpPr>
          <p:cNvPr id="2" name="Group 221"/>
          <p:cNvGrpSpPr>
            <a:grpSpLocks/>
          </p:cNvGrpSpPr>
          <p:nvPr userDrawn="1"/>
        </p:nvGrpSpPr>
        <p:grpSpPr bwMode="auto">
          <a:xfrm flipH="1">
            <a:off x="0" y="1600201"/>
            <a:ext cx="9144000" cy="1600199"/>
            <a:chOff x="106299000" y="112232102"/>
            <a:chExt cx="7772400" cy="2527844"/>
          </a:xfrm>
        </p:grpSpPr>
        <p:sp>
          <p:nvSpPr>
            <p:cNvPr id="18" name="Freeform 222"/>
            <p:cNvSpPr>
              <a:spLocks/>
            </p:cNvSpPr>
            <p:nvPr/>
          </p:nvSpPr>
          <p:spPr bwMode="auto">
            <a:xfrm>
              <a:off x="106299000" y="112357287"/>
              <a:ext cx="7772400" cy="2402659"/>
            </a:xfrm>
            <a:custGeom>
              <a:avLst/>
              <a:gdLst>
                <a:gd name="T0" fmla="*/ 5488891 w 8001000"/>
                <a:gd name="T1" fmla="*/ 137222 h 2473325"/>
                <a:gd name="T2" fmla="*/ 5449688 w 8001000"/>
                <a:gd name="T3" fmla="*/ 124155 h 2473325"/>
                <a:gd name="T4" fmla="*/ 5399589 w 8001000"/>
                <a:gd name="T5" fmla="*/ 111086 h 2473325"/>
                <a:gd name="T6" fmla="*/ 5342959 w 8001000"/>
                <a:gd name="T7" fmla="*/ 95839 h 2473325"/>
                <a:gd name="T8" fmla="*/ 5277613 w 8001000"/>
                <a:gd name="T9" fmla="*/ 78413 h 2473325"/>
                <a:gd name="T10" fmla="*/ 5203559 w 8001000"/>
                <a:gd name="T11" fmla="*/ 63165 h 2473325"/>
                <a:gd name="T12" fmla="*/ 5120785 w 8001000"/>
                <a:gd name="T13" fmla="*/ 47920 h 2473325"/>
                <a:gd name="T14" fmla="*/ 5029304 w 8001000"/>
                <a:gd name="T15" fmla="*/ 34850 h 2473325"/>
                <a:gd name="T16" fmla="*/ 4931291 w 8001000"/>
                <a:gd name="T17" fmla="*/ 21781 h 2473325"/>
                <a:gd name="T18" fmla="*/ 4824566 w 8001000"/>
                <a:gd name="T19" fmla="*/ 13069 h 2473325"/>
                <a:gd name="T20" fmla="*/ 4711301 w 8001000"/>
                <a:gd name="T21" fmla="*/ 4357 h 2473325"/>
                <a:gd name="T22" fmla="*/ 4589321 w 8001000"/>
                <a:gd name="T23" fmla="*/ 0 h 2473325"/>
                <a:gd name="T24" fmla="*/ 4458636 w 8001000"/>
                <a:gd name="T25" fmla="*/ 0 h 2473325"/>
                <a:gd name="T26" fmla="*/ 4321413 w 8001000"/>
                <a:gd name="T27" fmla="*/ 4357 h 2473325"/>
                <a:gd name="T28" fmla="*/ 4175477 w 8001000"/>
                <a:gd name="T29" fmla="*/ 13069 h 2473325"/>
                <a:gd name="T30" fmla="*/ 4023000 w 8001000"/>
                <a:gd name="T31" fmla="*/ 28316 h 2473325"/>
                <a:gd name="T32" fmla="*/ 3864009 w 8001000"/>
                <a:gd name="T33" fmla="*/ 47920 h 2473325"/>
                <a:gd name="T34" fmla="*/ 3696290 w 8001000"/>
                <a:gd name="T35" fmla="*/ 74057 h 2473325"/>
                <a:gd name="T36" fmla="*/ 3522037 w 8001000"/>
                <a:gd name="T37" fmla="*/ 108907 h 2473325"/>
                <a:gd name="T38" fmla="*/ 3341254 w 8001000"/>
                <a:gd name="T39" fmla="*/ 150292 h 2473325"/>
                <a:gd name="T40" fmla="*/ 3153935 w 8001000"/>
                <a:gd name="T41" fmla="*/ 198212 h 2473325"/>
                <a:gd name="T42" fmla="*/ 2957905 w 8001000"/>
                <a:gd name="T43" fmla="*/ 254845 h 2473325"/>
                <a:gd name="T44" fmla="*/ 2757517 w 8001000"/>
                <a:gd name="T45" fmla="*/ 322366 h 2473325"/>
                <a:gd name="T46" fmla="*/ 2554949 w 8001000"/>
                <a:gd name="T47" fmla="*/ 389888 h 2473325"/>
                <a:gd name="T48" fmla="*/ 2358918 w 8001000"/>
                <a:gd name="T49" fmla="*/ 446521 h 2473325"/>
                <a:gd name="T50" fmla="*/ 2169420 w 8001000"/>
                <a:gd name="T51" fmla="*/ 494441 h 2473325"/>
                <a:gd name="T52" fmla="*/ 1988638 w 8001000"/>
                <a:gd name="T53" fmla="*/ 535826 h 2473325"/>
                <a:gd name="T54" fmla="*/ 1812207 w 8001000"/>
                <a:gd name="T55" fmla="*/ 568498 h 2473325"/>
                <a:gd name="T56" fmla="*/ 1644493 w 8001000"/>
                <a:gd name="T57" fmla="*/ 594635 h 2473325"/>
                <a:gd name="T58" fmla="*/ 1483312 w 8001000"/>
                <a:gd name="T59" fmla="*/ 614239 h 2473325"/>
                <a:gd name="T60" fmla="*/ 1328663 w 8001000"/>
                <a:gd name="T61" fmla="*/ 627308 h 2473325"/>
                <a:gd name="T62" fmla="*/ 1182730 w 8001000"/>
                <a:gd name="T63" fmla="*/ 636020 h 2473325"/>
                <a:gd name="T64" fmla="*/ 1043330 w 8001000"/>
                <a:gd name="T65" fmla="*/ 640377 h 2473325"/>
                <a:gd name="T66" fmla="*/ 912641 w 8001000"/>
                <a:gd name="T67" fmla="*/ 638198 h 2473325"/>
                <a:gd name="T68" fmla="*/ 788486 w 8001000"/>
                <a:gd name="T69" fmla="*/ 633842 h 2473325"/>
                <a:gd name="T70" fmla="*/ 673043 w 8001000"/>
                <a:gd name="T71" fmla="*/ 625130 h 2473325"/>
                <a:gd name="T72" fmla="*/ 564137 w 8001000"/>
                <a:gd name="T73" fmla="*/ 614239 h 2473325"/>
                <a:gd name="T74" fmla="*/ 463943 w 8001000"/>
                <a:gd name="T75" fmla="*/ 601170 h 2473325"/>
                <a:gd name="T76" fmla="*/ 372461 w 8001000"/>
                <a:gd name="T77" fmla="*/ 585924 h 2473325"/>
                <a:gd name="T78" fmla="*/ 289694 w 8001000"/>
                <a:gd name="T79" fmla="*/ 570675 h 2473325"/>
                <a:gd name="T80" fmla="*/ 213457 w 8001000"/>
                <a:gd name="T81" fmla="*/ 555428 h 2473325"/>
                <a:gd name="T82" fmla="*/ 148114 w 8001000"/>
                <a:gd name="T83" fmla="*/ 538003 h 2473325"/>
                <a:gd name="T84" fmla="*/ 89304 w 8001000"/>
                <a:gd name="T85" fmla="*/ 522755 h 2473325"/>
                <a:gd name="T86" fmla="*/ 41385 w 8001000"/>
                <a:gd name="T87" fmla="*/ 507510 h 2473325"/>
                <a:gd name="T88" fmla="*/ 0 w 8001000"/>
                <a:gd name="T89" fmla="*/ 494441 h 2473325"/>
                <a:gd name="T90" fmla="*/ 0 w 8001000"/>
                <a:gd name="T91" fmla="*/ 1696776 h 2473325"/>
                <a:gd name="T92" fmla="*/ 5488891 w 8001000"/>
                <a:gd name="T93" fmla="*/ 1696776 h 2473325"/>
                <a:gd name="T94" fmla="*/ 5488891 w 8001000"/>
                <a:gd name="T95" fmla="*/ 137222 h 24733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01000"/>
                <a:gd name="T145" fmla="*/ 0 h 2473325"/>
                <a:gd name="T146" fmla="*/ 8001000 w 8001000"/>
                <a:gd name="T147" fmla="*/ 2473325 h 24733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01000" h="2473325">
                  <a:moveTo>
                    <a:pt x="8001000" y="200025"/>
                  </a:moveTo>
                  <a:lnTo>
                    <a:pt x="7943850" y="180975"/>
                  </a:lnTo>
                  <a:lnTo>
                    <a:pt x="7870825" y="161925"/>
                  </a:lnTo>
                  <a:lnTo>
                    <a:pt x="7788275" y="139700"/>
                  </a:lnTo>
                  <a:lnTo>
                    <a:pt x="7693025" y="114300"/>
                  </a:lnTo>
                  <a:lnTo>
                    <a:pt x="7585075" y="92075"/>
                  </a:lnTo>
                  <a:lnTo>
                    <a:pt x="7464425" y="69850"/>
                  </a:lnTo>
                  <a:lnTo>
                    <a:pt x="7331075" y="50800"/>
                  </a:lnTo>
                  <a:lnTo>
                    <a:pt x="7188200" y="31750"/>
                  </a:lnTo>
                  <a:lnTo>
                    <a:pt x="7032625" y="19050"/>
                  </a:lnTo>
                  <a:lnTo>
                    <a:pt x="6867525" y="6350"/>
                  </a:lnTo>
                  <a:lnTo>
                    <a:pt x="6689725" y="0"/>
                  </a:lnTo>
                  <a:lnTo>
                    <a:pt x="6499225" y="0"/>
                  </a:lnTo>
                  <a:lnTo>
                    <a:pt x="6299200" y="6350"/>
                  </a:lnTo>
                  <a:lnTo>
                    <a:pt x="6086475" y="19050"/>
                  </a:lnTo>
                  <a:lnTo>
                    <a:pt x="5864225" y="41275"/>
                  </a:lnTo>
                  <a:lnTo>
                    <a:pt x="5632450" y="69850"/>
                  </a:lnTo>
                  <a:lnTo>
                    <a:pt x="5387975" y="107950"/>
                  </a:lnTo>
                  <a:lnTo>
                    <a:pt x="5133975" y="158750"/>
                  </a:lnTo>
                  <a:lnTo>
                    <a:pt x="4870450" y="219075"/>
                  </a:lnTo>
                  <a:lnTo>
                    <a:pt x="4597400" y="288925"/>
                  </a:lnTo>
                  <a:lnTo>
                    <a:pt x="4311650" y="371475"/>
                  </a:lnTo>
                  <a:lnTo>
                    <a:pt x="4019550" y="469900"/>
                  </a:lnTo>
                  <a:lnTo>
                    <a:pt x="3724275" y="568325"/>
                  </a:lnTo>
                  <a:lnTo>
                    <a:pt x="3438525" y="650875"/>
                  </a:lnTo>
                  <a:lnTo>
                    <a:pt x="3162300" y="720725"/>
                  </a:lnTo>
                  <a:lnTo>
                    <a:pt x="2898775" y="781050"/>
                  </a:lnTo>
                  <a:lnTo>
                    <a:pt x="2641600" y="828675"/>
                  </a:lnTo>
                  <a:lnTo>
                    <a:pt x="2397125" y="866775"/>
                  </a:lnTo>
                  <a:lnTo>
                    <a:pt x="2162175" y="895350"/>
                  </a:lnTo>
                  <a:lnTo>
                    <a:pt x="1936750" y="914400"/>
                  </a:lnTo>
                  <a:lnTo>
                    <a:pt x="1724025" y="927100"/>
                  </a:lnTo>
                  <a:lnTo>
                    <a:pt x="1520825" y="933450"/>
                  </a:lnTo>
                  <a:lnTo>
                    <a:pt x="1330325" y="930275"/>
                  </a:lnTo>
                  <a:lnTo>
                    <a:pt x="1149350" y="923925"/>
                  </a:lnTo>
                  <a:lnTo>
                    <a:pt x="981075" y="911225"/>
                  </a:lnTo>
                  <a:lnTo>
                    <a:pt x="822325" y="895350"/>
                  </a:lnTo>
                  <a:lnTo>
                    <a:pt x="676275" y="876300"/>
                  </a:lnTo>
                  <a:lnTo>
                    <a:pt x="542925" y="854075"/>
                  </a:lnTo>
                  <a:lnTo>
                    <a:pt x="422275" y="831850"/>
                  </a:lnTo>
                  <a:lnTo>
                    <a:pt x="311150" y="809625"/>
                  </a:lnTo>
                  <a:lnTo>
                    <a:pt x="215900" y="784225"/>
                  </a:lnTo>
                  <a:lnTo>
                    <a:pt x="130175" y="762000"/>
                  </a:lnTo>
                  <a:lnTo>
                    <a:pt x="60325" y="739775"/>
                  </a:lnTo>
                  <a:lnTo>
                    <a:pt x="0" y="720725"/>
                  </a:lnTo>
                  <a:lnTo>
                    <a:pt x="0" y="2473325"/>
                  </a:lnTo>
                  <a:lnTo>
                    <a:pt x="8001000" y="2473325"/>
                  </a:lnTo>
                  <a:lnTo>
                    <a:pt x="8001000" y="200025"/>
                  </a:lnTo>
                  <a:close/>
                </a:path>
              </a:pathLst>
            </a:custGeom>
            <a:solidFill>
              <a:srgbClr val="FFFFFE"/>
            </a:solidFill>
            <a:ln w="0" cap="flat" cmpd="sng" algn="ctr">
              <a:solidFill>
                <a:srgbClr val="FFFFFE"/>
              </a:solidFill>
              <a:prstDash val="solid"/>
              <a:round/>
              <a:headEnd/>
              <a:tailEnd/>
            </a:ln>
          </p:spPr>
          <p:txBody>
            <a:bodyPr/>
            <a:lstStyle/>
            <a:p>
              <a:endParaRPr lang="en-US"/>
            </a:p>
          </p:txBody>
        </p:sp>
        <p:sp>
          <p:nvSpPr>
            <p:cNvPr id="19" name="Freeform 223"/>
            <p:cNvSpPr>
              <a:spLocks/>
            </p:cNvSpPr>
            <p:nvPr/>
          </p:nvSpPr>
          <p:spPr bwMode="auto">
            <a:xfrm>
              <a:off x="106299000" y="112232102"/>
              <a:ext cx="7772400" cy="900836"/>
            </a:xfrm>
            <a:custGeom>
              <a:avLst/>
              <a:gdLst>
                <a:gd name="T0" fmla="*/ 8073705 w 7747804"/>
                <a:gd name="T1" fmla="*/ 193695 h 900836"/>
                <a:gd name="T2" fmla="*/ 8016023 w 7747804"/>
                <a:gd name="T3" fmla="*/ 175248 h 900836"/>
                <a:gd name="T4" fmla="*/ 7942338 w 7747804"/>
                <a:gd name="T5" fmla="*/ 153726 h 900836"/>
                <a:gd name="T6" fmla="*/ 7859030 w 7747804"/>
                <a:gd name="T7" fmla="*/ 132205 h 900836"/>
                <a:gd name="T8" fmla="*/ 7762918 w 7747804"/>
                <a:gd name="T9" fmla="*/ 110683 h 900836"/>
                <a:gd name="T10" fmla="*/ 7653997 w 7747804"/>
                <a:gd name="T11" fmla="*/ 86087 h 900836"/>
                <a:gd name="T12" fmla="*/ 7532240 w 7747804"/>
                <a:gd name="T13" fmla="*/ 67640 h 900836"/>
                <a:gd name="T14" fmla="*/ 7400880 w 7747804"/>
                <a:gd name="T15" fmla="*/ 46118 h 900836"/>
                <a:gd name="T16" fmla="*/ 7253510 w 7747804"/>
                <a:gd name="T17" fmla="*/ 30745 h 900836"/>
                <a:gd name="T18" fmla="*/ 7096517 w 7747804"/>
                <a:gd name="T19" fmla="*/ 15373 h 900836"/>
                <a:gd name="T20" fmla="*/ 6929922 w 7747804"/>
                <a:gd name="T21" fmla="*/ 6149 h 900836"/>
                <a:gd name="T22" fmla="*/ 6750506 w 7747804"/>
                <a:gd name="T23" fmla="*/ 0 h 900836"/>
                <a:gd name="T24" fmla="*/ 6558270 w 7747804"/>
                <a:gd name="T25" fmla="*/ 0 h 900836"/>
                <a:gd name="T26" fmla="*/ 6356436 w 7747804"/>
                <a:gd name="T27" fmla="*/ 6149 h 900836"/>
                <a:gd name="T28" fmla="*/ 6141768 w 7747804"/>
                <a:gd name="T29" fmla="*/ 18447 h 900836"/>
                <a:gd name="T30" fmla="*/ 5917511 w 7747804"/>
                <a:gd name="T31" fmla="*/ 36894 h 900836"/>
                <a:gd name="T32" fmla="*/ 5683635 w 7747804"/>
                <a:gd name="T33" fmla="*/ 67640 h 900836"/>
                <a:gd name="T34" fmla="*/ 5436926 w 7747804"/>
                <a:gd name="T35" fmla="*/ 104534 h 900836"/>
                <a:gd name="T36" fmla="*/ 5180623 w 7747804"/>
                <a:gd name="T37" fmla="*/ 150652 h 900836"/>
                <a:gd name="T38" fmla="*/ 4914709 w 7747804"/>
                <a:gd name="T39" fmla="*/ 209068 h 900836"/>
                <a:gd name="T40" fmla="*/ 4639174 w 7747804"/>
                <a:gd name="T41" fmla="*/ 276708 h 900836"/>
                <a:gd name="T42" fmla="*/ 4350825 w 7747804"/>
                <a:gd name="T43" fmla="*/ 359720 h 900836"/>
                <a:gd name="T44" fmla="*/ 4056076 w 7747804"/>
                <a:gd name="T45" fmla="*/ 451956 h 900836"/>
                <a:gd name="T46" fmla="*/ 3758117 w 7747804"/>
                <a:gd name="T47" fmla="*/ 547266 h 900836"/>
                <a:gd name="T48" fmla="*/ 3469770 w 7747804"/>
                <a:gd name="T49" fmla="*/ 627204 h 900836"/>
                <a:gd name="T50" fmla="*/ 3191032 w 7747804"/>
                <a:gd name="T51" fmla="*/ 697918 h 900836"/>
                <a:gd name="T52" fmla="*/ 2925117 w 7747804"/>
                <a:gd name="T53" fmla="*/ 753259 h 900836"/>
                <a:gd name="T54" fmla="*/ 2665602 w 7747804"/>
                <a:gd name="T55" fmla="*/ 802452 h 900836"/>
                <a:gd name="T56" fmla="*/ 2418905 w 7747804"/>
                <a:gd name="T57" fmla="*/ 839346 h 900836"/>
                <a:gd name="T58" fmla="*/ 2181825 w 7747804"/>
                <a:gd name="T59" fmla="*/ 863942 h 900836"/>
                <a:gd name="T60" fmla="*/ 1954354 w 7747804"/>
                <a:gd name="T61" fmla="*/ 885464 h 900836"/>
                <a:gd name="T62" fmla="*/ 1739696 w 7747804"/>
                <a:gd name="T63" fmla="*/ 894687 h 900836"/>
                <a:gd name="T64" fmla="*/ 1534648 w 7747804"/>
                <a:gd name="T65" fmla="*/ 900836 h 900836"/>
                <a:gd name="T66" fmla="*/ 1342417 w 7747804"/>
                <a:gd name="T67" fmla="*/ 900836 h 900836"/>
                <a:gd name="T68" fmla="*/ 1159798 w 7747804"/>
                <a:gd name="T69" fmla="*/ 891613 h 900836"/>
                <a:gd name="T70" fmla="*/ 989991 w 7747804"/>
                <a:gd name="T71" fmla="*/ 882389 h 900836"/>
                <a:gd name="T72" fmla="*/ 829798 w 7747804"/>
                <a:gd name="T73" fmla="*/ 867017 h 900836"/>
                <a:gd name="T74" fmla="*/ 682423 w 7747804"/>
                <a:gd name="T75" fmla="*/ 848569 h 900836"/>
                <a:gd name="T76" fmla="*/ 547860 w 7747804"/>
                <a:gd name="T77" fmla="*/ 827048 h 900836"/>
                <a:gd name="T78" fmla="*/ 426112 w 7747804"/>
                <a:gd name="T79" fmla="*/ 805526 h 900836"/>
                <a:gd name="T80" fmla="*/ 313980 w 7747804"/>
                <a:gd name="T81" fmla="*/ 780930 h 900836"/>
                <a:gd name="T82" fmla="*/ 217862 w 7747804"/>
                <a:gd name="T83" fmla="*/ 756334 h 900836"/>
                <a:gd name="T84" fmla="*/ 131358 w 7747804"/>
                <a:gd name="T85" fmla="*/ 734812 h 900836"/>
                <a:gd name="T86" fmla="*/ 57669 w 7747804"/>
                <a:gd name="T87" fmla="*/ 713290 h 900836"/>
                <a:gd name="T88" fmla="*/ 0 w 7747804"/>
                <a:gd name="T89" fmla="*/ 694843 h 9008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47804"/>
                <a:gd name="T136" fmla="*/ 0 h 900836"/>
                <a:gd name="T137" fmla="*/ 7747804 w 7747804"/>
                <a:gd name="T138" fmla="*/ 900836 h 9008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47804" h="900836">
                  <a:moveTo>
                    <a:pt x="7747804" y="193695"/>
                  </a:moveTo>
                  <a:lnTo>
                    <a:pt x="7692462" y="175248"/>
                  </a:lnTo>
                  <a:lnTo>
                    <a:pt x="7621748" y="153726"/>
                  </a:lnTo>
                  <a:lnTo>
                    <a:pt x="7541811" y="132205"/>
                  </a:lnTo>
                  <a:lnTo>
                    <a:pt x="7449575" y="110683"/>
                  </a:lnTo>
                  <a:lnTo>
                    <a:pt x="7345041" y="86087"/>
                  </a:lnTo>
                  <a:lnTo>
                    <a:pt x="7228209" y="67640"/>
                  </a:lnTo>
                  <a:lnTo>
                    <a:pt x="7102154" y="46118"/>
                  </a:lnTo>
                  <a:lnTo>
                    <a:pt x="6960725" y="30745"/>
                  </a:lnTo>
                  <a:lnTo>
                    <a:pt x="6810074" y="15373"/>
                  </a:lnTo>
                  <a:lnTo>
                    <a:pt x="6650198" y="6149"/>
                  </a:lnTo>
                  <a:lnTo>
                    <a:pt x="6478025" y="0"/>
                  </a:lnTo>
                  <a:lnTo>
                    <a:pt x="6293553" y="0"/>
                  </a:lnTo>
                  <a:lnTo>
                    <a:pt x="6099858" y="6149"/>
                  </a:lnTo>
                  <a:lnTo>
                    <a:pt x="5893865" y="18447"/>
                  </a:lnTo>
                  <a:lnTo>
                    <a:pt x="5678648" y="36894"/>
                  </a:lnTo>
                  <a:lnTo>
                    <a:pt x="5454208" y="67640"/>
                  </a:lnTo>
                  <a:lnTo>
                    <a:pt x="5217470" y="104534"/>
                  </a:lnTo>
                  <a:lnTo>
                    <a:pt x="4971508" y="150652"/>
                  </a:lnTo>
                  <a:lnTo>
                    <a:pt x="4716322" y="209068"/>
                  </a:lnTo>
                  <a:lnTo>
                    <a:pt x="4451913" y="276708"/>
                  </a:lnTo>
                  <a:lnTo>
                    <a:pt x="4175205" y="359720"/>
                  </a:lnTo>
                  <a:lnTo>
                    <a:pt x="3892349" y="451956"/>
                  </a:lnTo>
                  <a:lnTo>
                    <a:pt x="3606418" y="547266"/>
                  </a:lnTo>
                  <a:lnTo>
                    <a:pt x="3329711" y="627204"/>
                  </a:lnTo>
                  <a:lnTo>
                    <a:pt x="3062227" y="697918"/>
                  </a:lnTo>
                  <a:lnTo>
                    <a:pt x="2807042" y="753259"/>
                  </a:lnTo>
                  <a:lnTo>
                    <a:pt x="2558005" y="802452"/>
                  </a:lnTo>
                  <a:lnTo>
                    <a:pt x="2321267" y="839346"/>
                  </a:lnTo>
                  <a:lnTo>
                    <a:pt x="2093752" y="863942"/>
                  </a:lnTo>
                  <a:lnTo>
                    <a:pt x="1875461" y="885464"/>
                  </a:lnTo>
                  <a:lnTo>
                    <a:pt x="1669467" y="894687"/>
                  </a:lnTo>
                  <a:lnTo>
                    <a:pt x="1472698" y="900836"/>
                  </a:lnTo>
                  <a:lnTo>
                    <a:pt x="1288226" y="900836"/>
                  </a:lnTo>
                  <a:lnTo>
                    <a:pt x="1112978" y="891613"/>
                  </a:lnTo>
                  <a:lnTo>
                    <a:pt x="950028" y="882389"/>
                  </a:lnTo>
                  <a:lnTo>
                    <a:pt x="796302" y="867017"/>
                  </a:lnTo>
                  <a:lnTo>
                    <a:pt x="654874" y="848569"/>
                  </a:lnTo>
                  <a:lnTo>
                    <a:pt x="525744" y="827048"/>
                  </a:lnTo>
                  <a:lnTo>
                    <a:pt x="408912" y="805526"/>
                  </a:lnTo>
                  <a:lnTo>
                    <a:pt x="301304" y="780930"/>
                  </a:lnTo>
                  <a:lnTo>
                    <a:pt x="209068" y="756334"/>
                  </a:lnTo>
                  <a:lnTo>
                    <a:pt x="126056" y="734812"/>
                  </a:lnTo>
                  <a:lnTo>
                    <a:pt x="55342" y="713290"/>
                  </a:lnTo>
                  <a:lnTo>
                    <a:pt x="0" y="694843"/>
                  </a:lnTo>
                </a:path>
              </a:pathLst>
            </a:custGeom>
            <a:noFill/>
            <a:ln w="9224" algn="ctr">
              <a:solidFill>
                <a:srgbClr val="FFFFFE"/>
              </a:solidFill>
              <a:prstDash val="solid"/>
              <a:round/>
              <a:headEnd/>
              <a:tailEnd/>
            </a:ln>
          </p:spPr>
          <p:txBody>
            <a:bodyPr/>
            <a:lstStyle/>
            <a:p>
              <a:endParaRPr lang="en-US"/>
            </a:p>
          </p:txBody>
        </p:sp>
      </p:grpSp>
      <p:sp>
        <p:nvSpPr>
          <p:cNvPr id="22" name="Line 229"/>
          <p:cNvSpPr>
            <a:spLocks noChangeShapeType="1"/>
          </p:cNvSpPr>
          <p:nvPr userDrawn="1"/>
        </p:nvSpPr>
        <p:spPr bwMode="auto">
          <a:xfrm flipV="1">
            <a:off x="0" y="228601"/>
            <a:ext cx="9144000" cy="0"/>
          </a:xfrm>
          <a:prstGeom prst="line">
            <a:avLst/>
          </a:prstGeom>
          <a:noFill/>
          <a:ln w="9525" algn="ctr">
            <a:solidFill>
              <a:srgbClr val="FFFFFE"/>
            </a:solidFill>
            <a:round/>
            <a:headEnd/>
            <a:tailEnd/>
          </a:ln>
        </p:spPr>
        <p:txBody>
          <a:bodyPr lIns="36576" tIns="36576" rIns="36576" bIns="36576"/>
          <a:lstStyle/>
          <a:p>
            <a:endParaRPr lang="en-US"/>
          </a:p>
        </p:txBody>
      </p:sp>
      <p:sp>
        <p:nvSpPr>
          <p:cNvPr id="23" name="Line 230"/>
          <p:cNvSpPr>
            <a:spLocks noChangeShapeType="1"/>
          </p:cNvSpPr>
          <p:nvPr userDrawn="1"/>
        </p:nvSpPr>
        <p:spPr bwMode="auto">
          <a:xfrm flipH="1">
            <a:off x="2590800" y="228601"/>
            <a:ext cx="0" cy="1645920"/>
          </a:xfrm>
          <a:prstGeom prst="line">
            <a:avLst/>
          </a:prstGeom>
          <a:noFill/>
          <a:ln w="9525" algn="ctr">
            <a:solidFill>
              <a:srgbClr val="FFFFFE"/>
            </a:solidFill>
            <a:round/>
            <a:headEnd/>
            <a:tailEnd/>
          </a:ln>
        </p:spPr>
        <p:txBody>
          <a:bodyPr lIns="36576" tIns="36576" rIns="36576" bIns="36576"/>
          <a:lstStyle/>
          <a:p>
            <a:endParaRPr lang="en-US"/>
          </a:p>
        </p:txBody>
      </p:sp>
      <p:sp>
        <p:nvSpPr>
          <p:cNvPr id="24" name="Line 231"/>
          <p:cNvSpPr>
            <a:spLocks noChangeShapeType="1"/>
          </p:cNvSpPr>
          <p:nvPr userDrawn="1"/>
        </p:nvSpPr>
        <p:spPr bwMode="auto">
          <a:xfrm flipH="1">
            <a:off x="6553200" y="228601"/>
            <a:ext cx="0" cy="2377440"/>
          </a:xfrm>
          <a:prstGeom prst="line">
            <a:avLst/>
          </a:prstGeom>
          <a:noFill/>
          <a:ln w="9525" algn="ctr">
            <a:solidFill>
              <a:srgbClr val="FFFFFE"/>
            </a:solidFill>
            <a:round/>
            <a:headEnd/>
            <a:tailEnd/>
          </a:ln>
        </p:spPr>
        <p:txBody>
          <a:bodyPr lIns="36576" tIns="36576" rIns="36576" bIns="36576"/>
          <a:lstStyle/>
          <a:p>
            <a:endParaRPr lang="en-US"/>
          </a:p>
        </p:txBody>
      </p:sp>
      <p:sp>
        <p:nvSpPr>
          <p:cNvPr id="6146" name="Rectangle 2"/>
          <p:cNvSpPr>
            <a:spLocks noGrp="1" noChangeArrowheads="1"/>
          </p:cNvSpPr>
          <p:nvPr userDrawn="1">
            <p:ph type="subTitle" idx="1"/>
          </p:nvPr>
        </p:nvSpPr>
        <p:spPr>
          <a:xfrm>
            <a:off x="0" y="3886200"/>
            <a:ext cx="9144000" cy="609600"/>
          </a:xfrm>
        </p:spPr>
        <p:txBody>
          <a:bodyPr/>
          <a:lstStyle>
            <a:lvl1pPr marL="0" indent="0" algn="ctr">
              <a:buFont typeface="Wingdings" pitchFamily="2" charset="2"/>
              <a:buNone/>
              <a:defRPr sz="2400">
                <a:solidFill>
                  <a:srgbClr val="BF962F"/>
                </a:solidFill>
                <a:latin typeface="+mj-lt"/>
              </a:defRPr>
            </a:lvl1pPr>
          </a:lstStyle>
          <a:p>
            <a:r>
              <a:rPr lang="en-US" dirty="0"/>
              <a:t>Click to edit Master subtitle style</a:t>
            </a:r>
          </a:p>
        </p:txBody>
      </p:sp>
      <p:sp>
        <p:nvSpPr>
          <p:cNvPr id="6156" name="Rectangle 12"/>
          <p:cNvSpPr>
            <a:spLocks noGrp="1" noChangeArrowheads="1"/>
          </p:cNvSpPr>
          <p:nvPr userDrawn="1">
            <p:ph type="ctrTitle"/>
          </p:nvPr>
        </p:nvSpPr>
        <p:spPr>
          <a:xfrm>
            <a:off x="0" y="3124200"/>
            <a:ext cx="9144000" cy="762000"/>
          </a:xfrm>
          <a:noFill/>
          <a:ln>
            <a:noFill/>
          </a:ln>
          <a:scene3d>
            <a:camera prst="orthographicFront"/>
            <a:lightRig rig="balanced" dir="t"/>
          </a:scene3d>
          <a:sp3d prstMaterial="clear"/>
        </p:spPr>
        <p:txBody>
          <a:bodyPr anchor="ctr"/>
          <a:lstStyle>
            <a:lvl1pPr>
              <a:defRPr sz="4400" cap="none" baseline="0">
                <a:solidFill>
                  <a:srgbClr val="1E3C78"/>
                </a:solidFill>
              </a:defRPr>
            </a:lvl1pPr>
          </a:lstStyle>
          <a:p>
            <a:r>
              <a:rPr lang="en-US" dirty="0"/>
              <a:t>Click to edit Master title style</a:t>
            </a:r>
          </a:p>
        </p:txBody>
      </p:sp>
      <p:pic>
        <p:nvPicPr>
          <p:cNvPr id="20" name="Picture 2"/>
          <p:cNvPicPr>
            <a:picLocks noChangeAspect="1" noChangeArrowheads="1"/>
          </p:cNvPicPr>
          <p:nvPr userDrawn="1"/>
        </p:nvPicPr>
        <p:blipFill>
          <a:blip r:embed="rId3" cstate="print"/>
          <a:srcRect/>
          <a:stretch>
            <a:fillRect/>
          </a:stretch>
        </p:blipFill>
        <p:spPr bwMode="auto">
          <a:xfrm>
            <a:off x="-6350" y="5791200"/>
            <a:ext cx="9156700" cy="1079500"/>
          </a:xfrm>
          <a:prstGeom prst="rect">
            <a:avLst/>
          </a:prstGeom>
          <a:noFill/>
          <a:ln w="9525">
            <a:noFill/>
            <a:miter lim="800000"/>
            <a:headEnd/>
            <a:tailEnd/>
          </a:ln>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838200"/>
          </a:xfrm>
          <a:noFill/>
          <a:scene3d>
            <a:camera prst="orthographicFront"/>
            <a:lightRig rig="balanced" dir="t"/>
          </a:scene3d>
          <a:sp3d prstMaterial="clear"/>
        </p:spPr>
        <p:txBody>
          <a:bodyPr tIns="0" bIns="0" anchor="ctr" anchorCtr="0"/>
          <a:lstStyle>
            <a:lvl1pPr marL="400050" indent="0">
              <a:defRPr>
                <a:solidFill>
                  <a:srgbClr val="1E3C78"/>
                </a:solidFill>
              </a:defRPr>
            </a:lvl1pPr>
          </a:lstStyle>
          <a:p>
            <a:r>
              <a:rPr lang="en-US" dirty="0"/>
              <a:t>Click to edit Master title style</a:t>
            </a:r>
          </a:p>
        </p:txBody>
      </p:sp>
      <p:sp>
        <p:nvSpPr>
          <p:cNvPr id="3" name="Content Placeholder 2"/>
          <p:cNvSpPr>
            <a:spLocks noGrp="1"/>
          </p:cNvSpPr>
          <p:nvPr>
            <p:ph idx="1"/>
          </p:nvPr>
        </p:nvSpPr>
        <p:spPr>
          <a:xfrm>
            <a:off x="1330325" y="1676400"/>
            <a:ext cx="7661275" cy="4114800"/>
          </a:xfrm>
        </p:spPr>
        <p:txBody>
          <a:bodyPr/>
          <a:lstStyle>
            <a:lvl1pPr>
              <a:defRPr>
                <a:solidFill>
                  <a:srgbClr val="264D9A"/>
                </a:solidFill>
              </a:defRPr>
            </a:lvl1pPr>
            <a:lvl2pPr>
              <a:defRPr>
                <a:solidFill>
                  <a:srgbClr val="264D9A"/>
                </a:solidFill>
              </a:defRPr>
            </a:lvl2pPr>
            <a:lvl3pPr>
              <a:defRPr>
                <a:solidFill>
                  <a:srgbClr val="264D9A"/>
                </a:solidFill>
              </a:defRPr>
            </a:lvl3pPr>
            <a:lvl4pPr>
              <a:defRPr>
                <a:solidFill>
                  <a:srgbClr val="264D9A"/>
                </a:solidFill>
              </a:defRPr>
            </a:lvl4pPr>
            <a:lvl5pPr>
              <a:defRPr>
                <a:solidFill>
                  <a:srgbClr val="264D9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pic>
        <p:nvPicPr>
          <p:cNvPr id="6" name="Picture 4"/>
          <p:cNvPicPr>
            <a:picLocks noChangeAspect="1" noChangeArrowheads="1"/>
          </p:cNvPicPr>
          <p:nvPr userDrawn="1"/>
        </p:nvPicPr>
        <p:blipFill>
          <a:blip r:embed="rId3"/>
          <a:srcRect/>
          <a:stretch>
            <a:fillRect/>
          </a:stretch>
        </p:blipFill>
        <p:spPr bwMode="auto">
          <a:xfrm rot="5400000" flipH="1">
            <a:off x="-3114675" y="3114675"/>
            <a:ext cx="6858000" cy="628650"/>
          </a:xfrm>
          <a:prstGeom prst="rect">
            <a:avLst/>
          </a:prstGeom>
          <a:noFill/>
          <a:ln w="9525">
            <a:noFill/>
            <a:miter lim="800000"/>
            <a:headEnd/>
            <a:tailEnd/>
          </a:ln>
          <a:effectLst/>
        </p:spPr>
      </p:pic>
      <p:sp>
        <p:nvSpPr>
          <p:cNvPr id="9" name="Slide Number Placeholder 8"/>
          <p:cNvSpPr>
            <a:spLocks noGrp="1"/>
          </p:cNvSpPr>
          <p:nvPr>
            <p:ph type="sldNum" sz="quarter" idx="4"/>
          </p:nvPr>
        </p:nvSpPr>
        <p:spPr>
          <a:xfrm>
            <a:off x="228600" y="6400800"/>
            <a:ext cx="16002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79010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741363" y="1752600"/>
            <a:ext cx="7661275" cy="4114800"/>
          </a:xfrm>
        </p:spPr>
        <p:txBody>
          <a:bodyPr/>
          <a:lstStyle>
            <a:lvl1pPr>
              <a:defRPr>
                <a:solidFill>
                  <a:srgbClr val="264D9A"/>
                </a:solidFill>
              </a:defRPr>
            </a:lvl1pPr>
            <a:lvl2pPr>
              <a:defRPr>
                <a:solidFill>
                  <a:srgbClr val="264D9A"/>
                </a:solidFill>
              </a:defRPr>
            </a:lvl2pPr>
            <a:lvl3pPr>
              <a:defRPr>
                <a:solidFill>
                  <a:srgbClr val="264D9A"/>
                </a:solidFill>
              </a:defRPr>
            </a:lvl3pPr>
            <a:lvl4pPr>
              <a:defRPr>
                <a:solidFill>
                  <a:srgbClr val="264D9A"/>
                </a:solidFill>
              </a:defRPr>
            </a:lvl4pPr>
            <a:lvl5pPr>
              <a:defRPr>
                <a:solidFill>
                  <a:srgbClr val="264D9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9" name="Picture 8"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
        <p:nvSpPr>
          <p:cNvPr id="8"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4100384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0725" y="1524000"/>
            <a:ext cx="3754438" cy="4114800"/>
          </a:xfrm>
        </p:spPr>
        <p:txBody>
          <a:bodyPr/>
          <a:lstStyle>
            <a:lvl1pPr>
              <a:buSzPct val="110000"/>
              <a:buFontTx/>
              <a:buBlip>
                <a:blip r:embed="rId2"/>
              </a:buBlip>
              <a:defRPr sz="2800">
                <a:solidFill>
                  <a:srgbClr val="264D9A"/>
                </a:solidFill>
                <a:latin typeface="Arial Rounded MT Bold" pitchFamily="34" charset="0"/>
              </a:defRPr>
            </a:lvl1pPr>
            <a:lvl2pPr>
              <a:buSzPct val="90000"/>
              <a:buFontTx/>
              <a:buBlip>
                <a:blip r:embed="rId2"/>
              </a:buBlip>
              <a:defRPr sz="2400">
                <a:solidFill>
                  <a:srgbClr val="264D9A"/>
                </a:solidFill>
                <a:latin typeface="Arial Rounded MT Bold" pitchFamily="34" charset="0"/>
              </a:defRPr>
            </a:lvl2pPr>
            <a:lvl3pPr>
              <a:buSzPct val="80000"/>
              <a:buFontTx/>
              <a:buBlip>
                <a:blip r:embed="rId2"/>
              </a:buBlip>
              <a:defRPr sz="2000">
                <a:solidFill>
                  <a:srgbClr val="264D9A"/>
                </a:solidFill>
                <a:latin typeface="Arial Rounded MT Bold" pitchFamily="34" charset="0"/>
              </a:defRPr>
            </a:lvl3pPr>
            <a:lvl4pPr>
              <a:defRPr sz="1800">
                <a:solidFill>
                  <a:srgbClr val="264D9A"/>
                </a:solidFill>
                <a:latin typeface="Arial Rounded MT Bold" pitchFamily="34" charset="0"/>
              </a:defRPr>
            </a:lvl4pPr>
            <a:lvl5pPr>
              <a:defRPr sz="1800">
                <a:solidFill>
                  <a:srgbClr val="264D9A"/>
                </a:solidFill>
                <a:latin typeface="Arial Rounded MT Bold"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7563" y="1524000"/>
            <a:ext cx="3754437" cy="4114800"/>
          </a:xfrm>
        </p:spPr>
        <p:txBody>
          <a:bodyPr/>
          <a:lstStyle>
            <a:lvl1pPr>
              <a:buSzPct val="110000"/>
              <a:buFontTx/>
              <a:buBlip>
                <a:blip r:embed="rId2"/>
              </a:buBlip>
              <a:defRPr sz="2800">
                <a:solidFill>
                  <a:srgbClr val="264D9A"/>
                </a:solidFill>
              </a:defRPr>
            </a:lvl1pPr>
            <a:lvl2pPr>
              <a:buSzPct val="90000"/>
              <a:buFontTx/>
              <a:buBlip>
                <a:blip r:embed="rId2"/>
              </a:buBlip>
              <a:defRPr sz="2400">
                <a:solidFill>
                  <a:srgbClr val="264D9A"/>
                </a:solidFill>
              </a:defRPr>
            </a:lvl2pPr>
            <a:lvl3pPr>
              <a:buSzPct val="80000"/>
              <a:buFontTx/>
              <a:buBlip>
                <a:blip r:embed="rId2"/>
              </a:buBlip>
              <a:defRPr sz="2000">
                <a:solidFill>
                  <a:srgbClr val="264D9A"/>
                </a:solidFill>
              </a:defRPr>
            </a:lvl3pPr>
            <a:lvl4pPr>
              <a:defRPr sz="1800">
                <a:solidFill>
                  <a:srgbClr val="264D9A"/>
                </a:solidFill>
              </a:defRPr>
            </a:lvl4pPr>
            <a:lvl5pPr>
              <a:defRPr sz="1800">
                <a:solidFill>
                  <a:srgbClr val="264D9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6" name="Picture 4"/>
          <p:cNvPicPr>
            <a:picLocks noChangeAspect="1" noChangeArrowheads="1"/>
          </p:cNvPicPr>
          <p:nvPr userDrawn="1"/>
        </p:nvPicPr>
        <p:blipFill>
          <a:blip r:embed="rId3"/>
          <a:srcRect/>
          <a:stretch>
            <a:fillRect/>
          </a:stretch>
        </p:blipFill>
        <p:spPr bwMode="auto">
          <a:xfrm>
            <a:off x="0" y="5867399"/>
            <a:ext cx="9144000" cy="990601"/>
          </a:xfrm>
          <a:prstGeom prst="rect">
            <a:avLst/>
          </a:prstGeom>
          <a:noFill/>
          <a:ln w="9525">
            <a:noFill/>
            <a:miter lim="800000"/>
            <a:headEnd/>
            <a:tailEnd/>
          </a:ln>
          <a:effectLst/>
        </p:spPr>
      </p:pic>
      <p:pic>
        <p:nvPicPr>
          <p:cNvPr id="7" name="Picture 6" descr="Gold BSCC.png"/>
          <p:cNvPicPr>
            <a:picLocks noChangeAspect="1"/>
          </p:cNvPicPr>
          <p:nvPr userDrawn="1"/>
        </p:nvPicPr>
        <p:blipFill>
          <a:blip r:embed="rId4" cstate="print"/>
          <a:stretch>
            <a:fillRect/>
          </a:stretch>
        </p:blipFill>
        <p:spPr>
          <a:xfrm>
            <a:off x="7695822" y="6324601"/>
            <a:ext cx="1097280" cy="366366"/>
          </a:xfrm>
          <a:prstGeom prst="rect">
            <a:avLst/>
          </a:prstGeom>
        </p:spPr>
      </p:pic>
      <p:sp>
        <p:nvSpPr>
          <p:cNvPr id="9"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DACDAE"/>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3345521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0725" y="1600200"/>
            <a:ext cx="3754438" cy="4114800"/>
          </a:xfrm>
        </p:spPr>
        <p:txBody>
          <a:bodyPr/>
          <a:lstStyle>
            <a:lvl1pPr>
              <a:buSzPct val="110000"/>
              <a:buFontTx/>
              <a:buBlip>
                <a:blip r:embed="rId2"/>
              </a:buBlip>
              <a:defRPr sz="2800">
                <a:solidFill>
                  <a:srgbClr val="264D9A"/>
                </a:solidFill>
                <a:latin typeface="Arial Rounded MT Bold" pitchFamily="34" charset="0"/>
              </a:defRPr>
            </a:lvl1pPr>
            <a:lvl2pPr>
              <a:buSzPct val="90000"/>
              <a:buFontTx/>
              <a:buBlip>
                <a:blip r:embed="rId2"/>
              </a:buBlip>
              <a:defRPr sz="2400">
                <a:solidFill>
                  <a:srgbClr val="264D9A"/>
                </a:solidFill>
                <a:latin typeface="Arial Rounded MT Bold" pitchFamily="34" charset="0"/>
              </a:defRPr>
            </a:lvl2pPr>
            <a:lvl3pPr>
              <a:buSzPct val="80000"/>
              <a:buFontTx/>
              <a:buBlip>
                <a:blip r:embed="rId2"/>
              </a:buBlip>
              <a:defRPr sz="2000">
                <a:solidFill>
                  <a:srgbClr val="264D9A"/>
                </a:solidFill>
                <a:latin typeface="Arial Rounded MT Bold" pitchFamily="34" charset="0"/>
              </a:defRPr>
            </a:lvl3pPr>
            <a:lvl4pPr>
              <a:defRPr sz="1800">
                <a:solidFill>
                  <a:srgbClr val="264D9A"/>
                </a:solidFill>
                <a:latin typeface="Arial Rounded MT Bold" pitchFamily="34" charset="0"/>
              </a:defRPr>
            </a:lvl4pPr>
            <a:lvl5pPr>
              <a:defRPr sz="1800">
                <a:solidFill>
                  <a:srgbClr val="264D9A"/>
                </a:solidFill>
                <a:latin typeface="Arial Rounded MT Bold"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7563" y="1600200"/>
            <a:ext cx="3754437" cy="4114800"/>
          </a:xfrm>
        </p:spPr>
        <p:txBody>
          <a:bodyPr/>
          <a:lstStyle>
            <a:lvl1pPr>
              <a:buSzPct val="110000"/>
              <a:buFontTx/>
              <a:buBlip>
                <a:blip r:embed="rId2"/>
              </a:buBlip>
              <a:defRPr sz="2800">
                <a:solidFill>
                  <a:srgbClr val="264D9A"/>
                </a:solidFill>
              </a:defRPr>
            </a:lvl1pPr>
            <a:lvl2pPr>
              <a:buSzPct val="90000"/>
              <a:buFontTx/>
              <a:buBlip>
                <a:blip r:embed="rId2"/>
              </a:buBlip>
              <a:defRPr sz="2400">
                <a:solidFill>
                  <a:srgbClr val="264D9A"/>
                </a:solidFill>
              </a:defRPr>
            </a:lvl2pPr>
            <a:lvl3pPr>
              <a:buSzPct val="80000"/>
              <a:buFontTx/>
              <a:buBlip>
                <a:blip r:embed="rId2"/>
              </a:buBlip>
              <a:defRPr sz="2000">
                <a:solidFill>
                  <a:srgbClr val="264D9A"/>
                </a:solidFill>
              </a:defRPr>
            </a:lvl3pPr>
            <a:lvl4pPr>
              <a:defRPr sz="1800">
                <a:solidFill>
                  <a:srgbClr val="264D9A"/>
                </a:solidFill>
              </a:defRPr>
            </a:lvl4pPr>
            <a:lvl5pPr>
              <a:defRPr sz="1800">
                <a:solidFill>
                  <a:srgbClr val="264D9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10" name="Picture 9" descr="Blue Gold Logo.png"/>
          <p:cNvPicPr>
            <a:picLocks noChangeAspect="1"/>
          </p:cNvPicPr>
          <p:nvPr userDrawn="1"/>
        </p:nvPicPr>
        <p:blipFill>
          <a:blip r:embed="rId3" cstate="print"/>
          <a:stretch>
            <a:fillRect/>
          </a:stretch>
        </p:blipFill>
        <p:spPr>
          <a:xfrm>
            <a:off x="7863840" y="6309360"/>
            <a:ext cx="1097280" cy="374617"/>
          </a:xfrm>
          <a:prstGeom prst="rect">
            <a:avLst/>
          </a:prstGeom>
          <a:noFill/>
          <a:ln>
            <a:noFill/>
          </a:ln>
        </p:spPr>
      </p:pic>
      <p:sp>
        <p:nvSpPr>
          <p:cNvPr id="7"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1670243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4" name="Picture 4"/>
          <p:cNvPicPr>
            <a:picLocks noChangeAspect="1" noChangeArrowheads="1"/>
          </p:cNvPicPr>
          <p:nvPr userDrawn="1"/>
        </p:nvPicPr>
        <p:blipFill>
          <a:blip r:embed="rId2"/>
          <a:srcRect/>
          <a:stretch>
            <a:fillRect/>
          </a:stretch>
        </p:blipFill>
        <p:spPr bwMode="auto">
          <a:xfrm>
            <a:off x="0" y="5867399"/>
            <a:ext cx="9144000" cy="990601"/>
          </a:xfrm>
          <a:prstGeom prst="rect">
            <a:avLst/>
          </a:prstGeom>
          <a:noFill/>
          <a:ln w="9525">
            <a:noFill/>
            <a:miter lim="800000"/>
            <a:headEnd/>
            <a:tailEnd/>
          </a:ln>
          <a:effectLst/>
        </p:spPr>
      </p:pic>
      <p:pic>
        <p:nvPicPr>
          <p:cNvPr id="5" name="Picture 4" descr="Gold BSCC.png"/>
          <p:cNvPicPr>
            <a:picLocks noChangeAspect="1"/>
          </p:cNvPicPr>
          <p:nvPr userDrawn="1"/>
        </p:nvPicPr>
        <p:blipFill>
          <a:blip r:embed="rId3" cstate="print"/>
          <a:stretch>
            <a:fillRect/>
          </a:stretch>
        </p:blipFill>
        <p:spPr>
          <a:xfrm>
            <a:off x="7695822" y="6324601"/>
            <a:ext cx="1097280" cy="366366"/>
          </a:xfrm>
          <a:prstGeom prst="rect">
            <a:avLst/>
          </a:prstGeom>
        </p:spPr>
      </p:pic>
      <p:sp>
        <p:nvSpPr>
          <p:cNvPr id="6"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DACDAE"/>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1606626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838200"/>
          </a:xfrm>
          <a:noFill/>
          <a:scene3d>
            <a:camera prst="orthographicFront"/>
            <a:lightRig rig="balanced" dir="t"/>
          </a:scene3d>
          <a:sp3d prstMaterial="clear"/>
        </p:spPr>
        <p:txBody>
          <a:bodyPr tIns="0" bIns="0" anchor="ctr" anchorCtr="0"/>
          <a:lstStyle>
            <a:lvl1pPr marL="400050" indent="0">
              <a:defRPr>
                <a:solidFill>
                  <a:srgbClr val="1E3C78"/>
                </a:solidFill>
              </a:defRPr>
            </a:lvl1pPr>
          </a:lstStyle>
          <a:p>
            <a:r>
              <a:rPr lang="en-US" dirty="0"/>
              <a:t>Click to edit Master title style</a:t>
            </a:r>
          </a:p>
        </p:txBody>
      </p:sp>
      <p:pic>
        <p:nvPicPr>
          <p:cNvPr id="6" name="Picture 5"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pic>
        <p:nvPicPr>
          <p:cNvPr id="5" name="Picture 4"/>
          <p:cNvPicPr>
            <a:picLocks noChangeAspect="1" noChangeArrowheads="1"/>
          </p:cNvPicPr>
          <p:nvPr userDrawn="1"/>
        </p:nvPicPr>
        <p:blipFill>
          <a:blip r:embed="rId3"/>
          <a:srcRect/>
          <a:stretch>
            <a:fillRect/>
          </a:stretch>
        </p:blipFill>
        <p:spPr bwMode="auto">
          <a:xfrm rot="5400000" flipH="1">
            <a:off x="-3114675" y="3114675"/>
            <a:ext cx="6858000" cy="628650"/>
          </a:xfrm>
          <a:prstGeom prst="rect">
            <a:avLst/>
          </a:prstGeom>
          <a:noFill/>
          <a:ln w="9525">
            <a:noFill/>
            <a:miter lim="800000"/>
            <a:headEnd/>
            <a:tailEnd/>
          </a:ln>
          <a:effectLst/>
        </p:spPr>
      </p:pic>
      <p:sp>
        <p:nvSpPr>
          <p:cNvPr id="7" name="Slide Number Placeholder 8"/>
          <p:cNvSpPr>
            <a:spLocks noGrp="1"/>
          </p:cNvSpPr>
          <p:nvPr>
            <p:ph type="sldNum" sz="quarter" idx="4"/>
          </p:nvPr>
        </p:nvSpPr>
        <p:spPr>
          <a:xfrm>
            <a:off x="228600" y="6400800"/>
            <a:ext cx="1524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866691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12" name="Picture 11"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
        <p:nvSpPr>
          <p:cNvPr id="5"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4151998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1066800"/>
            <a:ext cx="6217920" cy="4495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828800" y="5595938"/>
            <a:ext cx="62179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p:nvPr>
        </p:nvSpPr>
        <p:spPr>
          <a:xfrm>
            <a:off x="457200" y="152400"/>
            <a:ext cx="8686800" cy="838200"/>
          </a:xfrm>
          <a:noFill/>
          <a:scene3d>
            <a:camera prst="orthographicFront"/>
            <a:lightRig rig="balanced" dir="t"/>
          </a:scene3d>
          <a:sp3d prstMaterial="clear"/>
        </p:spPr>
        <p:txBody>
          <a:bodyPr tIns="0" bIns="0" anchor="ctr" anchorCtr="0"/>
          <a:lstStyle>
            <a:lvl1pPr marL="400050" indent="0">
              <a:defRPr>
                <a:solidFill>
                  <a:srgbClr val="1E3C78"/>
                </a:solidFill>
              </a:defRPr>
            </a:lvl1pPr>
          </a:lstStyle>
          <a:p>
            <a:r>
              <a:rPr lang="en-US" dirty="0"/>
              <a:t>Click to edit Master title style</a:t>
            </a:r>
          </a:p>
        </p:txBody>
      </p:sp>
      <p:pic>
        <p:nvPicPr>
          <p:cNvPr id="11" name="Picture 10"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pic>
        <p:nvPicPr>
          <p:cNvPr id="7" name="Picture 4"/>
          <p:cNvPicPr>
            <a:picLocks noChangeAspect="1" noChangeArrowheads="1"/>
          </p:cNvPicPr>
          <p:nvPr userDrawn="1"/>
        </p:nvPicPr>
        <p:blipFill>
          <a:blip r:embed="rId3"/>
          <a:srcRect/>
          <a:stretch>
            <a:fillRect/>
          </a:stretch>
        </p:blipFill>
        <p:spPr bwMode="auto">
          <a:xfrm rot="5400000" flipH="1">
            <a:off x="-3114675" y="3114675"/>
            <a:ext cx="6858000" cy="628650"/>
          </a:xfrm>
          <a:prstGeom prst="rect">
            <a:avLst/>
          </a:prstGeom>
          <a:noFill/>
          <a:ln w="9525">
            <a:noFill/>
            <a:miter lim="800000"/>
            <a:headEnd/>
            <a:tailEnd/>
          </a:ln>
          <a:effectLst/>
        </p:spPr>
      </p:pic>
      <p:sp>
        <p:nvSpPr>
          <p:cNvPr id="12" name="Slide Number Placeholder 8"/>
          <p:cNvSpPr>
            <a:spLocks noGrp="1"/>
          </p:cNvSpPr>
          <p:nvPr>
            <p:ph type="sldNum" sz="quarter" idx="4"/>
          </p:nvPr>
        </p:nvSpPr>
        <p:spPr>
          <a:xfrm>
            <a:off x="228600" y="6400800"/>
            <a:ext cx="16002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3979309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
        <p:nvSpPr>
          <p:cNvPr id="4"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2217289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solidFill>
          <a:schemeClr val="bg1"/>
        </a:solidFill>
        <a:effectLst/>
      </p:bgPr>
    </p:bg>
    <p:spTree>
      <p:nvGrpSpPr>
        <p:cNvPr id="1" name=""/>
        <p:cNvGrpSpPr/>
        <p:nvPr/>
      </p:nvGrpSpPr>
      <p:grpSpPr>
        <a:xfrm>
          <a:off x="0" y="0"/>
          <a:ext cx="0" cy="0"/>
          <a:chOff x="0" y="0"/>
          <a:chExt cx="0" cy="0"/>
        </a:xfrm>
      </p:grpSpPr>
      <p:pic>
        <p:nvPicPr>
          <p:cNvPr id="3" name="Picture 2"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pic>
        <p:nvPicPr>
          <p:cNvPr id="4" name="Picture 4"/>
          <p:cNvPicPr>
            <a:picLocks noChangeAspect="1" noChangeArrowheads="1"/>
          </p:cNvPicPr>
          <p:nvPr userDrawn="1"/>
        </p:nvPicPr>
        <p:blipFill>
          <a:blip r:embed="rId3"/>
          <a:srcRect/>
          <a:stretch>
            <a:fillRect/>
          </a:stretch>
        </p:blipFill>
        <p:spPr bwMode="auto">
          <a:xfrm rot="5400000" flipH="1">
            <a:off x="-3114675" y="3114675"/>
            <a:ext cx="6858000" cy="628650"/>
          </a:xfrm>
          <a:prstGeom prst="rect">
            <a:avLst/>
          </a:prstGeom>
          <a:noFill/>
          <a:ln w="9525">
            <a:noFill/>
            <a:miter lim="800000"/>
            <a:headEnd/>
            <a:tailEnd/>
          </a:ln>
          <a:effectLst/>
        </p:spPr>
      </p:pic>
      <p:sp>
        <p:nvSpPr>
          <p:cNvPr id="5" name="Slide Number Placeholder 8"/>
          <p:cNvSpPr>
            <a:spLocks noGrp="1"/>
          </p:cNvSpPr>
          <p:nvPr>
            <p:ph type="sldNum" sz="quarter" idx="4"/>
          </p:nvPr>
        </p:nvSpPr>
        <p:spPr>
          <a:xfrm>
            <a:off x="304800" y="6400800"/>
            <a:ext cx="1524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305139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sp>
        <p:nvSpPr>
          <p:cNvPr id="3" name="Content Placeholder 2"/>
          <p:cNvSpPr>
            <a:spLocks noGrp="1"/>
          </p:cNvSpPr>
          <p:nvPr>
            <p:ph idx="1"/>
          </p:nvPr>
        </p:nvSpPr>
        <p:spPr>
          <a:xfrm>
            <a:off x="838200" y="1524000"/>
            <a:ext cx="7661275" cy="4114800"/>
          </a:xfrm>
        </p:spPr>
        <p:txBody>
          <a:bodyPr/>
          <a:lstStyle>
            <a:lvl1pPr>
              <a:defRPr>
                <a:solidFill>
                  <a:srgbClr val="264D9A"/>
                </a:solidFill>
              </a:defRPr>
            </a:lvl1pPr>
            <a:lvl2pPr>
              <a:defRPr>
                <a:solidFill>
                  <a:srgbClr val="264D9A"/>
                </a:solidFill>
              </a:defRPr>
            </a:lvl2pPr>
            <a:lvl3pPr>
              <a:defRPr>
                <a:solidFill>
                  <a:srgbClr val="264D9A"/>
                </a:solidFill>
              </a:defRPr>
            </a:lvl3pPr>
            <a:lvl4pPr>
              <a:defRPr>
                <a:solidFill>
                  <a:srgbClr val="264D9A"/>
                </a:solidFill>
              </a:defRPr>
            </a:lvl4pPr>
            <a:lvl5pPr>
              <a:defRPr>
                <a:solidFill>
                  <a:srgbClr val="264D9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62D946E-3767-4B1B-821F-E197722984EE}" type="slidenum">
              <a:rPr lang="en-US"/>
              <a:pPr>
                <a:defRPr/>
              </a:pPr>
              <a:t>‹#›</a:t>
            </a:fld>
            <a:endParaRPr lang="en-US"/>
          </a:p>
        </p:txBody>
      </p:sp>
      <p:pic>
        <p:nvPicPr>
          <p:cNvPr id="7" name="Picture 2"/>
          <p:cNvPicPr>
            <a:picLocks noChangeAspect="1" noChangeArrowheads="1"/>
          </p:cNvPicPr>
          <p:nvPr userDrawn="1"/>
        </p:nvPicPr>
        <p:blipFill>
          <a:blip r:embed="rId2" cstate="print"/>
          <a:srcRect/>
          <a:stretch>
            <a:fillRect/>
          </a:stretch>
        </p:blipFill>
        <p:spPr bwMode="auto">
          <a:xfrm>
            <a:off x="-6350" y="5410200"/>
            <a:ext cx="9156700" cy="1487488"/>
          </a:xfrm>
          <a:prstGeom prst="rect">
            <a:avLst/>
          </a:prstGeom>
          <a:noFill/>
          <a:ln w="9525">
            <a:noFill/>
            <a:miter lim="800000"/>
            <a:headEnd/>
            <a:tailEnd/>
          </a:ln>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3" name="Picture 2"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
        <p:nvSpPr>
          <p:cNvPr id="5"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3417394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893389104"/>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447453843"/>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24" name="Rectangle 4"/>
          <p:cNvSpPr>
            <a:spLocks noGrp="1" noChangeArrowheads="1"/>
          </p:cNvSpPr>
          <p:nvPr>
            <p:ph type="subTitle" idx="1"/>
          </p:nvPr>
        </p:nvSpPr>
        <p:spPr>
          <a:xfrm>
            <a:off x="381000" y="4724400"/>
            <a:ext cx="8458200" cy="685800"/>
          </a:xfrm>
        </p:spPr>
        <p:txBody>
          <a:bodyPr anchor="ctr" anchorCtr="0"/>
          <a:lstStyle>
            <a:lvl1pPr marL="0" indent="0" algn="ctr">
              <a:lnSpc>
                <a:spcPct val="80000"/>
              </a:lnSpc>
              <a:buFont typeface="Wingdings" pitchFamily="2" charset="2"/>
              <a:buNone/>
              <a:defRPr sz="3200">
                <a:solidFill>
                  <a:srgbClr val="CC9900"/>
                </a:solidFill>
              </a:defRPr>
            </a:lvl1pPr>
          </a:lstStyle>
          <a:p>
            <a:pPr lvl="0"/>
            <a:r>
              <a:rPr lang="en-US" noProof="0" dirty="0"/>
              <a:t>Click to edit Master subtitle style</a:t>
            </a:r>
          </a:p>
        </p:txBody>
      </p:sp>
      <p:sp>
        <p:nvSpPr>
          <p:cNvPr id="6" name="Title 5"/>
          <p:cNvSpPr>
            <a:spLocks noGrp="1"/>
          </p:cNvSpPr>
          <p:nvPr>
            <p:ph type="title" hasCustomPrompt="1"/>
          </p:nvPr>
        </p:nvSpPr>
        <p:spPr>
          <a:xfrm>
            <a:off x="381000" y="3352800"/>
            <a:ext cx="8458200" cy="1371600"/>
          </a:xfrm>
        </p:spPr>
        <p:txBody>
          <a:bodyPr anchor="ctr" anchorCtr="0"/>
          <a:lstStyle>
            <a:lvl1pPr algn="ctr">
              <a:defRPr b="1">
                <a:solidFill>
                  <a:schemeClr val="tx1"/>
                </a:solidFill>
                <a:latin typeface="Tahoma" pitchFamily="34" charset="0"/>
                <a:ea typeface="Tahoma" pitchFamily="34" charset="0"/>
                <a:cs typeface="Tahoma" pitchFamily="34" charset="0"/>
              </a:defRPr>
            </a:lvl1pPr>
          </a:lstStyle>
          <a:p>
            <a:r>
              <a:rPr lang="en-US" dirty="0"/>
              <a:t>Click to Edit Master Title Style</a:t>
            </a:r>
          </a:p>
        </p:txBody>
      </p:sp>
      <p:pic>
        <p:nvPicPr>
          <p:cNvPr id="1027" name="Picture 3"/>
          <p:cNvPicPr>
            <a:picLocks noChangeAspect="1" noChangeArrowheads="1"/>
          </p:cNvPicPr>
          <p:nvPr userDrawn="1"/>
        </p:nvPicPr>
        <p:blipFill>
          <a:blip r:embed="rId3" cstate="print"/>
          <a:srcRect/>
          <a:stretch>
            <a:fillRect/>
          </a:stretch>
        </p:blipFill>
        <p:spPr bwMode="auto">
          <a:xfrm>
            <a:off x="2276856" y="6400800"/>
            <a:ext cx="4572000" cy="463883"/>
          </a:xfrm>
          <a:prstGeom prst="rect">
            <a:avLst/>
          </a:prstGeom>
          <a:noFill/>
          <a:ln w="9525">
            <a:noFill/>
            <a:miter lim="800000"/>
            <a:headEnd/>
            <a:tailEnd/>
          </a:ln>
          <a:effectLst/>
        </p:spPr>
      </p:pic>
      <p:pic>
        <p:nvPicPr>
          <p:cNvPr id="8" name="Picture 7" descr="newest logo medium.png"/>
          <p:cNvPicPr>
            <a:picLocks noChangeAspect="1"/>
          </p:cNvPicPr>
          <p:nvPr userDrawn="1"/>
        </p:nvPicPr>
        <p:blipFill>
          <a:blip r:embed="rId4" cstate="print"/>
          <a:stretch>
            <a:fillRect/>
          </a:stretch>
        </p:blipFill>
        <p:spPr>
          <a:xfrm>
            <a:off x="1828800" y="732109"/>
            <a:ext cx="5486400" cy="1163920"/>
          </a:xfrm>
          <a:prstGeom prst="rect">
            <a:avLst/>
          </a:prstGeom>
        </p:spPr>
      </p:pic>
    </p:spTree>
    <p:extLst>
      <p:ext uri="{BB962C8B-B14F-4D97-AF65-F5344CB8AC3E}">
        <p14:creationId xmlns:p14="http://schemas.microsoft.com/office/powerpoint/2010/main" val="381758954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447800"/>
            <a:ext cx="7315200" cy="762000"/>
          </a:xfrm>
        </p:spPr>
        <p:txBody>
          <a:bodyPr/>
          <a:lstStyle>
            <a:lvl1pPr>
              <a:defRPr sz="4000">
                <a:solidFill>
                  <a:srgbClr val="CC9900"/>
                </a:solidFill>
              </a:defRPr>
            </a:lvl1pPr>
          </a:lstStyle>
          <a:p>
            <a:r>
              <a:rPr lang="en-US" dirty="0"/>
              <a:t>Click to edit Master title style</a:t>
            </a:r>
          </a:p>
        </p:txBody>
      </p:sp>
      <p:sp>
        <p:nvSpPr>
          <p:cNvPr id="3" name="Content Placeholder 2"/>
          <p:cNvSpPr>
            <a:spLocks noGrp="1"/>
          </p:cNvSpPr>
          <p:nvPr>
            <p:ph idx="1"/>
          </p:nvPr>
        </p:nvSpPr>
        <p:spPr>
          <a:xfrm>
            <a:off x="1828800" y="2209800"/>
            <a:ext cx="7315200" cy="3505200"/>
          </a:xfrm>
        </p:spPr>
        <p:txBody>
          <a:bodyPr/>
          <a:lstStyle>
            <a:lvl1pPr>
              <a:buSzPct val="100000"/>
              <a:buFontTx/>
              <a:buBlip>
                <a:blip r:embed="rId2"/>
              </a:buBlip>
              <a:defRPr>
                <a:solidFill>
                  <a:schemeClr val="tx1"/>
                </a:solidFill>
              </a:defRPr>
            </a:lvl1pPr>
            <a:lvl2pPr>
              <a:buSzPct val="100000"/>
              <a:buFontTx/>
              <a:buBlip>
                <a:blip r:embed="rId2"/>
              </a:buBlip>
              <a:defRPr>
                <a:solidFill>
                  <a:schemeClr val="tx1"/>
                </a:solidFill>
              </a:defRPr>
            </a:lvl2pPr>
            <a:lvl3pPr>
              <a:buSzPct val="100000"/>
              <a:buFontTx/>
              <a:buBlip>
                <a:blip r:embed="rId2"/>
              </a:buBlip>
              <a:defRPr>
                <a:solidFill>
                  <a:schemeClr val="tx1"/>
                </a:solidFill>
              </a:defRPr>
            </a:lvl3pPr>
            <a:lvl4pPr>
              <a:buSzPct val="100000"/>
              <a:buFontTx/>
              <a:buBlip>
                <a:blip r:embed="rId2"/>
              </a:buBlip>
              <a:defRPr>
                <a:solidFill>
                  <a:schemeClr val="tx1"/>
                </a:solidFill>
              </a:defRPr>
            </a:lvl4pPr>
            <a:lvl5pPr>
              <a:buSzPct val="100000"/>
              <a:buFontTx/>
              <a:buBlip>
                <a:blip r:embed="rId2"/>
              </a:buBlip>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8"/>
          <p:cNvPicPr>
            <a:picLocks noChangeAspect="1" noChangeArrowheads="1"/>
          </p:cNvPicPr>
          <p:nvPr userDrawn="1"/>
        </p:nvPicPr>
        <p:blipFill>
          <a:blip r:embed="rId3" cstate="print"/>
          <a:srcRect/>
          <a:stretch>
            <a:fillRect/>
          </a:stretch>
        </p:blipFill>
        <p:spPr bwMode="auto">
          <a:xfrm>
            <a:off x="7589520" y="6263640"/>
            <a:ext cx="1371600" cy="478267"/>
          </a:xfrm>
          <a:prstGeom prst="rect">
            <a:avLst/>
          </a:prstGeom>
          <a:noFill/>
          <a:ln w="9525">
            <a:noFill/>
            <a:miter lim="800000"/>
            <a:headEnd/>
            <a:tailEnd/>
          </a:ln>
          <a:effectLst/>
        </p:spPr>
      </p:pic>
    </p:spTree>
    <p:extLst>
      <p:ext uri="{BB962C8B-B14F-4D97-AF65-F5344CB8AC3E}">
        <p14:creationId xmlns:p14="http://schemas.microsoft.com/office/powerpoint/2010/main" val="369859477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447800"/>
            <a:ext cx="7315200" cy="762000"/>
          </a:xfrm>
        </p:spPr>
        <p:txBody>
          <a:bodyPr/>
          <a:lstStyle>
            <a:lvl1pPr>
              <a:defRPr sz="4000">
                <a:solidFill>
                  <a:srgbClr val="1E3C78"/>
                </a:solidFill>
              </a:defRPr>
            </a:lvl1pPr>
          </a:lstStyle>
          <a:p>
            <a:r>
              <a:rPr lang="en-US" dirty="0"/>
              <a:t>Click to edit Master title style</a:t>
            </a:r>
          </a:p>
        </p:txBody>
      </p:sp>
      <p:sp>
        <p:nvSpPr>
          <p:cNvPr id="3" name="Content Placeholder 2"/>
          <p:cNvSpPr>
            <a:spLocks noGrp="1"/>
          </p:cNvSpPr>
          <p:nvPr>
            <p:ph idx="1"/>
          </p:nvPr>
        </p:nvSpPr>
        <p:spPr>
          <a:xfrm>
            <a:off x="1828800" y="2209800"/>
            <a:ext cx="7315200" cy="3505200"/>
          </a:xfrm>
        </p:spPr>
        <p:txBody>
          <a:bodyPr/>
          <a:lstStyle>
            <a:lvl1pPr>
              <a:buSzPct val="100000"/>
              <a:buFontTx/>
              <a:buBlip>
                <a:blip r:embed="rId3"/>
              </a:buBlip>
              <a:defRPr>
                <a:solidFill>
                  <a:srgbClr val="1E3C78"/>
                </a:solidFill>
              </a:defRPr>
            </a:lvl1pPr>
            <a:lvl2pPr>
              <a:buSzPct val="100000"/>
              <a:buFontTx/>
              <a:buBlip>
                <a:blip r:embed="rId3"/>
              </a:buBlip>
              <a:defRPr>
                <a:solidFill>
                  <a:srgbClr val="1E3C78"/>
                </a:solidFill>
              </a:defRPr>
            </a:lvl2pPr>
            <a:lvl3pPr>
              <a:buSzPct val="100000"/>
              <a:buFontTx/>
              <a:buBlip>
                <a:blip r:embed="rId3"/>
              </a:buBlip>
              <a:defRPr>
                <a:solidFill>
                  <a:srgbClr val="1E3C78"/>
                </a:solidFill>
              </a:defRPr>
            </a:lvl3pPr>
            <a:lvl4pPr>
              <a:buSzPct val="100000"/>
              <a:buFontTx/>
              <a:buBlip>
                <a:blip r:embed="rId3"/>
              </a:buBlip>
              <a:defRPr>
                <a:solidFill>
                  <a:srgbClr val="1E3C78"/>
                </a:solidFill>
              </a:defRPr>
            </a:lvl4pPr>
            <a:lvl5pPr>
              <a:buSzPct val="100000"/>
              <a:buFontTx/>
              <a:buBlip>
                <a:blip r:embed="rId3"/>
              </a:buBlip>
              <a:defRPr>
                <a:solidFill>
                  <a:srgbClr val="1E3C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noChangeArrowheads="1"/>
          </p:cNvPicPr>
          <p:nvPr userDrawn="1"/>
        </p:nvPicPr>
        <p:blipFill>
          <a:blip r:embed="rId4"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22004949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315200" cy="762000"/>
          </a:xfrm>
        </p:spPr>
        <p:txBody>
          <a:bodyPr/>
          <a:lstStyle>
            <a:lvl1pPr>
              <a:defRPr sz="4000">
                <a:solidFill>
                  <a:srgbClr val="1E3C78"/>
                </a:solidFill>
              </a:defRPr>
            </a:lvl1pPr>
          </a:lstStyle>
          <a:p>
            <a:r>
              <a:rPr lang="en-US" dirty="0"/>
              <a:t>Click to edit Master title style</a:t>
            </a:r>
          </a:p>
        </p:txBody>
      </p:sp>
      <p:sp>
        <p:nvSpPr>
          <p:cNvPr id="3" name="Content Placeholder 2"/>
          <p:cNvSpPr>
            <a:spLocks noGrp="1"/>
          </p:cNvSpPr>
          <p:nvPr>
            <p:ph idx="1"/>
          </p:nvPr>
        </p:nvSpPr>
        <p:spPr>
          <a:xfrm>
            <a:off x="914400" y="1600200"/>
            <a:ext cx="7315200" cy="3505200"/>
          </a:xfrm>
        </p:spPr>
        <p:txBody>
          <a:bodyPr/>
          <a:lstStyle>
            <a:lvl1pPr>
              <a:buSzPct val="100000"/>
              <a:buFontTx/>
              <a:buBlip>
                <a:blip r:embed="rId3"/>
              </a:buBlip>
              <a:defRPr>
                <a:solidFill>
                  <a:srgbClr val="1E3C78"/>
                </a:solidFill>
              </a:defRPr>
            </a:lvl1pPr>
            <a:lvl2pPr>
              <a:buSzPct val="100000"/>
              <a:buFontTx/>
              <a:buBlip>
                <a:blip r:embed="rId3"/>
              </a:buBlip>
              <a:defRPr>
                <a:solidFill>
                  <a:srgbClr val="1E3C78"/>
                </a:solidFill>
              </a:defRPr>
            </a:lvl2pPr>
            <a:lvl3pPr>
              <a:buSzPct val="100000"/>
              <a:buFontTx/>
              <a:buBlip>
                <a:blip r:embed="rId3"/>
              </a:buBlip>
              <a:defRPr>
                <a:solidFill>
                  <a:srgbClr val="1E3C78"/>
                </a:solidFill>
              </a:defRPr>
            </a:lvl3pPr>
            <a:lvl4pPr>
              <a:buSzPct val="100000"/>
              <a:buFontTx/>
              <a:buBlip>
                <a:blip r:embed="rId3"/>
              </a:buBlip>
              <a:defRPr>
                <a:solidFill>
                  <a:srgbClr val="1E3C78"/>
                </a:solidFill>
              </a:defRPr>
            </a:lvl4pPr>
            <a:lvl5pPr>
              <a:buSzPct val="100000"/>
              <a:buFontTx/>
              <a:buBlip>
                <a:blip r:embed="rId3"/>
              </a:buBlip>
              <a:defRPr>
                <a:solidFill>
                  <a:srgbClr val="1E3C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noChangeArrowheads="1"/>
          </p:cNvPicPr>
          <p:nvPr userDrawn="1"/>
        </p:nvPicPr>
        <p:blipFill>
          <a:blip r:embed="rId4"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98999518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315200" cy="838200"/>
          </a:xfrm>
        </p:spPr>
        <p:txBody>
          <a:bodyPr/>
          <a:lstStyle/>
          <a:p>
            <a:r>
              <a:rPr lang="en-US"/>
              <a:t>Click to edit Master title style</a:t>
            </a:r>
          </a:p>
        </p:txBody>
      </p:sp>
      <p:sp>
        <p:nvSpPr>
          <p:cNvPr id="3" name="Content Placeholder 2"/>
          <p:cNvSpPr>
            <a:spLocks noGrp="1"/>
          </p:cNvSpPr>
          <p:nvPr>
            <p:ph sz="half" idx="1"/>
          </p:nvPr>
        </p:nvSpPr>
        <p:spPr>
          <a:xfrm>
            <a:off x="1676400" y="2057400"/>
            <a:ext cx="3467100" cy="35052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34000" y="2057400"/>
            <a:ext cx="3657600" cy="35052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8"/>
          <p:cNvPicPr>
            <a:picLocks noChangeAspect="1" noChangeArrowheads="1"/>
          </p:cNvPicPr>
          <p:nvPr userDrawn="1"/>
        </p:nvPicPr>
        <p:blipFill>
          <a:blip r:embed="rId2" cstate="print"/>
          <a:srcRect/>
          <a:stretch>
            <a:fillRect/>
          </a:stretch>
        </p:blipFill>
        <p:spPr bwMode="auto">
          <a:xfrm>
            <a:off x="7589520" y="6263640"/>
            <a:ext cx="1371600" cy="478267"/>
          </a:xfrm>
          <a:prstGeom prst="rect">
            <a:avLst/>
          </a:prstGeom>
          <a:noFill/>
          <a:ln w="9525">
            <a:noFill/>
            <a:miter lim="800000"/>
            <a:headEnd/>
            <a:tailEnd/>
          </a:ln>
          <a:effectLst/>
        </p:spPr>
      </p:pic>
    </p:spTree>
    <p:extLst>
      <p:ext uri="{BB962C8B-B14F-4D97-AF65-F5344CB8AC3E}">
        <p14:creationId xmlns:p14="http://schemas.microsoft.com/office/powerpoint/2010/main" val="5133929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990600"/>
            <a:ext cx="7315200" cy="990600"/>
          </a:xfrm>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1714500" y="2057400"/>
            <a:ext cx="3467100" cy="3505200"/>
          </a:xfrm>
        </p:spPr>
        <p:txBody>
          <a:bodyPr/>
          <a:lstStyle>
            <a:lvl1pPr>
              <a:buFontTx/>
              <a:buBlip>
                <a:blip r:embed="rId3"/>
              </a:buBlip>
              <a:defRPr sz="2400">
                <a:solidFill>
                  <a:schemeClr val="accent2">
                    <a:lumMod val="75000"/>
                  </a:schemeClr>
                </a:solidFill>
              </a:defRPr>
            </a:lvl1pPr>
            <a:lvl2pPr>
              <a:buFontTx/>
              <a:buBlip>
                <a:blip r:embed="rId3"/>
              </a:buBlip>
              <a:defRPr sz="2200">
                <a:solidFill>
                  <a:schemeClr val="accent2">
                    <a:lumMod val="75000"/>
                  </a:schemeClr>
                </a:solidFill>
              </a:defRPr>
            </a:lvl2pPr>
            <a:lvl3pPr>
              <a:buFontTx/>
              <a:buBlip>
                <a:blip r:embed="rId3"/>
              </a:buBlip>
              <a:defRPr sz="2000">
                <a:solidFill>
                  <a:schemeClr val="accent2">
                    <a:lumMod val="75000"/>
                  </a:schemeClr>
                </a:solidFill>
              </a:defRPr>
            </a:lvl3pPr>
            <a:lvl4pPr>
              <a:buFontTx/>
              <a:buBlip>
                <a:blip r:embed="rId3"/>
              </a:buBlip>
              <a:defRPr sz="1800">
                <a:solidFill>
                  <a:schemeClr val="accent2">
                    <a:lumMod val="75000"/>
                  </a:schemeClr>
                </a:solidFill>
              </a:defRPr>
            </a:lvl4pPr>
            <a:lvl5pPr>
              <a:buFontTx/>
              <a:buBlip>
                <a:blip r:embed="rId3"/>
              </a:buBlip>
              <a:defRPr sz="1800">
                <a:solidFill>
                  <a:schemeClr val="accent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34000" y="2057400"/>
            <a:ext cx="3657600" cy="3505200"/>
          </a:xfrm>
        </p:spPr>
        <p:txBody>
          <a:bodyPr/>
          <a:lstStyle>
            <a:lvl1pPr>
              <a:buFontTx/>
              <a:buBlip>
                <a:blip r:embed="rId3"/>
              </a:buBlip>
              <a:defRPr sz="2400">
                <a:solidFill>
                  <a:schemeClr val="accent2">
                    <a:lumMod val="75000"/>
                  </a:schemeClr>
                </a:solidFill>
              </a:defRPr>
            </a:lvl1pPr>
            <a:lvl2pPr>
              <a:buFontTx/>
              <a:buBlip>
                <a:blip r:embed="rId3"/>
              </a:buBlip>
              <a:defRPr sz="2200">
                <a:solidFill>
                  <a:schemeClr val="accent2">
                    <a:lumMod val="75000"/>
                  </a:schemeClr>
                </a:solidFill>
              </a:defRPr>
            </a:lvl2pPr>
            <a:lvl3pPr>
              <a:buFontTx/>
              <a:buBlip>
                <a:blip r:embed="rId3"/>
              </a:buBlip>
              <a:defRPr sz="2000">
                <a:solidFill>
                  <a:schemeClr val="accent2">
                    <a:lumMod val="75000"/>
                  </a:schemeClr>
                </a:solidFill>
              </a:defRPr>
            </a:lvl3pPr>
            <a:lvl4pPr>
              <a:buFontTx/>
              <a:buBlip>
                <a:blip r:embed="rId3"/>
              </a:buBlip>
              <a:defRPr sz="1800">
                <a:solidFill>
                  <a:schemeClr val="accent2">
                    <a:lumMod val="75000"/>
                  </a:schemeClr>
                </a:solidFill>
              </a:defRPr>
            </a:lvl4pPr>
            <a:lvl5pPr>
              <a:buFontTx/>
              <a:buBlip>
                <a:blip r:embed="rId3"/>
              </a:buBlip>
              <a:defRPr sz="1800">
                <a:solidFill>
                  <a:schemeClr val="accent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5"/>
          <p:cNvPicPr>
            <a:picLocks noChangeAspect="1" noChangeArrowheads="1"/>
          </p:cNvPicPr>
          <p:nvPr userDrawn="1"/>
        </p:nvPicPr>
        <p:blipFill>
          <a:blip r:embed="rId4"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1170716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bldLvl="5">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_Two Content">
    <p:bg>
      <p:bgPr>
        <a:blipFill dpi="0" rotWithShape="1">
          <a:blip r:embed="rId2" cstate="print">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315200" cy="990600"/>
          </a:xfrm>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914400" y="1752600"/>
            <a:ext cx="3467100" cy="3505200"/>
          </a:xfrm>
        </p:spPr>
        <p:txBody>
          <a:bodyPr/>
          <a:lstStyle>
            <a:lvl1pPr>
              <a:buFontTx/>
              <a:buBlip>
                <a:blip r:embed="rId3"/>
              </a:buBlip>
              <a:defRPr sz="2400">
                <a:solidFill>
                  <a:schemeClr val="accent2">
                    <a:lumMod val="75000"/>
                  </a:schemeClr>
                </a:solidFill>
              </a:defRPr>
            </a:lvl1pPr>
            <a:lvl2pPr>
              <a:buFontTx/>
              <a:buBlip>
                <a:blip r:embed="rId3"/>
              </a:buBlip>
              <a:defRPr sz="2200">
                <a:solidFill>
                  <a:schemeClr val="accent2">
                    <a:lumMod val="75000"/>
                  </a:schemeClr>
                </a:solidFill>
              </a:defRPr>
            </a:lvl2pPr>
            <a:lvl3pPr>
              <a:buFontTx/>
              <a:buBlip>
                <a:blip r:embed="rId3"/>
              </a:buBlip>
              <a:defRPr sz="2000">
                <a:solidFill>
                  <a:schemeClr val="accent2">
                    <a:lumMod val="75000"/>
                  </a:schemeClr>
                </a:solidFill>
              </a:defRPr>
            </a:lvl3pPr>
            <a:lvl4pPr>
              <a:buFontTx/>
              <a:buBlip>
                <a:blip r:embed="rId3"/>
              </a:buBlip>
              <a:defRPr sz="1800">
                <a:solidFill>
                  <a:schemeClr val="accent2">
                    <a:lumMod val="75000"/>
                  </a:schemeClr>
                </a:solidFill>
              </a:defRPr>
            </a:lvl4pPr>
            <a:lvl5pPr>
              <a:buFontTx/>
              <a:buBlip>
                <a:blip r:embed="rId3"/>
              </a:buBlip>
              <a:defRPr sz="1800">
                <a:solidFill>
                  <a:schemeClr val="accent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33900" y="1752600"/>
            <a:ext cx="3657600" cy="3505200"/>
          </a:xfrm>
        </p:spPr>
        <p:txBody>
          <a:bodyPr/>
          <a:lstStyle>
            <a:lvl1pPr>
              <a:buFontTx/>
              <a:buBlip>
                <a:blip r:embed="rId3"/>
              </a:buBlip>
              <a:defRPr sz="2400">
                <a:solidFill>
                  <a:schemeClr val="accent2">
                    <a:lumMod val="75000"/>
                  </a:schemeClr>
                </a:solidFill>
              </a:defRPr>
            </a:lvl1pPr>
            <a:lvl2pPr>
              <a:buFontTx/>
              <a:buBlip>
                <a:blip r:embed="rId3"/>
              </a:buBlip>
              <a:defRPr sz="2200">
                <a:solidFill>
                  <a:schemeClr val="accent2">
                    <a:lumMod val="75000"/>
                  </a:schemeClr>
                </a:solidFill>
              </a:defRPr>
            </a:lvl2pPr>
            <a:lvl3pPr>
              <a:buFontTx/>
              <a:buBlip>
                <a:blip r:embed="rId3"/>
              </a:buBlip>
              <a:defRPr sz="2000">
                <a:solidFill>
                  <a:schemeClr val="accent2">
                    <a:lumMod val="75000"/>
                  </a:schemeClr>
                </a:solidFill>
              </a:defRPr>
            </a:lvl3pPr>
            <a:lvl4pPr>
              <a:buFontTx/>
              <a:buBlip>
                <a:blip r:embed="rId3"/>
              </a:buBlip>
              <a:defRPr sz="1800">
                <a:solidFill>
                  <a:schemeClr val="accent2">
                    <a:lumMod val="75000"/>
                  </a:schemeClr>
                </a:solidFill>
              </a:defRPr>
            </a:lvl4pPr>
            <a:lvl5pPr>
              <a:buFontTx/>
              <a:buBlip>
                <a:blip r:embed="rId3"/>
              </a:buBlip>
              <a:defRPr sz="1800">
                <a:solidFill>
                  <a:schemeClr val="accent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5"/>
          <p:cNvPicPr>
            <a:picLocks noChangeAspect="1" noChangeArrowheads="1"/>
          </p:cNvPicPr>
          <p:nvPr userDrawn="1"/>
        </p:nvPicPr>
        <p:blipFill>
          <a:blip r:embed="rId4"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3024525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bldLvl="5">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838200"/>
          </a:xfrm>
          <a:noFill/>
          <a:scene3d>
            <a:camera prst="orthographicFront"/>
            <a:lightRig rig="balanced" dir="t"/>
          </a:scene3d>
          <a:sp3d prstMaterial="clear"/>
        </p:spPr>
        <p:txBody>
          <a:bodyPr tIns="0" bIns="0" anchor="ctr" anchorCtr="0"/>
          <a:lstStyle>
            <a:lvl1pPr marL="400050" indent="0">
              <a:defRPr>
                <a:solidFill>
                  <a:srgbClr val="1E3C78"/>
                </a:solidFill>
              </a:defRPr>
            </a:lvl1pPr>
          </a:lstStyle>
          <a:p>
            <a:r>
              <a:rPr lang="en-US" dirty="0"/>
              <a:t>Click to edit Master title style</a:t>
            </a:r>
          </a:p>
        </p:txBody>
      </p:sp>
      <p:sp>
        <p:nvSpPr>
          <p:cNvPr id="3" name="Content Placeholder 2"/>
          <p:cNvSpPr>
            <a:spLocks noGrp="1"/>
          </p:cNvSpPr>
          <p:nvPr>
            <p:ph idx="1"/>
          </p:nvPr>
        </p:nvSpPr>
        <p:spPr>
          <a:xfrm>
            <a:off x="1330325" y="1676400"/>
            <a:ext cx="7661275" cy="4114800"/>
          </a:xfrm>
        </p:spPr>
        <p:txBody>
          <a:bodyPr/>
          <a:lstStyle>
            <a:lvl1pPr>
              <a:defRPr>
                <a:solidFill>
                  <a:srgbClr val="264D9A"/>
                </a:solidFill>
              </a:defRPr>
            </a:lvl1pPr>
            <a:lvl2pPr>
              <a:defRPr>
                <a:solidFill>
                  <a:srgbClr val="264D9A"/>
                </a:solidFill>
              </a:defRPr>
            </a:lvl2pPr>
            <a:lvl3pPr>
              <a:defRPr>
                <a:solidFill>
                  <a:srgbClr val="264D9A"/>
                </a:solidFill>
              </a:defRPr>
            </a:lvl3pPr>
            <a:lvl4pPr>
              <a:defRPr>
                <a:solidFill>
                  <a:srgbClr val="264D9A"/>
                </a:solidFill>
              </a:defRPr>
            </a:lvl4pPr>
            <a:lvl5pPr>
              <a:defRPr>
                <a:solidFill>
                  <a:srgbClr val="264D9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2"/>
          <p:cNvPicPr>
            <a:picLocks noChangeAspect="1" noChangeArrowheads="1"/>
          </p:cNvPicPr>
          <p:nvPr userDrawn="1"/>
        </p:nvPicPr>
        <p:blipFill>
          <a:blip r:embed="rId2" cstate="print"/>
          <a:srcRect r="26784"/>
          <a:stretch>
            <a:fillRect/>
          </a:stretch>
        </p:blipFill>
        <p:spPr bwMode="auto">
          <a:xfrm rot="5400000" flipH="1">
            <a:off x="-2693988" y="2693988"/>
            <a:ext cx="6858001" cy="1470025"/>
          </a:xfrm>
          <a:prstGeom prst="rect">
            <a:avLst/>
          </a:prstGeom>
          <a:noFill/>
          <a:ln w="9525">
            <a:noFill/>
            <a:miter lim="800000"/>
            <a:headEnd/>
            <a:tailEnd/>
          </a:ln>
          <a:effectLst/>
        </p:spPr>
      </p:pic>
      <p:pic>
        <p:nvPicPr>
          <p:cNvPr id="10" name="Picture 9" descr="Blue Gold Logo.png"/>
          <p:cNvPicPr>
            <a:picLocks noChangeAspect="1"/>
          </p:cNvPicPr>
          <p:nvPr userDrawn="1"/>
        </p:nvPicPr>
        <p:blipFill>
          <a:blip r:embed="rId3"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8458200" cy="990600"/>
          </a:xfrm>
        </p:spPr>
        <p:txBody>
          <a:bodyPr/>
          <a:lstStyle>
            <a:lvl1pPr algn="ctr">
              <a:defRPr>
                <a:solidFill>
                  <a:srgbClr val="CC9900"/>
                </a:solidFill>
              </a:defRPr>
            </a:lvl1pPr>
          </a:lstStyle>
          <a:p>
            <a:r>
              <a:rPr lang="en-US" dirty="0"/>
              <a:t>Click to edit Master title style</a:t>
            </a:r>
          </a:p>
        </p:txBody>
      </p:sp>
      <p:sp>
        <p:nvSpPr>
          <p:cNvPr id="10" name="Rectangle 4"/>
          <p:cNvSpPr>
            <a:spLocks noGrp="1" noChangeArrowheads="1"/>
          </p:cNvSpPr>
          <p:nvPr>
            <p:ph type="subTitle" idx="1"/>
          </p:nvPr>
        </p:nvSpPr>
        <p:spPr>
          <a:xfrm>
            <a:off x="685800" y="3276600"/>
            <a:ext cx="8458200" cy="685800"/>
          </a:xfrm>
        </p:spPr>
        <p:txBody>
          <a:bodyPr anchor="ctr" anchorCtr="0"/>
          <a:lstStyle>
            <a:lvl1pPr marL="0" indent="0" algn="ctr">
              <a:lnSpc>
                <a:spcPct val="80000"/>
              </a:lnSpc>
              <a:buFont typeface="Wingdings" pitchFamily="2" charset="2"/>
              <a:buNone/>
              <a:defRPr sz="3200">
                <a:solidFill>
                  <a:schemeClr val="tx1"/>
                </a:solidFill>
              </a:defRPr>
            </a:lvl1pPr>
          </a:lstStyle>
          <a:p>
            <a:pPr lvl="0"/>
            <a:r>
              <a:rPr lang="en-US" noProof="0" dirty="0"/>
              <a:t>Click to edit Master subtitle style</a:t>
            </a:r>
          </a:p>
        </p:txBody>
      </p:sp>
      <p:pic>
        <p:nvPicPr>
          <p:cNvPr id="11" name="Picture 8"/>
          <p:cNvPicPr>
            <a:picLocks noChangeAspect="1" noChangeArrowheads="1"/>
          </p:cNvPicPr>
          <p:nvPr userDrawn="1"/>
        </p:nvPicPr>
        <p:blipFill>
          <a:blip r:embed="rId3" cstate="print"/>
          <a:srcRect/>
          <a:stretch>
            <a:fillRect/>
          </a:stretch>
        </p:blipFill>
        <p:spPr bwMode="auto">
          <a:xfrm>
            <a:off x="7589520" y="6263640"/>
            <a:ext cx="1371600" cy="478267"/>
          </a:xfrm>
          <a:prstGeom prst="rect">
            <a:avLst/>
          </a:prstGeom>
          <a:noFill/>
          <a:ln w="9525">
            <a:noFill/>
            <a:miter lim="800000"/>
            <a:headEnd/>
            <a:tailEnd/>
          </a:ln>
          <a:effectLst/>
        </p:spPr>
      </p:pic>
    </p:spTree>
    <p:extLst>
      <p:ext uri="{BB962C8B-B14F-4D97-AF65-F5344CB8AC3E}">
        <p14:creationId xmlns:p14="http://schemas.microsoft.com/office/powerpoint/2010/main" val="40228864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8458200" cy="990600"/>
          </a:xfrm>
        </p:spPr>
        <p:txBody>
          <a:bodyPr/>
          <a:lstStyle>
            <a:lvl1pPr algn="ctr">
              <a:defRPr>
                <a:solidFill>
                  <a:schemeClr val="accent2">
                    <a:lumMod val="75000"/>
                  </a:schemeClr>
                </a:solidFill>
              </a:defRPr>
            </a:lvl1pPr>
          </a:lstStyle>
          <a:p>
            <a:r>
              <a:rPr lang="en-US" dirty="0"/>
              <a:t>Click to edit Master title style</a:t>
            </a:r>
          </a:p>
        </p:txBody>
      </p:sp>
      <p:sp>
        <p:nvSpPr>
          <p:cNvPr id="5" name="Rectangle 4"/>
          <p:cNvSpPr>
            <a:spLocks noGrp="1" noChangeArrowheads="1"/>
          </p:cNvSpPr>
          <p:nvPr>
            <p:ph type="subTitle" idx="1"/>
          </p:nvPr>
        </p:nvSpPr>
        <p:spPr>
          <a:xfrm>
            <a:off x="685800" y="3276600"/>
            <a:ext cx="8458200" cy="685800"/>
          </a:xfrm>
        </p:spPr>
        <p:txBody>
          <a:bodyPr anchor="ctr" anchorCtr="0"/>
          <a:lstStyle>
            <a:lvl1pPr marL="0" indent="0" algn="ctr">
              <a:lnSpc>
                <a:spcPct val="80000"/>
              </a:lnSpc>
              <a:buFont typeface="Wingdings" pitchFamily="2" charset="2"/>
              <a:buNone/>
              <a:defRPr sz="3200">
                <a:solidFill>
                  <a:schemeClr val="accent2">
                    <a:lumMod val="60000"/>
                    <a:lumOff val="40000"/>
                  </a:schemeClr>
                </a:solidFill>
              </a:defRPr>
            </a:lvl1pPr>
          </a:lstStyle>
          <a:p>
            <a:pPr lvl="0"/>
            <a:r>
              <a:rPr lang="en-US" noProof="0" dirty="0"/>
              <a:t>Click to edit Master subtitle style</a:t>
            </a:r>
          </a:p>
        </p:txBody>
      </p:sp>
      <p:pic>
        <p:nvPicPr>
          <p:cNvPr id="6" name="Picture 5"/>
          <p:cNvPicPr>
            <a:picLocks noChangeAspect="1" noChangeArrowheads="1"/>
          </p:cNvPicPr>
          <p:nvPr userDrawn="1"/>
        </p:nvPicPr>
        <p:blipFill>
          <a:blip r:embed="rId3"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21221741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cstate="print">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0"/>
            <a:ext cx="8458200" cy="990600"/>
          </a:xfrm>
        </p:spPr>
        <p:txBody>
          <a:bodyPr/>
          <a:lstStyle>
            <a:lvl1pPr algn="ctr">
              <a:defRPr>
                <a:solidFill>
                  <a:schemeClr val="accent2">
                    <a:lumMod val="75000"/>
                  </a:schemeClr>
                </a:solidFill>
              </a:defRPr>
            </a:lvl1pPr>
          </a:lstStyle>
          <a:p>
            <a:r>
              <a:rPr lang="en-US" dirty="0"/>
              <a:t>Click to edit Master title style</a:t>
            </a:r>
          </a:p>
        </p:txBody>
      </p:sp>
      <p:sp>
        <p:nvSpPr>
          <p:cNvPr id="5" name="Rectangle 4"/>
          <p:cNvSpPr>
            <a:spLocks noGrp="1" noChangeArrowheads="1"/>
          </p:cNvSpPr>
          <p:nvPr>
            <p:ph type="subTitle" idx="1"/>
          </p:nvPr>
        </p:nvSpPr>
        <p:spPr>
          <a:xfrm>
            <a:off x="342900" y="3276600"/>
            <a:ext cx="8458200" cy="685800"/>
          </a:xfrm>
        </p:spPr>
        <p:txBody>
          <a:bodyPr anchor="ctr" anchorCtr="0"/>
          <a:lstStyle>
            <a:lvl1pPr marL="0" indent="0" algn="ctr">
              <a:lnSpc>
                <a:spcPct val="80000"/>
              </a:lnSpc>
              <a:buFont typeface="Wingdings" pitchFamily="2" charset="2"/>
              <a:buNone/>
              <a:defRPr sz="3200">
                <a:solidFill>
                  <a:schemeClr val="accent2">
                    <a:lumMod val="60000"/>
                    <a:lumOff val="40000"/>
                  </a:schemeClr>
                </a:solidFill>
              </a:defRPr>
            </a:lvl1pPr>
          </a:lstStyle>
          <a:p>
            <a:pPr lvl="0"/>
            <a:r>
              <a:rPr lang="en-US" noProof="0" dirty="0"/>
              <a:t>Click to edit Master subtitle style</a:t>
            </a:r>
          </a:p>
        </p:txBody>
      </p:sp>
      <p:pic>
        <p:nvPicPr>
          <p:cNvPr id="6" name="Picture 5"/>
          <p:cNvPicPr>
            <a:picLocks noChangeAspect="1" noChangeArrowheads="1"/>
          </p:cNvPicPr>
          <p:nvPr userDrawn="1"/>
        </p:nvPicPr>
        <p:blipFill>
          <a:blip r:embed="rId3"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180290609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600200"/>
            <a:ext cx="7620000" cy="762000"/>
          </a:xfrm>
        </p:spPr>
        <p:txBody>
          <a:bodyPr/>
          <a:lstStyle>
            <a:lvl1pPr algn="l">
              <a:defRPr sz="4000" b="1"/>
            </a:lvl1pPr>
          </a:lstStyle>
          <a:p>
            <a:r>
              <a:rPr lang="en-US" dirty="0"/>
              <a:t>Click to edit Master Title Style</a:t>
            </a:r>
          </a:p>
        </p:txBody>
      </p:sp>
      <p:sp>
        <p:nvSpPr>
          <p:cNvPr id="3" name="Content Placeholder 2"/>
          <p:cNvSpPr>
            <a:spLocks noGrp="1"/>
          </p:cNvSpPr>
          <p:nvPr>
            <p:ph idx="1" hasCustomPrompt="1"/>
          </p:nvPr>
        </p:nvSpPr>
        <p:spPr>
          <a:xfrm>
            <a:off x="4267200" y="2438400"/>
            <a:ext cx="4876800" cy="2819400"/>
          </a:xfrm>
        </p:spPr>
        <p:txBody>
          <a:bodyPr/>
          <a:lstStyle>
            <a:lvl1pPr>
              <a:defRPr sz="3200"/>
            </a:lvl1pPr>
            <a:lvl2pPr marL="460375" indent="-288925">
              <a:defRPr sz="2400"/>
            </a:lvl2pPr>
            <a:lvl3pPr marL="688975" indent="-228600">
              <a:defRPr sz="2200"/>
            </a:lvl3pPr>
            <a:lvl4pPr marL="1031875" indent="-230188">
              <a:defRPr sz="2000"/>
            </a:lvl4pPr>
            <a:lvl5pPr marL="1374775" indent="-227013">
              <a:defRPr sz="2000"/>
            </a:lvl5pPr>
            <a:lvl6pPr>
              <a:defRPr sz="2000"/>
            </a:lvl6pPr>
            <a:lvl7pPr>
              <a:defRPr sz="2000"/>
            </a:lvl7pPr>
            <a:lvl8pPr>
              <a:defRPr sz="2000"/>
            </a:lvl8pPr>
            <a:lvl9pPr>
              <a:defRPr sz="20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p:cNvSpPr>
            <a:spLocks noGrp="1"/>
          </p:cNvSpPr>
          <p:nvPr>
            <p:ph type="pic" idx="10"/>
          </p:nvPr>
        </p:nvSpPr>
        <p:spPr>
          <a:xfrm>
            <a:off x="1447800" y="2438400"/>
            <a:ext cx="2819400" cy="28194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8" name="Picture 8"/>
          <p:cNvPicPr>
            <a:picLocks noChangeAspect="1" noChangeArrowheads="1"/>
          </p:cNvPicPr>
          <p:nvPr userDrawn="1"/>
        </p:nvPicPr>
        <p:blipFill>
          <a:blip r:embed="rId2" cstate="print"/>
          <a:srcRect/>
          <a:stretch>
            <a:fillRect/>
          </a:stretch>
        </p:blipFill>
        <p:spPr bwMode="auto">
          <a:xfrm>
            <a:off x="7589520" y="6263640"/>
            <a:ext cx="1371600" cy="478267"/>
          </a:xfrm>
          <a:prstGeom prst="rect">
            <a:avLst/>
          </a:prstGeom>
          <a:noFill/>
          <a:ln w="9525">
            <a:noFill/>
            <a:miter lim="800000"/>
            <a:headEnd/>
            <a:tailEnd/>
          </a:ln>
          <a:effectLst/>
        </p:spPr>
      </p:pic>
    </p:spTree>
    <p:extLst>
      <p:ext uri="{BB962C8B-B14F-4D97-AF65-F5344CB8AC3E}">
        <p14:creationId xmlns:p14="http://schemas.microsoft.com/office/powerpoint/2010/main" val="9248357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800" y="1676400"/>
            <a:ext cx="7467600" cy="762000"/>
          </a:xfrm>
        </p:spPr>
        <p:txBody>
          <a:bodyPr/>
          <a:lstStyle>
            <a:lvl1pPr algn="l">
              <a:defRPr sz="4000" b="1">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hasCustomPrompt="1"/>
          </p:nvPr>
        </p:nvSpPr>
        <p:spPr>
          <a:xfrm>
            <a:off x="4267200" y="2514600"/>
            <a:ext cx="4800600" cy="2819400"/>
          </a:xfrm>
        </p:spPr>
        <p:txBody>
          <a:bodyPr/>
          <a:lstStyle>
            <a:lvl1pPr>
              <a:defRPr sz="3200"/>
            </a:lvl1pPr>
            <a:lvl2pPr marL="460375" indent="-288925">
              <a:buFontTx/>
              <a:buBlip>
                <a:blip r:embed="rId3"/>
              </a:buBlip>
              <a:defRPr sz="2400">
                <a:solidFill>
                  <a:schemeClr val="accent2">
                    <a:lumMod val="75000"/>
                  </a:schemeClr>
                </a:solidFill>
              </a:defRPr>
            </a:lvl2pPr>
            <a:lvl3pPr marL="688975" indent="-228600">
              <a:buFontTx/>
              <a:buBlip>
                <a:blip r:embed="rId3"/>
              </a:buBlip>
              <a:defRPr sz="2200">
                <a:solidFill>
                  <a:schemeClr val="accent2">
                    <a:lumMod val="75000"/>
                  </a:schemeClr>
                </a:solidFill>
              </a:defRPr>
            </a:lvl3pPr>
            <a:lvl4pPr marL="1031875" indent="-230188">
              <a:buFontTx/>
              <a:buBlip>
                <a:blip r:embed="rId3"/>
              </a:buBlip>
              <a:defRPr sz="2000">
                <a:solidFill>
                  <a:schemeClr val="accent2">
                    <a:lumMod val="75000"/>
                  </a:schemeClr>
                </a:solidFill>
              </a:defRPr>
            </a:lvl4pPr>
            <a:lvl5pPr marL="1374775" indent="-227013">
              <a:buFontTx/>
              <a:buBlip>
                <a:blip r:embed="rId3"/>
              </a:buBlip>
              <a:defRPr sz="2000">
                <a:solidFill>
                  <a:schemeClr val="accent2">
                    <a:lumMod val="75000"/>
                  </a:schemeClr>
                </a:solidFill>
              </a:defRPr>
            </a:lvl5pPr>
            <a:lvl6pPr>
              <a:defRPr sz="2000"/>
            </a:lvl6pPr>
            <a:lvl7pPr>
              <a:defRPr sz="2000"/>
            </a:lvl7pPr>
            <a:lvl8pPr>
              <a:defRPr sz="2000"/>
            </a:lvl8pPr>
            <a:lvl9pPr>
              <a:defRPr sz="20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p:cNvSpPr>
            <a:spLocks noGrp="1"/>
          </p:cNvSpPr>
          <p:nvPr>
            <p:ph type="pic" idx="10"/>
          </p:nvPr>
        </p:nvSpPr>
        <p:spPr>
          <a:xfrm>
            <a:off x="1447800" y="2514600"/>
            <a:ext cx="2819400" cy="2819400"/>
          </a:xfrm>
        </p:spPr>
        <p:txBody>
          <a:bodyPr/>
          <a:lstStyle>
            <a:lvl1pPr marL="0" indent="0">
              <a:buNone/>
              <a:defRPr sz="1800">
                <a:solidFill>
                  <a:schemeClr val="accent2">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7" name="Picture 5"/>
          <p:cNvPicPr>
            <a:picLocks noChangeAspect="1" noChangeArrowheads="1"/>
          </p:cNvPicPr>
          <p:nvPr userDrawn="1"/>
        </p:nvPicPr>
        <p:blipFill>
          <a:blip r:embed="rId4"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1699951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cstate="print">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7467600" cy="762000"/>
          </a:xfrm>
        </p:spPr>
        <p:txBody>
          <a:bodyPr/>
          <a:lstStyle>
            <a:lvl1pPr algn="l">
              <a:defRPr sz="4000" b="1">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hasCustomPrompt="1"/>
          </p:nvPr>
        </p:nvSpPr>
        <p:spPr>
          <a:xfrm>
            <a:off x="3657600" y="1676400"/>
            <a:ext cx="4800600" cy="2819400"/>
          </a:xfrm>
        </p:spPr>
        <p:txBody>
          <a:bodyPr/>
          <a:lstStyle>
            <a:lvl1pPr>
              <a:defRPr sz="3200"/>
            </a:lvl1pPr>
            <a:lvl2pPr marL="460375" indent="-288925">
              <a:buFontTx/>
              <a:buBlip>
                <a:blip r:embed="rId3"/>
              </a:buBlip>
              <a:defRPr sz="2400">
                <a:solidFill>
                  <a:schemeClr val="accent2">
                    <a:lumMod val="75000"/>
                  </a:schemeClr>
                </a:solidFill>
              </a:defRPr>
            </a:lvl2pPr>
            <a:lvl3pPr marL="688975" indent="-228600">
              <a:buFontTx/>
              <a:buBlip>
                <a:blip r:embed="rId3"/>
              </a:buBlip>
              <a:defRPr sz="2200">
                <a:solidFill>
                  <a:schemeClr val="accent2">
                    <a:lumMod val="75000"/>
                  </a:schemeClr>
                </a:solidFill>
              </a:defRPr>
            </a:lvl3pPr>
            <a:lvl4pPr marL="1031875" indent="-230188">
              <a:buFontTx/>
              <a:buBlip>
                <a:blip r:embed="rId3"/>
              </a:buBlip>
              <a:defRPr sz="2000">
                <a:solidFill>
                  <a:schemeClr val="accent2">
                    <a:lumMod val="75000"/>
                  </a:schemeClr>
                </a:solidFill>
              </a:defRPr>
            </a:lvl4pPr>
            <a:lvl5pPr marL="1374775" indent="-227013">
              <a:buFontTx/>
              <a:buBlip>
                <a:blip r:embed="rId3"/>
              </a:buBlip>
              <a:defRPr sz="2000">
                <a:solidFill>
                  <a:schemeClr val="accent2">
                    <a:lumMod val="75000"/>
                  </a:schemeClr>
                </a:solidFill>
              </a:defRPr>
            </a:lvl5pPr>
            <a:lvl6pPr>
              <a:defRPr sz="2000"/>
            </a:lvl6pPr>
            <a:lvl7pPr>
              <a:defRPr sz="2000"/>
            </a:lvl7pPr>
            <a:lvl8pPr>
              <a:defRPr sz="2000"/>
            </a:lvl8pPr>
            <a:lvl9pPr>
              <a:defRPr sz="20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p:cNvSpPr>
            <a:spLocks noGrp="1"/>
          </p:cNvSpPr>
          <p:nvPr>
            <p:ph type="pic" idx="10"/>
          </p:nvPr>
        </p:nvSpPr>
        <p:spPr>
          <a:xfrm>
            <a:off x="838200" y="1676400"/>
            <a:ext cx="2819400" cy="2819400"/>
          </a:xfrm>
        </p:spPr>
        <p:txBody>
          <a:bodyPr/>
          <a:lstStyle>
            <a:lvl1pPr marL="0" indent="0">
              <a:buNone/>
              <a:defRPr sz="1800">
                <a:solidFill>
                  <a:schemeClr val="accent2">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7" name="Picture 5"/>
          <p:cNvPicPr>
            <a:picLocks noChangeAspect="1" noChangeArrowheads="1"/>
          </p:cNvPicPr>
          <p:nvPr userDrawn="1"/>
        </p:nvPicPr>
        <p:blipFill>
          <a:blip r:embed="rId4"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54322223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0"/>
            <a:ext cx="6553200" cy="566738"/>
          </a:xfrm>
        </p:spPr>
        <p:txBody>
          <a:bodyPr/>
          <a:lstStyle>
            <a:lvl1pPr algn="l">
              <a:defRPr sz="3200" b="1"/>
            </a:lvl1pPr>
          </a:lstStyle>
          <a:p>
            <a:r>
              <a:rPr lang="en-US" dirty="0"/>
              <a:t>Click to edit Master title style</a:t>
            </a:r>
          </a:p>
        </p:txBody>
      </p:sp>
      <p:sp>
        <p:nvSpPr>
          <p:cNvPr id="3" name="Picture Placeholder 2"/>
          <p:cNvSpPr>
            <a:spLocks noGrp="1"/>
          </p:cNvSpPr>
          <p:nvPr>
            <p:ph type="pic" idx="1"/>
          </p:nvPr>
        </p:nvSpPr>
        <p:spPr>
          <a:xfrm>
            <a:off x="2362200" y="1371600"/>
            <a:ext cx="6324600" cy="41148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0" y="5486400"/>
            <a:ext cx="6553200" cy="60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6" name="Picture 8"/>
          <p:cNvPicPr>
            <a:picLocks noChangeAspect="1" noChangeArrowheads="1"/>
          </p:cNvPicPr>
          <p:nvPr userDrawn="1"/>
        </p:nvPicPr>
        <p:blipFill>
          <a:blip r:embed="rId2" cstate="print"/>
          <a:srcRect/>
          <a:stretch>
            <a:fillRect/>
          </a:stretch>
        </p:blipFill>
        <p:spPr bwMode="auto">
          <a:xfrm>
            <a:off x="7589520" y="6263640"/>
            <a:ext cx="1371600" cy="478267"/>
          </a:xfrm>
          <a:prstGeom prst="rect">
            <a:avLst/>
          </a:prstGeom>
          <a:noFill/>
          <a:ln w="9525">
            <a:noFill/>
            <a:miter lim="800000"/>
            <a:headEnd/>
            <a:tailEnd/>
          </a:ln>
          <a:effectLst/>
        </p:spPr>
      </p:pic>
    </p:spTree>
    <p:extLst>
      <p:ext uri="{BB962C8B-B14F-4D97-AF65-F5344CB8AC3E}">
        <p14:creationId xmlns:p14="http://schemas.microsoft.com/office/powerpoint/2010/main" val="58117743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0"/>
            <a:ext cx="6553200" cy="566738"/>
          </a:xfrm>
        </p:spPr>
        <p:txBody>
          <a:bodyPr/>
          <a:lstStyle>
            <a:lvl1pPr algn="l">
              <a:defRPr sz="3200" b="1">
                <a:solidFill>
                  <a:schemeClr val="accent2">
                    <a:lumMod val="75000"/>
                  </a:schemeClr>
                </a:solidFill>
              </a:defRPr>
            </a:lvl1pPr>
          </a:lstStyle>
          <a:p>
            <a:r>
              <a:rPr lang="en-US" dirty="0"/>
              <a:t>Click to edit Master title style</a:t>
            </a:r>
          </a:p>
        </p:txBody>
      </p:sp>
      <p:sp>
        <p:nvSpPr>
          <p:cNvPr id="3" name="Picture Placeholder 2"/>
          <p:cNvSpPr>
            <a:spLocks noGrp="1"/>
          </p:cNvSpPr>
          <p:nvPr>
            <p:ph type="pic" idx="1"/>
          </p:nvPr>
        </p:nvSpPr>
        <p:spPr>
          <a:xfrm>
            <a:off x="2209800" y="1371600"/>
            <a:ext cx="6477000" cy="4114800"/>
          </a:xfrm>
        </p:spPr>
        <p:txBody>
          <a:bodyPr/>
          <a:lstStyle>
            <a:lvl1pPr marL="0" indent="0">
              <a:buNone/>
              <a:defRPr sz="2400">
                <a:solidFill>
                  <a:schemeClr val="accent2">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09800" y="5486400"/>
            <a:ext cx="6629400" cy="609600"/>
          </a:xfrm>
        </p:spPr>
        <p:txBody>
          <a:bodyPr/>
          <a:lstStyle>
            <a:lvl1pPr marL="0" indent="0">
              <a:buNone/>
              <a:defRPr sz="1400">
                <a:solidFill>
                  <a:schemeClr val="accent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7" name="Picture 5"/>
          <p:cNvPicPr>
            <a:picLocks noChangeAspect="1" noChangeArrowheads="1"/>
          </p:cNvPicPr>
          <p:nvPr userDrawn="1"/>
        </p:nvPicPr>
        <p:blipFill>
          <a:blip r:embed="rId3"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98053556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cstate="print">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0"/>
            <a:ext cx="6553200" cy="566738"/>
          </a:xfrm>
        </p:spPr>
        <p:txBody>
          <a:bodyPr/>
          <a:lstStyle>
            <a:lvl1pPr algn="l">
              <a:defRPr sz="3200" b="1">
                <a:solidFill>
                  <a:schemeClr val="accent2">
                    <a:lumMod val="75000"/>
                  </a:schemeClr>
                </a:solidFill>
              </a:defRPr>
            </a:lvl1pPr>
          </a:lstStyle>
          <a:p>
            <a:r>
              <a:rPr lang="en-US" dirty="0"/>
              <a:t>Click to edit Master title style</a:t>
            </a:r>
          </a:p>
        </p:txBody>
      </p:sp>
      <p:sp>
        <p:nvSpPr>
          <p:cNvPr id="3" name="Picture Placeholder 2"/>
          <p:cNvSpPr>
            <a:spLocks noGrp="1"/>
          </p:cNvSpPr>
          <p:nvPr>
            <p:ph type="pic" idx="1"/>
          </p:nvPr>
        </p:nvSpPr>
        <p:spPr>
          <a:xfrm>
            <a:off x="1333500" y="1371600"/>
            <a:ext cx="6477000" cy="4114800"/>
          </a:xfrm>
        </p:spPr>
        <p:txBody>
          <a:bodyPr/>
          <a:lstStyle>
            <a:lvl1pPr marL="0" indent="0">
              <a:buNone/>
              <a:defRPr sz="2400">
                <a:solidFill>
                  <a:schemeClr val="accent2">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57300" y="5486400"/>
            <a:ext cx="6629400" cy="609600"/>
          </a:xfrm>
        </p:spPr>
        <p:txBody>
          <a:bodyPr/>
          <a:lstStyle>
            <a:lvl1pPr marL="0" indent="0">
              <a:buNone/>
              <a:defRPr sz="1400">
                <a:solidFill>
                  <a:schemeClr val="accent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7" name="Picture 5"/>
          <p:cNvPicPr>
            <a:picLocks noChangeAspect="1" noChangeArrowheads="1"/>
          </p:cNvPicPr>
          <p:nvPr userDrawn="1"/>
        </p:nvPicPr>
        <p:blipFill>
          <a:blip r:embed="rId3"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302766837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cstate="print"/>
          <a:srcRect/>
          <a:stretch>
            <a:fillRect/>
          </a:stretch>
        </p:blipFill>
        <p:spPr bwMode="auto">
          <a:xfrm>
            <a:off x="7589520" y="6263640"/>
            <a:ext cx="1371600" cy="478267"/>
          </a:xfrm>
          <a:prstGeom prst="rect">
            <a:avLst/>
          </a:prstGeom>
          <a:noFill/>
          <a:ln w="9525">
            <a:noFill/>
            <a:miter lim="800000"/>
            <a:headEnd/>
            <a:tailEnd/>
          </a:ln>
          <a:effectLst/>
        </p:spPr>
      </p:pic>
    </p:spTree>
    <p:extLst>
      <p:ext uri="{BB962C8B-B14F-4D97-AF65-F5344CB8AC3E}">
        <p14:creationId xmlns:p14="http://schemas.microsoft.com/office/powerpoint/2010/main" val="21285485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741363" y="1752600"/>
            <a:ext cx="7661275" cy="4114800"/>
          </a:xfrm>
        </p:spPr>
        <p:txBody>
          <a:bodyPr/>
          <a:lstStyle>
            <a:lvl1pPr>
              <a:defRPr>
                <a:solidFill>
                  <a:srgbClr val="264D9A"/>
                </a:solidFill>
              </a:defRPr>
            </a:lvl1pPr>
            <a:lvl2pPr>
              <a:defRPr>
                <a:solidFill>
                  <a:srgbClr val="264D9A"/>
                </a:solidFill>
              </a:defRPr>
            </a:lvl2pPr>
            <a:lvl3pPr>
              <a:defRPr>
                <a:solidFill>
                  <a:srgbClr val="264D9A"/>
                </a:solidFill>
              </a:defRPr>
            </a:lvl3pPr>
            <a:lvl4pPr>
              <a:defRPr>
                <a:solidFill>
                  <a:srgbClr val="264D9A"/>
                </a:solidFill>
              </a:defRPr>
            </a:lvl4pPr>
            <a:lvl5pPr>
              <a:defRPr>
                <a:solidFill>
                  <a:srgbClr val="264D9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9" name="Picture 8" descr="Blue Gold Logo.png"/>
          <p:cNvPicPr>
            <a:picLocks noChangeAspect="1"/>
          </p:cNvPicPr>
          <p:nvPr userDrawn="1"/>
        </p:nvPicPr>
        <p:blipFill>
          <a:blip r:embed="rId2"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3"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0204449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cstate="print">
            <a:lum/>
          </a:blip>
          <a:srcRect/>
          <a:stretch>
            <a:fillRect t="-43000" b="-43000"/>
          </a:stretch>
        </a:blipFill>
        <a:effectLst/>
      </p:bgPr>
    </p:bg>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3"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6435158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14285A"/>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cstate="print"/>
          <a:srcRect/>
          <a:stretch>
            <a:fillRect/>
          </a:stretch>
        </p:blipFill>
        <p:spPr bwMode="auto">
          <a:xfrm>
            <a:off x="7589520" y="6263640"/>
            <a:ext cx="1371600" cy="478267"/>
          </a:xfrm>
          <a:prstGeom prst="rect">
            <a:avLst/>
          </a:prstGeom>
          <a:noFill/>
          <a:ln w="9525">
            <a:noFill/>
            <a:miter lim="800000"/>
            <a:headEnd/>
            <a:tailEnd/>
          </a:ln>
          <a:effectLst/>
        </p:spPr>
      </p:pic>
    </p:spTree>
    <p:extLst>
      <p:ext uri="{BB962C8B-B14F-4D97-AF65-F5344CB8AC3E}">
        <p14:creationId xmlns:p14="http://schemas.microsoft.com/office/powerpoint/2010/main" val="3507083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tx1"/>
        </a:solidFill>
        <a:effectLst/>
      </p:bgPr>
    </p:bg>
    <p:spTree>
      <p:nvGrpSpPr>
        <p:cNvPr id="1" name=""/>
        <p:cNvGrpSpPr/>
        <p:nvPr/>
      </p:nvGrpSpPr>
      <p:grpSpPr>
        <a:xfrm>
          <a:off x="0" y="0"/>
          <a:ext cx="0" cy="0"/>
          <a:chOff x="0" y="0"/>
          <a:chExt cx="0" cy="0"/>
        </a:xfrm>
      </p:grpSpPr>
      <p:pic>
        <p:nvPicPr>
          <p:cNvPr id="5" name="Picture 5"/>
          <p:cNvPicPr>
            <a:picLocks noChangeAspect="1" noChangeArrowheads="1"/>
          </p:cNvPicPr>
          <p:nvPr userDrawn="1"/>
        </p:nvPicPr>
        <p:blipFill>
          <a:blip r:embed="rId2" cstate="print">
            <a:lum bright="-15000"/>
          </a:blip>
          <a:srcRect/>
          <a:stretch>
            <a:fillRect/>
          </a:stretch>
        </p:blipFill>
        <p:spPr bwMode="auto">
          <a:xfrm>
            <a:off x="7589520" y="6263640"/>
            <a:ext cx="1371600" cy="454553"/>
          </a:xfrm>
          <a:prstGeom prst="rect">
            <a:avLst/>
          </a:prstGeom>
          <a:noFill/>
          <a:ln w="9525">
            <a:noFill/>
            <a:miter lim="800000"/>
            <a:headEnd/>
            <a:tailEnd/>
          </a:ln>
          <a:effectLst/>
        </p:spPr>
      </p:pic>
    </p:spTree>
    <p:extLst>
      <p:ext uri="{BB962C8B-B14F-4D97-AF65-F5344CB8AC3E}">
        <p14:creationId xmlns:p14="http://schemas.microsoft.com/office/powerpoint/2010/main" val="281252594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7842088-95F0-48BA-A4BD-24D15C7CA658}" type="datetimeFigureOut">
              <a:rPr lang="en-US"/>
              <a:pPr>
                <a:defRPr/>
              </a:pPr>
              <a:t>2/26/2020</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8DDED5C-1A37-47E0-8482-F23A359ABA6F}" type="slidenum">
              <a:rPr lang="en-US"/>
              <a:pPr>
                <a:defRPr/>
              </a:pPr>
              <a:t>‹#›</a:t>
            </a:fld>
            <a:endParaRPr lang="en-US"/>
          </a:p>
        </p:txBody>
      </p:sp>
    </p:spTree>
    <p:extLst>
      <p:ext uri="{BB962C8B-B14F-4D97-AF65-F5344CB8AC3E}">
        <p14:creationId xmlns:p14="http://schemas.microsoft.com/office/powerpoint/2010/main" val="156540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0725" y="1524000"/>
            <a:ext cx="3754438" cy="4114800"/>
          </a:xfrm>
        </p:spPr>
        <p:txBody>
          <a:bodyPr/>
          <a:lstStyle>
            <a:lvl1pPr>
              <a:buSzPct val="110000"/>
              <a:buFontTx/>
              <a:buBlip>
                <a:blip r:embed="rId2"/>
              </a:buBlip>
              <a:defRPr sz="2800">
                <a:solidFill>
                  <a:srgbClr val="264D9A"/>
                </a:solidFill>
                <a:latin typeface="Arial Rounded MT Bold" pitchFamily="34" charset="0"/>
              </a:defRPr>
            </a:lvl1pPr>
            <a:lvl2pPr>
              <a:buSzPct val="90000"/>
              <a:buFontTx/>
              <a:buBlip>
                <a:blip r:embed="rId2"/>
              </a:buBlip>
              <a:defRPr sz="2400">
                <a:solidFill>
                  <a:srgbClr val="264D9A"/>
                </a:solidFill>
                <a:latin typeface="Arial Rounded MT Bold" pitchFamily="34" charset="0"/>
              </a:defRPr>
            </a:lvl2pPr>
            <a:lvl3pPr>
              <a:buSzPct val="80000"/>
              <a:buFontTx/>
              <a:buBlip>
                <a:blip r:embed="rId2"/>
              </a:buBlip>
              <a:defRPr sz="2000">
                <a:solidFill>
                  <a:srgbClr val="264D9A"/>
                </a:solidFill>
                <a:latin typeface="Arial Rounded MT Bold" pitchFamily="34" charset="0"/>
              </a:defRPr>
            </a:lvl3pPr>
            <a:lvl4pPr>
              <a:defRPr sz="1800">
                <a:solidFill>
                  <a:srgbClr val="264D9A"/>
                </a:solidFill>
                <a:latin typeface="Arial Rounded MT Bold" pitchFamily="34" charset="0"/>
              </a:defRPr>
            </a:lvl4pPr>
            <a:lvl5pPr>
              <a:defRPr sz="1800">
                <a:solidFill>
                  <a:srgbClr val="264D9A"/>
                </a:solidFill>
                <a:latin typeface="Arial Rounded MT Bold"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7563" y="1524000"/>
            <a:ext cx="3754437" cy="4114800"/>
          </a:xfrm>
        </p:spPr>
        <p:txBody>
          <a:bodyPr/>
          <a:lstStyle>
            <a:lvl1pPr>
              <a:buSzPct val="110000"/>
              <a:buFontTx/>
              <a:buBlip>
                <a:blip r:embed="rId2"/>
              </a:buBlip>
              <a:defRPr sz="2800">
                <a:solidFill>
                  <a:srgbClr val="264D9A"/>
                </a:solidFill>
              </a:defRPr>
            </a:lvl1pPr>
            <a:lvl2pPr>
              <a:buSzPct val="90000"/>
              <a:buFontTx/>
              <a:buBlip>
                <a:blip r:embed="rId2"/>
              </a:buBlip>
              <a:defRPr sz="2400">
                <a:solidFill>
                  <a:srgbClr val="264D9A"/>
                </a:solidFill>
              </a:defRPr>
            </a:lvl2pPr>
            <a:lvl3pPr>
              <a:buSzPct val="80000"/>
              <a:buFontTx/>
              <a:buBlip>
                <a:blip r:embed="rId2"/>
              </a:buBlip>
              <a:defRPr sz="2000">
                <a:solidFill>
                  <a:srgbClr val="264D9A"/>
                </a:solidFill>
              </a:defRPr>
            </a:lvl3pPr>
            <a:lvl4pPr>
              <a:defRPr sz="1800">
                <a:solidFill>
                  <a:srgbClr val="264D9A"/>
                </a:solidFill>
              </a:defRPr>
            </a:lvl4pPr>
            <a:lvl5pPr>
              <a:defRPr sz="1800">
                <a:solidFill>
                  <a:srgbClr val="264D9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2"/>
          <p:cNvPicPr>
            <a:picLocks noChangeAspect="1" noChangeArrowheads="1"/>
          </p:cNvPicPr>
          <p:nvPr userDrawn="1"/>
        </p:nvPicPr>
        <p:blipFill>
          <a:blip r:embed="rId3" cstate="print"/>
          <a:srcRect/>
          <a:stretch>
            <a:fillRect/>
          </a:stretch>
        </p:blipFill>
        <p:spPr bwMode="auto">
          <a:xfrm>
            <a:off x="-6350" y="5410200"/>
            <a:ext cx="9156700" cy="1487488"/>
          </a:xfrm>
          <a:prstGeom prst="rect">
            <a:avLst/>
          </a:prstGeom>
          <a:noFill/>
          <a:ln w="9525">
            <a:noFill/>
            <a:miter lim="800000"/>
            <a:headEnd/>
            <a:tailEnd/>
          </a:ln>
          <a:effectLst/>
        </p:spPr>
      </p:pic>
      <p:sp>
        <p:nvSpPr>
          <p:cNvPr id="10"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0725" y="1600200"/>
            <a:ext cx="3754438" cy="4114800"/>
          </a:xfrm>
        </p:spPr>
        <p:txBody>
          <a:bodyPr/>
          <a:lstStyle>
            <a:lvl1pPr>
              <a:buSzPct val="110000"/>
              <a:buFontTx/>
              <a:buBlip>
                <a:blip r:embed="rId2"/>
              </a:buBlip>
              <a:defRPr sz="2800">
                <a:solidFill>
                  <a:srgbClr val="264D9A"/>
                </a:solidFill>
                <a:latin typeface="Arial Rounded MT Bold" pitchFamily="34" charset="0"/>
              </a:defRPr>
            </a:lvl1pPr>
            <a:lvl2pPr>
              <a:buSzPct val="90000"/>
              <a:buFontTx/>
              <a:buBlip>
                <a:blip r:embed="rId2"/>
              </a:buBlip>
              <a:defRPr sz="2400">
                <a:solidFill>
                  <a:srgbClr val="264D9A"/>
                </a:solidFill>
                <a:latin typeface="Arial Rounded MT Bold" pitchFamily="34" charset="0"/>
              </a:defRPr>
            </a:lvl2pPr>
            <a:lvl3pPr>
              <a:buSzPct val="80000"/>
              <a:buFontTx/>
              <a:buBlip>
                <a:blip r:embed="rId2"/>
              </a:buBlip>
              <a:defRPr sz="2000">
                <a:solidFill>
                  <a:srgbClr val="264D9A"/>
                </a:solidFill>
                <a:latin typeface="Arial Rounded MT Bold" pitchFamily="34" charset="0"/>
              </a:defRPr>
            </a:lvl3pPr>
            <a:lvl4pPr>
              <a:defRPr sz="1800">
                <a:solidFill>
                  <a:srgbClr val="264D9A"/>
                </a:solidFill>
                <a:latin typeface="Arial Rounded MT Bold" pitchFamily="34" charset="0"/>
              </a:defRPr>
            </a:lvl4pPr>
            <a:lvl5pPr>
              <a:defRPr sz="1800">
                <a:solidFill>
                  <a:srgbClr val="264D9A"/>
                </a:solidFill>
                <a:latin typeface="Arial Rounded MT Bold"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7563" y="1600200"/>
            <a:ext cx="3754437" cy="4114800"/>
          </a:xfrm>
        </p:spPr>
        <p:txBody>
          <a:bodyPr/>
          <a:lstStyle>
            <a:lvl1pPr>
              <a:buSzPct val="110000"/>
              <a:buFontTx/>
              <a:buBlip>
                <a:blip r:embed="rId2"/>
              </a:buBlip>
              <a:defRPr sz="2800">
                <a:solidFill>
                  <a:srgbClr val="264D9A"/>
                </a:solidFill>
              </a:defRPr>
            </a:lvl1pPr>
            <a:lvl2pPr>
              <a:buSzPct val="90000"/>
              <a:buFontTx/>
              <a:buBlip>
                <a:blip r:embed="rId2"/>
              </a:buBlip>
              <a:defRPr sz="2400">
                <a:solidFill>
                  <a:srgbClr val="264D9A"/>
                </a:solidFill>
              </a:defRPr>
            </a:lvl2pPr>
            <a:lvl3pPr>
              <a:buSzPct val="80000"/>
              <a:buFontTx/>
              <a:buBlip>
                <a:blip r:embed="rId2"/>
              </a:buBlip>
              <a:defRPr sz="2000">
                <a:solidFill>
                  <a:srgbClr val="264D9A"/>
                </a:solidFill>
              </a:defRPr>
            </a:lvl3pPr>
            <a:lvl4pPr>
              <a:defRPr sz="1800">
                <a:solidFill>
                  <a:srgbClr val="264D9A"/>
                </a:solidFill>
              </a:defRPr>
            </a:lvl4pPr>
            <a:lvl5pPr>
              <a:defRPr sz="1800">
                <a:solidFill>
                  <a:srgbClr val="264D9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10" name="Picture 9" descr="Blue Gold Logo.png"/>
          <p:cNvPicPr>
            <a:picLocks noChangeAspect="1"/>
          </p:cNvPicPr>
          <p:nvPr userDrawn="1"/>
        </p:nvPicPr>
        <p:blipFill>
          <a:blip r:embed="rId3" cstate="print"/>
          <a:stretch>
            <a:fillRect/>
          </a:stretch>
        </p:blipFill>
        <p:spPr>
          <a:xfrm>
            <a:off x="7863840" y="6309360"/>
            <a:ext cx="1097280" cy="3746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1"/>
          <p:cNvSpPr>
            <a:spLocks noGrp="1"/>
          </p:cNvSpPr>
          <p:nvPr>
            <p:ph type="title"/>
          </p:nvPr>
        </p:nvSpPr>
        <p:spPr>
          <a:xfrm>
            <a:off x="0" y="152400"/>
            <a:ext cx="9144000" cy="838200"/>
          </a:xfrm>
        </p:spPr>
        <p:txBody>
          <a:bodyPr tIns="0" bIns="0" anchor="ctr" anchorCtr="0"/>
          <a:lstStyle/>
          <a:p>
            <a:r>
              <a:rPr lang="en-US" dirty="0"/>
              <a:t>Click to edit Master title style</a:t>
            </a:r>
          </a:p>
        </p:txBody>
      </p:sp>
      <p:pic>
        <p:nvPicPr>
          <p:cNvPr id="3" name="Picture 2"/>
          <p:cNvPicPr>
            <a:picLocks noChangeAspect="1" noChangeArrowheads="1"/>
          </p:cNvPicPr>
          <p:nvPr userDrawn="1"/>
        </p:nvPicPr>
        <p:blipFill>
          <a:blip r:embed="rId2" cstate="print"/>
          <a:srcRect/>
          <a:stretch>
            <a:fillRect/>
          </a:stretch>
        </p:blipFill>
        <p:spPr bwMode="auto">
          <a:xfrm>
            <a:off x="-6350" y="5410200"/>
            <a:ext cx="9156700" cy="1487488"/>
          </a:xfrm>
          <a:prstGeom prst="rect">
            <a:avLst/>
          </a:prstGeom>
          <a:noFill/>
          <a:ln w="9525">
            <a:noFill/>
            <a:miter lim="800000"/>
            <a:headEnd/>
            <a:tailEn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838200"/>
          </a:xfrm>
          <a:noFill/>
          <a:scene3d>
            <a:camera prst="orthographicFront"/>
            <a:lightRig rig="balanced" dir="t"/>
          </a:scene3d>
          <a:sp3d prstMaterial="clear"/>
        </p:spPr>
        <p:txBody>
          <a:bodyPr tIns="0" bIns="0" anchor="ctr" anchorCtr="0"/>
          <a:lstStyle>
            <a:lvl1pPr marL="400050" indent="0">
              <a:defRPr>
                <a:solidFill>
                  <a:srgbClr val="1E3C78"/>
                </a:solidFill>
              </a:defRPr>
            </a:lvl1pPr>
          </a:lstStyle>
          <a:p>
            <a:r>
              <a:rPr lang="en-US" dirty="0"/>
              <a:t>Click to edit Master title style</a:t>
            </a:r>
          </a:p>
        </p:txBody>
      </p:sp>
      <p:pic>
        <p:nvPicPr>
          <p:cNvPr id="8" name="Picture 2"/>
          <p:cNvPicPr>
            <a:picLocks noChangeAspect="1" noChangeArrowheads="1"/>
          </p:cNvPicPr>
          <p:nvPr userDrawn="1"/>
        </p:nvPicPr>
        <p:blipFill>
          <a:blip r:embed="rId2" cstate="print"/>
          <a:srcRect r="26784"/>
          <a:stretch>
            <a:fillRect/>
          </a:stretch>
        </p:blipFill>
        <p:spPr bwMode="auto">
          <a:xfrm rot="5400000" flipH="1">
            <a:off x="-2693988" y="2693988"/>
            <a:ext cx="6858001" cy="1470025"/>
          </a:xfrm>
          <a:prstGeom prst="rect">
            <a:avLst/>
          </a:prstGeom>
          <a:noFill/>
          <a:ln w="9525">
            <a:noFill/>
            <a:miter lim="800000"/>
            <a:headEnd/>
            <a:tailEnd/>
          </a:ln>
          <a:effectLst/>
        </p:spPr>
      </p:pic>
      <p:pic>
        <p:nvPicPr>
          <p:cNvPr id="6" name="Picture 5" descr="Blue Gold Logo.png"/>
          <p:cNvPicPr>
            <a:picLocks noChangeAspect="1"/>
          </p:cNvPicPr>
          <p:nvPr userDrawn="1"/>
        </p:nvPicPr>
        <p:blipFill>
          <a:blip r:embed="rId3" cstate="print"/>
          <a:stretch>
            <a:fillRect/>
          </a:stretch>
        </p:blipFill>
        <p:spPr>
          <a:xfrm>
            <a:off x="7863840" y="6309360"/>
            <a:ext cx="1097280" cy="3746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17.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6.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264D9A"/>
            </a:gs>
            <a:gs pos="21000">
              <a:schemeClr val="bg1"/>
            </a:gs>
            <a:gs pos="10000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bwMode="auto">
          <a:xfrm>
            <a:off x="0" y="76200"/>
            <a:ext cx="9144000" cy="1295400"/>
          </a:xfrm>
          <a:prstGeom prst="rect">
            <a:avLst/>
          </a:prstGeom>
          <a:solidFill>
            <a:srgbClr val="264D9A"/>
          </a:solidFill>
          <a:ln w="9525">
            <a:noFill/>
            <a:miter lim="800000"/>
            <a:headEnd/>
            <a:tailEnd/>
          </a:ln>
          <a:scene3d>
            <a:camera prst="orthographicFront"/>
            <a:lightRig rig="balanced" dir="t"/>
          </a:scene3d>
          <a:sp3d prstMaterial="clear">
            <a:bevelT/>
          </a:sp3d>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7" name="Rectangle 5"/>
          <p:cNvSpPr>
            <a:spLocks noGrp="1" noChangeArrowheads="1"/>
          </p:cNvSpPr>
          <p:nvPr>
            <p:ph type="body" idx="1"/>
          </p:nvPr>
        </p:nvSpPr>
        <p:spPr bwMode="auto">
          <a:xfrm>
            <a:off x="949325" y="1981200"/>
            <a:ext cx="76612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26" name="Rectangle 6"/>
          <p:cNvSpPr>
            <a:spLocks noGrp="1" noChangeArrowheads="1"/>
          </p:cNvSpPr>
          <p:nvPr>
            <p:ph type="dt" sz="half" idx="2"/>
          </p:nvPr>
        </p:nvSpPr>
        <p:spPr bwMode="auto">
          <a:xfrm>
            <a:off x="9461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5127" name="Rectangle 7"/>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5128" name="Rectangle 8"/>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A536AC6B-3E1A-4283-88DD-FAF875A3B3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3" r:id="rId1"/>
    <p:sldLayoutId id="2147484314" r:id="rId2"/>
    <p:sldLayoutId id="2147484272" r:id="rId3"/>
    <p:sldLayoutId id="2147484307" r:id="rId4"/>
    <p:sldLayoutId id="2147484294" r:id="rId5"/>
    <p:sldLayoutId id="2147484274" r:id="rId6"/>
    <p:sldLayoutId id="2147484308" r:id="rId7"/>
    <p:sldLayoutId id="2147484309" r:id="rId8"/>
    <p:sldLayoutId id="2147484310" r:id="rId9"/>
    <p:sldLayoutId id="2147484275" r:id="rId10"/>
    <p:sldLayoutId id="2147484278" r:id="rId11"/>
    <p:sldLayoutId id="2147484279" r:id="rId12"/>
    <p:sldLayoutId id="2147484281" r:id="rId13"/>
    <p:sldLayoutId id="2147484311" r:id="rId14"/>
    <p:sldLayoutId id="2147484312" r:id="rId15"/>
    <p:sldLayoutId id="2147484313" r:id="rId16"/>
  </p:sldLayoutIdLst>
  <p:txStyles>
    <p:titleStyle>
      <a:lvl1pPr algn="ctr" rtl="0" eaLnBrk="0" fontAlgn="base" hangingPunct="0">
        <a:spcBef>
          <a:spcPct val="0"/>
        </a:spcBef>
        <a:spcAft>
          <a:spcPct val="0"/>
        </a:spcAft>
        <a:defRPr sz="3600" cap="small" baseline="0">
          <a:solidFill>
            <a:schemeClr val="bg1"/>
          </a:solidFill>
          <a:latin typeface="Arial Rounded MT Bold"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eaLnBrk="0" fontAlgn="base" hangingPunct="0">
        <a:spcBef>
          <a:spcPct val="20000"/>
        </a:spcBef>
        <a:spcAft>
          <a:spcPct val="0"/>
        </a:spcAft>
        <a:buClr>
          <a:schemeClr val="accent1"/>
        </a:buClr>
        <a:buSzPct val="110000"/>
        <a:buFontTx/>
        <a:buBlip>
          <a:blip r:embed="rId18"/>
        </a:buBlip>
        <a:defRPr sz="3200">
          <a:solidFill>
            <a:srgbClr val="264D9A"/>
          </a:solidFill>
          <a:latin typeface="Arial Rounded MT Bold" pitchFamily="34" charset="0"/>
          <a:ea typeface="+mn-ea"/>
          <a:cs typeface="+mn-cs"/>
        </a:defRPr>
      </a:lvl1pPr>
      <a:lvl2pPr marL="889000" indent="-439738" algn="l" rtl="0" eaLnBrk="0" fontAlgn="base" hangingPunct="0">
        <a:spcBef>
          <a:spcPct val="20000"/>
        </a:spcBef>
        <a:spcAft>
          <a:spcPct val="0"/>
        </a:spcAft>
        <a:buClr>
          <a:schemeClr val="hlink"/>
        </a:buClr>
        <a:buSzPct val="90000"/>
        <a:buFontTx/>
        <a:buBlip>
          <a:blip r:embed="rId18"/>
        </a:buBlip>
        <a:defRPr sz="2800">
          <a:solidFill>
            <a:srgbClr val="264D9A"/>
          </a:solidFill>
          <a:latin typeface="Arial Rounded MT Bold" pitchFamily="34" charset="0"/>
        </a:defRPr>
      </a:lvl2pPr>
      <a:lvl3pPr marL="1293813" indent="-403225" algn="l" rtl="0" eaLnBrk="0" fontAlgn="base" hangingPunct="0">
        <a:spcBef>
          <a:spcPct val="20000"/>
        </a:spcBef>
        <a:spcAft>
          <a:spcPct val="0"/>
        </a:spcAft>
        <a:buClr>
          <a:schemeClr val="accent1"/>
        </a:buClr>
        <a:buSzPct val="80000"/>
        <a:buFontTx/>
        <a:buBlip>
          <a:blip r:embed="rId18"/>
        </a:buBlip>
        <a:defRPr sz="2400">
          <a:solidFill>
            <a:srgbClr val="264D9A"/>
          </a:solidFill>
          <a:latin typeface="Arial Rounded MT Bold" pitchFamily="34" charset="0"/>
        </a:defRPr>
      </a:lvl3pPr>
      <a:lvl4pPr marL="1681163" indent="-385763" algn="l" rtl="0" eaLnBrk="0" fontAlgn="base" hangingPunct="0">
        <a:spcBef>
          <a:spcPct val="20000"/>
        </a:spcBef>
        <a:spcAft>
          <a:spcPct val="0"/>
        </a:spcAft>
        <a:buClr>
          <a:schemeClr val="hlink"/>
        </a:buClr>
        <a:buSzPct val="75000"/>
        <a:buFontTx/>
        <a:buBlip>
          <a:blip r:embed="rId18"/>
        </a:buBlip>
        <a:defRPr sz="2000">
          <a:solidFill>
            <a:srgbClr val="264D9A"/>
          </a:solidFill>
          <a:latin typeface="Arial Rounded MT Bold" pitchFamily="34" charset="0"/>
        </a:defRPr>
      </a:lvl4pPr>
      <a:lvl5pPr marL="2070100" indent="-387350" algn="l" rtl="0" eaLnBrk="0" fontAlgn="base" hangingPunct="0">
        <a:spcBef>
          <a:spcPct val="20000"/>
        </a:spcBef>
        <a:spcAft>
          <a:spcPct val="0"/>
        </a:spcAft>
        <a:buClr>
          <a:schemeClr val="accent1"/>
        </a:buClr>
        <a:buSzPct val="70000"/>
        <a:buFontTx/>
        <a:buBlip>
          <a:blip r:embed="rId18"/>
        </a:buBlip>
        <a:defRPr sz="2000">
          <a:solidFill>
            <a:srgbClr val="264D9A"/>
          </a:solidFill>
          <a:latin typeface="Arial Rounded MT Bold" pitchFamily="34" charset="0"/>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64D9A"/>
            </a:gs>
            <a:gs pos="21000">
              <a:schemeClr val="bg1"/>
            </a:gs>
            <a:gs pos="100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bwMode="auto">
          <a:xfrm>
            <a:off x="0" y="76200"/>
            <a:ext cx="9144000" cy="1295400"/>
          </a:xfrm>
          <a:prstGeom prst="rect">
            <a:avLst/>
          </a:prstGeom>
          <a:solidFill>
            <a:srgbClr val="264D9A"/>
          </a:solidFill>
          <a:ln w="9525">
            <a:noFill/>
            <a:miter lim="800000"/>
            <a:headEnd/>
            <a:tailEnd/>
          </a:ln>
          <a:scene3d>
            <a:camera prst="orthographicFront"/>
            <a:lightRig rig="balanced" dir="t"/>
          </a:scene3d>
          <a:sp3d prstMaterial="clear">
            <a:bevelT/>
          </a:sp3d>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7" name="Rectangle 5"/>
          <p:cNvSpPr>
            <a:spLocks noGrp="1" noChangeArrowheads="1"/>
          </p:cNvSpPr>
          <p:nvPr>
            <p:ph type="body" idx="1"/>
          </p:nvPr>
        </p:nvSpPr>
        <p:spPr bwMode="auto">
          <a:xfrm>
            <a:off x="949325" y="1981200"/>
            <a:ext cx="76612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p:cNvSpPr>
            <a:spLocks noGrp="1"/>
          </p:cNvSpPr>
          <p:nvPr>
            <p:ph type="sldNum" sz="quarter" idx="4"/>
          </p:nvPr>
        </p:nvSpPr>
        <p:spPr>
          <a:xfrm>
            <a:off x="0" y="6400800"/>
            <a:ext cx="1905000" cy="457200"/>
          </a:xfrm>
          <a:prstGeom prst="rect">
            <a:avLst/>
          </a:prstGeom>
        </p:spPr>
        <p:txBody>
          <a:bodyPr anchor="b"/>
          <a:lstStyle>
            <a:lvl1pPr algn="l" rtl="0" fontAlgn="base">
              <a:spcBef>
                <a:spcPct val="0"/>
              </a:spcBef>
              <a:spcAft>
                <a:spcPct val="0"/>
              </a:spcAft>
              <a:defRPr lang="en-US" sz="1200" b="1" kern="1200" spc="80" baseline="0" smtClean="0">
                <a:solidFill>
                  <a:srgbClr val="002060"/>
                </a:solidFill>
                <a:effectLst/>
                <a:latin typeface="Arial" pitchFamily="34" charset="0"/>
                <a:ea typeface="+mn-ea"/>
                <a:cs typeface="Arial" pitchFamily="34" charset="0"/>
              </a:defRPr>
            </a:lvl1pPr>
          </a:lstStyle>
          <a:p>
            <a:fld id="{2C498954-1FAD-4511-87CC-02A7E6114CD3}" type="slidenum">
              <a:rPr lang="en-US" smtClean="0"/>
              <a:pPr/>
              <a:t>‹#›</a:t>
            </a:fld>
            <a:endParaRPr lang="en-US" dirty="0"/>
          </a:p>
        </p:txBody>
      </p:sp>
    </p:spTree>
    <p:extLst>
      <p:ext uri="{BB962C8B-B14F-4D97-AF65-F5344CB8AC3E}">
        <p14:creationId xmlns:p14="http://schemas.microsoft.com/office/powerpoint/2010/main" val="306524971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Lst>
  <p:hf hdr="0" ftr="0" dt="0"/>
  <p:txStyles>
    <p:titleStyle>
      <a:lvl1pPr algn="ctr" rtl="0" eaLnBrk="0" fontAlgn="base" hangingPunct="0">
        <a:spcBef>
          <a:spcPct val="0"/>
        </a:spcBef>
        <a:spcAft>
          <a:spcPct val="0"/>
        </a:spcAft>
        <a:defRPr sz="3600" cap="small" baseline="0">
          <a:solidFill>
            <a:schemeClr val="bg1"/>
          </a:solidFill>
          <a:latin typeface="Arial Rounded MT Bold"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eaLnBrk="0" fontAlgn="base" hangingPunct="0">
        <a:spcBef>
          <a:spcPct val="20000"/>
        </a:spcBef>
        <a:spcAft>
          <a:spcPct val="0"/>
        </a:spcAft>
        <a:buClr>
          <a:schemeClr val="accent1"/>
        </a:buClr>
        <a:buSzPct val="110000"/>
        <a:buFontTx/>
        <a:buBlip>
          <a:blip r:embed="rId18"/>
        </a:buBlip>
        <a:defRPr sz="3200">
          <a:solidFill>
            <a:srgbClr val="264D9A"/>
          </a:solidFill>
          <a:latin typeface="Arial Rounded MT Bold" pitchFamily="34" charset="0"/>
          <a:ea typeface="+mn-ea"/>
          <a:cs typeface="+mn-cs"/>
        </a:defRPr>
      </a:lvl1pPr>
      <a:lvl2pPr marL="889000" indent="-439738" algn="l" rtl="0" eaLnBrk="0" fontAlgn="base" hangingPunct="0">
        <a:spcBef>
          <a:spcPct val="20000"/>
        </a:spcBef>
        <a:spcAft>
          <a:spcPct val="0"/>
        </a:spcAft>
        <a:buClr>
          <a:schemeClr val="hlink"/>
        </a:buClr>
        <a:buSzPct val="90000"/>
        <a:buFontTx/>
        <a:buBlip>
          <a:blip r:embed="rId18"/>
        </a:buBlip>
        <a:defRPr sz="2800">
          <a:solidFill>
            <a:srgbClr val="264D9A"/>
          </a:solidFill>
          <a:latin typeface="Arial Rounded MT Bold" pitchFamily="34" charset="0"/>
        </a:defRPr>
      </a:lvl2pPr>
      <a:lvl3pPr marL="1293813" indent="-403225" algn="l" rtl="0" eaLnBrk="0" fontAlgn="base" hangingPunct="0">
        <a:spcBef>
          <a:spcPct val="20000"/>
        </a:spcBef>
        <a:spcAft>
          <a:spcPct val="0"/>
        </a:spcAft>
        <a:buClr>
          <a:schemeClr val="accent1"/>
        </a:buClr>
        <a:buSzPct val="80000"/>
        <a:buFontTx/>
        <a:buBlip>
          <a:blip r:embed="rId18"/>
        </a:buBlip>
        <a:defRPr sz="2400">
          <a:solidFill>
            <a:srgbClr val="264D9A"/>
          </a:solidFill>
          <a:latin typeface="Arial Rounded MT Bold" pitchFamily="34" charset="0"/>
        </a:defRPr>
      </a:lvl3pPr>
      <a:lvl4pPr marL="1681163" indent="-385763" algn="l" rtl="0" eaLnBrk="0" fontAlgn="base" hangingPunct="0">
        <a:spcBef>
          <a:spcPct val="20000"/>
        </a:spcBef>
        <a:spcAft>
          <a:spcPct val="0"/>
        </a:spcAft>
        <a:buClr>
          <a:schemeClr val="hlink"/>
        </a:buClr>
        <a:buSzPct val="75000"/>
        <a:buFontTx/>
        <a:buBlip>
          <a:blip r:embed="rId18"/>
        </a:buBlip>
        <a:defRPr sz="2000">
          <a:solidFill>
            <a:srgbClr val="264D9A"/>
          </a:solidFill>
          <a:latin typeface="Arial Rounded MT Bold" pitchFamily="34" charset="0"/>
        </a:defRPr>
      </a:lvl4pPr>
      <a:lvl5pPr marL="2070100" indent="-387350" algn="l" rtl="0" eaLnBrk="0" fontAlgn="base" hangingPunct="0">
        <a:spcBef>
          <a:spcPct val="20000"/>
        </a:spcBef>
        <a:spcAft>
          <a:spcPct val="0"/>
        </a:spcAft>
        <a:buClr>
          <a:schemeClr val="accent1"/>
        </a:buClr>
        <a:buSzPct val="70000"/>
        <a:buFontTx/>
        <a:buBlip>
          <a:blip r:embed="rId18"/>
        </a:buBlip>
        <a:defRPr sz="2000">
          <a:solidFill>
            <a:srgbClr val="264D9A"/>
          </a:solidFill>
          <a:latin typeface="Arial Rounded MT Bold" pitchFamily="34" charset="0"/>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print">
            <a:lum/>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bwMode="auto">
          <a:xfrm>
            <a:off x="1752600" y="2743200"/>
            <a:ext cx="731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713" name="Rectangle 17"/>
          <p:cNvSpPr>
            <a:spLocks noGrp="1" noChangeArrowheads="1"/>
          </p:cNvSpPr>
          <p:nvPr>
            <p:ph type="title"/>
          </p:nvPr>
        </p:nvSpPr>
        <p:spPr bwMode="auto">
          <a:xfrm>
            <a:off x="1752600" y="1752600"/>
            <a:ext cx="731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34788148"/>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Lst>
  <p:transition/>
  <p:txStyles>
    <p:titleStyle>
      <a:lvl1pPr algn="l" rtl="0" eaLnBrk="1" fontAlgn="base" hangingPunct="1">
        <a:spcBef>
          <a:spcPct val="0"/>
        </a:spcBef>
        <a:spcAft>
          <a:spcPct val="0"/>
        </a:spcAft>
        <a:defRPr sz="4000" b="1">
          <a:solidFill>
            <a:srgbClr val="CC9900"/>
          </a:solidFill>
          <a:latin typeface="+mj-lt"/>
          <a:ea typeface="+mj-ea"/>
          <a:cs typeface="+mj-cs"/>
        </a:defRPr>
      </a:lvl1pPr>
      <a:lvl2pPr algn="l" rtl="0" eaLnBrk="1" fontAlgn="base" hangingPunct="1">
        <a:spcBef>
          <a:spcPct val="0"/>
        </a:spcBef>
        <a:spcAft>
          <a:spcPct val="0"/>
        </a:spcAft>
        <a:defRPr sz="4000" b="1">
          <a:solidFill>
            <a:srgbClr val="000000"/>
          </a:solidFill>
          <a:latin typeface="Arial Narrow" pitchFamily="34" charset="0"/>
        </a:defRPr>
      </a:lvl2pPr>
      <a:lvl3pPr algn="l" rtl="0" eaLnBrk="1" fontAlgn="base" hangingPunct="1">
        <a:spcBef>
          <a:spcPct val="0"/>
        </a:spcBef>
        <a:spcAft>
          <a:spcPct val="0"/>
        </a:spcAft>
        <a:defRPr sz="4000" b="1">
          <a:solidFill>
            <a:srgbClr val="000000"/>
          </a:solidFill>
          <a:latin typeface="Arial Narrow" pitchFamily="34" charset="0"/>
        </a:defRPr>
      </a:lvl3pPr>
      <a:lvl4pPr algn="l" rtl="0" eaLnBrk="1" fontAlgn="base" hangingPunct="1">
        <a:spcBef>
          <a:spcPct val="0"/>
        </a:spcBef>
        <a:spcAft>
          <a:spcPct val="0"/>
        </a:spcAft>
        <a:defRPr sz="4000" b="1">
          <a:solidFill>
            <a:srgbClr val="000000"/>
          </a:solidFill>
          <a:latin typeface="Arial Narrow" pitchFamily="34" charset="0"/>
        </a:defRPr>
      </a:lvl4pPr>
      <a:lvl5pPr algn="l" rtl="0" eaLnBrk="1" fontAlgn="base" hangingPunct="1">
        <a:spcBef>
          <a:spcPct val="0"/>
        </a:spcBef>
        <a:spcAft>
          <a:spcPct val="0"/>
        </a:spcAft>
        <a:defRPr sz="4000" b="1">
          <a:solidFill>
            <a:srgbClr val="000000"/>
          </a:solidFill>
          <a:latin typeface="Arial Narrow" pitchFamily="34" charset="0"/>
        </a:defRPr>
      </a:lvl5pPr>
      <a:lvl6pPr marL="457200" algn="l" rtl="0" eaLnBrk="1" fontAlgn="base" hangingPunct="1">
        <a:spcBef>
          <a:spcPct val="0"/>
        </a:spcBef>
        <a:spcAft>
          <a:spcPct val="0"/>
        </a:spcAft>
        <a:defRPr sz="4000" b="1">
          <a:solidFill>
            <a:srgbClr val="000000"/>
          </a:solidFill>
          <a:latin typeface="Arial Narrow" pitchFamily="34" charset="0"/>
        </a:defRPr>
      </a:lvl6pPr>
      <a:lvl7pPr marL="914400" algn="l" rtl="0" eaLnBrk="1" fontAlgn="base" hangingPunct="1">
        <a:spcBef>
          <a:spcPct val="0"/>
        </a:spcBef>
        <a:spcAft>
          <a:spcPct val="0"/>
        </a:spcAft>
        <a:defRPr sz="4000" b="1">
          <a:solidFill>
            <a:srgbClr val="000000"/>
          </a:solidFill>
          <a:latin typeface="Arial Narrow" pitchFamily="34" charset="0"/>
        </a:defRPr>
      </a:lvl7pPr>
      <a:lvl8pPr marL="1371600" algn="l" rtl="0" eaLnBrk="1" fontAlgn="base" hangingPunct="1">
        <a:spcBef>
          <a:spcPct val="0"/>
        </a:spcBef>
        <a:spcAft>
          <a:spcPct val="0"/>
        </a:spcAft>
        <a:defRPr sz="4000" b="1">
          <a:solidFill>
            <a:srgbClr val="000000"/>
          </a:solidFill>
          <a:latin typeface="Arial Narrow" pitchFamily="34" charset="0"/>
        </a:defRPr>
      </a:lvl8pPr>
      <a:lvl9pPr marL="1828800" algn="l" rtl="0" eaLnBrk="1" fontAlgn="base" hangingPunct="1">
        <a:spcBef>
          <a:spcPct val="0"/>
        </a:spcBef>
        <a:spcAft>
          <a:spcPct val="0"/>
        </a:spcAft>
        <a:defRPr sz="4000" b="1">
          <a:solidFill>
            <a:srgbClr val="000000"/>
          </a:solidFill>
          <a:latin typeface="Arial Narrow" pitchFamily="34" charset="0"/>
        </a:defRPr>
      </a:lvl9pPr>
    </p:titleStyle>
    <p:bodyStyle>
      <a:lvl1pPr marL="342900" indent="-342900" algn="l" rtl="0" eaLnBrk="1" fontAlgn="base" hangingPunct="1">
        <a:spcBef>
          <a:spcPct val="20000"/>
        </a:spcBef>
        <a:spcAft>
          <a:spcPct val="0"/>
        </a:spcAft>
        <a:buClr>
          <a:schemeClr val="accent1">
            <a:lumMod val="50000"/>
          </a:schemeClr>
        </a:buClr>
        <a:buSzPct val="100000"/>
        <a:buFontTx/>
        <a:buBlip>
          <a:blip r:embed="rId25"/>
        </a:buBlip>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lumMod val="50000"/>
          </a:schemeClr>
        </a:buClr>
        <a:buSzPct val="100000"/>
        <a:buFontTx/>
        <a:buBlip>
          <a:blip r:embed="rId25"/>
        </a:buBlip>
        <a:defRPr sz="2400">
          <a:solidFill>
            <a:schemeClr val="tx1"/>
          </a:solidFill>
          <a:latin typeface="+mn-lt"/>
        </a:defRPr>
      </a:lvl2pPr>
      <a:lvl3pPr marL="1143000" indent="-228600" algn="l" rtl="0" eaLnBrk="1" fontAlgn="base" hangingPunct="1">
        <a:spcBef>
          <a:spcPct val="20000"/>
        </a:spcBef>
        <a:spcAft>
          <a:spcPct val="0"/>
        </a:spcAft>
        <a:buClr>
          <a:schemeClr val="accent1">
            <a:lumMod val="50000"/>
          </a:schemeClr>
        </a:buClr>
        <a:buSzPct val="100000"/>
        <a:buFontTx/>
        <a:buBlip>
          <a:blip r:embed="rId25"/>
        </a:buBlip>
        <a:defRPr sz="2000">
          <a:solidFill>
            <a:schemeClr val="tx1"/>
          </a:solidFill>
          <a:latin typeface="+mn-lt"/>
        </a:defRPr>
      </a:lvl3pPr>
      <a:lvl4pPr marL="1600200" indent="-228600" algn="l" rtl="0" eaLnBrk="1" fontAlgn="base" hangingPunct="1">
        <a:spcBef>
          <a:spcPct val="20000"/>
        </a:spcBef>
        <a:spcAft>
          <a:spcPct val="0"/>
        </a:spcAft>
        <a:buClr>
          <a:schemeClr val="accent1">
            <a:lumMod val="50000"/>
          </a:schemeClr>
        </a:buClr>
        <a:buSzPct val="100000"/>
        <a:buFontTx/>
        <a:buBlip>
          <a:blip r:embed="rId25"/>
        </a:buBlip>
        <a:defRPr>
          <a:solidFill>
            <a:schemeClr val="tx1"/>
          </a:solidFill>
          <a:latin typeface="+mn-lt"/>
        </a:defRPr>
      </a:lvl4pPr>
      <a:lvl5pPr marL="2057400" indent="-228600" algn="l" rtl="0" eaLnBrk="1" fontAlgn="base" hangingPunct="1">
        <a:spcBef>
          <a:spcPct val="20000"/>
        </a:spcBef>
        <a:spcAft>
          <a:spcPct val="0"/>
        </a:spcAft>
        <a:buClr>
          <a:schemeClr val="accent1">
            <a:lumMod val="50000"/>
          </a:schemeClr>
        </a:buClr>
        <a:buSzPct val="100000"/>
        <a:buFontTx/>
        <a:buBlip>
          <a:blip r:embed="rId25"/>
        </a:buBlip>
        <a:defRPr>
          <a:solidFill>
            <a:schemeClr val="tx1"/>
          </a:solidFill>
          <a:latin typeface="+mn-lt"/>
        </a:defRPr>
      </a:lvl5pPr>
      <a:lvl6pPr marL="25146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6pPr>
      <a:lvl7pPr marL="29718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7pPr>
      <a:lvl8pPr marL="34290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8pPr>
      <a:lvl9pPr marL="3886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rot="10800000" flipV="1">
            <a:off x="1160462" y="2133600"/>
            <a:ext cx="7045325" cy="2308324"/>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Rounded MT Bold" panose="020F0704030504030204" pitchFamily="34" charset="0"/>
                <a:ea typeface="Georgia" pitchFamily="18" charset="0"/>
                <a:cs typeface="Arial" pitchFamily="34" charset="0"/>
              </a:rPr>
              <a:t>Proposition 64 Public Health and Safety Grant Program</a:t>
            </a:r>
            <a:endParaRPr kumimoji="0" lang="en-US" sz="4000" b="0" i="0" u="none" strike="noStrike" kern="1200" cap="none" spc="0" normalizeH="0" baseline="0" noProof="0" dirty="0">
              <a:ln>
                <a:noFill/>
              </a:ln>
              <a:solidFill>
                <a:srgbClr val="FFFFFF"/>
              </a:solidFill>
              <a:effectLst/>
              <a:uLnTx/>
              <a:uFillTx/>
              <a:latin typeface="Arial Rounded MT Bold" panose="020F0704030504030204" pitchFamily="34" charset="0"/>
              <a:ea typeface="Georgia" pitchFamily="18" charset="0"/>
              <a:cs typeface="Arial" pitchFamily="34" charset="0"/>
            </a:endParaRPr>
          </a:p>
        </p:txBody>
      </p:sp>
      <p:sp>
        <p:nvSpPr>
          <p:cNvPr id="9" name="Rectangle 172"/>
          <p:cNvSpPr>
            <a:spLocks noChangeArrowheads="1"/>
          </p:cNvSpPr>
          <p:nvPr/>
        </p:nvSpPr>
        <p:spPr bwMode="auto">
          <a:xfrm>
            <a:off x="2740025" y="5638800"/>
            <a:ext cx="3886200" cy="369888"/>
          </a:xfrm>
          <a:prstGeom prst="rect">
            <a:avLst/>
          </a:prstGeom>
          <a:noFill/>
          <a:ln w="9525">
            <a:noFill/>
            <a:miter lim="800000"/>
            <a:headEnd/>
            <a:tailEnd/>
          </a:ln>
          <a:effectLst/>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Franklin Gothic Demi" pitchFamily="34" charset="0"/>
                <a:ea typeface="+mn-ea"/>
                <a:cs typeface="+mn-cs"/>
              </a:rPr>
              <a:t>February 26, 2020</a:t>
            </a:r>
            <a:endParaRPr kumimoji="0" lang="en-US" sz="2400" b="0" i="0" u="none" strike="noStrike" kern="1200" cap="none" spc="0" normalizeH="0" baseline="0" noProof="0" dirty="0">
              <a:ln>
                <a:noFill/>
              </a:ln>
              <a:solidFill>
                <a:srgbClr val="FFFFFF"/>
              </a:solidFill>
              <a:effectLst/>
              <a:uLnTx/>
              <a:uFillTx/>
              <a:latin typeface="Franklin Gothic Demi" pitchFamily="34" charset="0"/>
              <a:ea typeface="+mn-ea"/>
              <a:cs typeface="+mn-cs"/>
            </a:endParaRPr>
          </a:p>
        </p:txBody>
      </p:sp>
      <p:sp>
        <p:nvSpPr>
          <p:cNvPr id="2" name="Rectangle 1">
            <a:extLst>
              <a:ext uri="{FF2B5EF4-FFF2-40B4-BE49-F238E27FC236}">
                <a16:creationId xmlns:a16="http://schemas.microsoft.com/office/drawing/2014/main" id="{D175B238-8FC9-4B9F-B0D3-C16A97F7F6C9}"/>
              </a:ext>
            </a:extLst>
          </p:cNvPr>
          <p:cNvSpPr/>
          <p:nvPr/>
        </p:nvSpPr>
        <p:spPr>
          <a:xfrm>
            <a:off x="1224359" y="4322182"/>
            <a:ext cx="691753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Bidders’ Conference</a:t>
            </a:r>
          </a:p>
        </p:txBody>
      </p:sp>
    </p:spTree>
    <p:extLst>
      <p:ext uri="{BB962C8B-B14F-4D97-AF65-F5344CB8AC3E}">
        <p14:creationId xmlns:p14="http://schemas.microsoft.com/office/powerpoint/2010/main" val="13556174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8382000" cy="1142995"/>
          </a:xfrm>
        </p:spPr>
        <p:txBody>
          <a:bodyPr/>
          <a:lstStyle/>
          <a:p>
            <a:r>
              <a:rPr lang="en-US" b="1" u="sng" cap="all" dirty="0"/>
              <a:t>Proposition 64 PH&amp;S Grant</a:t>
            </a:r>
          </a:p>
        </p:txBody>
      </p:sp>
      <p:sp>
        <p:nvSpPr>
          <p:cNvPr id="7" name="Rectangle 6">
            <a:extLst>
              <a:ext uri="{FF2B5EF4-FFF2-40B4-BE49-F238E27FC236}">
                <a16:creationId xmlns:a16="http://schemas.microsoft.com/office/drawing/2014/main" id="{C5CF37B4-60D1-489A-B74F-6898E9A77074}"/>
              </a:ext>
            </a:extLst>
          </p:cNvPr>
          <p:cNvSpPr/>
          <p:nvPr/>
        </p:nvSpPr>
        <p:spPr>
          <a:xfrm>
            <a:off x="1600200" y="1295400"/>
            <a:ext cx="7086600" cy="4610493"/>
          </a:xfrm>
          <a:prstGeom prst="rect">
            <a:avLst/>
          </a:prstGeom>
        </p:spPr>
        <p:txBody>
          <a:bodyPr wrap="square">
            <a:spAutoFit/>
          </a:bodyPr>
          <a:lstStyle/>
          <a:p>
            <a:r>
              <a:rPr lang="en-US" sz="3200" b="1" dirty="0">
                <a:solidFill>
                  <a:srgbClr val="1E3C78"/>
                </a:solidFill>
                <a:latin typeface="Arial Rounded MT Bold" panose="020F0704030504030204" pitchFamily="34" charset="0"/>
              </a:rPr>
              <a:t>Submittal Instructions:</a:t>
            </a:r>
          </a:p>
          <a:p>
            <a:endParaRPr lang="en-US" sz="2800" b="1"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If the BSCC does not receive an email containing the </a:t>
            </a:r>
            <a:r>
              <a:rPr lang="en-US" sz="2800" b="1" u="sng" dirty="0">
                <a:solidFill>
                  <a:srgbClr val="1E3C78"/>
                </a:solidFill>
                <a:latin typeface="Arial Rounded MT Bold" panose="020F0704030504030204" pitchFamily="34" charset="0"/>
              </a:rPr>
              <a:t>complete</a:t>
            </a:r>
            <a:r>
              <a:rPr lang="en-US" sz="2800" dirty="0">
                <a:solidFill>
                  <a:srgbClr val="1E3C78"/>
                </a:solidFill>
                <a:latin typeface="Arial Rounded MT Bold" panose="020F0704030504030204" pitchFamily="34" charset="0"/>
              </a:rPr>
              <a:t> proposal package by 5:00 p.m. (PST) on April 3, 2020, the proposal </a:t>
            </a:r>
            <a:r>
              <a:rPr lang="en-US" sz="2800" b="1" u="sng" dirty="0">
                <a:solidFill>
                  <a:srgbClr val="C00000"/>
                </a:solidFill>
                <a:latin typeface="Arial Rounded MT Bold" panose="020F0704030504030204" pitchFamily="34" charset="0"/>
              </a:rPr>
              <a:t>will be disqualified </a:t>
            </a:r>
            <a:r>
              <a:rPr lang="en-US" sz="2800" dirty="0">
                <a:solidFill>
                  <a:srgbClr val="1E3C78"/>
                </a:solidFill>
                <a:latin typeface="Arial Rounded MT Bold" panose="020F0704030504030204" pitchFamily="34" charset="0"/>
              </a:rPr>
              <a:t>and will not go forward in the rating process</a:t>
            </a:r>
          </a:p>
          <a:p>
            <a:pPr marL="457200" indent="-457200">
              <a:buClr>
                <a:srgbClr val="BF962F"/>
              </a:buClr>
              <a:buFont typeface="Wingdings" panose="05000000000000000000" pitchFamily="2" charset="2"/>
              <a:buChar char="v"/>
            </a:pPr>
            <a:endParaRPr lang="en-US" sz="2800" dirty="0">
              <a:solidFill>
                <a:srgbClr val="1E3C78"/>
              </a:solidFill>
              <a:latin typeface="Arial Rounded MT Bold" panose="020F0704030504030204" pitchFamily="34" charset="0"/>
            </a:endParaRPr>
          </a:p>
          <a:p>
            <a:r>
              <a:rPr lang="en-US" sz="2800" dirty="0">
                <a:solidFill>
                  <a:srgbClr val="1E3C78"/>
                </a:solidFill>
                <a:latin typeface="Arial Rounded MT Bold" panose="020F0704030504030204" pitchFamily="34" charset="0"/>
              </a:rPr>
              <a:t> </a:t>
            </a:r>
          </a:p>
          <a:p>
            <a:pPr lvl="0">
              <a:spcBef>
                <a:spcPct val="20000"/>
              </a:spcBef>
              <a:buClr>
                <a:srgbClr val="B4975A"/>
              </a:buClr>
              <a:buSzPct val="110000"/>
            </a:pPr>
            <a:endParaRPr lang="en-US" sz="800" kern="0" dirty="0">
              <a:solidFill>
                <a:srgbClr val="1E3C78"/>
              </a:solidFill>
              <a:latin typeface="Arial Rounded MT Bold" pitchFamily="34" charset="0"/>
            </a:endParaRPr>
          </a:p>
        </p:txBody>
      </p:sp>
    </p:spTree>
    <p:extLst>
      <p:ext uri="{BB962C8B-B14F-4D97-AF65-F5344CB8AC3E}">
        <p14:creationId xmlns:p14="http://schemas.microsoft.com/office/powerpoint/2010/main" val="3320850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1316324"/>
            <a:ext cx="7451558" cy="2438400"/>
          </a:xfrm>
        </p:spPr>
        <p:txBody>
          <a:bodyPr/>
          <a:lstStyle/>
          <a:p>
            <a:pPr>
              <a:spcBef>
                <a:spcPts val="0"/>
              </a:spcBef>
              <a:spcAft>
                <a:spcPts val="600"/>
              </a:spcAft>
            </a:pPr>
            <a:r>
              <a:rPr lang="en-US" sz="3200" dirty="0">
                <a:solidFill>
                  <a:srgbClr val="1E3C78"/>
                </a:solidFill>
              </a:rPr>
              <a:t>Eligible Applicants:</a:t>
            </a:r>
          </a:p>
          <a:p>
            <a:pPr marL="457200" indent="-457200">
              <a:spcBef>
                <a:spcPts val="0"/>
              </a:spcBef>
              <a:spcAft>
                <a:spcPts val="600"/>
              </a:spcAft>
              <a:buFont typeface="Wingdings" panose="05000000000000000000" pitchFamily="2" charset="2"/>
              <a:buChar char="v"/>
            </a:pPr>
            <a:r>
              <a:rPr lang="en-US" sz="2800" dirty="0">
                <a:solidFill>
                  <a:srgbClr val="1E3C78"/>
                </a:solidFill>
              </a:rPr>
              <a:t>Local government entities that have not banned the cultivation or retail sale of marijuana or marijuana products</a:t>
            </a:r>
          </a:p>
          <a:p>
            <a:pPr>
              <a:spcBef>
                <a:spcPts val="0"/>
              </a:spcBef>
            </a:pPr>
            <a:endParaRPr lang="en-US" sz="2000" b="1" dirty="0">
              <a:solidFill>
                <a:srgbClr val="090807"/>
              </a:solidFill>
            </a:endParaRPr>
          </a:p>
          <a:p>
            <a:pPr>
              <a:spcBef>
                <a:spcPts val="0"/>
              </a:spcBef>
            </a:pPr>
            <a:endParaRPr lang="en-US" sz="2800" b="1" dirty="0">
              <a:solidFill>
                <a:srgbClr val="090807"/>
              </a:solidFill>
              <a:latin typeface="+mn-lt"/>
            </a:endParaRPr>
          </a:p>
        </p:txBody>
      </p:sp>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pic>
        <p:nvPicPr>
          <p:cNvPr id="2" name="Picture 1">
            <a:extLst>
              <a:ext uri="{FF2B5EF4-FFF2-40B4-BE49-F238E27FC236}">
                <a16:creationId xmlns:a16="http://schemas.microsoft.com/office/drawing/2014/main" id="{D352BEAF-B79D-4CD1-9FA1-BFF497F4ACE5}"/>
              </a:ext>
            </a:extLst>
          </p:cNvPr>
          <p:cNvPicPr>
            <a:picLocks noChangeAspect="1"/>
          </p:cNvPicPr>
          <p:nvPr/>
        </p:nvPicPr>
        <p:blipFill>
          <a:blip r:embed="rId3"/>
          <a:stretch>
            <a:fillRect/>
          </a:stretch>
        </p:blipFill>
        <p:spPr>
          <a:xfrm>
            <a:off x="2514600" y="3352800"/>
            <a:ext cx="4975013" cy="2798445"/>
          </a:xfrm>
          <a:prstGeom prst="rect">
            <a:avLst/>
          </a:prstGeom>
        </p:spPr>
      </p:pic>
    </p:spTree>
    <p:extLst>
      <p:ext uri="{BB962C8B-B14F-4D97-AF65-F5344CB8AC3E}">
        <p14:creationId xmlns:p14="http://schemas.microsoft.com/office/powerpoint/2010/main" val="351869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1153892"/>
            <a:ext cx="7315200" cy="5170708"/>
          </a:xfrm>
        </p:spPr>
        <p:txBody>
          <a:bodyPr/>
          <a:lstStyle/>
          <a:p>
            <a:pPr lvl="0">
              <a:buClr>
                <a:srgbClr val="B4975A"/>
              </a:buClr>
            </a:pPr>
            <a:r>
              <a:rPr lang="en-US" sz="2800" b="1" u="sng" dirty="0">
                <a:solidFill>
                  <a:srgbClr val="1E3C78"/>
                </a:solidFill>
              </a:rPr>
              <a:t>Banned the Cultivation</a:t>
            </a:r>
          </a:p>
          <a:p>
            <a:r>
              <a:rPr lang="en-US" sz="2600" dirty="0">
                <a:solidFill>
                  <a:srgbClr val="1E3C78"/>
                </a:solidFill>
              </a:rPr>
              <a:t>Regulations, ordinances, or amendments to local government charters that prohibit:</a:t>
            </a:r>
          </a:p>
          <a:p>
            <a:endParaRPr lang="en-US" sz="800" dirty="0">
              <a:solidFill>
                <a:srgbClr val="1E3C78"/>
              </a:solidFill>
            </a:endParaRPr>
          </a:p>
          <a:p>
            <a:pPr marL="342900" lvl="0" indent="-342900">
              <a:buClr>
                <a:srgbClr val="BF962F"/>
              </a:buClr>
              <a:buFont typeface="Wingdings" panose="05000000000000000000" pitchFamily="2" charset="2"/>
              <a:buChar char="v"/>
            </a:pPr>
            <a:r>
              <a:rPr lang="en-US" sz="2400" dirty="0">
                <a:solidFill>
                  <a:srgbClr val="1E3C78"/>
                </a:solidFill>
              </a:rPr>
              <a:t>Indoor commercial cultivation</a:t>
            </a:r>
          </a:p>
          <a:p>
            <a:pPr marL="342900" lvl="0" indent="-342900">
              <a:buFont typeface="Wingdings" panose="05000000000000000000" pitchFamily="2" charset="2"/>
              <a:buChar char="v"/>
            </a:pPr>
            <a:endParaRPr lang="en-US" sz="800" dirty="0">
              <a:solidFill>
                <a:srgbClr val="1E3C78"/>
              </a:solidFill>
            </a:endParaRPr>
          </a:p>
          <a:p>
            <a:pPr marL="342900" lvl="0" indent="-342900">
              <a:buClr>
                <a:srgbClr val="BF962F"/>
              </a:buClr>
              <a:buFont typeface="Wingdings" panose="05000000000000000000" pitchFamily="2" charset="2"/>
              <a:buChar char="v"/>
            </a:pPr>
            <a:r>
              <a:rPr lang="en-US" sz="2400" dirty="0">
                <a:solidFill>
                  <a:srgbClr val="1E3C78"/>
                </a:solidFill>
              </a:rPr>
              <a:t>Indoor personal cultivation </a:t>
            </a:r>
          </a:p>
          <a:p>
            <a:pPr marL="342900" lvl="0" indent="-342900">
              <a:buFont typeface="Wingdings" panose="05000000000000000000" pitchFamily="2" charset="2"/>
              <a:buChar char="v"/>
            </a:pPr>
            <a:endParaRPr lang="en-US" sz="800" dirty="0">
              <a:solidFill>
                <a:srgbClr val="1E3C78"/>
              </a:solidFill>
            </a:endParaRPr>
          </a:p>
          <a:p>
            <a:pPr marL="342900" lvl="0" indent="-342900">
              <a:buClr>
                <a:srgbClr val="BF962F"/>
              </a:buClr>
              <a:buFont typeface="Wingdings" panose="05000000000000000000" pitchFamily="2" charset="2"/>
              <a:buChar char="v"/>
            </a:pPr>
            <a:r>
              <a:rPr lang="en-US" sz="2400" dirty="0">
                <a:solidFill>
                  <a:srgbClr val="1E3C78"/>
                </a:solidFill>
              </a:rPr>
              <a:t>Outdoor commercial cultivation, or</a:t>
            </a:r>
          </a:p>
          <a:p>
            <a:pPr lvl="0"/>
            <a:endParaRPr lang="en-US" sz="800" dirty="0">
              <a:solidFill>
                <a:srgbClr val="1E3C78"/>
              </a:solidFill>
            </a:endParaRPr>
          </a:p>
          <a:p>
            <a:pPr marL="342900" lvl="0" indent="-342900">
              <a:buClr>
                <a:srgbClr val="BF962F"/>
              </a:buClr>
              <a:buFont typeface="Wingdings" panose="05000000000000000000" pitchFamily="2" charset="2"/>
              <a:buChar char="v"/>
            </a:pPr>
            <a:r>
              <a:rPr lang="en-US" sz="2400" dirty="0">
                <a:solidFill>
                  <a:srgbClr val="1E3C78"/>
                </a:solidFill>
              </a:rPr>
              <a:t>Outdoor personal cultivation </a:t>
            </a:r>
          </a:p>
          <a:p>
            <a:pPr lvl="0"/>
            <a:endParaRPr lang="en-US" sz="1000" dirty="0">
              <a:solidFill>
                <a:srgbClr val="1E3C78"/>
              </a:solidFill>
            </a:endParaRPr>
          </a:p>
          <a:p>
            <a:pPr lvl="0" algn="ctr"/>
            <a:r>
              <a:rPr lang="en-US" sz="2400" dirty="0">
                <a:solidFill>
                  <a:srgbClr val="1E3C78"/>
                </a:solidFill>
              </a:rPr>
              <a:t>within the local government’s jurisdiction/authority that is not otherwise preempted by state law.</a:t>
            </a:r>
          </a:p>
          <a:p>
            <a:pPr>
              <a:spcBef>
                <a:spcPts val="0"/>
              </a:spcBef>
            </a:pPr>
            <a:endParaRPr lang="en-US" sz="2000" b="1" dirty="0">
              <a:solidFill>
                <a:srgbClr val="090807"/>
              </a:solidFill>
            </a:endParaRPr>
          </a:p>
          <a:p>
            <a:pPr>
              <a:spcBef>
                <a:spcPts val="0"/>
              </a:spcBef>
            </a:pPr>
            <a:endParaRPr lang="en-US" sz="2800" b="1" dirty="0">
              <a:solidFill>
                <a:srgbClr val="090807"/>
              </a:solidFill>
              <a:latin typeface="+mn-lt"/>
            </a:endParaRPr>
          </a:p>
        </p:txBody>
      </p:sp>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spTree>
    <p:extLst>
      <p:ext uri="{BB962C8B-B14F-4D97-AF65-F5344CB8AC3E}">
        <p14:creationId xmlns:p14="http://schemas.microsoft.com/office/powerpoint/2010/main" val="691852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1153892"/>
            <a:ext cx="7315200" cy="5170708"/>
          </a:xfrm>
        </p:spPr>
        <p:txBody>
          <a:bodyPr/>
          <a:lstStyle/>
          <a:p>
            <a:pPr algn="ctr"/>
            <a:r>
              <a:rPr lang="en-US" sz="3200" b="1" i="1" dirty="0">
                <a:solidFill>
                  <a:srgbClr val="1E3C78"/>
                </a:solidFill>
              </a:rPr>
              <a:t>To Simplify</a:t>
            </a:r>
            <a:r>
              <a:rPr lang="en-US" sz="2800" dirty="0">
                <a:solidFill>
                  <a:srgbClr val="1E3C78"/>
                </a:solidFill>
              </a:rPr>
              <a:t> </a:t>
            </a:r>
          </a:p>
          <a:p>
            <a:pPr algn="ctr"/>
            <a:endParaRPr lang="en-US" sz="1200" dirty="0">
              <a:solidFill>
                <a:srgbClr val="1E3C78"/>
              </a:solidFill>
            </a:endParaRPr>
          </a:p>
          <a:p>
            <a:r>
              <a:rPr lang="en-US" sz="2800" b="1" u="sng" dirty="0">
                <a:solidFill>
                  <a:srgbClr val="1E3C78"/>
                </a:solidFill>
              </a:rPr>
              <a:t>Banned Cultivation</a:t>
            </a:r>
          </a:p>
          <a:p>
            <a:endParaRPr lang="en-US" u="sng" dirty="0">
              <a:solidFill>
                <a:srgbClr val="1E3C78"/>
              </a:solidFill>
            </a:endParaRPr>
          </a:p>
          <a:p>
            <a:pPr marL="285750" indent="-285750">
              <a:buFont typeface="Wingdings" panose="05000000000000000000" pitchFamily="2" charset="2"/>
              <a:buChar char="q"/>
            </a:pPr>
            <a:r>
              <a:rPr lang="en-US" sz="2800" dirty="0">
                <a:solidFill>
                  <a:srgbClr val="1E3C78"/>
                </a:solidFill>
              </a:rPr>
              <a:t> Indoor commercial cultivation (ALL)</a:t>
            </a:r>
          </a:p>
          <a:p>
            <a:pPr marL="285750" indent="-285750">
              <a:buFont typeface="Wingdings" panose="05000000000000000000" pitchFamily="2" charset="2"/>
              <a:buChar char="q"/>
            </a:pPr>
            <a:r>
              <a:rPr lang="en-US" sz="2800" dirty="0">
                <a:solidFill>
                  <a:srgbClr val="1E3C78"/>
                </a:solidFill>
              </a:rPr>
              <a:t> Outdoor commercial cultivation (ALL)</a:t>
            </a:r>
          </a:p>
          <a:p>
            <a:pPr marL="285750" indent="-285750">
              <a:buFont typeface="Wingdings" panose="05000000000000000000" pitchFamily="2" charset="2"/>
              <a:buChar char="q"/>
            </a:pPr>
            <a:r>
              <a:rPr lang="en-US" sz="2800" dirty="0">
                <a:solidFill>
                  <a:srgbClr val="1E3C78"/>
                </a:solidFill>
              </a:rPr>
              <a:t> Indoor personal cultivation (ALL)</a:t>
            </a:r>
          </a:p>
          <a:p>
            <a:pPr marL="285750" indent="-285750">
              <a:buFont typeface="Wingdings" panose="05000000000000000000" pitchFamily="2" charset="2"/>
              <a:buChar char="q"/>
            </a:pPr>
            <a:r>
              <a:rPr lang="en-US" sz="2800" dirty="0">
                <a:solidFill>
                  <a:srgbClr val="1E3C78"/>
                </a:solidFill>
              </a:rPr>
              <a:t> Outdoor personal cultivation (ALL)</a:t>
            </a:r>
          </a:p>
          <a:p>
            <a:endParaRPr lang="en-US" sz="1200" dirty="0">
              <a:solidFill>
                <a:srgbClr val="1E3C78"/>
              </a:solidFill>
            </a:endParaRPr>
          </a:p>
          <a:p>
            <a:r>
              <a:rPr lang="en-US" sz="2800" dirty="0">
                <a:solidFill>
                  <a:srgbClr val="1E3C78"/>
                </a:solidFill>
              </a:rPr>
              <a:t>If </a:t>
            </a:r>
            <a:r>
              <a:rPr lang="en-US" sz="2800" b="1" u="sng" dirty="0">
                <a:solidFill>
                  <a:srgbClr val="1E3C78"/>
                </a:solidFill>
              </a:rPr>
              <a:t>any</a:t>
            </a:r>
            <a:r>
              <a:rPr lang="en-US" sz="2800" dirty="0">
                <a:solidFill>
                  <a:srgbClr val="1E3C78"/>
                </a:solidFill>
              </a:rPr>
              <a:t> of the above is true, the City and/or County is ineligible for funding</a:t>
            </a:r>
          </a:p>
          <a:p>
            <a:pPr>
              <a:spcBef>
                <a:spcPts val="0"/>
              </a:spcBef>
            </a:pPr>
            <a:endParaRPr lang="en-US" sz="2800" b="1" dirty="0">
              <a:solidFill>
                <a:srgbClr val="090807"/>
              </a:solidFill>
              <a:latin typeface="+mn-lt"/>
            </a:endParaRPr>
          </a:p>
        </p:txBody>
      </p:sp>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spTree>
    <p:extLst>
      <p:ext uri="{BB962C8B-B14F-4D97-AF65-F5344CB8AC3E}">
        <p14:creationId xmlns:p14="http://schemas.microsoft.com/office/powerpoint/2010/main" val="165710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sp>
        <p:nvSpPr>
          <p:cNvPr id="5" name="Rectangle 4">
            <a:extLst>
              <a:ext uri="{FF2B5EF4-FFF2-40B4-BE49-F238E27FC236}">
                <a16:creationId xmlns:a16="http://schemas.microsoft.com/office/drawing/2014/main" id="{AAB3F649-26CF-4B03-96FA-3186973032BF}"/>
              </a:ext>
            </a:extLst>
          </p:cNvPr>
          <p:cNvSpPr/>
          <p:nvPr/>
        </p:nvSpPr>
        <p:spPr>
          <a:xfrm>
            <a:off x="1238250" y="1371600"/>
            <a:ext cx="7429500" cy="5109091"/>
          </a:xfrm>
          <a:prstGeom prst="rect">
            <a:avLst/>
          </a:prstGeom>
        </p:spPr>
        <p:txBody>
          <a:bodyPr wrap="square">
            <a:spAutoFit/>
          </a:bodyPr>
          <a:lstStyle/>
          <a:p>
            <a:pPr lvl="0">
              <a:spcBef>
                <a:spcPct val="20000"/>
              </a:spcBef>
              <a:buClr>
                <a:srgbClr val="B4975A"/>
              </a:buClr>
              <a:buSzPct val="110000"/>
            </a:pPr>
            <a:r>
              <a:rPr lang="en-US" sz="2800" b="1" u="sng" kern="0" dirty="0">
                <a:solidFill>
                  <a:srgbClr val="1E3C78"/>
                </a:solidFill>
                <a:latin typeface="Arial Rounded MT Bold" pitchFamily="34" charset="0"/>
              </a:rPr>
              <a:t>Banned Retail Sale</a:t>
            </a:r>
          </a:p>
          <a:p>
            <a:pPr marL="342900" lvl="0" indent="-342900">
              <a:buClr>
                <a:srgbClr val="BF962F"/>
              </a:buClr>
              <a:buFont typeface="Wingdings" panose="05000000000000000000" pitchFamily="2" charset="2"/>
              <a:buChar char="v"/>
            </a:pPr>
            <a:r>
              <a:rPr lang="en-US" sz="2600" dirty="0">
                <a:solidFill>
                  <a:srgbClr val="1E3C78"/>
                </a:solidFill>
                <a:latin typeface="Arial Rounded MT Bold" panose="020F0704030504030204" pitchFamily="34" charset="0"/>
              </a:rPr>
              <a:t>Regulations, ordinances, or amendments to local government charters that prohibit the local establishment or local operation of </a:t>
            </a:r>
            <a:r>
              <a:rPr lang="en-US" sz="2600" u="sng" dirty="0">
                <a:solidFill>
                  <a:srgbClr val="1E3C78"/>
                </a:solidFill>
                <a:latin typeface="Arial Rounded MT Bold" panose="020F0704030504030204" pitchFamily="34" charset="0"/>
              </a:rPr>
              <a:t>any or all</a:t>
            </a:r>
            <a:r>
              <a:rPr lang="en-US" sz="2600" dirty="0">
                <a:solidFill>
                  <a:srgbClr val="1E3C78"/>
                </a:solidFill>
                <a:latin typeface="Arial Rounded MT Bold" panose="020F0704030504030204" pitchFamily="34" charset="0"/>
              </a:rPr>
              <a:t> businesses licensed under Division 10 (commencing with Section 26000) of the Business and Professions Code</a:t>
            </a:r>
          </a:p>
          <a:p>
            <a:pPr marL="171450" lvl="0" indent="-171450">
              <a:buFont typeface="Wingdings" panose="05000000000000000000" pitchFamily="2" charset="2"/>
              <a:buChar char="v"/>
            </a:pPr>
            <a:endParaRPr lang="en-US" sz="1200" dirty="0">
              <a:solidFill>
                <a:srgbClr val="1E3C78"/>
              </a:solidFill>
            </a:endParaRPr>
          </a:p>
          <a:p>
            <a:pPr marL="342900" lvl="0" indent="-342900">
              <a:buClr>
                <a:srgbClr val="BF962F"/>
              </a:buClr>
              <a:buFont typeface="Wingdings" panose="05000000000000000000" pitchFamily="2" charset="2"/>
              <a:buChar char="v"/>
            </a:pPr>
            <a:r>
              <a:rPr lang="en-US" sz="2600" dirty="0">
                <a:solidFill>
                  <a:srgbClr val="1E3C78"/>
                </a:solidFill>
                <a:latin typeface="Arial Rounded MT Bold" panose="020F0704030504030204" pitchFamily="34" charset="0"/>
              </a:rPr>
              <a:t>Businesses must be allowed to have a physical presence (i.e., brick and mortar location) within the local government’s jurisdiction/authority</a:t>
            </a:r>
          </a:p>
        </p:txBody>
      </p:sp>
    </p:spTree>
    <p:extLst>
      <p:ext uri="{BB962C8B-B14F-4D97-AF65-F5344CB8AC3E}">
        <p14:creationId xmlns:p14="http://schemas.microsoft.com/office/powerpoint/2010/main" val="3773607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1153892"/>
            <a:ext cx="7315200" cy="5170708"/>
          </a:xfrm>
        </p:spPr>
        <p:txBody>
          <a:bodyPr/>
          <a:lstStyle/>
          <a:p>
            <a:pPr algn="ctr"/>
            <a:r>
              <a:rPr lang="en-US" sz="3200" b="1" i="1" dirty="0">
                <a:solidFill>
                  <a:srgbClr val="1E3C78"/>
                </a:solidFill>
              </a:rPr>
              <a:t>To Simplify</a:t>
            </a:r>
            <a:r>
              <a:rPr lang="en-US" sz="2800" i="1" dirty="0">
                <a:solidFill>
                  <a:srgbClr val="1E3C78"/>
                </a:solidFill>
              </a:rPr>
              <a:t> </a:t>
            </a:r>
          </a:p>
          <a:p>
            <a:pPr algn="ctr"/>
            <a:endParaRPr lang="en-US" sz="1200" dirty="0">
              <a:solidFill>
                <a:srgbClr val="1E3C78"/>
              </a:solidFill>
            </a:endParaRPr>
          </a:p>
          <a:p>
            <a:r>
              <a:rPr lang="en-US" sz="2800" b="1" u="sng" dirty="0">
                <a:solidFill>
                  <a:srgbClr val="1E3C78"/>
                </a:solidFill>
              </a:rPr>
              <a:t>Banned Retail Sale</a:t>
            </a:r>
          </a:p>
          <a:p>
            <a:endParaRPr lang="en-US" u="sng" dirty="0">
              <a:solidFill>
                <a:srgbClr val="1E3C78"/>
              </a:solidFill>
            </a:endParaRPr>
          </a:p>
          <a:p>
            <a:pPr marL="285750" indent="-285750">
              <a:buFont typeface="Wingdings" panose="05000000000000000000" pitchFamily="2" charset="2"/>
              <a:buChar char="q"/>
            </a:pPr>
            <a:r>
              <a:rPr lang="en-US" sz="2800" dirty="0">
                <a:solidFill>
                  <a:srgbClr val="1E3C78"/>
                </a:solidFill>
              </a:rPr>
              <a:t> Prohibiting establishment of business licensed under Division 10 of BPC*</a:t>
            </a:r>
          </a:p>
          <a:p>
            <a:pPr marL="285750" indent="-285750">
              <a:buFont typeface="Wingdings" panose="05000000000000000000" pitchFamily="2" charset="2"/>
              <a:buChar char="q"/>
            </a:pPr>
            <a:r>
              <a:rPr lang="en-US" sz="2800" dirty="0">
                <a:solidFill>
                  <a:srgbClr val="1E3C78"/>
                </a:solidFill>
              </a:rPr>
              <a:t> Prohibiting operation of businesses licensed under Division 10 of BPC*</a:t>
            </a:r>
          </a:p>
          <a:p>
            <a:pPr marL="285750" indent="-285750">
              <a:buFont typeface="Wingdings" panose="05000000000000000000" pitchFamily="2" charset="2"/>
              <a:buChar char="q"/>
            </a:pPr>
            <a:endParaRPr lang="en-US" sz="1200" dirty="0">
              <a:solidFill>
                <a:srgbClr val="1E3C78"/>
              </a:solidFill>
            </a:endParaRPr>
          </a:p>
          <a:p>
            <a:r>
              <a:rPr lang="en-US" sz="2800" dirty="0">
                <a:solidFill>
                  <a:srgbClr val="1E3C78"/>
                </a:solidFill>
              </a:rPr>
              <a:t>If either is true, the City and/or County is ineligible for funding</a:t>
            </a:r>
          </a:p>
          <a:p>
            <a:pPr>
              <a:spcBef>
                <a:spcPts val="0"/>
              </a:spcBef>
            </a:pPr>
            <a:endParaRPr lang="en-US" sz="2800" b="1" dirty="0">
              <a:solidFill>
                <a:schemeClr val="accent1">
                  <a:lumMod val="75000"/>
                </a:schemeClr>
              </a:solidFill>
              <a:latin typeface="+mn-lt"/>
            </a:endParaRPr>
          </a:p>
          <a:p>
            <a:pPr>
              <a:spcBef>
                <a:spcPts val="0"/>
              </a:spcBef>
            </a:pPr>
            <a:r>
              <a:rPr lang="en-US" sz="1600" b="1" i="1" dirty="0">
                <a:solidFill>
                  <a:schemeClr val="accent1">
                    <a:lumMod val="75000"/>
                  </a:schemeClr>
                </a:solidFill>
                <a:latin typeface="+mn-lt"/>
              </a:rPr>
              <a:t>*Business and Professions Code</a:t>
            </a:r>
          </a:p>
        </p:txBody>
      </p:sp>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spTree>
    <p:extLst>
      <p:ext uri="{BB962C8B-B14F-4D97-AF65-F5344CB8AC3E}">
        <p14:creationId xmlns:p14="http://schemas.microsoft.com/office/powerpoint/2010/main" val="292174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1153892"/>
            <a:ext cx="7315200" cy="5170708"/>
          </a:xfrm>
        </p:spPr>
        <p:txBody>
          <a:bodyPr/>
          <a:lstStyle/>
          <a:p>
            <a:pPr algn="ctr"/>
            <a:r>
              <a:rPr lang="en-US" sz="3200" b="1" i="1" dirty="0">
                <a:solidFill>
                  <a:srgbClr val="1E3C78"/>
                </a:solidFill>
              </a:rPr>
              <a:t>To Simplify</a:t>
            </a:r>
            <a:r>
              <a:rPr lang="en-US" sz="2800" i="1" dirty="0">
                <a:solidFill>
                  <a:srgbClr val="1E3C78"/>
                </a:solidFill>
              </a:rPr>
              <a:t> </a:t>
            </a:r>
          </a:p>
          <a:p>
            <a:pPr algn="ctr"/>
            <a:endParaRPr lang="en-US" sz="1200" dirty="0">
              <a:solidFill>
                <a:srgbClr val="1E3C78"/>
              </a:solidFill>
            </a:endParaRPr>
          </a:p>
          <a:p>
            <a:r>
              <a:rPr lang="en-US" sz="2800" b="1" u="sng" dirty="0">
                <a:solidFill>
                  <a:srgbClr val="1E3C78"/>
                </a:solidFill>
              </a:rPr>
              <a:t>Retail Sale is not banned if:</a:t>
            </a:r>
          </a:p>
          <a:p>
            <a:endParaRPr lang="en-US" u="sng" dirty="0">
              <a:solidFill>
                <a:srgbClr val="1E3C78"/>
              </a:solidFill>
            </a:endParaRPr>
          </a:p>
          <a:p>
            <a:pPr marL="285750" indent="-285750">
              <a:buFont typeface="Wingdings" panose="05000000000000000000" pitchFamily="2" charset="2"/>
              <a:buChar char="q"/>
            </a:pPr>
            <a:r>
              <a:rPr lang="en-US" sz="2800" dirty="0">
                <a:solidFill>
                  <a:srgbClr val="1E3C78"/>
                </a:solidFill>
              </a:rPr>
              <a:t> City/County restricts retail sale to specific location in city/county due to zoning</a:t>
            </a:r>
          </a:p>
          <a:p>
            <a:pPr marL="285750" indent="-285750">
              <a:buFont typeface="Wingdings" panose="05000000000000000000" pitchFamily="2" charset="2"/>
              <a:buChar char="q"/>
            </a:pPr>
            <a:endParaRPr lang="en-US" sz="1200" dirty="0">
              <a:solidFill>
                <a:srgbClr val="1E3C78"/>
              </a:solidFill>
            </a:endParaRPr>
          </a:p>
          <a:p>
            <a:pPr marL="285750" indent="-285750">
              <a:buFont typeface="Wingdings" panose="05000000000000000000" pitchFamily="2" charset="2"/>
              <a:buChar char="q"/>
            </a:pPr>
            <a:r>
              <a:rPr lang="en-US" sz="2800" dirty="0">
                <a:solidFill>
                  <a:srgbClr val="1E3C78"/>
                </a:solidFill>
              </a:rPr>
              <a:t> Licensure for specific retail sales activities do not result in prohibition of </a:t>
            </a:r>
            <a:r>
              <a:rPr lang="en-US" sz="2800" b="1" i="1" u="sng" dirty="0">
                <a:solidFill>
                  <a:srgbClr val="1E3C78"/>
                </a:solidFill>
              </a:rPr>
              <a:t>all</a:t>
            </a:r>
            <a:r>
              <a:rPr lang="en-US" sz="2800" dirty="0">
                <a:solidFill>
                  <a:srgbClr val="1E3C78"/>
                </a:solidFill>
              </a:rPr>
              <a:t> sales </a:t>
            </a:r>
            <a:r>
              <a:rPr lang="en-US" sz="2800">
                <a:solidFill>
                  <a:srgbClr val="1E3C78"/>
                </a:solidFill>
              </a:rPr>
              <a:t>in City/County</a:t>
            </a:r>
            <a:endParaRPr lang="en-US" sz="2800" dirty="0">
              <a:solidFill>
                <a:srgbClr val="1E3C78"/>
              </a:solidFill>
            </a:endParaRPr>
          </a:p>
          <a:p>
            <a:pPr marL="285750" indent="-285750">
              <a:buFont typeface="Wingdings" panose="05000000000000000000" pitchFamily="2" charset="2"/>
              <a:buChar char="q"/>
            </a:pPr>
            <a:endParaRPr lang="en-US" sz="1200" dirty="0"/>
          </a:p>
        </p:txBody>
      </p:sp>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spTree>
    <p:extLst>
      <p:ext uri="{BB962C8B-B14F-4D97-AF65-F5344CB8AC3E}">
        <p14:creationId xmlns:p14="http://schemas.microsoft.com/office/powerpoint/2010/main" val="2824108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1153892"/>
            <a:ext cx="7315200" cy="5170708"/>
          </a:xfrm>
        </p:spPr>
        <p:txBody>
          <a:bodyPr/>
          <a:lstStyle/>
          <a:p>
            <a:pPr algn="ctr"/>
            <a:r>
              <a:rPr lang="en-US" sz="3200" b="1" i="1" dirty="0">
                <a:solidFill>
                  <a:srgbClr val="1E3C78"/>
                </a:solidFill>
              </a:rPr>
              <a:t>Additionally</a:t>
            </a:r>
            <a:endParaRPr lang="en-US" sz="2800" i="1" dirty="0">
              <a:solidFill>
                <a:srgbClr val="1E3C78"/>
              </a:solidFill>
            </a:endParaRPr>
          </a:p>
          <a:p>
            <a:pPr algn="ctr"/>
            <a:endParaRPr lang="en-US" sz="1200" dirty="0">
              <a:solidFill>
                <a:srgbClr val="1E3C78"/>
              </a:solidFill>
            </a:endParaRPr>
          </a:p>
          <a:p>
            <a:r>
              <a:rPr lang="en-US" sz="2800" b="1" dirty="0">
                <a:solidFill>
                  <a:srgbClr val="1E3C78"/>
                </a:solidFill>
              </a:rPr>
              <a:t>If a local government allows for cannabis delivery services but does not allow for the establishment or local operation of a physical presence retail business*, that local government is not eligible for Prop 64 PH&amp;S funding.</a:t>
            </a:r>
            <a:endParaRPr lang="en-US" sz="2800" dirty="0">
              <a:solidFill>
                <a:srgbClr val="1E3C78"/>
              </a:solidFill>
            </a:endParaRPr>
          </a:p>
          <a:p>
            <a:endParaRPr lang="en-US" sz="1200" dirty="0"/>
          </a:p>
          <a:p>
            <a:pPr marL="285750" indent="-285750">
              <a:buFont typeface="Wingdings" panose="05000000000000000000" pitchFamily="2" charset="2"/>
              <a:buChar char="q"/>
            </a:pPr>
            <a:endParaRPr lang="en-US" sz="1200" dirty="0"/>
          </a:p>
          <a:p>
            <a:endParaRPr lang="en-US" sz="1200" dirty="0"/>
          </a:p>
          <a:p>
            <a:pPr marL="285750" indent="-285750">
              <a:buFont typeface="Wingdings" panose="05000000000000000000" pitchFamily="2" charset="2"/>
              <a:buChar char="q"/>
            </a:pPr>
            <a:endParaRPr lang="en-US" sz="1200" dirty="0"/>
          </a:p>
          <a:p>
            <a:pPr marL="285750" indent="-285750">
              <a:buFont typeface="Wingdings" panose="05000000000000000000" pitchFamily="2" charset="2"/>
              <a:buChar char="q"/>
            </a:pPr>
            <a:endParaRPr lang="en-US" sz="1200" dirty="0"/>
          </a:p>
          <a:p>
            <a:pPr marL="285750" indent="-285750">
              <a:buFont typeface="Wingdings" panose="05000000000000000000" pitchFamily="2" charset="2"/>
              <a:buChar char="q"/>
            </a:pPr>
            <a:endParaRPr lang="en-US" sz="1200" dirty="0"/>
          </a:p>
          <a:p>
            <a:r>
              <a:rPr lang="en-US" sz="1800" dirty="0">
                <a:solidFill>
                  <a:srgbClr val="1E3C78"/>
                </a:solidFill>
              </a:rPr>
              <a:t>*i.e., brick and mortal location(s)</a:t>
            </a:r>
          </a:p>
        </p:txBody>
      </p:sp>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pic>
        <p:nvPicPr>
          <p:cNvPr id="2" name="Picture 1">
            <a:extLst>
              <a:ext uri="{FF2B5EF4-FFF2-40B4-BE49-F238E27FC236}">
                <a16:creationId xmlns:a16="http://schemas.microsoft.com/office/drawing/2014/main" id="{56FB9B1B-4639-4DF5-9610-DE99A2882F70}"/>
              </a:ext>
            </a:extLst>
          </p:cNvPr>
          <p:cNvPicPr>
            <a:picLocks noChangeAspect="1"/>
          </p:cNvPicPr>
          <p:nvPr/>
        </p:nvPicPr>
        <p:blipFill>
          <a:blip r:embed="rId3"/>
          <a:stretch>
            <a:fillRect/>
          </a:stretch>
        </p:blipFill>
        <p:spPr>
          <a:xfrm>
            <a:off x="5486400" y="4343400"/>
            <a:ext cx="2762250" cy="1657350"/>
          </a:xfrm>
          <a:prstGeom prst="rect">
            <a:avLst/>
          </a:prstGeom>
        </p:spPr>
      </p:pic>
    </p:spTree>
    <p:extLst>
      <p:ext uri="{BB962C8B-B14F-4D97-AF65-F5344CB8AC3E}">
        <p14:creationId xmlns:p14="http://schemas.microsoft.com/office/powerpoint/2010/main" val="4253513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1153892"/>
            <a:ext cx="7315200" cy="5170708"/>
          </a:xfrm>
        </p:spPr>
        <p:txBody>
          <a:bodyPr/>
          <a:lstStyle/>
          <a:p>
            <a:pPr algn="ctr"/>
            <a:r>
              <a:rPr lang="en-US" sz="3200" b="1" dirty="0">
                <a:solidFill>
                  <a:srgbClr val="1E3C78"/>
                </a:solidFill>
              </a:rPr>
              <a:t>Appendix B</a:t>
            </a:r>
          </a:p>
          <a:p>
            <a:pPr algn="ctr"/>
            <a:r>
              <a:rPr lang="en-US" sz="1000" dirty="0">
                <a:solidFill>
                  <a:srgbClr val="1E3C78"/>
                </a:solidFill>
              </a:rPr>
              <a:t>    </a:t>
            </a:r>
          </a:p>
          <a:p>
            <a:pPr marL="285750" indent="-285750">
              <a:buFont typeface="Wingdings" panose="05000000000000000000" pitchFamily="2" charset="2"/>
              <a:buChar char="v"/>
            </a:pPr>
            <a:r>
              <a:rPr lang="en-US" sz="2800" dirty="0">
                <a:solidFill>
                  <a:srgbClr val="1E3C78"/>
                </a:solidFill>
              </a:rPr>
              <a:t> As part of the complete RFP package, applicants must submit: </a:t>
            </a:r>
          </a:p>
          <a:p>
            <a:pPr algn="ctr"/>
            <a:r>
              <a:rPr lang="en-US" sz="2800" dirty="0">
                <a:solidFill>
                  <a:srgbClr val="C00000"/>
                </a:solidFill>
              </a:rPr>
              <a:t>A Letter of Eligibility</a:t>
            </a:r>
          </a:p>
          <a:p>
            <a:pPr marL="285750" indent="-285750">
              <a:buFont typeface="Wingdings" panose="05000000000000000000" pitchFamily="2" charset="2"/>
              <a:buChar char="v"/>
            </a:pPr>
            <a:r>
              <a:rPr lang="en-US" sz="2800" dirty="0">
                <a:solidFill>
                  <a:srgbClr val="1E3C78"/>
                </a:solidFill>
              </a:rPr>
              <a:t>Letter must detail how the applicant meets the eligibility criteria including the dates when the regulations, ordinances, or amendments to local government charters became enacted/effective</a:t>
            </a:r>
          </a:p>
        </p:txBody>
      </p:sp>
      <p:sp>
        <p:nvSpPr>
          <p:cNvPr id="4" name="Title 3"/>
          <p:cNvSpPr>
            <a:spLocks noGrp="1"/>
          </p:cNvSpPr>
          <p:nvPr>
            <p:ph type="title"/>
          </p:nvPr>
        </p:nvSpPr>
        <p:spPr>
          <a:xfrm>
            <a:off x="762000" y="315692"/>
            <a:ext cx="8382000" cy="838200"/>
          </a:xfrm>
        </p:spPr>
        <p:txBody>
          <a:bodyPr/>
          <a:lstStyle/>
          <a:p>
            <a:r>
              <a:rPr lang="en-US" b="1" u="sng" cap="all" dirty="0"/>
              <a:t>Proposition 64 PH&amp;S Grant</a:t>
            </a:r>
          </a:p>
        </p:txBody>
      </p:sp>
    </p:spTree>
    <p:extLst>
      <p:ext uri="{BB962C8B-B14F-4D97-AF65-F5344CB8AC3E}">
        <p14:creationId xmlns:p14="http://schemas.microsoft.com/office/powerpoint/2010/main" val="1171884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EDFD2-12B4-4230-AEAB-52E846988A6F}"/>
              </a:ext>
            </a:extLst>
          </p:cNvPr>
          <p:cNvPicPr>
            <a:picLocks noChangeAspect="1"/>
          </p:cNvPicPr>
          <p:nvPr/>
        </p:nvPicPr>
        <p:blipFill>
          <a:blip r:embed="rId3"/>
          <a:stretch>
            <a:fillRect/>
          </a:stretch>
        </p:blipFill>
        <p:spPr>
          <a:xfrm>
            <a:off x="1981200" y="1600200"/>
            <a:ext cx="6091238" cy="4463807"/>
          </a:xfrm>
          <a:prstGeom prst="rect">
            <a:avLst/>
          </a:prstGeom>
        </p:spPr>
      </p:pic>
      <p:sp>
        <p:nvSpPr>
          <p:cNvPr id="3" name="TextBox 2">
            <a:extLst>
              <a:ext uri="{FF2B5EF4-FFF2-40B4-BE49-F238E27FC236}">
                <a16:creationId xmlns:a16="http://schemas.microsoft.com/office/drawing/2014/main" id="{C54D67D2-B87B-438F-85A7-31BD686D3E1A}"/>
              </a:ext>
            </a:extLst>
          </p:cNvPr>
          <p:cNvSpPr txBox="1"/>
          <p:nvPr/>
        </p:nvSpPr>
        <p:spPr>
          <a:xfrm>
            <a:off x="2438400" y="533400"/>
            <a:ext cx="4724400" cy="830997"/>
          </a:xfrm>
          <a:prstGeom prst="rect">
            <a:avLst/>
          </a:prstGeom>
          <a:noFill/>
        </p:spPr>
        <p:txBody>
          <a:bodyPr wrap="square" rtlCol="0">
            <a:spAutoFit/>
          </a:bodyPr>
          <a:lstStyle/>
          <a:p>
            <a:pPr algn="ctr"/>
            <a:r>
              <a:rPr lang="en-US" sz="4800" dirty="0">
                <a:solidFill>
                  <a:srgbClr val="070C11"/>
                </a:solidFill>
                <a:latin typeface="Arial Rounded MT Bold" panose="020F0704030504030204" pitchFamily="34" charset="0"/>
              </a:rPr>
              <a:t>QUESTIONS?</a:t>
            </a:r>
          </a:p>
        </p:txBody>
      </p:sp>
    </p:spTree>
    <p:extLst>
      <p:ext uri="{BB962C8B-B14F-4D97-AF65-F5344CB8AC3E}">
        <p14:creationId xmlns:p14="http://schemas.microsoft.com/office/powerpoint/2010/main" val="2246362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569A12-3793-4FC6-9035-752DB5DCCE1D}"/>
              </a:ext>
            </a:extLst>
          </p:cNvPr>
          <p:cNvPicPr>
            <a:picLocks noChangeAspect="1"/>
          </p:cNvPicPr>
          <p:nvPr/>
        </p:nvPicPr>
        <p:blipFill>
          <a:blip r:embed="rId3"/>
          <a:stretch>
            <a:fillRect/>
          </a:stretch>
        </p:blipFill>
        <p:spPr>
          <a:xfrm rot="340731">
            <a:off x="6506245" y="4054011"/>
            <a:ext cx="2053207" cy="2053207"/>
          </a:xfrm>
          <a:prstGeom prst="rect">
            <a:avLst/>
          </a:prstGeom>
        </p:spPr>
      </p:pic>
      <p:sp>
        <p:nvSpPr>
          <p:cNvPr id="6" name="Text Placeholder 5"/>
          <p:cNvSpPr>
            <a:spLocks noGrp="1"/>
          </p:cNvSpPr>
          <p:nvPr>
            <p:ph type="body" sz="half" idx="2"/>
          </p:nvPr>
        </p:nvSpPr>
        <p:spPr>
          <a:xfrm>
            <a:off x="1355959" y="990601"/>
            <a:ext cx="7543800" cy="5006740"/>
          </a:xfrm>
        </p:spPr>
        <p:txBody>
          <a:bodyPr/>
          <a:lstStyle/>
          <a:p>
            <a:pPr marL="457200" indent="-457200">
              <a:spcBef>
                <a:spcPts val="0"/>
              </a:spcBef>
              <a:buFont typeface="Wingdings" panose="05000000000000000000" pitchFamily="2" charset="2"/>
              <a:buChar char="v"/>
            </a:pPr>
            <a:r>
              <a:rPr lang="en-US" sz="2800" dirty="0">
                <a:solidFill>
                  <a:srgbClr val="090807"/>
                </a:solidFill>
              </a:rPr>
              <a:t>Introductions</a:t>
            </a:r>
          </a:p>
          <a:p>
            <a:pPr marL="171450" indent="-171450">
              <a:spcBef>
                <a:spcPts val="0"/>
              </a:spcBef>
              <a:buFont typeface="Wingdings" panose="05000000000000000000" pitchFamily="2" charset="2"/>
              <a:buChar char="v"/>
            </a:pPr>
            <a:endParaRPr lang="en-US" sz="800" dirty="0">
              <a:solidFill>
                <a:srgbClr val="090807"/>
              </a:solidFill>
            </a:endParaRPr>
          </a:p>
          <a:p>
            <a:pPr marL="457200" indent="-457200">
              <a:spcBef>
                <a:spcPts val="0"/>
              </a:spcBef>
              <a:buFont typeface="Wingdings" panose="05000000000000000000" pitchFamily="2" charset="2"/>
              <a:buChar char="v"/>
            </a:pPr>
            <a:r>
              <a:rPr lang="en-US" sz="2800" dirty="0">
                <a:solidFill>
                  <a:srgbClr val="090807"/>
                </a:solidFill>
              </a:rPr>
              <a:t>Overview of the BSCC and the Executive Steering Committee (ESC)</a:t>
            </a:r>
          </a:p>
          <a:p>
            <a:pPr marL="457200" indent="-457200">
              <a:spcBef>
                <a:spcPts val="0"/>
              </a:spcBef>
              <a:buFont typeface="Wingdings" panose="05000000000000000000" pitchFamily="2" charset="2"/>
              <a:buChar char="v"/>
            </a:pPr>
            <a:endParaRPr lang="en-US" sz="800" dirty="0">
              <a:solidFill>
                <a:srgbClr val="090807"/>
              </a:solidFill>
            </a:endParaRPr>
          </a:p>
          <a:p>
            <a:pPr marL="457200" indent="-457200">
              <a:spcBef>
                <a:spcPts val="0"/>
              </a:spcBef>
              <a:buFont typeface="Wingdings" panose="05000000000000000000" pitchFamily="2" charset="2"/>
              <a:buChar char="v"/>
            </a:pPr>
            <a:r>
              <a:rPr lang="en-US" sz="2800" dirty="0">
                <a:solidFill>
                  <a:srgbClr val="090807"/>
                </a:solidFill>
              </a:rPr>
              <a:t>Grant Summary &amp; Instructions</a:t>
            </a:r>
          </a:p>
          <a:p>
            <a:pPr marL="457200" indent="-457200">
              <a:spcBef>
                <a:spcPts val="0"/>
              </a:spcBef>
              <a:buFont typeface="Wingdings" panose="05000000000000000000" pitchFamily="2" charset="2"/>
              <a:buChar char="v"/>
            </a:pPr>
            <a:endParaRPr lang="en-US" sz="800" dirty="0">
              <a:solidFill>
                <a:srgbClr val="090807"/>
              </a:solidFill>
            </a:endParaRPr>
          </a:p>
          <a:p>
            <a:pPr marL="457200" indent="-457200">
              <a:spcBef>
                <a:spcPts val="0"/>
              </a:spcBef>
              <a:buFont typeface="Wingdings" panose="05000000000000000000" pitchFamily="2" charset="2"/>
              <a:buChar char="v"/>
            </a:pPr>
            <a:r>
              <a:rPr lang="en-US" sz="2800" dirty="0">
                <a:solidFill>
                  <a:srgbClr val="090807"/>
                </a:solidFill>
              </a:rPr>
              <a:t>Applicant Eligibility</a:t>
            </a:r>
          </a:p>
          <a:p>
            <a:pPr marL="457200" indent="-457200">
              <a:spcBef>
                <a:spcPts val="0"/>
              </a:spcBef>
              <a:buFont typeface="Wingdings" panose="05000000000000000000" pitchFamily="2" charset="2"/>
              <a:buChar char="v"/>
            </a:pPr>
            <a:endParaRPr lang="en-US" sz="800" dirty="0">
              <a:solidFill>
                <a:srgbClr val="090807"/>
              </a:solidFill>
            </a:endParaRPr>
          </a:p>
          <a:p>
            <a:pPr marL="457200" indent="-457200" algn="just">
              <a:spcBef>
                <a:spcPts val="0"/>
              </a:spcBef>
              <a:buFont typeface="Wingdings" panose="05000000000000000000" pitchFamily="2" charset="2"/>
              <a:buChar char="v"/>
            </a:pPr>
            <a:r>
              <a:rPr lang="en-US" sz="2800" dirty="0">
                <a:solidFill>
                  <a:srgbClr val="090807"/>
                </a:solidFill>
              </a:rPr>
              <a:t>Request for Proposals Review</a:t>
            </a:r>
          </a:p>
          <a:p>
            <a:pPr marL="342900" indent="-342900" algn="just">
              <a:spcBef>
                <a:spcPts val="0"/>
              </a:spcBef>
              <a:buFont typeface="Wingdings" panose="05000000000000000000" pitchFamily="2" charset="2"/>
              <a:buChar char="v"/>
            </a:pPr>
            <a:endParaRPr lang="en-US" sz="800" dirty="0">
              <a:solidFill>
                <a:srgbClr val="090807"/>
              </a:solidFill>
            </a:endParaRPr>
          </a:p>
          <a:p>
            <a:pPr marL="457200" indent="-457200" algn="just">
              <a:spcBef>
                <a:spcPts val="0"/>
              </a:spcBef>
              <a:buClr>
                <a:srgbClr val="B4975A"/>
              </a:buClr>
              <a:buFont typeface="Wingdings" panose="05000000000000000000" pitchFamily="2" charset="2"/>
              <a:buChar char="v"/>
            </a:pPr>
            <a:r>
              <a:rPr lang="en-US" sz="2800" dirty="0">
                <a:solidFill>
                  <a:srgbClr val="090807"/>
                </a:solidFill>
              </a:rPr>
              <a:t>Proposal Rating Process</a:t>
            </a:r>
          </a:p>
          <a:p>
            <a:pPr algn="just">
              <a:spcBef>
                <a:spcPts val="0"/>
              </a:spcBef>
            </a:pPr>
            <a:endParaRPr lang="en-US" sz="800" dirty="0">
              <a:solidFill>
                <a:srgbClr val="090807"/>
              </a:solidFill>
            </a:endParaRPr>
          </a:p>
          <a:p>
            <a:pPr marL="457200" indent="-457200" algn="just">
              <a:spcBef>
                <a:spcPts val="0"/>
              </a:spcBef>
              <a:buFont typeface="Wingdings" panose="05000000000000000000" pitchFamily="2" charset="2"/>
              <a:buChar char="v"/>
            </a:pPr>
            <a:r>
              <a:rPr lang="en-US" sz="2800" dirty="0">
                <a:solidFill>
                  <a:srgbClr val="070C11"/>
                </a:solidFill>
              </a:rPr>
              <a:t>Proposal Components</a:t>
            </a:r>
            <a:endParaRPr lang="en-US" sz="2800" dirty="0">
              <a:solidFill>
                <a:srgbClr val="090807"/>
              </a:solidFill>
            </a:endParaRPr>
          </a:p>
          <a:p>
            <a:pPr marL="342900" indent="-342900" algn="just">
              <a:spcBef>
                <a:spcPts val="0"/>
              </a:spcBef>
              <a:buFont typeface="Wingdings" panose="05000000000000000000" pitchFamily="2" charset="2"/>
              <a:buChar char="v"/>
            </a:pPr>
            <a:endParaRPr lang="en-US" sz="800" b="1" dirty="0">
              <a:solidFill>
                <a:srgbClr val="090807"/>
              </a:solidFill>
            </a:endParaRPr>
          </a:p>
          <a:p>
            <a:pPr marL="457200" indent="-457200" algn="just">
              <a:spcBef>
                <a:spcPts val="0"/>
              </a:spcBef>
              <a:buFont typeface="Wingdings" panose="05000000000000000000" pitchFamily="2" charset="2"/>
              <a:buChar char="v"/>
            </a:pPr>
            <a:r>
              <a:rPr lang="en-US" sz="2800" b="1" dirty="0">
                <a:solidFill>
                  <a:srgbClr val="090807"/>
                </a:solidFill>
                <a:latin typeface="+mn-lt"/>
              </a:rPr>
              <a:t>Submittal Review</a:t>
            </a:r>
          </a:p>
          <a:p>
            <a:pPr marL="457200" indent="-457200" algn="just">
              <a:spcBef>
                <a:spcPts val="0"/>
              </a:spcBef>
              <a:buFont typeface="Wingdings" panose="05000000000000000000" pitchFamily="2" charset="2"/>
              <a:buChar char="v"/>
            </a:pPr>
            <a:endParaRPr lang="en-US" sz="800" b="1" dirty="0">
              <a:solidFill>
                <a:srgbClr val="090807"/>
              </a:solidFill>
              <a:latin typeface="+mn-lt"/>
            </a:endParaRPr>
          </a:p>
          <a:p>
            <a:pPr marL="457200" indent="-457200" algn="just">
              <a:spcBef>
                <a:spcPts val="0"/>
              </a:spcBef>
              <a:buFont typeface="Wingdings" panose="05000000000000000000" pitchFamily="2" charset="2"/>
              <a:buChar char="v"/>
            </a:pPr>
            <a:r>
              <a:rPr lang="en-US" sz="2800" b="1" dirty="0">
                <a:solidFill>
                  <a:srgbClr val="090807"/>
                </a:solidFill>
                <a:latin typeface="+mn-lt"/>
              </a:rPr>
              <a:t>Questions</a:t>
            </a:r>
          </a:p>
        </p:txBody>
      </p:sp>
      <p:sp>
        <p:nvSpPr>
          <p:cNvPr id="4" name="Title 3"/>
          <p:cNvSpPr>
            <a:spLocks noGrp="1"/>
          </p:cNvSpPr>
          <p:nvPr>
            <p:ph type="title"/>
          </p:nvPr>
        </p:nvSpPr>
        <p:spPr>
          <a:xfrm>
            <a:off x="670159" y="152401"/>
            <a:ext cx="8229600" cy="838200"/>
          </a:xfrm>
        </p:spPr>
        <p:txBody>
          <a:bodyPr/>
          <a:lstStyle/>
          <a:p>
            <a:r>
              <a:rPr lang="en-US" b="1" u="sng" cap="all" dirty="0"/>
              <a:t>Agenda</a:t>
            </a:r>
          </a:p>
        </p:txBody>
      </p:sp>
    </p:spTree>
    <p:extLst>
      <p:ext uri="{BB962C8B-B14F-4D97-AF65-F5344CB8AC3E}">
        <p14:creationId xmlns:p14="http://schemas.microsoft.com/office/powerpoint/2010/main" val="3250215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990596"/>
            <a:ext cx="7429500" cy="5663089"/>
          </a:xfrm>
          <a:prstGeom prst="rect">
            <a:avLst/>
          </a:prstGeom>
        </p:spPr>
        <p:txBody>
          <a:bodyPr wrap="square">
            <a:spAutoFit/>
          </a:bodyPr>
          <a:lstStyle/>
          <a:p>
            <a:pPr>
              <a:spcBef>
                <a:spcPts val="0"/>
              </a:spcBef>
              <a:spcAft>
                <a:spcPts val="600"/>
              </a:spcAft>
            </a:pPr>
            <a:r>
              <a:rPr lang="en-US" sz="3200" dirty="0">
                <a:solidFill>
                  <a:srgbClr val="1E3C78"/>
                </a:solidFill>
                <a:latin typeface="Arial Rounded MT Bold" panose="020F0704030504030204" pitchFamily="34" charset="0"/>
              </a:rPr>
              <a:t>Eligible Applicants:</a:t>
            </a:r>
          </a:p>
          <a:p>
            <a:pPr marL="457200" indent="-457200">
              <a:spcBef>
                <a:spcPts val="0"/>
              </a:spcBef>
              <a:spcAft>
                <a:spcPts val="600"/>
              </a:spcAft>
              <a:buClr>
                <a:srgbClr val="BF962F"/>
              </a:buClr>
              <a:buFont typeface="Wingdings" panose="05000000000000000000" pitchFamily="2" charset="2"/>
              <a:buChar char="v"/>
            </a:pPr>
            <a:r>
              <a:rPr lang="en-US" sz="2600" dirty="0">
                <a:solidFill>
                  <a:srgbClr val="1E3C78"/>
                </a:solidFill>
                <a:latin typeface="Arial Rounded MT Bold" panose="020F0704030504030204" pitchFamily="34" charset="0"/>
              </a:rPr>
              <a:t>Local government entities that have not banned the cultivation or retail sale of marijuana or marijuana products.</a:t>
            </a:r>
          </a:p>
          <a:p>
            <a:pPr lvl="0">
              <a:spcBef>
                <a:spcPct val="20000"/>
              </a:spcBef>
              <a:buClr>
                <a:srgbClr val="B4975A"/>
              </a:buClr>
              <a:buSzPct val="110000"/>
            </a:pPr>
            <a:endParaRPr lang="en-US" sz="1100" u="sng" kern="0" dirty="0">
              <a:solidFill>
                <a:srgbClr val="1E3C78"/>
              </a:solidFill>
              <a:latin typeface="Arial Rounded MT Bold" pitchFamily="34" charset="0"/>
            </a:endParaRPr>
          </a:p>
          <a:p>
            <a:pPr lvl="0">
              <a:spcBef>
                <a:spcPct val="20000"/>
              </a:spcBef>
              <a:buClr>
                <a:srgbClr val="B4975A"/>
              </a:buClr>
              <a:buSzPct val="110000"/>
            </a:pPr>
            <a:r>
              <a:rPr lang="en-US" sz="3200" kern="0" dirty="0">
                <a:solidFill>
                  <a:srgbClr val="1E3C78"/>
                </a:solidFill>
                <a:latin typeface="Arial Rounded MT Bold" pitchFamily="34" charset="0"/>
              </a:rPr>
              <a:t>Lead Public Agency (LPA):</a:t>
            </a:r>
          </a:p>
          <a:p>
            <a:pPr marL="457200" lvl="0" indent="-457200">
              <a:spcBef>
                <a:spcPct val="20000"/>
              </a:spcBef>
              <a:buClr>
                <a:srgbClr val="B4975A"/>
              </a:buClr>
              <a:buSzPct val="110000"/>
              <a:buFont typeface="Wingdings" panose="05000000000000000000" pitchFamily="2" charset="2"/>
              <a:buChar char="v"/>
            </a:pPr>
            <a:r>
              <a:rPr lang="en-US" sz="2600" dirty="0">
                <a:solidFill>
                  <a:srgbClr val="1E3C78"/>
                </a:solidFill>
                <a:latin typeface="Arial Rounded MT Bold" panose="020F0704030504030204" pitchFamily="34" charset="0"/>
              </a:rPr>
              <a:t>Governmental agency with local authority of or within that county or city. </a:t>
            </a:r>
          </a:p>
          <a:p>
            <a:pPr marL="914400" lvl="1" indent="-457200">
              <a:spcBef>
                <a:spcPct val="20000"/>
              </a:spcBef>
              <a:buClr>
                <a:srgbClr val="B4975A"/>
              </a:buClr>
              <a:buSzPct val="110000"/>
              <a:buFont typeface="Wingdings" panose="05000000000000000000" pitchFamily="2" charset="2"/>
              <a:buChar char="§"/>
            </a:pPr>
            <a:r>
              <a:rPr lang="en-US" sz="2400" dirty="0">
                <a:solidFill>
                  <a:srgbClr val="1E3C78"/>
                </a:solidFill>
                <a:latin typeface="Arial Rounded MT Bold" panose="020F0704030504030204" pitchFamily="34" charset="0"/>
              </a:rPr>
              <a:t>Coordinate with local government agencies and NGOs (as applicable)</a:t>
            </a:r>
          </a:p>
          <a:p>
            <a:pPr marL="914400" lvl="1" indent="-457200">
              <a:spcBef>
                <a:spcPct val="20000"/>
              </a:spcBef>
              <a:buClr>
                <a:srgbClr val="B4975A"/>
              </a:buClr>
              <a:buSzPct val="110000"/>
              <a:buFont typeface="Wingdings" panose="05000000000000000000" pitchFamily="2" charset="2"/>
              <a:buChar char="§"/>
            </a:pPr>
            <a:r>
              <a:rPr lang="en-US" sz="2400" dirty="0">
                <a:solidFill>
                  <a:srgbClr val="1E3C78"/>
                </a:solidFill>
                <a:latin typeface="Arial Rounded MT Bold" panose="020F0704030504030204" pitchFamily="34" charset="0"/>
              </a:rPr>
              <a:t>Responsible for overseeing/managing all components and activities of the grant program</a:t>
            </a:r>
          </a:p>
        </p:txBody>
      </p:sp>
    </p:spTree>
    <p:extLst>
      <p:ext uri="{BB962C8B-B14F-4D97-AF65-F5344CB8AC3E}">
        <p14:creationId xmlns:p14="http://schemas.microsoft.com/office/powerpoint/2010/main" val="1290499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68A49E-8675-4048-B036-7BA38727B436}"/>
              </a:ext>
            </a:extLst>
          </p:cNvPr>
          <p:cNvSpPr/>
          <p:nvPr/>
        </p:nvSpPr>
        <p:spPr>
          <a:xfrm>
            <a:off x="1371600" y="1113927"/>
            <a:ext cx="7429500" cy="2074414"/>
          </a:xfrm>
          <a:prstGeom prst="rect">
            <a:avLst/>
          </a:prstGeom>
        </p:spPr>
        <p:txBody>
          <a:bodyPr wrap="square">
            <a:spAutoFit/>
          </a:bodyPr>
          <a:lstStyle/>
          <a:p>
            <a:pPr lvl="0" algn="ctr">
              <a:spcBef>
                <a:spcPct val="20000"/>
              </a:spcBef>
              <a:buClr>
                <a:srgbClr val="B4975A"/>
              </a:buClr>
              <a:buSzPct val="110000"/>
            </a:pPr>
            <a:r>
              <a:rPr lang="en-US" sz="2800" kern="0" dirty="0">
                <a:solidFill>
                  <a:srgbClr val="1E3C78"/>
                </a:solidFill>
                <a:latin typeface="Arial Rounded MT Bold" pitchFamily="34" charset="0"/>
              </a:rPr>
              <a:t>All project components and activities</a:t>
            </a:r>
          </a:p>
          <a:p>
            <a:pPr lvl="0" algn="ctr">
              <a:spcBef>
                <a:spcPct val="20000"/>
              </a:spcBef>
              <a:buClr>
                <a:srgbClr val="B4975A"/>
              </a:buClr>
              <a:buSzPct val="110000"/>
            </a:pPr>
            <a:r>
              <a:rPr lang="en-US" sz="2800" kern="0" dirty="0">
                <a:solidFill>
                  <a:srgbClr val="1E3C78"/>
                </a:solidFill>
                <a:latin typeface="Arial Rounded MT Bold" pitchFamily="34" charset="0"/>
              </a:rPr>
              <a:t> must link to the intent of the </a:t>
            </a:r>
          </a:p>
          <a:p>
            <a:pPr lvl="0" algn="ctr">
              <a:spcBef>
                <a:spcPct val="20000"/>
              </a:spcBef>
              <a:buClr>
                <a:srgbClr val="B4975A"/>
              </a:buClr>
              <a:buSzPct val="110000"/>
            </a:pPr>
            <a:r>
              <a:rPr lang="en-US" sz="2800" kern="0" dirty="0">
                <a:solidFill>
                  <a:srgbClr val="1E3C78"/>
                </a:solidFill>
                <a:latin typeface="Arial Rounded MT Bold" pitchFamily="34" charset="0"/>
              </a:rPr>
              <a:t>Prop 64 PH&amp;S Initiative</a:t>
            </a:r>
          </a:p>
          <a:p>
            <a:pPr lvl="0" algn="ctr">
              <a:spcBef>
                <a:spcPct val="20000"/>
              </a:spcBef>
              <a:buClr>
                <a:srgbClr val="B4975A"/>
              </a:buClr>
              <a:buSzPct val="110000"/>
            </a:pPr>
            <a:endParaRPr lang="en-US" sz="2800" kern="0" dirty="0">
              <a:solidFill>
                <a:srgbClr val="264D9A"/>
              </a:solidFill>
              <a:latin typeface="Arial Rounded MT Bold" pitchFamily="34" charset="0"/>
            </a:endParaRPr>
          </a:p>
        </p:txBody>
      </p:sp>
      <p:pic>
        <p:nvPicPr>
          <p:cNvPr id="2" name="Picture 1">
            <a:extLst>
              <a:ext uri="{FF2B5EF4-FFF2-40B4-BE49-F238E27FC236}">
                <a16:creationId xmlns:a16="http://schemas.microsoft.com/office/drawing/2014/main" id="{E73F2D03-994C-48A6-8027-D0FCDD262860}"/>
              </a:ext>
            </a:extLst>
          </p:cNvPr>
          <p:cNvPicPr>
            <a:picLocks noChangeAspect="1"/>
          </p:cNvPicPr>
          <p:nvPr/>
        </p:nvPicPr>
        <p:blipFill>
          <a:blip r:embed="rId3"/>
          <a:stretch>
            <a:fillRect/>
          </a:stretch>
        </p:blipFill>
        <p:spPr>
          <a:xfrm>
            <a:off x="2476500" y="2681287"/>
            <a:ext cx="4762500" cy="581025"/>
          </a:xfrm>
          <a:prstGeom prst="rect">
            <a:avLst/>
          </a:prstGeom>
        </p:spPr>
      </p:pic>
      <p:sp>
        <p:nvSpPr>
          <p:cNvPr id="7" name="Title 3">
            <a:extLst>
              <a:ext uri="{FF2B5EF4-FFF2-40B4-BE49-F238E27FC236}">
                <a16:creationId xmlns:a16="http://schemas.microsoft.com/office/drawing/2014/main" id="{5A703C6E-2D79-4151-8BBA-F00584BB75FE}"/>
              </a:ext>
            </a:extLst>
          </p:cNvPr>
          <p:cNvSpPr txBox="1">
            <a:spLocks/>
          </p:cNvSpPr>
          <p:nvPr/>
        </p:nvSpPr>
        <p:spPr bwMode="auto">
          <a:xfrm>
            <a:off x="819150" y="318829"/>
            <a:ext cx="8382000" cy="838200"/>
          </a:xfrm>
          <a:prstGeom prst="rect">
            <a:avLst/>
          </a:prstGeom>
          <a:noFill/>
          <a:ln w="9525">
            <a:noFill/>
            <a:miter lim="800000"/>
            <a:headEnd/>
            <a:tailEnd/>
          </a:ln>
          <a:scene3d>
            <a:camera prst="orthographicFront"/>
            <a:lightRig rig="balanced" dir="t"/>
          </a:scene3d>
          <a:sp3d prstMaterial="clear"/>
        </p:spPr>
        <p:txBody>
          <a:bodyPr vert="horz" wrap="square" lIns="91440" tIns="0" rIns="91440" bIns="0" numCol="1" anchor="ctr" anchorCtr="0" compatLnSpc="1">
            <a:prstTxWarp prst="textNoShape">
              <a:avLst/>
            </a:prstTxWarp>
          </a:bodyPr>
          <a:lstStyle>
            <a:lvl1pPr marL="400050" indent="0" algn="ctr" rtl="0" eaLnBrk="0" fontAlgn="base" hangingPunct="0">
              <a:spcBef>
                <a:spcPct val="0"/>
              </a:spcBef>
              <a:spcAft>
                <a:spcPct val="0"/>
              </a:spcAft>
              <a:defRPr sz="3600" cap="small" baseline="0">
                <a:solidFill>
                  <a:srgbClr val="1E3C78"/>
                </a:solidFill>
                <a:latin typeface="Arial Rounded MT Bold"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r>
              <a:rPr lang="en-US" b="1" u="sng" kern="0" cap="all" dirty="0"/>
              <a:t>Proposition 64 PH&amp;S Grant</a:t>
            </a:r>
          </a:p>
        </p:txBody>
      </p:sp>
      <p:sp>
        <p:nvSpPr>
          <p:cNvPr id="8" name="TextBox 7">
            <a:extLst>
              <a:ext uri="{FF2B5EF4-FFF2-40B4-BE49-F238E27FC236}">
                <a16:creationId xmlns:a16="http://schemas.microsoft.com/office/drawing/2014/main" id="{5CD0B56B-BE6C-44D0-AC51-5380F3F40A80}"/>
              </a:ext>
            </a:extLst>
          </p:cNvPr>
          <p:cNvSpPr txBox="1"/>
          <p:nvPr/>
        </p:nvSpPr>
        <p:spPr>
          <a:xfrm>
            <a:off x="4191000" y="3355409"/>
            <a:ext cx="4419600" cy="2308324"/>
          </a:xfrm>
          <a:prstGeom prst="rect">
            <a:avLst/>
          </a:prstGeom>
          <a:noFill/>
        </p:spPr>
        <p:txBody>
          <a:bodyPr wrap="square" rtlCol="0">
            <a:spAutoFit/>
          </a:bodyPr>
          <a:lstStyle/>
          <a:p>
            <a:pPr lvl="0" algn="ctr">
              <a:spcBef>
                <a:spcPct val="20000"/>
              </a:spcBef>
              <a:buClr>
                <a:srgbClr val="B4975A"/>
              </a:buClr>
              <a:buSzPct val="110000"/>
            </a:pPr>
            <a:r>
              <a:rPr lang="en-US" sz="3600" b="1" kern="0" dirty="0">
                <a:solidFill>
                  <a:schemeClr val="accent1">
                    <a:lumMod val="75000"/>
                  </a:schemeClr>
                </a:solidFill>
                <a:latin typeface="Arial Rounded MT Bold" pitchFamily="34" charset="0"/>
              </a:rPr>
              <a:t>Local impacts due to the legalization of cannabis in California</a:t>
            </a:r>
          </a:p>
        </p:txBody>
      </p:sp>
      <p:pic>
        <p:nvPicPr>
          <p:cNvPr id="10" name="Picture 9">
            <a:extLst>
              <a:ext uri="{FF2B5EF4-FFF2-40B4-BE49-F238E27FC236}">
                <a16:creationId xmlns:a16="http://schemas.microsoft.com/office/drawing/2014/main" id="{5167E19F-7E53-4F1E-9B92-897037F15221}"/>
              </a:ext>
            </a:extLst>
          </p:cNvPr>
          <p:cNvPicPr>
            <a:picLocks noChangeAspect="1"/>
          </p:cNvPicPr>
          <p:nvPr/>
        </p:nvPicPr>
        <p:blipFill>
          <a:blip r:embed="rId4"/>
          <a:stretch>
            <a:fillRect/>
          </a:stretch>
        </p:blipFill>
        <p:spPr>
          <a:xfrm>
            <a:off x="1524000" y="3324929"/>
            <a:ext cx="2667000" cy="3130826"/>
          </a:xfrm>
          <a:prstGeom prst="rect">
            <a:avLst/>
          </a:prstGeom>
        </p:spPr>
      </p:pic>
    </p:spTree>
    <p:extLst>
      <p:ext uri="{BB962C8B-B14F-4D97-AF65-F5344CB8AC3E}">
        <p14:creationId xmlns:p14="http://schemas.microsoft.com/office/powerpoint/2010/main" val="550606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1216086"/>
            <a:ext cx="7429500" cy="4942892"/>
          </a:xfrm>
          <a:prstGeom prst="rect">
            <a:avLst/>
          </a:prstGeom>
        </p:spPr>
        <p:txBody>
          <a:bodyPr wrap="square">
            <a:spAutoFit/>
          </a:bodyPr>
          <a:lstStyle/>
          <a:p>
            <a:pPr lvl="0">
              <a:spcBef>
                <a:spcPct val="20000"/>
              </a:spcBef>
              <a:buClr>
                <a:srgbClr val="B4975A"/>
              </a:buClr>
              <a:buSzPct val="110000"/>
            </a:pPr>
            <a:r>
              <a:rPr lang="en-US" sz="3200" u="sng" kern="0" dirty="0">
                <a:solidFill>
                  <a:srgbClr val="1E3C78"/>
                </a:solidFill>
                <a:latin typeface="Arial Rounded MT Bold" pitchFamily="34" charset="0"/>
              </a:rPr>
              <a:t>Project Purpose Areas</a:t>
            </a:r>
          </a:p>
          <a:p>
            <a:pPr marL="457200" lvl="0" indent="-457200">
              <a:spcBef>
                <a:spcPct val="20000"/>
              </a:spcBef>
              <a:buClr>
                <a:srgbClr val="B4975A"/>
              </a:buClr>
              <a:buSzPct val="110000"/>
              <a:buFont typeface="Wingdings" panose="05000000000000000000" pitchFamily="2" charset="2"/>
              <a:buChar char="v"/>
            </a:pPr>
            <a:r>
              <a:rPr lang="en-US" sz="3000" kern="0" dirty="0">
                <a:solidFill>
                  <a:srgbClr val="1E3C78"/>
                </a:solidFill>
                <a:latin typeface="Arial Rounded MT Bold" pitchFamily="34" charset="0"/>
              </a:rPr>
              <a:t>PPA 1 – Youth Development/Youth Prevention and Intervention</a:t>
            </a:r>
          </a:p>
          <a:p>
            <a:pPr marL="457200" lvl="0" indent="-457200">
              <a:spcBef>
                <a:spcPct val="20000"/>
              </a:spcBef>
              <a:buClr>
                <a:srgbClr val="B4975A"/>
              </a:buClr>
              <a:buSzPct val="110000"/>
              <a:buFont typeface="Wingdings" panose="05000000000000000000" pitchFamily="2" charset="2"/>
              <a:buChar char="v"/>
            </a:pPr>
            <a:r>
              <a:rPr lang="en-US" sz="3000" kern="0" dirty="0">
                <a:solidFill>
                  <a:srgbClr val="1E3C78"/>
                </a:solidFill>
                <a:latin typeface="Arial Rounded MT Bold" pitchFamily="34" charset="0"/>
              </a:rPr>
              <a:t>PPA 2 – Public Health</a:t>
            </a:r>
          </a:p>
          <a:p>
            <a:pPr marL="457200" lvl="0" indent="-457200">
              <a:spcBef>
                <a:spcPct val="20000"/>
              </a:spcBef>
              <a:buClr>
                <a:srgbClr val="B4975A"/>
              </a:buClr>
              <a:buSzPct val="110000"/>
              <a:buFont typeface="Wingdings" panose="05000000000000000000" pitchFamily="2" charset="2"/>
              <a:buChar char="v"/>
            </a:pPr>
            <a:r>
              <a:rPr lang="en-US" sz="3000" kern="0" dirty="0">
                <a:solidFill>
                  <a:srgbClr val="1E3C78"/>
                </a:solidFill>
                <a:latin typeface="Arial Rounded MT Bold" pitchFamily="34" charset="0"/>
              </a:rPr>
              <a:t>PPA 3 – Public Safety</a:t>
            </a:r>
          </a:p>
          <a:p>
            <a:pPr marL="457200" lvl="0" indent="-457200">
              <a:spcBef>
                <a:spcPct val="20000"/>
              </a:spcBef>
              <a:buClr>
                <a:srgbClr val="B4975A"/>
              </a:buClr>
              <a:buSzPct val="110000"/>
              <a:buFont typeface="Wingdings" panose="05000000000000000000" pitchFamily="2" charset="2"/>
              <a:buChar char="v"/>
            </a:pPr>
            <a:r>
              <a:rPr lang="en-US" sz="3000" kern="0" dirty="0">
                <a:solidFill>
                  <a:srgbClr val="1E3C78"/>
                </a:solidFill>
                <a:latin typeface="Arial Rounded MT Bold" pitchFamily="34" charset="0"/>
              </a:rPr>
              <a:t>PPA 4 – Environmental Impacts</a:t>
            </a:r>
          </a:p>
          <a:p>
            <a:pPr marL="457200" lvl="0" indent="-457200">
              <a:spcBef>
                <a:spcPct val="20000"/>
              </a:spcBef>
              <a:buClr>
                <a:srgbClr val="B4975A"/>
              </a:buClr>
              <a:buSzPct val="110000"/>
              <a:buFont typeface="Wingdings" panose="05000000000000000000" pitchFamily="2" charset="2"/>
              <a:buChar char="Ø"/>
            </a:pPr>
            <a:endParaRPr lang="en-US" sz="1100" kern="0" dirty="0">
              <a:solidFill>
                <a:srgbClr val="1E3C78"/>
              </a:solidFill>
              <a:latin typeface="Arial Rounded MT Bold" pitchFamily="34" charset="0"/>
            </a:endParaRPr>
          </a:p>
          <a:p>
            <a:pPr lvl="0">
              <a:spcBef>
                <a:spcPct val="20000"/>
              </a:spcBef>
              <a:buClr>
                <a:srgbClr val="B4975A"/>
              </a:buClr>
              <a:buSzPct val="110000"/>
            </a:pPr>
            <a:r>
              <a:rPr lang="en-US" sz="3000" kern="0" dirty="0">
                <a:solidFill>
                  <a:srgbClr val="1E3C78"/>
                </a:solidFill>
                <a:latin typeface="Arial Rounded MT Bold" pitchFamily="34" charset="0"/>
              </a:rPr>
              <a:t>PPA 1 is a </a:t>
            </a:r>
            <a:r>
              <a:rPr lang="en-US" sz="3000" b="1" kern="0" dirty="0">
                <a:solidFill>
                  <a:srgbClr val="C00000"/>
                </a:solidFill>
                <a:latin typeface="Arial Rounded MT Bold" pitchFamily="34" charset="0"/>
              </a:rPr>
              <a:t>mandatory</a:t>
            </a:r>
            <a:r>
              <a:rPr lang="en-US" sz="3000" kern="0" dirty="0">
                <a:solidFill>
                  <a:srgbClr val="1E3C78"/>
                </a:solidFill>
                <a:latin typeface="Arial Rounded MT Bold" pitchFamily="34" charset="0"/>
              </a:rPr>
              <a:t> component and applicants must budget at least 10% of requested funds for this area.</a:t>
            </a:r>
          </a:p>
        </p:txBody>
      </p:sp>
    </p:spTree>
    <p:extLst>
      <p:ext uri="{BB962C8B-B14F-4D97-AF65-F5344CB8AC3E}">
        <p14:creationId xmlns:p14="http://schemas.microsoft.com/office/powerpoint/2010/main" val="2266642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1216086"/>
            <a:ext cx="7429500" cy="4875181"/>
          </a:xfrm>
          <a:prstGeom prst="rect">
            <a:avLst/>
          </a:prstGeom>
        </p:spPr>
        <p:txBody>
          <a:bodyPr wrap="square">
            <a:spAutoFit/>
          </a:bodyPr>
          <a:lstStyle/>
          <a:p>
            <a:pPr lvl="0">
              <a:spcBef>
                <a:spcPct val="20000"/>
              </a:spcBef>
              <a:buClr>
                <a:srgbClr val="B4975A"/>
              </a:buClr>
              <a:buSzPct val="110000"/>
            </a:pPr>
            <a:r>
              <a:rPr lang="en-US" sz="3000" kern="0" dirty="0">
                <a:solidFill>
                  <a:srgbClr val="1E3C78"/>
                </a:solidFill>
                <a:latin typeface="Arial Rounded MT Bold" pitchFamily="34" charset="0"/>
              </a:rPr>
              <a:t>PPA 1 – </a:t>
            </a:r>
            <a:r>
              <a:rPr lang="en-US" sz="3000" i="1" kern="0" dirty="0">
                <a:solidFill>
                  <a:srgbClr val="1E3C78"/>
                </a:solidFill>
                <a:latin typeface="Arial Rounded MT Bold" pitchFamily="34" charset="0"/>
              </a:rPr>
              <a:t>Mandatory Component</a:t>
            </a:r>
          </a:p>
          <a:p>
            <a:pPr lvl="0">
              <a:spcBef>
                <a:spcPct val="20000"/>
              </a:spcBef>
              <a:buClr>
                <a:srgbClr val="B4975A"/>
              </a:buClr>
              <a:buSzPct val="110000"/>
            </a:pPr>
            <a:r>
              <a:rPr lang="en-US" sz="3000" kern="0" dirty="0">
                <a:solidFill>
                  <a:srgbClr val="1E3C78"/>
                </a:solidFill>
                <a:latin typeface="Arial Rounded MT Bold" pitchFamily="34" charset="0"/>
              </a:rPr>
              <a:t>Youth Development/Youth Prevention and Intervention</a:t>
            </a:r>
          </a:p>
          <a:p>
            <a:pPr marL="457200" lvl="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Trauma-informed</a:t>
            </a:r>
          </a:p>
          <a:p>
            <a:pPr marL="457200" lvl="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Culturally relevant</a:t>
            </a:r>
          </a:p>
          <a:p>
            <a:pPr marL="457200" lvl="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Developmentally appropriate</a:t>
            </a:r>
          </a:p>
          <a:p>
            <a:pPr marL="457200" lvl="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Community-driven</a:t>
            </a:r>
          </a:p>
          <a:p>
            <a:pPr marL="457200" lvl="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Promising / evidence-based</a:t>
            </a:r>
          </a:p>
          <a:p>
            <a:pPr marL="457200" lvl="0" indent="-457200">
              <a:spcBef>
                <a:spcPct val="20000"/>
              </a:spcBef>
              <a:buClr>
                <a:srgbClr val="B4975A"/>
              </a:buClr>
              <a:buSzPct val="110000"/>
              <a:buFont typeface="Wingdings" panose="05000000000000000000" pitchFamily="2" charset="2"/>
              <a:buChar char="v"/>
            </a:pPr>
            <a:r>
              <a:rPr lang="en-US" sz="2800" kern="0" dirty="0">
                <a:solidFill>
                  <a:schemeClr val="accent1">
                    <a:lumMod val="75000"/>
                  </a:schemeClr>
                </a:solidFill>
                <a:latin typeface="Arial Rounded MT Bold" panose="020F0704030504030204" pitchFamily="34" charset="0"/>
              </a:rPr>
              <a:t>Increase protective factors</a:t>
            </a:r>
          </a:p>
          <a:p>
            <a:pPr marL="457200" lvl="0" indent="-457200">
              <a:spcBef>
                <a:spcPct val="20000"/>
              </a:spcBef>
              <a:buClr>
                <a:srgbClr val="B4975A"/>
              </a:buClr>
              <a:buSzPct val="110000"/>
              <a:buFont typeface="Wingdings" panose="05000000000000000000" pitchFamily="2" charset="2"/>
              <a:buChar char="Ø"/>
            </a:pPr>
            <a:endParaRPr lang="en-US" sz="1100" kern="0" dirty="0">
              <a:solidFill>
                <a:srgbClr val="1E3C78"/>
              </a:solidFill>
              <a:latin typeface="Arial Rounded MT Bold" pitchFamily="34" charset="0"/>
            </a:endParaRPr>
          </a:p>
        </p:txBody>
      </p:sp>
    </p:spTree>
    <p:extLst>
      <p:ext uri="{BB962C8B-B14F-4D97-AF65-F5344CB8AC3E}">
        <p14:creationId xmlns:p14="http://schemas.microsoft.com/office/powerpoint/2010/main" val="201487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1216086"/>
            <a:ext cx="7429500" cy="4468916"/>
          </a:xfrm>
          <a:prstGeom prst="rect">
            <a:avLst/>
          </a:prstGeom>
        </p:spPr>
        <p:txBody>
          <a:bodyPr wrap="square">
            <a:spAutoFit/>
          </a:bodyPr>
          <a:lstStyle/>
          <a:p>
            <a:pPr lvl="0">
              <a:spcBef>
                <a:spcPct val="20000"/>
              </a:spcBef>
              <a:buClr>
                <a:srgbClr val="B4975A"/>
              </a:buClr>
              <a:buSzPct val="110000"/>
            </a:pPr>
            <a:r>
              <a:rPr lang="en-US" sz="3000" kern="0" dirty="0">
                <a:solidFill>
                  <a:srgbClr val="1E3C78"/>
                </a:solidFill>
                <a:latin typeface="Arial Rounded MT Bold" pitchFamily="34" charset="0"/>
              </a:rPr>
              <a:t>PPA 2 – Public Health</a:t>
            </a:r>
          </a:p>
          <a:p>
            <a:pPr>
              <a:spcBef>
                <a:spcPct val="20000"/>
              </a:spcBef>
              <a:buClr>
                <a:srgbClr val="B4975A"/>
              </a:buClr>
              <a:buSzPct val="110000"/>
            </a:pPr>
            <a:r>
              <a:rPr lang="en-US" sz="2800" dirty="0">
                <a:solidFill>
                  <a:srgbClr val="1E3C78"/>
                </a:solidFill>
                <a:latin typeface="Arial Rounded MT Bold" panose="020F0704030504030204" pitchFamily="34" charset="0"/>
              </a:rPr>
              <a:t>Activities for protecting the safety and improving the health of communities through:</a:t>
            </a:r>
          </a:p>
          <a:p>
            <a:pPr marL="45720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Education</a:t>
            </a:r>
          </a:p>
          <a:p>
            <a:pPr marL="45720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Policy/infrastructure making </a:t>
            </a:r>
          </a:p>
          <a:p>
            <a:pPr marL="45720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Research for the safety of the community</a:t>
            </a:r>
          </a:p>
          <a:p>
            <a:pPr marL="457200" lvl="0" indent="-457200">
              <a:spcBef>
                <a:spcPct val="20000"/>
              </a:spcBef>
              <a:buClr>
                <a:srgbClr val="B4975A"/>
              </a:buClr>
              <a:buSzPct val="110000"/>
              <a:buFont typeface="Wingdings" panose="05000000000000000000" pitchFamily="2" charset="2"/>
              <a:buChar char="v"/>
            </a:pPr>
            <a:endParaRPr lang="en-US" sz="3000" kern="0" dirty="0">
              <a:solidFill>
                <a:srgbClr val="1E3C78"/>
              </a:solidFill>
              <a:latin typeface="Arial Rounded MT Bold" pitchFamily="34" charset="0"/>
            </a:endParaRPr>
          </a:p>
        </p:txBody>
      </p:sp>
    </p:spTree>
    <p:extLst>
      <p:ext uri="{BB962C8B-B14F-4D97-AF65-F5344CB8AC3E}">
        <p14:creationId xmlns:p14="http://schemas.microsoft.com/office/powerpoint/2010/main" val="42254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1216086"/>
            <a:ext cx="7429500" cy="5293757"/>
          </a:xfrm>
          <a:prstGeom prst="rect">
            <a:avLst/>
          </a:prstGeom>
        </p:spPr>
        <p:txBody>
          <a:bodyPr wrap="square">
            <a:spAutoFit/>
          </a:bodyPr>
          <a:lstStyle/>
          <a:p>
            <a:pPr lvl="0">
              <a:spcBef>
                <a:spcPct val="20000"/>
              </a:spcBef>
              <a:buClr>
                <a:srgbClr val="B4975A"/>
              </a:buClr>
              <a:buSzPct val="110000"/>
            </a:pPr>
            <a:r>
              <a:rPr lang="en-US" sz="3000" kern="0" dirty="0">
                <a:solidFill>
                  <a:srgbClr val="1E3C78"/>
                </a:solidFill>
                <a:latin typeface="Arial Rounded MT Bold" pitchFamily="34" charset="0"/>
              </a:rPr>
              <a:t>PPA 3 – Public Safety</a:t>
            </a:r>
          </a:p>
          <a:p>
            <a:pPr lvl="0">
              <a:spcBef>
                <a:spcPct val="20000"/>
              </a:spcBef>
              <a:buClr>
                <a:srgbClr val="B4975A"/>
              </a:buClr>
              <a:buSzPct val="110000"/>
            </a:pPr>
            <a:r>
              <a:rPr lang="en-US" sz="2800" kern="0" dirty="0">
                <a:solidFill>
                  <a:srgbClr val="1E3C78"/>
                </a:solidFill>
                <a:latin typeface="Arial Rounded MT Bold" pitchFamily="34" charset="0"/>
              </a:rPr>
              <a:t>Activities for </a:t>
            </a:r>
            <a:r>
              <a:rPr lang="en-US" sz="2800" dirty="0">
                <a:solidFill>
                  <a:srgbClr val="1E3C78"/>
                </a:solidFill>
                <a:latin typeface="Arial Rounded MT Bold" panose="020F0704030504030204" pitchFamily="34" charset="0"/>
              </a:rPr>
              <a:t>the welfare and protection of the general public, including but not limited to:</a:t>
            </a:r>
            <a:endParaRPr lang="en-US" sz="2800" kern="0" dirty="0">
              <a:solidFill>
                <a:srgbClr val="1E3C78"/>
              </a:solidFill>
              <a:latin typeface="Arial Rounded MT Bold" pitchFamily="34" charset="0"/>
            </a:endParaRPr>
          </a:p>
          <a:p>
            <a:pPr marL="457200" lvl="0" indent="-457200">
              <a:spcBef>
                <a:spcPct val="20000"/>
              </a:spcBef>
              <a:buClr>
                <a:srgbClr val="B4975A"/>
              </a:buClr>
              <a:buSzPct val="110000"/>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the prevention and protection of the public from dangers affecting safety such as </a:t>
            </a:r>
          </a:p>
          <a:p>
            <a:pPr marL="914400" lvl="1" indent="-457200">
              <a:spcBef>
                <a:spcPct val="20000"/>
              </a:spcBef>
              <a:buClr>
                <a:srgbClr val="1E3C78"/>
              </a:buClr>
              <a:buSzPct val="110000"/>
              <a:buFont typeface="Wingdings" panose="05000000000000000000" pitchFamily="2" charset="2"/>
              <a:buChar char="§"/>
            </a:pPr>
            <a:r>
              <a:rPr lang="en-US" sz="2800" dirty="0">
                <a:solidFill>
                  <a:schemeClr val="accent1">
                    <a:lumMod val="75000"/>
                  </a:schemeClr>
                </a:solidFill>
                <a:latin typeface="Arial Rounded MT Bold" panose="020F0704030504030204" pitchFamily="34" charset="0"/>
              </a:rPr>
              <a:t>Crimes, </a:t>
            </a:r>
          </a:p>
          <a:p>
            <a:pPr marL="914400" lvl="1" indent="-457200">
              <a:spcBef>
                <a:spcPct val="20000"/>
              </a:spcBef>
              <a:buClr>
                <a:srgbClr val="1E3C78"/>
              </a:buClr>
              <a:buSzPct val="110000"/>
              <a:buFont typeface="Wingdings" panose="05000000000000000000" pitchFamily="2" charset="2"/>
              <a:buChar char="§"/>
            </a:pPr>
            <a:r>
              <a:rPr lang="en-US" sz="2800" dirty="0">
                <a:solidFill>
                  <a:schemeClr val="accent1">
                    <a:lumMod val="75000"/>
                  </a:schemeClr>
                </a:solidFill>
                <a:latin typeface="Arial Rounded MT Bold" panose="020F0704030504030204" pitchFamily="34" charset="0"/>
              </a:rPr>
              <a:t>Disasters, or </a:t>
            </a:r>
          </a:p>
          <a:p>
            <a:pPr marL="914400" lvl="1" indent="-457200">
              <a:spcBef>
                <a:spcPct val="20000"/>
              </a:spcBef>
              <a:buClr>
                <a:srgbClr val="1E3C78"/>
              </a:buClr>
              <a:buSzPct val="110000"/>
              <a:buFont typeface="Wingdings" panose="05000000000000000000" pitchFamily="2" charset="2"/>
              <a:buChar char="§"/>
            </a:pPr>
            <a:r>
              <a:rPr lang="en-US" sz="2800" dirty="0">
                <a:solidFill>
                  <a:schemeClr val="accent1">
                    <a:lumMod val="75000"/>
                  </a:schemeClr>
                </a:solidFill>
                <a:latin typeface="Arial Rounded MT Bold" panose="020F0704030504030204" pitchFamily="34" charset="0"/>
              </a:rPr>
              <a:t>Impacts due to the legalization of cannabis</a:t>
            </a:r>
            <a:endParaRPr lang="en-US" sz="2800" kern="0" dirty="0">
              <a:solidFill>
                <a:schemeClr val="accent1">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3475894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1216086"/>
            <a:ext cx="7429500" cy="4862870"/>
          </a:xfrm>
          <a:prstGeom prst="rect">
            <a:avLst/>
          </a:prstGeom>
        </p:spPr>
        <p:txBody>
          <a:bodyPr wrap="square">
            <a:spAutoFit/>
          </a:bodyPr>
          <a:lstStyle/>
          <a:p>
            <a:pPr lvl="0">
              <a:spcBef>
                <a:spcPct val="20000"/>
              </a:spcBef>
              <a:buClr>
                <a:srgbClr val="B4975A"/>
              </a:buClr>
              <a:buSzPct val="110000"/>
            </a:pPr>
            <a:r>
              <a:rPr lang="en-US" sz="3000" kern="0" dirty="0">
                <a:solidFill>
                  <a:srgbClr val="1E3C78"/>
                </a:solidFill>
                <a:latin typeface="Arial Rounded MT Bold" pitchFamily="34" charset="0"/>
              </a:rPr>
              <a:t>PPA 4 – Environmental Impacts</a:t>
            </a:r>
          </a:p>
          <a:p>
            <a:r>
              <a:rPr lang="en-US" sz="2800" kern="0" dirty="0">
                <a:solidFill>
                  <a:srgbClr val="1E3C78"/>
                </a:solidFill>
                <a:latin typeface="Arial Rounded MT Bold" panose="020F0704030504030204" pitchFamily="34" charset="0"/>
              </a:rPr>
              <a:t>Activities for </a:t>
            </a:r>
            <a:r>
              <a:rPr lang="en-US" sz="2800" dirty="0">
                <a:solidFill>
                  <a:srgbClr val="1E3C78"/>
                </a:solidFill>
                <a:latin typeface="Arial Rounded MT Bold" panose="020F0704030504030204" pitchFamily="34" charset="0"/>
              </a:rPr>
              <a:t>the prevention of human injury, and promoting well-being by identifying and evaluating environmental resources and hazardous agents by limiting exposures to </a:t>
            </a:r>
          </a:p>
          <a:p>
            <a:pPr marL="457200" indent="-457200">
              <a:buClr>
                <a:srgbClr val="BF962F"/>
              </a:buClr>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Hazardous physical, chemical, and biological agents in air, water, soil, food, and </a:t>
            </a:r>
          </a:p>
          <a:p>
            <a:pPr marL="457200" indent="-457200">
              <a:buClr>
                <a:srgbClr val="BF962F"/>
              </a:buClr>
              <a:buFont typeface="Wingdings" panose="05000000000000000000" pitchFamily="2" charset="2"/>
              <a:buChar char="v"/>
            </a:pPr>
            <a:r>
              <a:rPr lang="en-US" sz="2800" dirty="0">
                <a:solidFill>
                  <a:schemeClr val="accent1">
                    <a:lumMod val="75000"/>
                  </a:schemeClr>
                </a:solidFill>
                <a:latin typeface="Arial Rounded MT Bold" panose="020F0704030504030204" pitchFamily="34" charset="0"/>
              </a:rPr>
              <a:t>Other environmental media or settings that may adversely affect human health</a:t>
            </a:r>
          </a:p>
        </p:txBody>
      </p:sp>
    </p:spTree>
    <p:extLst>
      <p:ext uri="{BB962C8B-B14F-4D97-AF65-F5344CB8AC3E}">
        <p14:creationId xmlns:p14="http://schemas.microsoft.com/office/powerpoint/2010/main" val="706975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1143000"/>
            <a:ext cx="7429500" cy="4832092"/>
          </a:xfrm>
          <a:prstGeom prst="rect">
            <a:avLst/>
          </a:prstGeom>
        </p:spPr>
        <p:txBody>
          <a:bodyPr wrap="square">
            <a:spAutoFit/>
          </a:bodyPr>
          <a:lstStyle/>
          <a:p>
            <a:pPr marL="0" indent="0" algn="ctr">
              <a:buNone/>
            </a:pPr>
            <a:r>
              <a:rPr lang="en-US" sz="3200" b="1" dirty="0">
                <a:solidFill>
                  <a:srgbClr val="1E3C78"/>
                </a:solidFill>
                <a:latin typeface="Arial Rounded MT Bold" panose="020F0704030504030204" pitchFamily="34" charset="0"/>
                <a:cs typeface="Arial" panose="020B0604020202020204" pitchFamily="34" charset="0"/>
              </a:rPr>
              <a:t>Grant </a:t>
            </a:r>
            <a:r>
              <a:rPr lang="en-US" sz="3200" b="1" dirty="0">
                <a:solidFill>
                  <a:srgbClr val="1E3C78"/>
                </a:solidFill>
                <a:latin typeface="Arial Rounded MT Bold" panose="020F0704030504030204" pitchFamily="34" charset="0"/>
              </a:rPr>
              <a:t>Requirements [pgs. 7-10]</a:t>
            </a:r>
          </a:p>
          <a:p>
            <a:pPr marL="0" indent="0" algn="ctr">
              <a:buNone/>
            </a:pPr>
            <a:endParaRPr lang="en-US" sz="1200" b="1"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Grant Agreement</a:t>
            </a:r>
          </a:p>
          <a:p>
            <a:pPr marL="457200" indent="-457200">
              <a:buClr>
                <a:srgbClr val="BF962F"/>
              </a:buClr>
              <a:buFont typeface="Wingdings" panose="05000000000000000000" pitchFamily="2" charset="2"/>
              <a:buChar char="v"/>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Governing Board Resolution</a:t>
            </a:r>
          </a:p>
          <a:p>
            <a:pPr>
              <a:buClr>
                <a:srgbClr val="BF962F"/>
              </a:buClr>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Provide evidence of signing authority (e.g., board resolution conferring authority to the signatory) </a:t>
            </a:r>
          </a:p>
          <a:p>
            <a:pPr marL="457200" indent="-457200">
              <a:buClr>
                <a:srgbClr val="BF962F"/>
              </a:buClr>
              <a:buFont typeface="Wingdings" panose="05000000000000000000" pitchFamily="2" charset="2"/>
              <a:buChar char="v"/>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Audit Requirement</a:t>
            </a:r>
          </a:p>
          <a:p>
            <a:pPr marL="457200" indent="-457200">
              <a:buClr>
                <a:srgbClr val="BF962F"/>
              </a:buClr>
              <a:buFont typeface="Wingdings" panose="05000000000000000000" pitchFamily="2" charset="2"/>
              <a:buChar char="v"/>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Quarterly Progress Reporting</a:t>
            </a:r>
          </a:p>
          <a:p>
            <a:pPr marL="457200" indent="-457200">
              <a:buClr>
                <a:srgbClr val="BF962F"/>
              </a:buClr>
              <a:buFont typeface="Wingdings" panose="05000000000000000000" pitchFamily="2" charset="2"/>
              <a:buChar char="v"/>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Grantee Orientation Meeting</a:t>
            </a:r>
          </a:p>
        </p:txBody>
      </p:sp>
    </p:spTree>
    <p:extLst>
      <p:ext uri="{BB962C8B-B14F-4D97-AF65-F5344CB8AC3E}">
        <p14:creationId xmlns:p14="http://schemas.microsoft.com/office/powerpoint/2010/main" val="2308521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990596"/>
          </a:xfrm>
        </p:spPr>
        <p:txBody>
          <a:bodyPr/>
          <a:lstStyle/>
          <a:p>
            <a:r>
              <a:rPr lang="en-US" b="1" u="sng" dirty="0"/>
              <a:t>RFP REVIEW</a:t>
            </a:r>
          </a:p>
        </p:txBody>
      </p:sp>
      <p:sp>
        <p:nvSpPr>
          <p:cNvPr id="7" name="Rectangle 6">
            <a:extLst>
              <a:ext uri="{FF2B5EF4-FFF2-40B4-BE49-F238E27FC236}">
                <a16:creationId xmlns:a16="http://schemas.microsoft.com/office/drawing/2014/main" id="{43F6948F-16C6-4226-A5B6-F96555FE1069}"/>
              </a:ext>
            </a:extLst>
          </p:cNvPr>
          <p:cNvSpPr/>
          <p:nvPr/>
        </p:nvSpPr>
        <p:spPr>
          <a:xfrm>
            <a:off x="1371600" y="1216086"/>
            <a:ext cx="7429500" cy="4672048"/>
          </a:xfrm>
          <a:prstGeom prst="rect">
            <a:avLst/>
          </a:prstGeom>
        </p:spPr>
        <p:txBody>
          <a:bodyPr wrap="square">
            <a:spAutoFit/>
          </a:bodyPr>
          <a:lstStyle/>
          <a:p>
            <a:pPr marL="0" indent="0" algn="ctr">
              <a:buNone/>
            </a:pPr>
            <a:r>
              <a:rPr lang="en-US" sz="3200" b="1" dirty="0">
                <a:solidFill>
                  <a:srgbClr val="1E3C78"/>
                </a:solidFill>
                <a:latin typeface="Arial Rounded MT Bold" panose="020F0704030504030204" pitchFamily="34" charset="0"/>
                <a:cs typeface="Arial" panose="020B0604020202020204" pitchFamily="34" charset="0"/>
              </a:rPr>
              <a:t>Grant </a:t>
            </a:r>
            <a:r>
              <a:rPr lang="en-US" sz="3200" b="1" dirty="0">
                <a:solidFill>
                  <a:srgbClr val="1E3C78"/>
                </a:solidFill>
                <a:latin typeface="Arial Rounded MT Bold" panose="020F0704030504030204" pitchFamily="34" charset="0"/>
              </a:rPr>
              <a:t>Requirements [pgs. 7-10]</a:t>
            </a:r>
          </a:p>
          <a:p>
            <a:pPr marL="0" indent="0" algn="ctr">
              <a:buNone/>
            </a:pPr>
            <a:endParaRPr lang="en-US" sz="1200" b="1" dirty="0">
              <a:solidFill>
                <a:srgbClr val="1E3C78"/>
              </a:solidFill>
              <a:latin typeface="Arial Rounded MT Bold" panose="020F0704030504030204" pitchFamily="34" charset="0"/>
            </a:endParaRPr>
          </a:p>
          <a:p>
            <a:pPr>
              <a:buClr>
                <a:srgbClr val="BF962F"/>
              </a:buClr>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Travel</a:t>
            </a:r>
          </a:p>
          <a:p>
            <a:pPr marL="914400" lvl="1" indent="-457200">
              <a:buClr>
                <a:srgbClr val="1E3C78"/>
              </a:buClr>
              <a:buFont typeface="Wingdings" panose="05000000000000000000" pitchFamily="2" charset="2"/>
              <a:buChar char="§"/>
            </a:pPr>
            <a:r>
              <a:rPr lang="en-US" sz="2800" dirty="0">
                <a:solidFill>
                  <a:schemeClr val="accent1">
                    <a:lumMod val="75000"/>
                  </a:schemeClr>
                </a:solidFill>
                <a:latin typeface="Arial Rounded MT Bold" panose="020F0704030504030204" pitchFamily="34" charset="0"/>
              </a:rPr>
              <a:t>Government agencies</a:t>
            </a:r>
          </a:p>
          <a:p>
            <a:pPr marL="914400" lvl="1" indent="-457200">
              <a:buClr>
                <a:srgbClr val="1E3C78"/>
              </a:buClr>
              <a:buFont typeface="Wingdings" panose="05000000000000000000" pitchFamily="2" charset="2"/>
              <a:buChar char="§"/>
            </a:pPr>
            <a:r>
              <a:rPr lang="en-US" sz="2800" dirty="0">
                <a:solidFill>
                  <a:schemeClr val="accent1">
                    <a:lumMod val="75000"/>
                  </a:schemeClr>
                </a:solidFill>
                <a:latin typeface="Arial Rounded MT Bold" panose="020F0704030504030204" pitchFamily="34" charset="0"/>
              </a:rPr>
              <a:t>CBOs/NGOs (subcontractors)</a:t>
            </a:r>
          </a:p>
          <a:p>
            <a:pPr marL="914400" lvl="1" indent="-457200">
              <a:buClr>
                <a:srgbClr val="1E3C78"/>
              </a:buClr>
              <a:buFont typeface="Wingdings" panose="05000000000000000000" pitchFamily="2" charset="2"/>
              <a:buChar char="§"/>
            </a:pPr>
            <a:r>
              <a:rPr lang="en-US" sz="2800" dirty="0">
                <a:solidFill>
                  <a:schemeClr val="accent1">
                    <a:lumMod val="75000"/>
                  </a:schemeClr>
                </a:solidFill>
                <a:latin typeface="Arial Rounded MT Bold" panose="020F0704030504030204" pitchFamily="34" charset="0"/>
              </a:rPr>
              <a:t>Out-of-State Travel</a:t>
            </a:r>
          </a:p>
          <a:p>
            <a:pPr marL="457200" indent="-457200">
              <a:buClr>
                <a:srgbClr val="BF962F"/>
              </a:buClr>
              <a:buFont typeface="Wingdings" panose="05000000000000000000" pitchFamily="2" charset="2"/>
              <a:buChar char="v"/>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Debarment, Fraud, Theft, or Embezzlement (Appendix F / pg. 52)</a:t>
            </a:r>
          </a:p>
          <a:p>
            <a:pPr marL="457200" indent="-457200">
              <a:buClr>
                <a:srgbClr val="BF962F"/>
              </a:buClr>
              <a:buFont typeface="Wingdings" panose="05000000000000000000" pitchFamily="2" charset="2"/>
              <a:buChar char="v"/>
            </a:pP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Monitoring Visits</a:t>
            </a:r>
          </a:p>
          <a:p>
            <a:pPr lvl="0">
              <a:spcBef>
                <a:spcPct val="20000"/>
              </a:spcBef>
              <a:buClr>
                <a:srgbClr val="B4975A"/>
              </a:buClr>
              <a:buSzPct val="110000"/>
            </a:pPr>
            <a:endParaRPr lang="en-US" sz="2800" dirty="0">
              <a:solidFill>
                <a:schemeClr val="accent1">
                  <a:lumMod val="75000"/>
                </a:schemeClr>
              </a:solidFill>
              <a:latin typeface="Arial Rounded MT Bold" panose="020F0704030504030204" pitchFamily="34" charset="0"/>
            </a:endParaRPr>
          </a:p>
        </p:txBody>
      </p:sp>
      <p:pic>
        <p:nvPicPr>
          <p:cNvPr id="2" name="Picture 1">
            <a:extLst>
              <a:ext uri="{FF2B5EF4-FFF2-40B4-BE49-F238E27FC236}">
                <a16:creationId xmlns:a16="http://schemas.microsoft.com/office/drawing/2014/main" id="{87FFB9D5-62F5-48C9-9013-A1B64C9D83CE}"/>
              </a:ext>
            </a:extLst>
          </p:cNvPr>
          <p:cNvPicPr>
            <a:picLocks noChangeAspect="1"/>
          </p:cNvPicPr>
          <p:nvPr/>
        </p:nvPicPr>
        <p:blipFill>
          <a:blip r:embed="rId3"/>
          <a:stretch>
            <a:fillRect/>
          </a:stretch>
        </p:blipFill>
        <p:spPr>
          <a:xfrm>
            <a:off x="5638800" y="4956114"/>
            <a:ext cx="1831156" cy="1371600"/>
          </a:xfrm>
          <a:prstGeom prst="rect">
            <a:avLst/>
          </a:prstGeom>
        </p:spPr>
      </p:pic>
    </p:spTree>
    <p:extLst>
      <p:ext uri="{BB962C8B-B14F-4D97-AF65-F5344CB8AC3E}">
        <p14:creationId xmlns:p14="http://schemas.microsoft.com/office/powerpoint/2010/main" val="2005144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1124039"/>
          </a:xfrm>
        </p:spPr>
        <p:txBody>
          <a:bodyPr/>
          <a:lstStyle/>
          <a:p>
            <a:r>
              <a:rPr lang="en-US" b="1" u="sng" dirty="0"/>
              <a:t>RFP REVIEW</a:t>
            </a:r>
            <a:endParaRPr lang="en-US" b="1" dirty="0"/>
          </a:p>
        </p:txBody>
      </p:sp>
      <p:sp>
        <p:nvSpPr>
          <p:cNvPr id="8" name="Rectangle 7">
            <a:extLst>
              <a:ext uri="{FF2B5EF4-FFF2-40B4-BE49-F238E27FC236}">
                <a16:creationId xmlns:a16="http://schemas.microsoft.com/office/drawing/2014/main" id="{295E4D66-5F9D-44D3-8094-68140B286E47}"/>
              </a:ext>
            </a:extLst>
          </p:cNvPr>
          <p:cNvSpPr/>
          <p:nvPr/>
        </p:nvSpPr>
        <p:spPr>
          <a:xfrm>
            <a:off x="1417721" y="990600"/>
            <a:ext cx="6934200" cy="1834348"/>
          </a:xfrm>
          <a:prstGeom prst="rect">
            <a:avLst/>
          </a:prstGeom>
        </p:spPr>
        <p:txBody>
          <a:bodyPr wrap="square">
            <a:spAutoFit/>
          </a:bodyPr>
          <a:lstStyle/>
          <a:p>
            <a:pPr lvl="0" algn="ctr">
              <a:spcBef>
                <a:spcPct val="20000"/>
              </a:spcBef>
              <a:buClr>
                <a:srgbClr val="B4975A"/>
              </a:buClr>
              <a:buSzPct val="110000"/>
            </a:pPr>
            <a:r>
              <a:rPr lang="en-US" sz="3400" b="1" kern="0" dirty="0">
                <a:solidFill>
                  <a:srgbClr val="1E3C78"/>
                </a:solidFill>
                <a:latin typeface="Arial Rounded MT Bold" pitchFamily="34" charset="0"/>
              </a:rPr>
              <a:t>Grant Period</a:t>
            </a:r>
          </a:p>
          <a:p>
            <a:pPr lvl="0">
              <a:spcBef>
                <a:spcPct val="20000"/>
              </a:spcBef>
              <a:buClr>
                <a:srgbClr val="B4975A"/>
              </a:buClr>
              <a:buSzPct val="110000"/>
            </a:pPr>
            <a:endParaRPr lang="en-US" sz="800" kern="0" dirty="0">
              <a:solidFill>
                <a:srgbClr val="1E3C78"/>
              </a:solidFill>
              <a:latin typeface="Arial Rounded MT Bold" pitchFamily="34" charset="0"/>
            </a:endParaRPr>
          </a:p>
          <a:p>
            <a:pPr lvl="0">
              <a:spcBef>
                <a:spcPct val="20000"/>
              </a:spcBef>
              <a:buClr>
                <a:srgbClr val="B4975A"/>
              </a:buClr>
              <a:buSzPct val="110000"/>
            </a:pPr>
            <a:r>
              <a:rPr lang="en-US" sz="3000" kern="0" dirty="0">
                <a:solidFill>
                  <a:srgbClr val="1E3C78"/>
                </a:solidFill>
                <a:latin typeface="Arial Rounded MT Bold" pitchFamily="34" charset="0"/>
              </a:rPr>
              <a:t>3-Year Grant Project Cycle</a:t>
            </a: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July 1, 2020 through June 30, 2023</a:t>
            </a:r>
          </a:p>
        </p:txBody>
      </p:sp>
      <p:sp>
        <p:nvSpPr>
          <p:cNvPr id="5" name="Rectangle 4">
            <a:extLst>
              <a:ext uri="{FF2B5EF4-FFF2-40B4-BE49-F238E27FC236}">
                <a16:creationId xmlns:a16="http://schemas.microsoft.com/office/drawing/2014/main" id="{B0A2B6E1-3318-47B7-BC11-96704A51741A}"/>
              </a:ext>
            </a:extLst>
          </p:cNvPr>
          <p:cNvSpPr/>
          <p:nvPr/>
        </p:nvSpPr>
        <p:spPr>
          <a:xfrm>
            <a:off x="1066800" y="3124200"/>
            <a:ext cx="7636042" cy="3397853"/>
          </a:xfrm>
          <a:prstGeom prst="rect">
            <a:avLst/>
          </a:prstGeom>
        </p:spPr>
        <p:txBody>
          <a:bodyPr wrap="square">
            <a:spAutoFit/>
          </a:bodyPr>
          <a:lstStyle/>
          <a:p>
            <a:pPr lvl="0" algn="ctr">
              <a:spcBef>
                <a:spcPct val="20000"/>
              </a:spcBef>
              <a:buClr>
                <a:srgbClr val="B4975A"/>
              </a:buClr>
              <a:buSzPct val="110000"/>
            </a:pPr>
            <a:r>
              <a:rPr lang="en-US" sz="3400" b="1" kern="0" dirty="0">
                <a:solidFill>
                  <a:srgbClr val="1E3C78"/>
                </a:solidFill>
                <a:latin typeface="Arial Rounded MT Bold" pitchFamily="34" charset="0"/>
              </a:rPr>
              <a:t>Contract Term Includes</a:t>
            </a: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July 1, 2023 through December 31, 2023</a:t>
            </a:r>
          </a:p>
          <a:p>
            <a:pPr marL="457200" lvl="0" indent="-457200">
              <a:spcBef>
                <a:spcPct val="20000"/>
              </a:spcBef>
              <a:buClr>
                <a:srgbClr val="B4975A"/>
              </a:buClr>
              <a:buSzPct val="110000"/>
              <a:buFont typeface="Wingdings" panose="05000000000000000000" pitchFamily="2" charset="2"/>
              <a:buChar char="v"/>
            </a:pPr>
            <a:endParaRPr lang="en-US" sz="800" kern="0" dirty="0">
              <a:solidFill>
                <a:srgbClr val="1E3C78"/>
              </a:solidFill>
              <a:latin typeface="Arial Rounded MT Bold" pitchFamily="34" charset="0"/>
            </a:endParaRPr>
          </a:p>
          <a:p>
            <a:pPr lvl="0">
              <a:spcBef>
                <a:spcPct val="20000"/>
              </a:spcBef>
              <a:buClr>
                <a:srgbClr val="B4975A"/>
              </a:buClr>
              <a:buSzPct val="110000"/>
            </a:pPr>
            <a:r>
              <a:rPr lang="en-US" sz="2800" kern="0" dirty="0">
                <a:solidFill>
                  <a:srgbClr val="1E3C78"/>
                </a:solidFill>
                <a:latin typeface="Arial Rounded MT Bold" pitchFamily="34" charset="0"/>
              </a:rPr>
              <a:t>Solely for the purposes of:</a:t>
            </a:r>
          </a:p>
          <a:p>
            <a:pPr marL="742950" lvl="1" indent="-285750">
              <a:buClr>
                <a:srgbClr val="1E3C78"/>
              </a:buClr>
              <a:buFont typeface="Wingdings" panose="05000000000000000000" pitchFamily="2" charset="2"/>
              <a:buChar char="§"/>
            </a:pPr>
            <a:r>
              <a:rPr lang="en-US" sz="2600" dirty="0">
                <a:solidFill>
                  <a:schemeClr val="accent1">
                    <a:lumMod val="75000"/>
                  </a:schemeClr>
                </a:solidFill>
                <a:latin typeface="Arial Rounded MT Bold" panose="020F0704030504030204" pitchFamily="34" charset="0"/>
              </a:rPr>
              <a:t>Finalizing and submitting a required Local Evaluation Report</a:t>
            </a:r>
          </a:p>
          <a:p>
            <a:pPr marL="742950" lvl="1" indent="-285750">
              <a:buClr>
                <a:srgbClr val="1E3C78"/>
              </a:buClr>
              <a:buFont typeface="Wingdings" panose="05000000000000000000" pitchFamily="2" charset="2"/>
              <a:buChar char="§"/>
            </a:pPr>
            <a:r>
              <a:rPr lang="en-US" sz="2600" dirty="0">
                <a:solidFill>
                  <a:schemeClr val="accent1">
                    <a:lumMod val="75000"/>
                  </a:schemeClr>
                </a:solidFill>
                <a:latin typeface="Arial Rounded MT Bold" panose="020F0704030504030204" pitchFamily="34" charset="0"/>
              </a:rPr>
              <a:t>Finalizing and submitting a required financial audit.</a:t>
            </a:r>
            <a:endParaRPr lang="en-US" sz="2600" kern="0" dirty="0">
              <a:solidFill>
                <a:srgbClr val="264D9A"/>
              </a:solidFill>
              <a:latin typeface="Arial Rounded MT Bold" pitchFamily="34" charset="0"/>
            </a:endParaRPr>
          </a:p>
        </p:txBody>
      </p:sp>
    </p:spTree>
    <p:extLst>
      <p:ext uri="{BB962C8B-B14F-4D97-AF65-F5344CB8AC3E}">
        <p14:creationId xmlns:p14="http://schemas.microsoft.com/office/powerpoint/2010/main" val="5912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19200" y="1143000"/>
            <a:ext cx="7543800" cy="5311540"/>
          </a:xfrm>
        </p:spPr>
        <p:txBody>
          <a:bodyPr/>
          <a:lstStyle/>
          <a:p>
            <a:pPr marL="508000" lvl="0" indent="-508000">
              <a:buClrTx/>
              <a:buSzTx/>
            </a:pPr>
            <a:r>
              <a:rPr lang="en-US" altLang="en-US" sz="3200" dirty="0">
                <a:solidFill>
                  <a:srgbClr val="1E3C78"/>
                </a:solidFill>
                <a:ea typeface="ＭＳ Ｐゴシック"/>
                <a:cs typeface="Times New Roman" panose="02020603050405020304" pitchFamily="18" charset="0"/>
              </a:rPr>
              <a:t>About the BSCC…                         </a:t>
            </a:r>
          </a:p>
          <a:p>
            <a:pPr marL="508000" lvl="0" indent="-508000">
              <a:buClrTx/>
              <a:buSzTx/>
            </a:pPr>
            <a:endParaRPr lang="en-US" altLang="en-US" sz="500" dirty="0">
              <a:solidFill>
                <a:srgbClr val="193A6D"/>
              </a:solidFill>
              <a:ea typeface="ＭＳ Ｐゴシック"/>
              <a:cs typeface="Times New Roman" panose="02020603050405020304" pitchFamily="18" charset="0"/>
            </a:endParaRPr>
          </a:p>
          <a:p>
            <a:pPr marL="1168400" lvl="1" indent="-711200">
              <a:buClr>
                <a:srgbClr val="BF962F"/>
              </a:buClr>
              <a:buSzPct val="100000"/>
              <a:buFont typeface="Wingdings" panose="05000000000000000000" pitchFamily="2" charset="2"/>
              <a:buChar char="v"/>
            </a:pPr>
            <a:r>
              <a:rPr lang="en-US" altLang="en-US" sz="2400" dirty="0">
                <a:solidFill>
                  <a:srgbClr val="193A6D"/>
                </a:solidFill>
                <a:ea typeface="ＭＳ Ｐゴシック"/>
                <a:cs typeface="Times New Roman" panose="02020603050405020304" pitchFamily="18" charset="0"/>
              </a:rPr>
              <a:t>Reports directly to the Governor's Office</a:t>
            </a:r>
          </a:p>
          <a:p>
            <a:pPr marL="1168400" lvl="1" indent="-711200">
              <a:buClr>
                <a:srgbClr val="BF962F"/>
              </a:buClr>
              <a:buSzPct val="100000"/>
              <a:buFont typeface="Wingdings" panose="05000000000000000000" pitchFamily="2" charset="2"/>
              <a:buChar char="v"/>
            </a:pPr>
            <a:r>
              <a:rPr lang="en-US" altLang="en-US" sz="2400" dirty="0">
                <a:solidFill>
                  <a:srgbClr val="193A6D"/>
                </a:solidFill>
                <a:ea typeface="ＭＳ Ｐゴシック"/>
                <a:cs typeface="Times New Roman" panose="02020603050405020304" pitchFamily="18" charset="0"/>
              </a:rPr>
              <a:t>Organized under a Governor appointed Board made up of 13 members</a:t>
            </a:r>
          </a:p>
          <a:p>
            <a:pPr marL="1168400" lvl="1" indent="-711200">
              <a:buClr>
                <a:srgbClr val="BF962F"/>
              </a:buClr>
              <a:buSzPct val="100000"/>
              <a:buFont typeface="Wingdings" panose="05000000000000000000" pitchFamily="2" charset="2"/>
              <a:buChar char="v"/>
            </a:pPr>
            <a:r>
              <a:rPr lang="en-US" altLang="en-US" sz="2400" dirty="0">
                <a:solidFill>
                  <a:srgbClr val="193A6D"/>
                </a:solidFill>
                <a:ea typeface="ＭＳ Ｐゴシック"/>
                <a:cs typeface="Arial" panose="020B0604020202020204" pitchFamily="34" charset="0"/>
              </a:rPr>
              <a:t>Responsibilities include providing statewide leadership, coordination, and technical assistance to promote effective state and local efforts and partnerships in California’s adult and juvenile criminal justice system, including providing technical assistance and coordination to local governments related to public safety</a:t>
            </a:r>
          </a:p>
          <a:p>
            <a:pPr>
              <a:spcBef>
                <a:spcPts val="0"/>
              </a:spcBef>
            </a:pPr>
            <a:endParaRPr lang="en-US" sz="2800" b="1" dirty="0">
              <a:solidFill>
                <a:srgbClr val="090807"/>
              </a:solidFill>
              <a:latin typeface="+mn-lt"/>
            </a:endParaRPr>
          </a:p>
        </p:txBody>
      </p:sp>
      <p:sp>
        <p:nvSpPr>
          <p:cNvPr id="4" name="Title 3"/>
          <p:cNvSpPr>
            <a:spLocks noGrp="1"/>
          </p:cNvSpPr>
          <p:nvPr>
            <p:ph type="title"/>
          </p:nvPr>
        </p:nvSpPr>
        <p:spPr>
          <a:xfrm>
            <a:off x="457200" y="167707"/>
            <a:ext cx="8229600" cy="838200"/>
          </a:xfrm>
        </p:spPr>
        <p:txBody>
          <a:bodyPr/>
          <a:lstStyle/>
          <a:p>
            <a:r>
              <a:rPr lang="en-US" b="1" u="sng" dirty="0"/>
              <a:t>BSCC</a:t>
            </a:r>
          </a:p>
        </p:txBody>
      </p:sp>
      <p:pic>
        <p:nvPicPr>
          <p:cNvPr id="2" name="Picture 1">
            <a:extLst>
              <a:ext uri="{FF2B5EF4-FFF2-40B4-BE49-F238E27FC236}">
                <a16:creationId xmlns:a16="http://schemas.microsoft.com/office/drawing/2014/main" id="{72CF8939-357B-4BB4-B401-094C65EBB114}"/>
              </a:ext>
            </a:extLst>
          </p:cNvPr>
          <p:cNvPicPr>
            <a:picLocks noChangeAspect="1"/>
          </p:cNvPicPr>
          <p:nvPr/>
        </p:nvPicPr>
        <p:blipFill>
          <a:blip r:embed="rId3"/>
          <a:stretch>
            <a:fillRect/>
          </a:stretch>
        </p:blipFill>
        <p:spPr>
          <a:xfrm>
            <a:off x="6629400" y="228600"/>
            <a:ext cx="1792379" cy="1554615"/>
          </a:xfrm>
          <a:prstGeom prst="rect">
            <a:avLst/>
          </a:prstGeom>
          <a:solidFill>
            <a:schemeClr val="accent1"/>
          </a:solidFill>
        </p:spPr>
      </p:pic>
    </p:spTree>
    <p:extLst>
      <p:ext uri="{BB962C8B-B14F-4D97-AF65-F5344CB8AC3E}">
        <p14:creationId xmlns:p14="http://schemas.microsoft.com/office/powerpoint/2010/main" val="3867146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1124039"/>
          </a:xfrm>
        </p:spPr>
        <p:txBody>
          <a:bodyPr/>
          <a:lstStyle/>
          <a:p>
            <a:r>
              <a:rPr lang="en-US" b="1" u="sng" dirty="0"/>
              <a:t>RFP REVIEW</a:t>
            </a:r>
            <a:endParaRPr lang="en-US" b="1" dirty="0"/>
          </a:p>
        </p:txBody>
      </p:sp>
      <p:sp>
        <p:nvSpPr>
          <p:cNvPr id="8" name="Rectangle 7">
            <a:extLst>
              <a:ext uri="{FF2B5EF4-FFF2-40B4-BE49-F238E27FC236}">
                <a16:creationId xmlns:a16="http://schemas.microsoft.com/office/drawing/2014/main" id="{295E4D66-5F9D-44D3-8094-68140B286E47}"/>
              </a:ext>
            </a:extLst>
          </p:cNvPr>
          <p:cNvSpPr/>
          <p:nvPr/>
        </p:nvSpPr>
        <p:spPr>
          <a:xfrm>
            <a:off x="990600" y="1124039"/>
            <a:ext cx="8001000" cy="5373779"/>
          </a:xfrm>
          <a:prstGeom prst="rect">
            <a:avLst/>
          </a:prstGeom>
        </p:spPr>
        <p:txBody>
          <a:bodyPr wrap="square">
            <a:spAutoFit/>
          </a:bodyPr>
          <a:lstStyle/>
          <a:p>
            <a:pPr algn="ctr">
              <a:spcBef>
                <a:spcPct val="20000"/>
              </a:spcBef>
              <a:buClr>
                <a:srgbClr val="B4975A"/>
              </a:buClr>
              <a:buSzPct val="110000"/>
            </a:pPr>
            <a:r>
              <a:rPr lang="en-US" sz="3000" kern="0" dirty="0">
                <a:solidFill>
                  <a:srgbClr val="1E3C78"/>
                </a:solidFill>
                <a:latin typeface="Arial Rounded MT Bold" pitchFamily="34" charset="0"/>
              </a:rPr>
              <a:t>Total funding for this RFP is $24.7 million</a:t>
            </a:r>
          </a:p>
          <a:p>
            <a:pPr lvl="0" algn="ctr">
              <a:spcBef>
                <a:spcPct val="20000"/>
              </a:spcBef>
              <a:buClr>
                <a:srgbClr val="B4975A"/>
              </a:buClr>
              <a:buSzPct val="110000"/>
            </a:pPr>
            <a:r>
              <a:rPr lang="en-US" sz="2800" kern="0" dirty="0">
                <a:solidFill>
                  <a:srgbClr val="1E3C78"/>
                </a:solidFill>
                <a:latin typeface="Arial Rounded MT Bold" pitchFamily="34" charset="0"/>
              </a:rPr>
              <a:t>Available funds split into 4 categories</a:t>
            </a:r>
          </a:p>
          <a:p>
            <a:pPr lvl="0">
              <a:spcBef>
                <a:spcPct val="20000"/>
              </a:spcBef>
              <a:buClr>
                <a:srgbClr val="B4975A"/>
              </a:buClr>
              <a:buSzPct val="110000"/>
            </a:pPr>
            <a:endParaRPr lang="en-US" sz="800" kern="0" dirty="0">
              <a:solidFill>
                <a:srgbClr val="1E3C78"/>
              </a:solidFill>
              <a:latin typeface="Arial Rounded MT Bold" pitchFamily="34" charset="0"/>
            </a:endParaRP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$4,940,000 (20%) for small-sized counties* </a:t>
            </a: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$4,940,000 (20%) for medium-sized counties* </a:t>
            </a: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$4,940,000 (20%) for large-sized counties*</a:t>
            </a:r>
          </a:p>
          <a:p>
            <a:pPr marL="457200" lvl="0" indent="-457200">
              <a:spcBef>
                <a:spcPct val="20000"/>
              </a:spcBef>
              <a:buClr>
                <a:srgbClr val="B4975A"/>
              </a:buClr>
              <a:buSzPct val="110000"/>
              <a:buFont typeface="Wingdings" panose="05000000000000000000" pitchFamily="2" charset="2"/>
              <a:buChar char="v"/>
            </a:pPr>
            <a:endParaRPr lang="en-US" sz="1200" kern="0" dirty="0">
              <a:solidFill>
                <a:srgbClr val="1E3C78"/>
              </a:solidFill>
              <a:latin typeface="Arial Rounded MT Bold" pitchFamily="34" charset="0"/>
            </a:endParaRP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$9,880,000 (40%) highest-rated proposals (not funded above) regardless of size</a:t>
            </a:r>
          </a:p>
          <a:p>
            <a:pPr lvl="0">
              <a:spcBef>
                <a:spcPct val="20000"/>
              </a:spcBef>
              <a:buClr>
                <a:srgbClr val="B4975A"/>
              </a:buClr>
              <a:buSzPct val="110000"/>
            </a:pPr>
            <a:endParaRPr lang="en-US" sz="2400" kern="0" dirty="0">
              <a:solidFill>
                <a:srgbClr val="264D9A"/>
              </a:solidFill>
              <a:latin typeface="Arial Rounded MT Bold" pitchFamily="34" charset="0"/>
            </a:endParaRPr>
          </a:p>
          <a:p>
            <a:pPr lvl="0">
              <a:spcBef>
                <a:spcPct val="20000"/>
              </a:spcBef>
              <a:buClr>
                <a:srgbClr val="B4975A"/>
              </a:buClr>
              <a:buSzPct val="110000"/>
            </a:pPr>
            <a:r>
              <a:rPr lang="en-US" sz="2800" kern="0" dirty="0">
                <a:solidFill>
                  <a:srgbClr val="1E3C78"/>
                </a:solidFill>
                <a:latin typeface="Arial Rounded MT Bold" pitchFamily="34" charset="0"/>
              </a:rPr>
              <a:t>*</a:t>
            </a:r>
            <a:r>
              <a:rPr lang="en-US" sz="2800" kern="0" dirty="0">
                <a:solidFill>
                  <a:schemeClr val="accent1">
                    <a:lumMod val="75000"/>
                  </a:schemeClr>
                </a:solidFill>
                <a:latin typeface="Arial Rounded MT Bold" pitchFamily="34" charset="0"/>
              </a:rPr>
              <a:t>Appendix H | Page 63</a:t>
            </a:r>
          </a:p>
        </p:txBody>
      </p:sp>
    </p:spTree>
    <p:extLst>
      <p:ext uri="{BB962C8B-B14F-4D97-AF65-F5344CB8AC3E}">
        <p14:creationId xmlns:p14="http://schemas.microsoft.com/office/powerpoint/2010/main" val="3361390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3242" y="0"/>
            <a:ext cx="8229600" cy="1124039"/>
          </a:xfrm>
        </p:spPr>
        <p:txBody>
          <a:bodyPr/>
          <a:lstStyle/>
          <a:p>
            <a:r>
              <a:rPr lang="en-US" b="1" u="sng" dirty="0"/>
              <a:t>RFP REVIEW</a:t>
            </a:r>
            <a:endParaRPr lang="en-US" b="1" dirty="0"/>
          </a:p>
        </p:txBody>
      </p:sp>
      <p:sp>
        <p:nvSpPr>
          <p:cNvPr id="8" name="Rectangle 7">
            <a:extLst>
              <a:ext uri="{FF2B5EF4-FFF2-40B4-BE49-F238E27FC236}">
                <a16:creationId xmlns:a16="http://schemas.microsoft.com/office/drawing/2014/main" id="{295E4D66-5F9D-44D3-8094-68140B286E47}"/>
              </a:ext>
            </a:extLst>
          </p:cNvPr>
          <p:cNvSpPr/>
          <p:nvPr/>
        </p:nvSpPr>
        <p:spPr>
          <a:xfrm>
            <a:off x="1524000" y="990600"/>
            <a:ext cx="7315200" cy="4610493"/>
          </a:xfrm>
          <a:prstGeom prst="rect">
            <a:avLst/>
          </a:prstGeom>
        </p:spPr>
        <p:txBody>
          <a:bodyPr wrap="square">
            <a:spAutoFit/>
          </a:bodyPr>
          <a:lstStyle/>
          <a:p>
            <a:pPr algn="ctr">
              <a:spcBef>
                <a:spcPct val="20000"/>
              </a:spcBef>
              <a:buClr>
                <a:srgbClr val="B4975A"/>
              </a:buClr>
              <a:buSzPct val="110000"/>
            </a:pPr>
            <a:r>
              <a:rPr lang="en-US" sz="3200" b="1" kern="0" dirty="0">
                <a:solidFill>
                  <a:schemeClr val="accent1">
                    <a:lumMod val="75000"/>
                  </a:schemeClr>
                </a:solidFill>
                <a:latin typeface="Arial Rounded MT Bold" pitchFamily="34" charset="0"/>
              </a:rPr>
              <a:t>Additional Funding Information</a:t>
            </a:r>
          </a:p>
          <a:p>
            <a:pPr>
              <a:spcBef>
                <a:spcPct val="20000"/>
              </a:spcBef>
              <a:buClr>
                <a:srgbClr val="B4975A"/>
              </a:buClr>
              <a:buSzPct val="110000"/>
            </a:pPr>
            <a:endParaRPr lang="en-US" sz="1200" kern="0" dirty="0">
              <a:solidFill>
                <a:schemeClr val="accent1">
                  <a:lumMod val="75000"/>
                </a:schemeClr>
              </a:solidFill>
              <a:latin typeface="Arial Rounded MT Bold" pitchFamily="34" charset="0"/>
            </a:endParaRPr>
          </a:p>
          <a:p>
            <a:pPr marL="45720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Applicants must receive at least </a:t>
            </a:r>
            <a:r>
              <a:rPr lang="en-US" sz="2800" b="1" kern="0" dirty="0">
                <a:solidFill>
                  <a:srgbClr val="C00000"/>
                </a:solidFill>
                <a:latin typeface="Arial Rounded MT Bold" pitchFamily="34" charset="0"/>
              </a:rPr>
              <a:t>50%</a:t>
            </a:r>
            <a:r>
              <a:rPr lang="en-US" sz="2800" kern="0" dirty="0">
                <a:solidFill>
                  <a:srgbClr val="1E3C78"/>
                </a:solidFill>
                <a:latin typeface="Arial Rounded MT Bold" pitchFamily="34" charset="0"/>
              </a:rPr>
              <a:t> of the total points available (i.e., 100 out of 200 possible points) to be considered for funding</a:t>
            </a:r>
          </a:p>
          <a:p>
            <a:pPr marL="457200" indent="-457200">
              <a:spcBef>
                <a:spcPct val="20000"/>
              </a:spcBef>
              <a:buClr>
                <a:srgbClr val="B4975A"/>
              </a:buClr>
              <a:buSzPct val="110000"/>
              <a:buFont typeface="Wingdings" panose="05000000000000000000" pitchFamily="2" charset="2"/>
              <a:buChar char="v"/>
            </a:pPr>
            <a:endParaRPr lang="en-US" sz="1200" kern="0" dirty="0">
              <a:solidFill>
                <a:srgbClr val="1E3C78"/>
              </a:solidFill>
              <a:latin typeface="Arial Rounded MT Bold" pitchFamily="34" charset="0"/>
            </a:endParaRPr>
          </a:p>
          <a:p>
            <a:pPr marL="45720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No Match Requirement</a:t>
            </a:r>
          </a:p>
          <a:p>
            <a:pPr marL="457200" indent="-457200">
              <a:spcBef>
                <a:spcPct val="20000"/>
              </a:spcBef>
              <a:buClr>
                <a:srgbClr val="B4975A"/>
              </a:buClr>
              <a:buSzPct val="110000"/>
              <a:buFont typeface="Wingdings" panose="05000000000000000000" pitchFamily="2" charset="2"/>
              <a:buChar char="v"/>
            </a:pPr>
            <a:endParaRPr lang="en-US" sz="1200" kern="0" dirty="0">
              <a:solidFill>
                <a:srgbClr val="1E3C78"/>
              </a:solidFill>
              <a:latin typeface="Arial Rounded MT Bold" pitchFamily="34" charset="0"/>
            </a:endParaRPr>
          </a:p>
          <a:p>
            <a:pPr marL="45720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No Supplanting</a:t>
            </a:r>
          </a:p>
          <a:p>
            <a:pPr>
              <a:spcBef>
                <a:spcPct val="20000"/>
              </a:spcBef>
              <a:buClr>
                <a:srgbClr val="B4975A"/>
              </a:buClr>
              <a:buSzPct val="110000"/>
            </a:pPr>
            <a:endParaRPr lang="en-US" sz="2800" kern="0" dirty="0">
              <a:solidFill>
                <a:schemeClr val="accent1">
                  <a:lumMod val="75000"/>
                </a:schemeClr>
              </a:solidFill>
              <a:latin typeface="Arial Rounded MT Bold" pitchFamily="34" charset="0"/>
            </a:endParaRPr>
          </a:p>
        </p:txBody>
      </p:sp>
      <p:pic>
        <p:nvPicPr>
          <p:cNvPr id="2" name="Picture 1">
            <a:extLst>
              <a:ext uri="{FF2B5EF4-FFF2-40B4-BE49-F238E27FC236}">
                <a16:creationId xmlns:a16="http://schemas.microsoft.com/office/drawing/2014/main" id="{35208EF5-D976-41AC-91C1-836DDA8858B6}"/>
              </a:ext>
            </a:extLst>
          </p:cNvPr>
          <p:cNvPicPr>
            <a:picLocks noChangeAspect="1"/>
          </p:cNvPicPr>
          <p:nvPr/>
        </p:nvPicPr>
        <p:blipFill>
          <a:blip r:embed="rId3"/>
          <a:stretch>
            <a:fillRect/>
          </a:stretch>
        </p:blipFill>
        <p:spPr>
          <a:xfrm>
            <a:off x="5791200" y="4343400"/>
            <a:ext cx="2619375" cy="1743075"/>
          </a:xfrm>
          <a:prstGeom prst="rect">
            <a:avLst/>
          </a:prstGeom>
        </p:spPr>
      </p:pic>
    </p:spTree>
    <p:extLst>
      <p:ext uri="{BB962C8B-B14F-4D97-AF65-F5344CB8AC3E}">
        <p14:creationId xmlns:p14="http://schemas.microsoft.com/office/powerpoint/2010/main" val="2727610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95400" y="1295400"/>
            <a:ext cx="7391400" cy="4876791"/>
          </a:xfrm>
        </p:spPr>
        <p:txBody>
          <a:bodyPr/>
          <a:lstStyle/>
          <a:p>
            <a:pPr>
              <a:spcBef>
                <a:spcPts val="0"/>
              </a:spcBef>
            </a:pPr>
            <a:r>
              <a:rPr lang="en-US" sz="3000" b="1" dirty="0">
                <a:solidFill>
                  <a:srgbClr val="1E3C78"/>
                </a:solidFill>
              </a:rPr>
              <a:t>BUDGET SECTION</a:t>
            </a:r>
          </a:p>
          <a:p>
            <a:pPr>
              <a:spcBef>
                <a:spcPts val="0"/>
              </a:spcBef>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Project Budget Table</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Must cover the entire 3-year grant period (</a:t>
            </a:r>
            <a:r>
              <a:rPr lang="en-US" sz="2600" dirty="0" err="1">
                <a:solidFill>
                  <a:schemeClr val="accent1">
                    <a:lumMod val="75000"/>
                  </a:schemeClr>
                </a:solidFill>
              </a:rPr>
              <a:t>inc.</a:t>
            </a:r>
            <a:r>
              <a:rPr lang="en-US" sz="2600" dirty="0">
                <a:solidFill>
                  <a:schemeClr val="accent1">
                    <a:lumMod val="75000"/>
                  </a:schemeClr>
                </a:solidFill>
              </a:rPr>
              <a:t> evaluation &amp; audit costs)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Use whole numbers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Check calculations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Grant Funds Requested </a:t>
            </a:r>
            <a:r>
              <a:rPr lang="en-US" sz="2600" u="sng" dirty="0">
                <a:solidFill>
                  <a:schemeClr val="accent1">
                    <a:lumMod val="75000"/>
                  </a:schemeClr>
                </a:solidFill>
              </a:rPr>
              <a:t>MUST</a:t>
            </a:r>
            <a:r>
              <a:rPr lang="en-US" sz="2600" dirty="0">
                <a:solidFill>
                  <a:schemeClr val="accent1">
                    <a:lumMod val="75000"/>
                  </a:schemeClr>
                </a:solidFill>
              </a:rPr>
              <a:t> match amount on Application Form, Section E</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Grant Funds Proposed for PPA 1 </a:t>
            </a:r>
            <a:r>
              <a:rPr lang="en-US" sz="2600" u="sng" dirty="0">
                <a:solidFill>
                  <a:schemeClr val="accent1">
                    <a:lumMod val="75000"/>
                  </a:schemeClr>
                </a:solidFill>
              </a:rPr>
              <a:t>MUST</a:t>
            </a:r>
            <a:r>
              <a:rPr lang="en-US" sz="2600" dirty="0">
                <a:solidFill>
                  <a:schemeClr val="accent1">
                    <a:lumMod val="75000"/>
                  </a:schemeClr>
                </a:solidFill>
              </a:rPr>
              <a:t> total at least 10% of Total Grant Funds Requested</a:t>
            </a:r>
          </a:p>
          <a:p>
            <a:pPr marL="914400" lvl="1" indent="-457200">
              <a:spcBef>
                <a:spcPts val="0"/>
              </a:spcBef>
              <a:buClr>
                <a:srgbClr val="1E3C78"/>
              </a:buClr>
              <a:buSzPct val="100000"/>
              <a:buFont typeface="Wingdings" panose="05000000000000000000" pitchFamily="2" charset="2"/>
              <a:buChar char="§"/>
            </a:pPr>
            <a:endParaRPr lang="en-US" sz="2800" cap="all" dirty="0">
              <a:solidFill>
                <a:schemeClr val="accent1">
                  <a:lumMod val="75000"/>
                </a:schemeClr>
              </a:solidFill>
            </a:endParaRPr>
          </a:p>
          <a:p>
            <a:pPr marL="914400" lvl="1" indent="-457200">
              <a:spcBef>
                <a:spcPts val="0"/>
              </a:spcBef>
              <a:buClr>
                <a:srgbClr val="1E3C78"/>
              </a:buClr>
              <a:buSzPct val="100000"/>
              <a:buFont typeface="Wingdings" panose="05000000000000000000" pitchFamily="2" charset="2"/>
              <a:buChar char="§"/>
            </a:pPr>
            <a:endParaRPr lang="en-US" sz="2800" dirty="0">
              <a:solidFill>
                <a:srgbClr val="1E3C78"/>
              </a:solidFill>
            </a:endParaRPr>
          </a:p>
          <a:p>
            <a:pPr>
              <a:spcBef>
                <a:spcPts val="0"/>
              </a:spcBef>
            </a:pPr>
            <a:endParaRPr lang="en-US" sz="800" dirty="0">
              <a:solidFill>
                <a:srgbClr val="090807"/>
              </a:solidFill>
            </a:endParaRPr>
          </a:p>
        </p:txBody>
      </p:sp>
      <p:sp>
        <p:nvSpPr>
          <p:cNvPr id="4" name="Title 3"/>
          <p:cNvSpPr>
            <a:spLocks noGrp="1"/>
          </p:cNvSpPr>
          <p:nvPr>
            <p:ph type="title"/>
          </p:nvPr>
        </p:nvSpPr>
        <p:spPr>
          <a:xfrm>
            <a:off x="609600" y="152409"/>
            <a:ext cx="8229600" cy="838200"/>
          </a:xfrm>
        </p:spPr>
        <p:txBody>
          <a:bodyPr/>
          <a:lstStyle/>
          <a:p>
            <a:r>
              <a:rPr lang="en-US" b="1" u="sng" dirty="0"/>
              <a:t>RFP REVIEW</a:t>
            </a:r>
            <a:endParaRPr lang="en-US" b="1" u="sng" cap="all" dirty="0"/>
          </a:p>
        </p:txBody>
      </p:sp>
    </p:spTree>
    <p:extLst>
      <p:ext uri="{BB962C8B-B14F-4D97-AF65-F5344CB8AC3E}">
        <p14:creationId xmlns:p14="http://schemas.microsoft.com/office/powerpoint/2010/main" val="3430282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95400" y="1219209"/>
            <a:ext cx="7391400" cy="4648191"/>
          </a:xfrm>
        </p:spPr>
        <p:txBody>
          <a:bodyPr/>
          <a:lstStyle/>
          <a:p>
            <a:pPr>
              <a:spcBef>
                <a:spcPts val="0"/>
              </a:spcBef>
            </a:pPr>
            <a:r>
              <a:rPr lang="en-US" sz="3000" b="1" dirty="0">
                <a:solidFill>
                  <a:srgbClr val="1E3C78"/>
                </a:solidFill>
              </a:rPr>
              <a:t>BUDGET SECTION</a:t>
            </a:r>
          </a:p>
          <a:p>
            <a:pPr>
              <a:spcBef>
                <a:spcPts val="0"/>
              </a:spcBef>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Project Budget Narrative</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Must cover the entire 3-year grant period (</a:t>
            </a:r>
            <a:r>
              <a:rPr lang="en-US" sz="2600" dirty="0" err="1">
                <a:solidFill>
                  <a:schemeClr val="accent1">
                    <a:lumMod val="75000"/>
                  </a:schemeClr>
                </a:solidFill>
              </a:rPr>
              <a:t>inc.</a:t>
            </a:r>
            <a:r>
              <a:rPr lang="en-US" sz="2600" dirty="0">
                <a:solidFill>
                  <a:schemeClr val="accent1">
                    <a:lumMod val="75000"/>
                  </a:schemeClr>
                </a:solidFill>
              </a:rPr>
              <a:t> evaluation &amp; audit activities)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Use whole numbers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Grant Funds in each Line Item category </a:t>
            </a:r>
            <a:r>
              <a:rPr lang="en-US" sz="2600" u="sng" dirty="0">
                <a:solidFill>
                  <a:schemeClr val="accent1">
                    <a:lumMod val="75000"/>
                  </a:schemeClr>
                </a:solidFill>
              </a:rPr>
              <a:t>MUST</a:t>
            </a:r>
            <a:r>
              <a:rPr lang="en-US" sz="2600" dirty="0">
                <a:solidFill>
                  <a:schemeClr val="accent1">
                    <a:lumMod val="75000"/>
                  </a:schemeClr>
                </a:solidFill>
              </a:rPr>
              <a:t> match corresponding amounts stated within the Budget Table</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If no dollars are allocated to a Line Item, state “N/A”</a:t>
            </a:r>
          </a:p>
          <a:p>
            <a:pPr marL="914400" lvl="1" indent="-457200">
              <a:spcBef>
                <a:spcPts val="0"/>
              </a:spcBef>
              <a:buClr>
                <a:srgbClr val="1E3C78"/>
              </a:buClr>
              <a:buSzPct val="100000"/>
              <a:buFont typeface="Wingdings" panose="05000000000000000000" pitchFamily="2" charset="2"/>
              <a:buChar char="§"/>
            </a:pPr>
            <a:endParaRPr lang="en-US" sz="2600" dirty="0">
              <a:solidFill>
                <a:schemeClr val="accent1">
                  <a:lumMod val="75000"/>
                </a:schemeClr>
              </a:solidFill>
            </a:endParaRPr>
          </a:p>
          <a:p>
            <a:pPr marL="914400" lvl="1" indent="-457200">
              <a:spcBef>
                <a:spcPts val="0"/>
              </a:spcBef>
              <a:buClr>
                <a:srgbClr val="1E3C78"/>
              </a:buClr>
              <a:buSzPct val="100000"/>
              <a:buFont typeface="Wingdings" panose="05000000000000000000" pitchFamily="2" charset="2"/>
              <a:buChar char="§"/>
            </a:pPr>
            <a:endParaRPr lang="en-US" sz="2800" cap="all" dirty="0">
              <a:solidFill>
                <a:schemeClr val="accent1">
                  <a:lumMod val="75000"/>
                </a:schemeClr>
              </a:solidFill>
            </a:endParaRPr>
          </a:p>
          <a:p>
            <a:pPr marL="914400" lvl="1" indent="-457200">
              <a:spcBef>
                <a:spcPts val="0"/>
              </a:spcBef>
              <a:buClr>
                <a:srgbClr val="1E3C78"/>
              </a:buClr>
              <a:buSzPct val="100000"/>
              <a:buFont typeface="Wingdings" panose="05000000000000000000" pitchFamily="2" charset="2"/>
              <a:buChar char="§"/>
            </a:pPr>
            <a:endParaRPr lang="en-US" sz="2800" dirty="0">
              <a:solidFill>
                <a:srgbClr val="1E3C78"/>
              </a:solidFill>
            </a:endParaRPr>
          </a:p>
          <a:p>
            <a:pPr>
              <a:spcBef>
                <a:spcPts val="0"/>
              </a:spcBef>
            </a:pPr>
            <a:endParaRPr lang="en-US" sz="800" dirty="0">
              <a:solidFill>
                <a:srgbClr val="090807"/>
              </a:solidFill>
            </a:endParaRPr>
          </a:p>
        </p:txBody>
      </p:sp>
      <p:sp>
        <p:nvSpPr>
          <p:cNvPr id="4" name="Title 3"/>
          <p:cNvSpPr>
            <a:spLocks noGrp="1"/>
          </p:cNvSpPr>
          <p:nvPr>
            <p:ph type="title"/>
          </p:nvPr>
        </p:nvSpPr>
        <p:spPr>
          <a:xfrm>
            <a:off x="609600" y="152409"/>
            <a:ext cx="8229600" cy="838200"/>
          </a:xfrm>
        </p:spPr>
        <p:txBody>
          <a:bodyPr/>
          <a:lstStyle/>
          <a:p>
            <a:r>
              <a:rPr lang="en-US" b="1" u="sng" dirty="0"/>
              <a:t>RFP REVIEW</a:t>
            </a:r>
            <a:endParaRPr lang="en-US" b="1" u="sng" cap="all" dirty="0"/>
          </a:p>
        </p:txBody>
      </p:sp>
    </p:spTree>
    <p:extLst>
      <p:ext uri="{BB962C8B-B14F-4D97-AF65-F5344CB8AC3E}">
        <p14:creationId xmlns:p14="http://schemas.microsoft.com/office/powerpoint/2010/main" val="154744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87642" y="1066800"/>
            <a:ext cx="7315200" cy="5181600"/>
          </a:xfrm>
        </p:spPr>
        <p:txBody>
          <a:bodyPr/>
          <a:lstStyle/>
          <a:p>
            <a:pPr>
              <a:spcBef>
                <a:spcPts val="0"/>
              </a:spcBef>
            </a:pPr>
            <a:r>
              <a:rPr lang="en-US" sz="3000" b="1" dirty="0">
                <a:solidFill>
                  <a:srgbClr val="1E3C78"/>
                </a:solidFill>
              </a:rPr>
              <a:t>Project Evaluation Requirements</a:t>
            </a:r>
          </a:p>
          <a:p>
            <a:pPr marL="457200" indent="-457200">
              <a:spcBef>
                <a:spcPts val="0"/>
              </a:spcBef>
              <a:buFont typeface="Wingdings" panose="05000000000000000000" pitchFamily="2" charset="2"/>
              <a:buChar char="v"/>
            </a:pPr>
            <a:endParaRPr lang="en-US" sz="1200" dirty="0">
              <a:solidFill>
                <a:srgbClr val="090807"/>
              </a:solidFill>
            </a:endParaRPr>
          </a:p>
          <a:p>
            <a:pPr marL="457200" indent="-457200">
              <a:spcBef>
                <a:spcPts val="0"/>
              </a:spcBef>
              <a:buFont typeface="Wingdings" panose="05000000000000000000" pitchFamily="2" charset="2"/>
              <a:buChar char="v"/>
            </a:pPr>
            <a:r>
              <a:rPr lang="en-US" sz="2800" dirty="0">
                <a:solidFill>
                  <a:srgbClr val="1E3C78"/>
                </a:solidFill>
              </a:rPr>
              <a:t>Local Evaluation Plan</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Identify goals and objectives</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How will effectiveness be assessed?</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Appendix I - Sample</a:t>
            </a:r>
          </a:p>
          <a:p>
            <a:pPr>
              <a:spcBef>
                <a:spcPts val="0"/>
              </a:spcBef>
            </a:pPr>
            <a:endParaRPr lang="en-US" sz="1200" dirty="0">
              <a:solidFill>
                <a:srgbClr val="1E3C78"/>
              </a:solidFill>
            </a:endParaRPr>
          </a:p>
          <a:p>
            <a:pPr marL="457200" indent="-457200">
              <a:spcBef>
                <a:spcPts val="0"/>
              </a:spcBef>
              <a:buFont typeface="Wingdings" panose="05000000000000000000" pitchFamily="2" charset="2"/>
              <a:buChar char="v"/>
            </a:pPr>
            <a:r>
              <a:rPr lang="en-US" sz="2800" dirty="0">
                <a:solidFill>
                  <a:srgbClr val="1E3C78"/>
                </a:solidFill>
              </a:rPr>
              <a:t>Local Evaluation Report</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Was the project successful overall in meeting the goals?</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Strongly encouraged to use outside evaluator(s)</a:t>
            </a:r>
          </a:p>
          <a:p>
            <a:pPr algn="just">
              <a:spcBef>
                <a:spcPts val="0"/>
              </a:spcBef>
            </a:pPr>
            <a:endParaRPr lang="en-US" dirty="0">
              <a:solidFill>
                <a:srgbClr val="090807"/>
              </a:solidFill>
            </a:endParaRPr>
          </a:p>
          <a:p>
            <a:pPr algn="just">
              <a:spcBef>
                <a:spcPts val="0"/>
              </a:spcBef>
            </a:pPr>
            <a:endParaRPr lang="en-US" sz="2400" b="1" i="1" dirty="0">
              <a:solidFill>
                <a:srgbClr val="090807"/>
              </a:solidFill>
            </a:endParaRPr>
          </a:p>
        </p:txBody>
      </p:sp>
      <p:sp>
        <p:nvSpPr>
          <p:cNvPr id="4" name="Title 3"/>
          <p:cNvSpPr>
            <a:spLocks noGrp="1"/>
          </p:cNvSpPr>
          <p:nvPr>
            <p:ph type="title"/>
          </p:nvPr>
        </p:nvSpPr>
        <p:spPr>
          <a:xfrm>
            <a:off x="473242" y="0"/>
            <a:ext cx="8229600" cy="1219200"/>
          </a:xfrm>
        </p:spPr>
        <p:txBody>
          <a:bodyPr/>
          <a:lstStyle/>
          <a:p>
            <a:r>
              <a:rPr lang="en-US" b="1" u="sng" dirty="0"/>
              <a:t>RFP REVIEW</a:t>
            </a:r>
            <a:endParaRPr lang="en-US" b="1" dirty="0"/>
          </a:p>
        </p:txBody>
      </p:sp>
    </p:spTree>
    <p:extLst>
      <p:ext uri="{BB962C8B-B14F-4D97-AF65-F5344CB8AC3E}">
        <p14:creationId xmlns:p14="http://schemas.microsoft.com/office/powerpoint/2010/main" val="2446913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95400" y="2146012"/>
            <a:ext cx="7315200" cy="4259092"/>
          </a:xfrm>
        </p:spPr>
        <p:txBody>
          <a:bodyPr/>
          <a:lstStyle/>
          <a:p>
            <a:pPr algn="just">
              <a:spcBef>
                <a:spcPts val="0"/>
              </a:spcBef>
              <a:spcAft>
                <a:spcPts val="1800"/>
              </a:spcAft>
            </a:pPr>
            <a:r>
              <a:rPr lang="en-US" sz="3000" dirty="0">
                <a:solidFill>
                  <a:srgbClr val="1E3C78"/>
                </a:solidFill>
              </a:rPr>
              <a:t>Please Read This Section Thoroughly!</a:t>
            </a:r>
          </a:p>
          <a:p>
            <a:pPr marL="457200" indent="-457200" algn="just">
              <a:spcBef>
                <a:spcPts val="0"/>
              </a:spcBef>
              <a:spcAft>
                <a:spcPts val="1800"/>
              </a:spcAft>
              <a:buFont typeface="Wingdings" panose="05000000000000000000" pitchFamily="2" charset="2"/>
              <a:buChar char="ü"/>
            </a:pPr>
            <a:r>
              <a:rPr lang="en-US" sz="2800" dirty="0">
                <a:solidFill>
                  <a:srgbClr val="1E3C78"/>
                </a:solidFill>
              </a:rPr>
              <a:t>Proposal Package must be complete</a:t>
            </a:r>
          </a:p>
          <a:p>
            <a:pPr marL="457200" indent="-457200" algn="just">
              <a:spcBef>
                <a:spcPts val="0"/>
              </a:spcBef>
              <a:spcAft>
                <a:spcPts val="1800"/>
              </a:spcAft>
              <a:buFont typeface="Wingdings" panose="05000000000000000000" pitchFamily="2" charset="2"/>
              <a:buChar char="ü"/>
            </a:pPr>
            <a:r>
              <a:rPr lang="en-US" sz="2800" dirty="0">
                <a:solidFill>
                  <a:srgbClr val="1E3C78"/>
                </a:solidFill>
              </a:rPr>
              <a:t>Technical corrections not allowed</a:t>
            </a:r>
          </a:p>
          <a:p>
            <a:pPr marL="457200" indent="-457200" algn="just">
              <a:spcBef>
                <a:spcPts val="0"/>
              </a:spcBef>
              <a:spcAft>
                <a:spcPts val="1800"/>
              </a:spcAft>
              <a:buFont typeface="Wingdings" panose="05000000000000000000" pitchFamily="2" charset="2"/>
              <a:buChar char="ü"/>
            </a:pPr>
            <a:r>
              <a:rPr lang="en-US" sz="2800" dirty="0">
                <a:solidFill>
                  <a:srgbClr val="1E3C78"/>
                </a:solidFill>
              </a:rPr>
              <a:t>Be familiar with the RFP specifications</a:t>
            </a:r>
          </a:p>
          <a:p>
            <a:pPr marL="457200" indent="-457200" algn="just">
              <a:spcBef>
                <a:spcPts val="0"/>
              </a:spcBef>
              <a:spcAft>
                <a:spcPts val="1800"/>
              </a:spcAft>
              <a:buFont typeface="Wingdings" panose="05000000000000000000" pitchFamily="2" charset="2"/>
              <a:buChar char="ü"/>
            </a:pPr>
            <a:r>
              <a:rPr lang="en-US" sz="2800" dirty="0">
                <a:solidFill>
                  <a:srgbClr val="1E3C78"/>
                </a:solidFill>
              </a:rPr>
              <a:t>Use the Checklist on page 71</a:t>
            </a:r>
            <a:endParaRPr lang="en-US" sz="2400" b="1" i="1" dirty="0">
              <a:solidFill>
                <a:srgbClr val="1E3C78"/>
              </a:solidFill>
            </a:endParaRPr>
          </a:p>
          <a:p>
            <a:pPr marL="457200" indent="-457200" algn="just">
              <a:spcBef>
                <a:spcPts val="0"/>
              </a:spcBef>
              <a:spcAft>
                <a:spcPts val="1800"/>
              </a:spcAft>
              <a:buFont typeface="Wingdings" panose="05000000000000000000" pitchFamily="2" charset="2"/>
              <a:buChar char="ü"/>
            </a:pPr>
            <a:r>
              <a:rPr lang="en-US" sz="2800" b="1" dirty="0">
                <a:solidFill>
                  <a:srgbClr val="1E3C78"/>
                </a:solidFill>
              </a:rPr>
              <a:t>Disqualified Applications </a:t>
            </a:r>
            <a:r>
              <a:rPr lang="en-US" sz="2800" b="1" dirty="0">
                <a:solidFill>
                  <a:srgbClr val="C00000"/>
                </a:solidFill>
              </a:rPr>
              <a:t>WILL NOT </a:t>
            </a:r>
            <a:r>
              <a:rPr lang="en-US" sz="2800" b="1" dirty="0">
                <a:solidFill>
                  <a:srgbClr val="1E3C78"/>
                </a:solidFill>
              </a:rPr>
              <a:t>be considered for funding</a:t>
            </a:r>
            <a:endParaRPr lang="en-US" sz="2800" dirty="0">
              <a:solidFill>
                <a:srgbClr val="1E3C78"/>
              </a:solidFill>
            </a:endParaRPr>
          </a:p>
        </p:txBody>
      </p:sp>
      <p:sp>
        <p:nvSpPr>
          <p:cNvPr id="4" name="Title 3"/>
          <p:cNvSpPr>
            <a:spLocks noGrp="1"/>
          </p:cNvSpPr>
          <p:nvPr>
            <p:ph type="title"/>
          </p:nvPr>
        </p:nvSpPr>
        <p:spPr>
          <a:xfrm>
            <a:off x="473242" y="0"/>
            <a:ext cx="8229600" cy="1219200"/>
          </a:xfrm>
        </p:spPr>
        <p:txBody>
          <a:bodyPr/>
          <a:lstStyle/>
          <a:p>
            <a:r>
              <a:rPr lang="en-US" b="1" u="sng" dirty="0"/>
              <a:t>RFP REVIEW</a:t>
            </a:r>
            <a:endParaRPr lang="en-US" b="1" dirty="0"/>
          </a:p>
        </p:txBody>
      </p:sp>
      <p:pic>
        <p:nvPicPr>
          <p:cNvPr id="7" name="Picture 6">
            <a:extLst>
              <a:ext uri="{FF2B5EF4-FFF2-40B4-BE49-F238E27FC236}">
                <a16:creationId xmlns:a16="http://schemas.microsoft.com/office/drawing/2014/main" id="{8CEE45C6-61E8-4028-8C76-A80D32387972}"/>
              </a:ext>
            </a:extLst>
          </p:cNvPr>
          <p:cNvPicPr>
            <a:picLocks noChangeAspect="1"/>
          </p:cNvPicPr>
          <p:nvPr/>
        </p:nvPicPr>
        <p:blipFill>
          <a:blip r:embed="rId3"/>
          <a:stretch>
            <a:fillRect/>
          </a:stretch>
        </p:blipFill>
        <p:spPr>
          <a:xfrm>
            <a:off x="1752600" y="673948"/>
            <a:ext cx="1465521" cy="1472064"/>
          </a:xfrm>
          <a:prstGeom prst="rect">
            <a:avLst/>
          </a:prstGeom>
        </p:spPr>
      </p:pic>
      <p:sp>
        <p:nvSpPr>
          <p:cNvPr id="5" name="TextBox 4">
            <a:extLst>
              <a:ext uri="{FF2B5EF4-FFF2-40B4-BE49-F238E27FC236}">
                <a16:creationId xmlns:a16="http://schemas.microsoft.com/office/drawing/2014/main" id="{FC86EED0-439A-49A6-97A4-5050CB78F3EC}"/>
              </a:ext>
            </a:extLst>
          </p:cNvPr>
          <p:cNvSpPr txBox="1"/>
          <p:nvPr/>
        </p:nvSpPr>
        <p:spPr>
          <a:xfrm>
            <a:off x="3733800" y="926812"/>
            <a:ext cx="4724400" cy="1077218"/>
          </a:xfrm>
          <a:prstGeom prst="rect">
            <a:avLst/>
          </a:prstGeom>
          <a:noFill/>
        </p:spPr>
        <p:txBody>
          <a:bodyPr wrap="square" rtlCol="0">
            <a:spAutoFit/>
          </a:bodyPr>
          <a:lstStyle/>
          <a:p>
            <a:pPr algn="ctr"/>
            <a:r>
              <a:rPr lang="en-US" sz="3200" b="1" dirty="0">
                <a:solidFill>
                  <a:srgbClr val="C00000"/>
                </a:solidFill>
                <a:latin typeface="Arial Rounded MT Bold" panose="020F0704030504030204" pitchFamily="34" charset="0"/>
              </a:rPr>
              <a:t>DISQUALIFICATIONS</a:t>
            </a:r>
          </a:p>
          <a:p>
            <a:pPr algn="ctr"/>
            <a:r>
              <a:rPr lang="en-US" sz="3200" b="1" i="1" dirty="0">
                <a:solidFill>
                  <a:srgbClr val="C00000"/>
                </a:solidFill>
              </a:rPr>
              <a:t>RFP Pages  14-15</a:t>
            </a:r>
          </a:p>
        </p:txBody>
      </p:sp>
    </p:spTree>
    <p:extLst>
      <p:ext uri="{BB962C8B-B14F-4D97-AF65-F5344CB8AC3E}">
        <p14:creationId xmlns:p14="http://schemas.microsoft.com/office/powerpoint/2010/main" val="1247189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B4ADD5-29F5-45CA-BCB3-7BF75CCCAAC2}"/>
              </a:ext>
            </a:extLst>
          </p:cNvPr>
          <p:cNvPicPr>
            <a:picLocks noChangeAspect="1"/>
          </p:cNvPicPr>
          <p:nvPr/>
        </p:nvPicPr>
        <p:blipFill>
          <a:blip r:embed="rId2"/>
          <a:stretch>
            <a:fillRect/>
          </a:stretch>
        </p:blipFill>
        <p:spPr>
          <a:xfrm>
            <a:off x="1447800" y="1752600"/>
            <a:ext cx="7141811" cy="3962400"/>
          </a:xfrm>
          <a:prstGeom prst="rect">
            <a:avLst/>
          </a:prstGeom>
        </p:spPr>
      </p:pic>
      <p:sp>
        <p:nvSpPr>
          <p:cNvPr id="6" name="TextBox 5">
            <a:extLst>
              <a:ext uri="{FF2B5EF4-FFF2-40B4-BE49-F238E27FC236}">
                <a16:creationId xmlns:a16="http://schemas.microsoft.com/office/drawing/2014/main" id="{F49383D4-22F4-43DE-BC43-21FBCD865BFD}"/>
              </a:ext>
            </a:extLst>
          </p:cNvPr>
          <p:cNvSpPr txBox="1"/>
          <p:nvPr/>
        </p:nvSpPr>
        <p:spPr>
          <a:xfrm>
            <a:off x="1981200" y="789057"/>
            <a:ext cx="5867400" cy="1015663"/>
          </a:xfrm>
          <a:prstGeom prst="rect">
            <a:avLst/>
          </a:prstGeom>
          <a:noFill/>
        </p:spPr>
        <p:txBody>
          <a:bodyPr wrap="square" rtlCol="0">
            <a:spAutoFit/>
          </a:bodyPr>
          <a:lstStyle/>
          <a:p>
            <a:pPr algn="ctr"/>
            <a:r>
              <a:rPr lang="en-US" sz="6000" dirty="0">
                <a:solidFill>
                  <a:srgbClr val="1E3C78"/>
                </a:solidFill>
                <a:latin typeface="Arial Rounded MT Bold" panose="020F0704030504030204" pitchFamily="34" charset="0"/>
              </a:rPr>
              <a:t>QUESTIONS?</a:t>
            </a:r>
          </a:p>
        </p:txBody>
      </p:sp>
    </p:spTree>
    <p:extLst>
      <p:ext uri="{BB962C8B-B14F-4D97-AF65-F5344CB8AC3E}">
        <p14:creationId xmlns:p14="http://schemas.microsoft.com/office/powerpoint/2010/main" val="909014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1600" y="838200"/>
            <a:ext cx="7162800" cy="1882740"/>
          </a:xfrm>
        </p:spPr>
        <p:txBody>
          <a:bodyPr/>
          <a:lstStyle/>
          <a:p>
            <a:pPr>
              <a:spcBef>
                <a:spcPts val="0"/>
              </a:spcBef>
            </a:pPr>
            <a:r>
              <a:rPr lang="en-US" sz="3000" dirty="0">
                <a:solidFill>
                  <a:srgbClr val="1E3C78"/>
                </a:solidFill>
              </a:rPr>
              <a:t>Rating Factors and Point Values</a:t>
            </a:r>
          </a:p>
        </p:txBody>
      </p:sp>
      <p:sp>
        <p:nvSpPr>
          <p:cNvPr id="4" name="Title 3"/>
          <p:cNvSpPr>
            <a:spLocks noGrp="1"/>
          </p:cNvSpPr>
          <p:nvPr>
            <p:ph type="title"/>
          </p:nvPr>
        </p:nvSpPr>
        <p:spPr>
          <a:xfrm>
            <a:off x="609600" y="77232"/>
            <a:ext cx="8229600" cy="1031994"/>
          </a:xfrm>
        </p:spPr>
        <p:txBody>
          <a:bodyPr/>
          <a:lstStyle/>
          <a:p>
            <a:r>
              <a:rPr lang="en-US" b="1" u="sng" cap="all" dirty="0"/>
              <a:t>Proposal Rating Process</a:t>
            </a:r>
          </a:p>
        </p:txBody>
      </p:sp>
      <p:pic>
        <p:nvPicPr>
          <p:cNvPr id="5" name="Picture 4">
            <a:extLst>
              <a:ext uri="{FF2B5EF4-FFF2-40B4-BE49-F238E27FC236}">
                <a16:creationId xmlns:a16="http://schemas.microsoft.com/office/drawing/2014/main" id="{1FEF6071-30DD-4097-A046-2C43EC6AC87C}"/>
              </a:ext>
            </a:extLst>
          </p:cNvPr>
          <p:cNvPicPr>
            <a:picLocks noChangeAspect="1"/>
          </p:cNvPicPr>
          <p:nvPr/>
        </p:nvPicPr>
        <p:blipFill>
          <a:blip r:embed="rId3"/>
          <a:stretch>
            <a:fillRect/>
          </a:stretch>
        </p:blipFill>
        <p:spPr>
          <a:xfrm>
            <a:off x="1188481" y="1048435"/>
            <a:ext cx="7980328" cy="3886200"/>
          </a:xfrm>
          <a:prstGeom prst="rect">
            <a:avLst/>
          </a:prstGeom>
        </p:spPr>
      </p:pic>
      <p:sp>
        <p:nvSpPr>
          <p:cNvPr id="7" name="TextBox 6">
            <a:extLst>
              <a:ext uri="{FF2B5EF4-FFF2-40B4-BE49-F238E27FC236}">
                <a16:creationId xmlns:a16="http://schemas.microsoft.com/office/drawing/2014/main" id="{E4FC432B-600D-4D4E-9DFE-41233E2032B7}"/>
              </a:ext>
            </a:extLst>
          </p:cNvPr>
          <p:cNvSpPr txBox="1"/>
          <p:nvPr/>
        </p:nvSpPr>
        <p:spPr>
          <a:xfrm>
            <a:off x="1089540" y="4572000"/>
            <a:ext cx="7726919" cy="1692771"/>
          </a:xfrm>
          <a:prstGeom prst="rect">
            <a:avLst/>
          </a:prstGeom>
          <a:noFill/>
        </p:spPr>
        <p:txBody>
          <a:bodyPr wrap="square" rtlCol="0">
            <a:spAutoFit/>
          </a:bodyPr>
          <a:lstStyle/>
          <a:p>
            <a:pPr marL="342900" indent="-342900">
              <a:buClr>
                <a:srgbClr val="BF962F"/>
              </a:buClr>
              <a:buFont typeface="Wingdings" panose="05000000000000000000" pitchFamily="2" charset="2"/>
              <a:buChar char="v"/>
            </a:pPr>
            <a:r>
              <a:rPr lang="en-US" sz="2400" dirty="0">
                <a:solidFill>
                  <a:srgbClr val="1E3C78"/>
                </a:solidFill>
                <a:latin typeface="Arial Rounded MT Bold" panose="020F0704030504030204" pitchFamily="34" charset="0"/>
              </a:rPr>
              <a:t>Raters will score an applicant’s response in each of the Rating Factor categories on a scale of 1-5</a:t>
            </a:r>
          </a:p>
          <a:p>
            <a:pPr marL="342900" indent="-342900">
              <a:buClr>
                <a:srgbClr val="BF962F"/>
              </a:buClr>
              <a:buFont typeface="Wingdings" panose="05000000000000000000" pitchFamily="2" charset="2"/>
              <a:buChar char="v"/>
            </a:pPr>
            <a:endParaRPr lang="en-US" sz="800" dirty="0">
              <a:solidFill>
                <a:srgbClr val="1E3C78"/>
              </a:solidFill>
              <a:latin typeface="Arial Rounded MT Bold" panose="020F0704030504030204" pitchFamily="34" charset="0"/>
            </a:endParaRPr>
          </a:p>
          <a:p>
            <a:pPr marL="342900" indent="-342900">
              <a:buClr>
                <a:srgbClr val="BF962F"/>
              </a:buClr>
              <a:buFont typeface="Wingdings" panose="05000000000000000000" pitchFamily="2" charset="2"/>
              <a:buChar char="v"/>
            </a:pPr>
            <a:r>
              <a:rPr lang="en-US" sz="2400" dirty="0">
                <a:solidFill>
                  <a:srgbClr val="1E3C78"/>
                </a:solidFill>
                <a:latin typeface="Arial Rounded MT Bold" panose="020F0704030504030204" pitchFamily="34" charset="0"/>
              </a:rPr>
              <a:t>Each rating factor score is then weighted according to the “Percent of Total Value” column</a:t>
            </a:r>
          </a:p>
        </p:txBody>
      </p:sp>
    </p:spTree>
    <p:extLst>
      <p:ext uri="{BB962C8B-B14F-4D97-AF65-F5344CB8AC3E}">
        <p14:creationId xmlns:p14="http://schemas.microsoft.com/office/powerpoint/2010/main" val="2166150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9CF60508-DFA0-48BC-B5BF-4272FFF584E4}"/>
              </a:ext>
            </a:extLst>
          </p:cNvPr>
          <p:cNvSpPr txBox="1">
            <a:spLocks/>
          </p:cNvSpPr>
          <p:nvPr/>
        </p:nvSpPr>
        <p:spPr bwMode="auto">
          <a:xfrm>
            <a:off x="685800" y="83769"/>
            <a:ext cx="8229600" cy="1031994"/>
          </a:xfrm>
          <a:prstGeom prst="rect">
            <a:avLst/>
          </a:prstGeom>
          <a:noFill/>
          <a:ln w="9525">
            <a:noFill/>
            <a:miter lim="800000"/>
            <a:headEnd/>
            <a:tailEnd/>
          </a:ln>
          <a:scene3d>
            <a:camera prst="orthographicFront"/>
            <a:lightRig rig="balanced" dir="t"/>
          </a:scene3d>
          <a:sp3d prstMaterial="clear"/>
        </p:spPr>
        <p:txBody>
          <a:bodyPr vert="horz" wrap="square" lIns="91440" tIns="0" rIns="91440" bIns="0" numCol="1" anchor="ctr" anchorCtr="0" compatLnSpc="1">
            <a:prstTxWarp prst="textNoShape">
              <a:avLst/>
            </a:prstTxWarp>
          </a:bodyPr>
          <a:lstStyle>
            <a:lvl1pPr marL="400050" indent="0" algn="ctr" rtl="0" eaLnBrk="0" fontAlgn="base" hangingPunct="0">
              <a:spcBef>
                <a:spcPct val="0"/>
              </a:spcBef>
              <a:spcAft>
                <a:spcPct val="0"/>
              </a:spcAft>
              <a:defRPr sz="3600" cap="small" baseline="0">
                <a:solidFill>
                  <a:srgbClr val="1E3C78"/>
                </a:solidFill>
                <a:latin typeface="Arial Rounded MT Bold"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r>
              <a:rPr lang="en-US" b="1" u="sng" kern="0" cap="all" dirty="0"/>
              <a:t>Proposal Rating Process</a:t>
            </a:r>
          </a:p>
        </p:txBody>
      </p:sp>
      <p:pic>
        <p:nvPicPr>
          <p:cNvPr id="14" name="Picture 13">
            <a:extLst>
              <a:ext uri="{FF2B5EF4-FFF2-40B4-BE49-F238E27FC236}">
                <a16:creationId xmlns:a16="http://schemas.microsoft.com/office/drawing/2014/main" id="{F7A96FAD-F469-4DE9-8EF6-4D0BAAAC2802}"/>
              </a:ext>
            </a:extLst>
          </p:cNvPr>
          <p:cNvPicPr>
            <a:picLocks noChangeAspect="1"/>
          </p:cNvPicPr>
          <p:nvPr/>
        </p:nvPicPr>
        <p:blipFill>
          <a:blip r:embed="rId3"/>
          <a:stretch>
            <a:fillRect/>
          </a:stretch>
        </p:blipFill>
        <p:spPr>
          <a:xfrm>
            <a:off x="838200" y="3698676"/>
            <a:ext cx="8211511" cy="2538413"/>
          </a:xfrm>
          <a:prstGeom prst="rect">
            <a:avLst/>
          </a:prstGeom>
        </p:spPr>
      </p:pic>
      <p:sp>
        <p:nvSpPr>
          <p:cNvPr id="15" name="TextBox 14">
            <a:extLst>
              <a:ext uri="{FF2B5EF4-FFF2-40B4-BE49-F238E27FC236}">
                <a16:creationId xmlns:a16="http://schemas.microsoft.com/office/drawing/2014/main" id="{5DF6026D-5D04-4374-B39E-3126A8A3132F}"/>
              </a:ext>
            </a:extLst>
          </p:cNvPr>
          <p:cNvSpPr txBox="1"/>
          <p:nvPr/>
        </p:nvSpPr>
        <p:spPr>
          <a:xfrm>
            <a:off x="2126512" y="3352800"/>
            <a:ext cx="6172200" cy="461665"/>
          </a:xfrm>
          <a:prstGeom prst="rect">
            <a:avLst/>
          </a:prstGeom>
          <a:noFill/>
        </p:spPr>
        <p:txBody>
          <a:bodyPr wrap="square" rtlCol="0">
            <a:spAutoFit/>
          </a:bodyPr>
          <a:lstStyle/>
          <a:p>
            <a:r>
              <a:rPr lang="en-US" sz="2400" dirty="0">
                <a:solidFill>
                  <a:srgbClr val="070C11"/>
                </a:solidFill>
                <a:latin typeface="Arial Rounded MT Bold" panose="020F0704030504030204" pitchFamily="34" charset="0"/>
              </a:rPr>
              <a:t>Prop 64 PH&amp;S Grant Scoring Rubric </a:t>
            </a:r>
          </a:p>
        </p:txBody>
      </p:sp>
      <p:sp>
        <p:nvSpPr>
          <p:cNvPr id="16" name="TextBox 15">
            <a:extLst>
              <a:ext uri="{FF2B5EF4-FFF2-40B4-BE49-F238E27FC236}">
                <a16:creationId xmlns:a16="http://schemas.microsoft.com/office/drawing/2014/main" id="{56AC88EC-F718-435B-9C12-7E390247D445}"/>
              </a:ext>
            </a:extLst>
          </p:cNvPr>
          <p:cNvSpPr txBox="1"/>
          <p:nvPr/>
        </p:nvSpPr>
        <p:spPr>
          <a:xfrm>
            <a:off x="1447800" y="929575"/>
            <a:ext cx="7308112" cy="2123658"/>
          </a:xfrm>
          <a:prstGeom prst="rect">
            <a:avLst/>
          </a:prstGeom>
          <a:noFill/>
        </p:spPr>
        <p:txBody>
          <a:bodyPr wrap="square" rtlCol="0">
            <a:spAutoFit/>
          </a:bodyPr>
          <a:lstStyle/>
          <a:p>
            <a:r>
              <a:rPr lang="en-US" sz="2800" dirty="0">
                <a:solidFill>
                  <a:srgbClr val="1E3C78"/>
                </a:solidFill>
                <a:latin typeface="Arial Rounded MT Bold" panose="020F0704030504030204" pitchFamily="34" charset="0"/>
              </a:rPr>
              <a:t>Threshold / Minimum Score</a:t>
            </a:r>
          </a:p>
          <a:p>
            <a:pPr marL="457200" indent="-457200">
              <a:buClr>
                <a:srgbClr val="BF962F"/>
              </a:buClr>
              <a:buFont typeface="Wingdings" panose="05000000000000000000" pitchFamily="2" charset="2"/>
              <a:buChar char="v"/>
            </a:pPr>
            <a:r>
              <a:rPr lang="en-US" sz="2600" dirty="0">
                <a:solidFill>
                  <a:schemeClr val="accent1">
                    <a:lumMod val="75000"/>
                  </a:schemeClr>
                </a:solidFill>
                <a:latin typeface="Arial Rounded MT Bold" panose="020F0704030504030204" pitchFamily="34" charset="0"/>
              </a:rPr>
              <a:t>A proposal must meet a threshold of </a:t>
            </a:r>
            <a:r>
              <a:rPr lang="en-US" sz="2600" b="1" u="sng" dirty="0">
                <a:solidFill>
                  <a:schemeClr val="accent1">
                    <a:lumMod val="75000"/>
                  </a:schemeClr>
                </a:solidFill>
                <a:latin typeface="Arial Rounded MT Bold" panose="020F0704030504030204" pitchFamily="34" charset="0"/>
              </a:rPr>
              <a:t>50</a:t>
            </a:r>
            <a:r>
              <a:rPr lang="en-US" sz="2600" b="1" dirty="0">
                <a:solidFill>
                  <a:schemeClr val="accent1">
                    <a:lumMod val="75000"/>
                  </a:schemeClr>
                </a:solidFill>
                <a:latin typeface="Arial Rounded MT Bold" panose="020F0704030504030204" pitchFamily="34" charset="0"/>
              </a:rPr>
              <a:t>%</a:t>
            </a:r>
            <a:r>
              <a:rPr lang="en-US" sz="2600" dirty="0">
                <a:solidFill>
                  <a:schemeClr val="accent1">
                    <a:lumMod val="75000"/>
                  </a:schemeClr>
                </a:solidFill>
                <a:latin typeface="Arial Rounded MT Bold" panose="020F0704030504030204" pitchFamily="34" charset="0"/>
              </a:rPr>
              <a:t> (or minimum score of </a:t>
            </a:r>
            <a:r>
              <a:rPr lang="en-US" sz="2600" b="1" u="sng" dirty="0">
                <a:solidFill>
                  <a:schemeClr val="accent1">
                    <a:lumMod val="75000"/>
                  </a:schemeClr>
                </a:solidFill>
                <a:latin typeface="Arial Rounded MT Bold" panose="020F0704030504030204" pitchFamily="34" charset="0"/>
              </a:rPr>
              <a:t>100</a:t>
            </a:r>
            <a:r>
              <a:rPr lang="en-US" sz="2600" dirty="0">
                <a:solidFill>
                  <a:schemeClr val="accent1">
                    <a:lumMod val="75000"/>
                  </a:schemeClr>
                </a:solidFill>
                <a:latin typeface="Arial Rounded MT Bold" panose="020F0704030504030204" pitchFamily="34" charset="0"/>
              </a:rPr>
              <a:t> total points) to be considered for funding</a:t>
            </a:r>
          </a:p>
          <a:p>
            <a:pPr marL="457200" indent="-457200">
              <a:buClr>
                <a:srgbClr val="BF962F"/>
              </a:buClr>
              <a:buFont typeface="Wingdings" panose="05000000000000000000" pitchFamily="2" charset="2"/>
              <a:buChar char="v"/>
            </a:pPr>
            <a:r>
              <a:rPr lang="en-US" sz="2600" dirty="0">
                <a:solidFill>
                  <a:schemeClr val="accent1">
                    <a:lumMod val="75000"/>
                  </a:schemeClr>
                </a:solidFill>
                <a:latin typeface="Arial Rounded MT Bold" panose="020F0704030504030204" pitchFamily="34" charset="0"/>
              </a:rPr>
              <a:t>Total points equal the weighted score</a:t>
            </a:r>
          </a:p>
        </p:txBody>
      </p:sp>
    </p:spTree>
    <p:extLst>
      <p:ext uri="{BB962C8B-B14F-4D97-AF65-F5344CB8AC3E}">
        <p14:creationId xmlns:p14="http://schemas.microsoft.com/office/powerpoint/2010/main" val="1814469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95400" y="1143005"/>
            <a:ext cx="7162800" cy="5181595"/>
          </a:xfrm>
        </p:spPr>
        <p:txBody>
          <a:bodyPr/>
          <a:lstStyle/>
          <a:p>
            <a:pPr algn="ctr">
              <a:spcBef>
                <a:spcPts val="0"/>
              </a:spcBef>
            </a:pPr>
            <a:r>
              <a:rPr lang="en-US" sz="3200" dirty="0">
                <a:solidFill>
                  <a:srgbClr val="1E3C78"/>
                </a:solidFill>
              </a:rPr>
              <a:t>You MUST use the Proposal Package as provided at the end of the RFP Document</a:t>
            </a:r>
          </a:p>
          <a:p>
            <a:pPr>
              <a:spcBef>
                <a:spcPts val="0"/>
              </a:spcBef>
            </a:pPr>
            <a:endParaRPr lang="en-US" dirty="0">
              <a:solidFill>
                <a:srgbClr val="C00000"/>
              </a:solidFill>
            </a:endParaRPr>
          </a:p>
          <a:p>
            <a:pPr>
              <a:spcBef>
                <a:spcPts val="0"/>
              </a:spcBef>
            </a:pPr>
            <a:r>
              <a:rPr lang="en-US" sz="3200" i="1" dirty="0">
                <a:solidFill>
                  <a:srgbClr val="C00000"/>
                </a:solidFill>
              </a:rPr>
              <a:t>Do Not Include Within the Narrative</a:t>
            </a:r>
          </a:p>
          <a:p>
            <a:pPr marL="914400" lvl="1" indent="-457200">
              <a:buClr>
                <a:srgbClr val="BF962F"/>
              </a:buClr>
              <a:buSzPct val="100000"/>
              <a:buFont typeface="Wingdings" panose="05000000000000000000" pitchFamily="2" charset="2"/>
              <a:buChar char="ü"/>
            </a:pPr>
            <a:r>
              <a:rPr lang="en-US" sz="2600" dirty="0">
                <a:solidFill>
                  <a:srgbClr val="1E3C78"/>
                </a:solidFill>
              </a:rPr>
              <a:t>Footnotes</a:t>
            </a:r>
          </a:p>
          <a:p>
            <a:pPr marL="914400" lvl="1" indent="-457200">
              <a:buClr>
                <a:srgbClr val="BF962F"/>
              </a:buClr>
              <a:buSzPct val="100000"/>
              <a:buFont typeface="Wingdings" panose="05000000000000000000" pitchFamily="2" charset="2"/>
              <a:buChar char="ü"/>
            </a:pPr>
            <a:r>
              <a:rPr lang="en-US" sz="2600" dirty="0">
                <a:solidFill>
                  <a:srgbClr val="1E3C78"/>
                </a:solidFill>
              </a:rPr>
              <a:t>Tables</a:t>
            </a:r>
          </a:p>
          <a:p>
            <a:pPr marL="914400" lvl="1" indent="-457200">
              <a:buClr>
                <a:srgbClr val="BF962F"/>
              </a:buClr>
              <a:buSzPct val="100000"/>
              <a:buFont typeface="Wingdings" panose="05000000000000000000" pitchFamily="2" charset="2"/>
              <a:buChar char="ü"/>
            </a:pPr>
            <a:r>
              <a:rPr lang="en-US" sz="2600" dirty="0">
                <a:solidFill>
                  <a:srgbClr val="1E3C78"/>
                </a:solidFill>
              </a:rPr>
              <a:t>Graphs</a:t>
            </a:r>
          </a:p>
          <a:p>
            <a:pPr marL="914400" lvl="1" indent="-457200">
              <a:buClr>
                <a:srgbClr val="BF962F"/>
              </a:buClr>
              <a:buSzPct val="100000"/>
              <a:buFont typeface="Wingdings" panose="05000000000000000000" pitchFamily="2" charset="2"/>
              <a:buChar char="ü"/>
            </a:pPr>
            <a:r>
              <a:rPr lang="en-US" sz="2600" dirty="0">
                <a:solidFill>
                  <a:srgbClr val="1E3C78"/>
                </a:solidFill>
              </a:rPr>
              <a:t>Charts</a:t>
            </a:r>
          </a:p>
          <a:p>
            <a:pPr marL="914400" lvl="1" indent="-457200">
              <a:buClr>
                <a:srgbClr val="BF962F"/>
              </a:buClr>
              <a:buSzPct val="100000"/>
              <a:buFont typeface="Wingdings" panose="05000000000000000000" pitchFamily="2" charset="2"/>
              <a:buChar char="ü"/>
            </a:pPr>
            <a:r>
              <a:rPr lang="en-US" sz="2600" dirty="0">
                <a:solidFill>
                  <a:srgbClr val="1E3C78"/>
                </a:solidFill>
              </a:rPr>
              <a:t>Graphics</a:t>
            </a:r>
          </a:p>
          <a:p>
            <a:pPr marL="914400" lvl="1" indent="-457200">
              <a:buClr>
                <a:srgbClr val="BF962F"/>
              </a:buClr>
              <a:buSzPct val="100000"/>
              <a:buFont typeface="Wingdings" panose="05000000000000000000" pitchFamily="2" charset="2"/>
              <a:buChar char="ü"/>
            </a:pPr>
            <a:r>
              <a:rPr lang="en-US" sz="2600" dirty="0">
                <a:solidFill>
                  <a:srgbClr val="1E3C78"/>
                </a:solidFill>
              </a:rPr>
              <a:t>Website links</a:t>
            </a:r>
          </a:p>
          <a:p>
            <a:pPr marL="457200" indent="-457200">
              <a:spcBef>
                <a:spcPts val="0"/>
              </a:spcBef>
              <a:buFont typeface="Wingdings" panose="05000000000000000000" pitchFamily="2" charset="2"/>
              <a:buChar char="ü"/>
            </a:pPr>
            <a:endParaRPr lang="en-US" sz="3200" dirty="0">
              <a:solidFill>
                <a:srgbClr val="C00000"/>
              </a:solidFill>
            </a:endParaRPr>
          </a:p>
        </p:txBody>
      </p:sp>
      <p:sp>
        <p:nvSpPr>
          <p:cNvPr id="4" name="Title 3"/>
          <p:cNvSpPr>
            <a:spLocks noGrp="1"/>
          </p:cNvSpPr>
          <p:nvPr>
            <p:ph type="title"/>
          </p:nvPr>
        </p:nvSpPr>
        <p:spPr>
          <a:xfrm>
            <a:off x="609600" y="152409"/>
            <a:ext cx="8229600" cy="838200"/>
          </a:xfrm>
        </p:spPr>
        <p:txBody>
          <a:bodyPr/>
          <a:lstStyle/>
          <a:p>
            <a:r>
              <a:rPr lang="en-US" b="1" u="sng" cap="all" dirty="0"/>
              <a:t>Proposal Components</a:t>
            </a:r>
          </a:p>
        </p:txBody>
      </p:sp>
      <p:pic>
        <p:nvPicPr>
          <p:cNvPr id="2" name="Picture 1">
            <a:extLst>
              <a:ext uri="{FF2B5EF4-FFF2-40B4-BE49-F238E27FC236}">
                <a16:creationId xmlns:a16="http://schemas.microsoft.com/office/drawing/2014/main" id="{E83474B2-68ED-4DFE-B787-DD11C8839779}"/>
              </a:ext>
            </a:extLst>
          </p:cNvPr>
          <p:cNvPicPr>
            <a:picLocks noChangeAspect="1"/>
          </p:cNvPicPr>
          <p:nvPr/>
        </p:nvPicPr>
        <p:blipFill>
          <a:blip r:embed="rId3"/>
          <a:stretch>
            <a:fillRect/>
          </a:stretch>
        </p:blipFill>
        <p:spPr>
          <a:xfrm>
            <a:off x="5248718" y="3739118"/>
            <a:ext cx="2619375" cy="1743075"/>
          </a:xfrm>
          <a:prstGeom prst="rect">
            <a:avLst/>
          </a:prstGeom>
        </p:spPr>
      </p:pic>
    </p:spTree>
    <p:extLst>
      <p:ext uri="{BB962C8B-B14F-4D97-AF65-F5344CB8AC3E}">
        <p14:creationId xmlns:p14="http://schemas.microsoft.com/office/powerpoint/2010/main" val="387118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723900" y="974272"/>
            <a:ext cx="8420100" cy="5486399"/>
          </a:xfrm>
        </p:spPr>
        <p:txBody>
          <a:bodyPr/>
          <a:lstStyle/>
          <a:p>
            <a:pPr marL="508000" lvl="0" indent="-508000" algn="ctr">
              <a:buClrTx/>
              <a:buSzTx/>
              <a:defRPr/>
            </a:pPr>
            <a:r>
              <a:rPr lang="en-US" sz="3200" dirty="0">
                <a:solidFill>
                  <a:srgbClr val="1E3C78"/>
                </a:solidFill>
                <a:ea typeface="ＭＳ Ｐゴシック"/>
                <a:cs typeface="Arial" pitchFamily="34" charset="0"/>
              </a:rPr>
              <a:t>The 5 Divisions of the BSCC</a:t>
            </a:r>
          </a:p>
          <a:p>
            <a:pPr marL="914400" lvl="1" indent="-457200">
              <a:buClr>
                <a:srgbClr val="BF962F"/>
              </a:buClr>
              <a:buSzPct val="100000"/>
              <a:buFont typeface="Wingdings" panose="05000000000000000000" pitchFamily="2" charset="2"/>
              <a:buChar char="v"/>
              <a:defRPr/>
            </a:pPr>
            <a:r>
              <a:rPr lang="en-US" sz="2400" dirty="0">
                <a:solidFill>
                  <a:srgbClr val="1E3C78"/>
                </a:solidFill>
                <a:ea typeface="ＭＳ Ｐゴシック"/>
                <a:cs typeface="Arial" pitchFamily="34" charset="0"/>
              </a:rPr>
              <a:t>Facilities Standards and Operations (FSO) </a:t>
            </a:r>
          </a:p>
          <a:p>
            <a:pPr marL="1257300" lvl="2" indent="-342900">
              <a:buClrTx/>
              <a:buSzPct val="90000"/>
              <a:buFont typeface="Wingdings" panose="05000000000000000000" pitchFamily="2" charset="2"/>
              <a:buChar char="§"/>
              <a:defRPr/>
            </a:pPr>
            <a:r>
              <a:rPr lang="en-US" sz="2000" dirty="0">
                <a:solidFill>
                  <a:srgbClr val="1E3C78"/>
                </a:solidFill>
                <a:ea typeface="ＭＳ Ｐゴシック"/>
                <a:cs typeface="Arial" pitchFamily="34" charset="0"/>
              </a:rPr>
              <a:t>Inspections, Regulations, Compliance Monitoring</a:t>
            </a:r>
          </a:p>
          <a:p>
            <a:pPr lvl="2">
              <a:buClrTx/>
              <a:buSzPct val="90000"/>
              <a:defRPr/>
            </a:pPr>
            <a:endParaRPr lang="en-US" dirty="0">
              <a:solidFill>
                <a:srgbClr val="1E3C78"/>
              </a:solidFill>
              <a:ea typeface="ＭＳ Ｐゴシック"/>
              <a:cs typeface="Arial" pitchFamily="34" charset="0"/>
            </a:endParaRPr>
          </a:p>
          <a:p>
            <a:pPr marL="914400" lvl="1" indent="-457200">
              <a:buClr>
                <a:srgbClr val="BF962F"/>
              </a:buClr>
              <a:buSzPct val="100000"/>
              <a:buFont typeface="Wingdings" panose="05000000000000000000" pitchFamily="2" charset="2"/>
              <a:buChar char="v"/>
              <a:defRPr/>
            </a:pPr>
            <a:r>
              <a:rPr lang="en-US" sz="2400" dirty="0">
                <a:solidFill>
                  <a:srgbClr val="1E3C78"/>
                </a:solidFill>
                <a:ea typeface="ＭＳ Ｐゴシック"/>
                <a:cs typeface="Arial" pitchFamily="34" charset="0"/>
              </a:rPr>
              <a:t>Standards and Training for Corrections (STC)  </a:t>
            </a:r>
          </a:p>
          <a:p>
            <a:pPr marL="1257300" lvl="2" indent="-342900">
              <a:buClrTx/>
              <a:buSzPct val="90000"/>
              <a:buFont typeface="Wingdings" panose="05000000000000000000" pitchFamily="2" charset="2"/>
              <a:buChar char="§"/>
              <a:defRPr/>
            </a:pPr>
            <a:r>
              <a:rPr lang="en-US" sz="2000" dirty="0">
                <a:solidFill>
                  <a:srgbClr val="1E3C78"/>
                </a:solidFill>
                <a:ea typeface="ＭＳ Ｐゴシック"/>
                <a:cs typeface="Arial" pitchFamily="34" charset="0"/>
              </a:rPr>
              <a:t>Selection, Training and Standards</a:t>
            </a:r>
          </a:p>
          <a:p>
            <a:pPr marL="1085850" lvl="2" indent="-171450">
              <a:buClrTx/>
              <a:buSzPct val="90000"/>
              <a:buFont typeface="Wingdings" panose="05000000000000000000" pitchFamily="2" charset="2"/>
              <a:buChar char="v"/>
              <a:defRPr/>
            </a:pPr>
            <a:endParaRPr lang="en-US" dirty="0">
              <a:solidFill>
                <a:srgbClr val="1E3C78"/>
              </a:solidFill>
              <a:ea typeface="ＭＳ Ｐゴシック"/>
              <a:cs typeface="Arial" pitchFamily="34" charset="0"/>
            </a:endParaRPr>
          </a:p>
          <a:p>
            <a:pPr marL="914400" lvl="1" indent="-457200">
              <a:buClr>
                <a:srgbClr val="BF962F"/>
              </a:buClr>
              <a:buSzPct val="100000"/>
              <a:buFont typeface="Wingdings" panose="05000000000000000000" pitchFamily="2" charset="2"/>
              <a:buChar char="v"/>
              <a:defRPr/>
            </a:pPr>
            <a:r>
              <a:rPr lang="en-US" sz="2400" dirty="0">
                <a:solidFill>
                  <a:srgbClr val="1E3C78"/>
                </a:solidFill>
                <a:ea typeface="ＭＳ Ｐゴシック"/>
                <a:cs typeface="Arial" pitchFamily="34" charset="0"/>
              </a:rPr>
              <a:t>Corrections Planning &amp; Grant Programs (CPGP)</a:t>
            </a:r>
          </a:p>
          <a:p>
            <a:pPr marL="1257300" lvl="2" indent="-342900">
              <a:buClrTx/>
              <a:buSzPct val="90000"/>
              <a:buFont typeface="Wingdings" panose="05000000000000000000" pitchFamily="2" charset="2"/>
              <a:buChar char="§"/>
              <a:defRPr/>
            </a:pPr>
            <a:r>
              <a:rPr lang="en-US" sz="2000" dirty="0">
                <a:solidFill>
                  <a:srgbClr val="1E3C78"/>
                </a:solidFill>
                <a:ea typeface="ＭＳ Ｐゴシック"/>
                <a:cs typeface="Arial" pitchFamily="34" charset="0"/>
              </a:rPr>
              <a:t>Criminal and Juvenile Justice Grant Programs</a:t>
            </a:r>
          </a:p>
          <a:p>
            <a:pPr marL="1085850" lvl="2" indent="-171450">
              <a:buClrTx/>
              <a:buSzPct val="90000"/>
              <a:buFont typeface="Wingdings" panose="05000000000000000000" pitchFamily="2" charset="2"/>
              <a:buChar char="v"/>
              <a:defRPr/>
            </a:pPr>
            <a:endParaRPr lang="en-US" dirty="0">
              <a:solidFill>
                <a:srgbClr val="1E3C78"/>
              </a:solidFill>
              <a:ea typeface="ＭＳ Ｐゴシック"/>
              <a:cs typeface="Arial" pitchFamily="34" charset="0"/>
            </a:endParaRPr>
          </a:p>
          <a:p>
            <a:pPr marL="914400" lvl="1" indent="-457200">
              <a:buClr>
                <a:srgbClr val="BF962F"/>
              </a:buClr>
              <a:buSzPct val="100000"/>
              <a:buFont typeface="Wingdings" panose="05000000000000000000" pitchFamily="2" charset="2"/>
              <a:buChar char="v"/>
              <a:defRPr/>
            </a:pPr>
            <a:r>
              <a:rPr lang="en-US" sz="2400" dirty="0">
                <a:solidFill>
                  <a:srgbClr val="1E3C78"/>
                </a:solidFill>
                <a:ea typeface="ＭＳ Ｐゴシック"/>
                <a:cs typeface="Arial" pitchFamily="34" charset="0"/>
              </a:rPr>
              <a:t>County Facilities Construction (CFC)</a:t>
            </a:r>
          </a:p>
          <a:p>
            <a:pPr marL="1257300" lvl="2" indent="-342900">
              <a:buClrTx/>
              <a:buSzPct val="90000"/>
              <a:buFont typeface="Wingdings" panose="05000000000000000000" pitchFamily="2" charset="2"/>
              <a:buChar char="§"/>
              <a:defRPr/>
            </a:pPr>
            <a:r>
              <a:rPr lang="en-US" sz="2000" dirty="0">
                <a:solidFill>
                  <a:srgbClr val="1E3C78"/>
                </a:solidFill>
                <a:ea typeface="ＭＳ Ｐゴシック"/>
                <a:cs typeface="Arial" pitchFamily="34" charset="0"/>
              </a:rPr>
              <a:t>Construction Financing for Facilities</a:t>
            </a:r>
          </a:p>
          <a:p>
            <a:pPr marL="1085850" lvl="2" indent="-171450">
              <a:buClrTx/>
              <a:buSzPct val="90000"/>
              <a:buFont typeface="Wingdings" panose="05000000000000000000" pitchFamily="2" charset="2"/>
              <a:buChar char="v"/>
              <a:defRPr/>
            </a:pPr>
            <a:endParaRPr lang="en-US" dirty="0">
              <a:solidFill>
                <a:srgbClr val="1E3C78"/>
              </a:solidFill>
              <a:ea typeface="ＭＳ Ｐゴシック"/>
              <a:cs typeface="Arial" pitchFamily="34" charset="0"/>
            </a:endParaRPr>
          </a:p>
          <a:p>
            <a:pPr marL="914400" lvl="1" indent="-457200">
              <a:buClr>
                <a:srgbClr val="BF962F"/>
              </a:buClr>
              <a:buSzPct val="100000"/>
              <a:buFont typeface="Wingdings" panose="05000000000000000000" pitchFamily="2" charset="2"/>
              <a:buChar char="v"/>
              <a:defRPr/>
            </a:pPr>
            <a:r>
              <a:rPr lang="en-US" sz="2400" dirty="0">
                <a:solidFill>
                  <a:srgbClr val="1E3C78"/>
                </a:solidFill>
                <a:ea typeface="ＭＳ Ｐゴシック"/>
                <a:cs typeface="Arial" pitchFamily="34" charset="0"/>
              </a:rPr>
              <a:t>Administration, Research and Program Support</a:t>
            </a:r>
          </a:p>
          <a:p>
            <a:pPr marL="1257300" lvl="2" indent="-342900">
              <a:buClrTx/>
              <a:buSzPct val="90000"/>
              <a:buFont typeface="Wingdings" panose="05000000000000000000" pitchFamily="2" charset="2"/>
              <a:buChar char="§"/>
              <a:defRPr/>
            </a:pPr>
            <a:r>
              <a:rPr lang="en-US" sz="2000" dirty="0">
                <a:solidFill>
                  <a:srgbClr val="1E3C78"/>
                </a:solidFill>
                <a:ea typeface="ＭＳ Ｐゴシック"/>
                <a:cs typeface="Arial" pitchFamily="34" charset="0"/>
              </a:rPr>
              <a:t>Agency Support, Research, IT units</a:t>
            </a:r>
            <a:endParaRPr lang="en-US" sz="2800" b="1" dirty="0">
              <a:solidFill>
                <a:srgbClr val="090807"/>
              </a:solidFill>
              <a:latin typeface="+mn-lt"/>
            </a:endParaRPr>
          </a:p>
        </p:txBody>
      </p:sp>
      <p:sp>
        <p:nvSpPr>
          <p:cNvPr id="4" name="Title 3"/>
          <p:cNvSpPr>
            <a:spLocks noGrp="1"/>
          </p:cNvSpPr>
          <p:nvPr>
            <p:ph type="title"/>
          </p:nvPr>
        </p:nvSpPr>
        <p:spPr>
          <a:xfrm>
            <a:off x="457200" y="114301"/>
            <a:ext cx="8229600" cy="838200"/>
          </a:xfrm>
        </p:spPr>
        <p:txBody>
          <a:bodyPr/>
          <a:lstStyle/>
          <a:p>
            <a:r>
              <a:rPr lang="en-US" b="1" u="sng" dirty="0"/>
              <a:t>BSCC</a:t>
            </a:r>
          </a:p>
        </p:txBody>
      </p:sp>
    </p:spTree>
    <p:extLst>
      <p:ext uri="{BB962C8B-B14F-4D97-AF65-F5344CB8AC3E}">
        <p14:creationId xmlns:p14="http://schemas.microsoft.com/office/powerpoint/2010/main" val="607716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63E42-E691-4BAE-9482-A313C7B367C0}"/>
              </a:ext>
            </a:extLst>
          </p:cNvPr>
          <p:cNvPicPr>
            <a:picLocks noChangeAspect="1"/>
          </p:cNvPicPr>
          <p:nvPr/>
        </p:nvPicPr>
        <p:blipFill>
          <a:blip r:embed="rId3"/>
          <a:stretch>
            <a:fillRect/>
          </a:stretch>
        </p:blipFill>
        <p:spPr>
          <a:xfrm>
            <a:off x="5943600" y="1143000"/>
            <a:ext cx="2314575" cy="1300497"/>
          </a:xfrm>
          <a:prstGeom prst="rect">
            <a:avLst/>
          </a:prstGeom>
        </p:spPr>
      </p:pic>
      <p:sp>
        <p:nvSpPr>
          <p:cNvPr id="6" name="Text Placeholder 5"/>
          <p:cNvSpPr>
            <a:spLocks noGrp="1"/>
          </p:cNvSpPr>
          <p:nvPr>
            <p:ph type="body" sz="half" idx="2"/>
          </p:nvPr>
        </p:nvSpPr>
        <p:spPr>
          <a:xfrm>
            <a:off x="1371600" y="1310240"/>
            <a:ext cx="7162800" cy="5410191"/>
          </a:xfrm>
        </p:spPr>
        <p:txBody>
          <a:bodyPr/>
          <a:lstStyle/>
          <a:p>
            <a:pPr marL="457200" indent="-457200">
              <a:spcBef>
                <a:spcPts val="0"/>
              </a:spcBef>
              <a:buFont typeface="Wingdings" panose="05000000000000000000" pitchFamily="2" charset="2"/>
              <a:buChar char="v"/>
            </a:pPr>
            <a:r>
              <a:rPr lang="en-US" sz="3000" dirty="0">
                <a:solidFill>
                  <a:srgbClr val="1E3C78"/>
                </a:solidFill>
              </a:rPr>
              <a:t>Cover Sheet</a:t>
            </a:r>
          </a:p>
          <a:p>
            <a:pPr marL="457200" indent="-457200">
              <a:spcBef>
                <a:spcPts val="0"/>
              </a:spcBef>
              <a:buFont typeface="Wingdings" panose="05000000000000000000" pitchFamily="2" charset="2"/>
              <a:buChar char="v"/>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Proposal Checklist</a:t>
            </a:r>
          </a:p>
          <a:p>
            <a:pPr marL="457200" indent="-457200">
              <a:spcBef>
                <a:spcPts val="0"/>
              </a:spcBef>
              <a:buFont typeface="Wingdings" panose="05000000000000000000" pitchFamily="2" charset="2"/>
              <a:buChar char="v"/>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Applicant Information Form</a:t>
            </a:r>
          </a:p>
          <a:p>
            <a:pPr marL="457200" indent="-457200">
              <a:spcBef>
                <a:spcPts val="0"/>
              </a:spcBef>
              <a:buFont typeface="Wingdings" panose="05000000000000000000" pitchFamily="2" charset="2"/>
              <a:buChar char="v"/>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Proposal Abstract – 1 page only</a:t>
            </a:r>
          </a:p>
          <a:p>
            <a:pPr marL="457200" indent="-457200">
              <a:spcBef>
                <a:spcPts val="0"/>
              </a:spcBef>
              <a:buFont typeface="Wingdings" panose="05000000000000000000" pitchFamily="2" charset="2"/>
              <a:buChar char="v"/>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Proposal Narrative – 8 page limit</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Project Need (25%)</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Project Description (50%)</a:t>
            </a:r>
          </a:p>
          <a:p>
            <a:pPr marL="914400" lvl="1" indent="-457200">
              <a:spcBef>
                <a:spcPts val="0"/>
              </a:spcBef>
              <a:buClr>
                <a:srgbClr val="1E3C78"/>
              </a:buClr>
              <a:buSzPct val="100000"/>
              <a:buFont typeface="Wingdings" panose="05000000000000000000" pitchFamily="2" charset="2"/>
              <a:buChar char="§"/>
            </a:pPr>
            <a:r>
              <a:rPr lang="en-US" sz="2800" dirty="0">
                <a:solidFill>
                  <a:schemeClr val="accent1">
                    <a:lumMod val="75000"/>
                  </a:schemeClr>
                </a:solidFill>
              </a:rPr>
              <a:t>Project Evaluation (15%)</a:t>
            </a:r>
          </a:p>
          <a:p>
            <a:pPr marL="457200" lvl="0" indent="-457200">
              <a:spcBef>
                <a:spcPts val="0"/>
              </a:spcBef>
              <a:buClr>
                <a:srgbClr val="B4975A"/>
              </a:buClr>
              <a:buFont typeface="Wingdings" panose="05000000000000000000" pitchFamily="2" charset="2"/>
              <a:buChar char="v"/>
            </a:pPr>
            <a:endParaRPr lang="en-US" sz="1200" dirty="0">
              <a:solidFill>
                <a:srgbClr val="1E3C78"/>
              </a:solidFill>
            </a:endParaRPr>
          </a:p>
        </p:txBody>
      </p:sp>
      <p:sp>
        <p:nvSpPr>
          <p:cNvPr id="4" name="Title 3"/>
          <p:cNvSpPr>
            <a:spLocks noGrp="1"/>
          </p:cNvSpPr>
          <p:nvPr>
            <p:ph type="title"/>
          </p:nvPr>
        </p:nvSpPr>
        <p:spPr>
          <a:xfrm>
            <a:off x="609600" y="152409"/>
            <a:ext cx="8229600" cy="838200"/>
          </a:xfrm>
        </p:spPr>
        <p:txBody>
          <a:bodyPr/>
          <a:lstStyle/>
          <a:p>
            <a:r>
              <a:rPr lang="en-US" b="1" u="sng" cap="all" dirty="0"/>
              <a:t>Proposal Components</a:t>
            </a:r>
          </a:p>
        </p:txBody>
      </p:sp>
    </p:spTree>
    <p:extLst>
      <p:ext uri="{BB962C8B-B14F-4D97-AF65-F5344CB8AC3E}">
        <p14:creationId xmlns:p14="http://schemas.microsoft.com/office/powerpoint/2010/main" val="737285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295400" y="1371601"/>
            <a:ext cx="7391400" cy="4648199"/>
          </a:xfrm>
        </p:spPr>
        <p:txBody>
          <a:bodyPr/>
          <a:lstStyle/>
          <a:p>
            <a:pPr marL="457200" lvl="0" indent="-457200">
              <a:spcBef>
                <a:spcPts val="0"/>
              </a:spcBef>
              <a:buClr>
                <a:srgbClr val="B4975A"/>
              </a:buClr>
              <a:buFont typeface="Wingdings" panose="05000000000000000000" pitchFamily="2" charset="2"/>
              <a:buChar char="v"/>
            </a:pPr>
            <a:r>
              <a:rPr lang="en-US" sz="3000" dirty="0">
                <a:solidFill>
                  <a:srgbClr val="1E3C78"/>
                </a:solidFill>
              </a:rPr>
              <a:t>Project Work Plan – 2 page limit</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Part of Project Description Rating</a:t>
            </a:r>
          </a:p>
          <a:p>
            <a:pPr lvl="1">
              <a:spcBef>
                <a:spcPts val="0"/>
              </a:spcBef>
              <a:buClr>
                <a:srgbClr val="1E3C78"/>
              </a:buClr>
              <a:buSzPct val="100000"/>
            </a:pPr>
            <a:endParaRPr lang="en-US" sz="2600" dirty="0">
              <a:solidFill>
                <a:srgbClr val="1E3C78"/>
              </a:solidFill>
            </a:endParaRPr>
          </a:p>
          <a:p>
            <a:pPr>
              <a:spcBef>
                <a:spcPts val="0"/>
              </a:spcBef>
            </a:pPr>
            <a:r>
              <a:rPr lang="en-US" sz="3000" dirty="0">
                <a:solidFill>
                  <a:srgbClr val="1E3C78"/>
                </a:solidFill>
              </a:rPr>
              <a:t>BUDGET SECTION: </a:t>
            </a:r>
            <a:r>
              <a:rPr lang="en-US" sz="3000" dirty="0">
                <a:solidFill>
                  <a:schemeClr val="accent1">
                    <a:lumMod val="75000"/>
                  </a:schemeClr>
                </a:solidFill>
              </a:rPr>
              <a:t>(10%)</a:t>
            </a:r>
          </a:p>
          <a:p>
            <a:pPr>
              <a:spcBef>
                <a:spcPts val="0"/>
              </a:spcBef>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Project Budget Table – 1 page only</a:t>
            </a:r>
          </a:p>
          <a:p>
            <a:pPr marL="457200" indent="-457200">
              <a:spcBef>
                <a:spcPts val="0"/>
              </a:spcBef>
              <a:buFont typeface="Wingdings" panose="05000000000000000000" pitchFamily="2" charset="2"/>
              <a:buChar char="v"/>
            </a:pPr>
            <a:endParaRPr lang="en-US" sz="1200" dirty="0">
              <a:solidFill>
                <a:srgbClr val="1E3C78"/>
              </a:solidFill>
            </a:endParaRPr>
          </a:p>
          <a:p>
            <a:pPr marL="457200" indent="-457200">
              <a:spcBef>
                <a:spcPts val="0"/>
              </a:spcBef>
              <a:buFont typeface="Wingdings" panose="05000000000000000000" pitchFamily="2" charset="2"/>
              <a:buChar char="v"/>
            </a:pPr>
            <a:r>
              <a:rPr lang="en-US" sz="3000" dirty="0">
                <a:solidFill>
                  <a:srgbClr val="1E3C78"/>
                </a:solidFill>
              </a:rPr>
              <a:t>Project Budget Narrative – 4 page limit</a:t>
            </a:r>
          </a:p>
          <a:p>
            <a:pPr lvl="1">
              <a:spcBef>
                <a:spcPts val="0"/>
              </a:spcBef>
              <a:buClr>
                <a:srgbClr val="1E3C78"/>
              </a:buClr>
              <a:buSzPct val="100000"/>
            </a:pPr>
            <a:endParaRPr lang="en-US" sz="2800" cap="all" dirty="0">
              <a:solidFill>
                <a:schemeClr val="accent1">
                  <a:lumMod val="75000"/>
                </a:schemeClr>
              </a:solidFill>
            </a:endParaRPr>
          </a:p>
          <a:p>
            <a:pPr marL="914400" lvl="1" indent="-457200">
              <a:spcBef>
                <a:spcPts val="0"/>
              </a:spcBef>
              <a:buClr>
                <a:srgbClr val="1E3C78"/>
              </a:buClr>
              <a:buSzPct val="100000"/>
              <a:buFont typeface="Wingdings" panose="05000000000000000000" pitchFamily="2" charset="2"/>
              <a:buChar char="§"/>
            </a:pPr>
            <a:endParaRPr lang="en-US" sz="2800" dirty="0">
              <a:solidFill>
                <a:srgbClr val="1E3C78"/>
              </a:solidFill>
            </a:endParaRPr>
          </a:p>
          <a:p>
            <a:pPr>
              <a:spcBef>
                <a:spcPts val="0"/>
              </a:spcBef>
            </a:pPr>
            <a:endParaRPr lang="en-US" sz="800" dirty="0">
              <a:solidFill>
                <a:srgbClr val="090807"/>
              </a:solidFill>
            </a:endParaRPr>
          </a:p>
        </p:txBody>
      </p:sp>
      <p:sp>
        <p:nvSpPr>
          <p:cNvPr id="4" name="Title 3"/>
          <p:cNvSpPr>
            <a:spLocks noGrp="1"/>
          </p:cNvSpPr>
          <p:nvPr>
            <p:ph type="title"/>
          </p:nvPr>
        </p:nvSpPr>
        <p:spPr>
          <a:xfrm>
            <a:off x="609600" y="152409"/>
            <a:ext cx="8229600" cy="838200"/>
          </a:xfrm>
        </p:spPr>
        <p:txBody>
          <a:bodyPr/>
          <a:lstStyle/>
          <a:p>
            <a:r>
              <a:rPr lang="en-US" b="1" u="sng" cap="all" dirty="0"/>
              <a:t>Proposal Components</a:t>
            </a:r>
          </a:p>
        </p:txBody>
      </p:sp>
      <p:pic>
        <p:nvPicPr>
          <p:cNvPr id="2" name="Picture 1">
            <a:extLst>
              <a:ext uri="{FF2B5EF4-FFF2-40B4-BE49-F238E27FC236}">
                <a16:creationId xmlns:a16="http://schemas.microsoft.com/office/drawing/2014/main" id="{C201BA0B-E92E-4F55-984E-18DDFFCBEB55}"/>
              </a:ext>
            </a:extLst>
          </p:cNvPr>
          <p:cNvPicPr>
            <a:picLocks noChangeAspect="1"/>
          </p:cNvPicPr>
          <p:nvPr/>
        </p:nvPicPr>
        <p:blipFill>
          <a:blip r:embed="rId3"/>
          <a:stretch>
            <a:fillRect/>
          </a:stretch>
        </p:blipFill>
        <p:spPr>
          <a:xfrm>
            <a:off x="4724400" y="4614861"/>
            <a:ext cx="2619375" cy="1743075"/>
          </a:xfrm>
          <a:prstGeom prst="rect">
            <a:avLst/>
          </a:prstGeom>
        </p:spPr>
      </p:pic>
    </p:spTree>
    <p:extLst>
      <p:ext uri="{BB962C8B-B14F-4D97-AF65-F5344CB8AC3E}">
        <p14:creationId xmlns:p14="http://schemas.microsoft.com/office/powerpoint/2010/main" val="254857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5610" y="990609"/>
            <a:ext cx="7311189" cy="5562591"/>
          </a:xfrm>
        </p:spPr>
        <p:txBody>
          <a:bodyPr/>
          <a:lstStyle/>
          <a:p>
            <a:pPr>
              <a:spcBef>
                <a:spcPts val="0"/>
              </a:spcBef>
            </a:pPr>
            <a:r>
              <a:rPr lang="en-US" sz="3200" dirty="0">
                <a:solidFill>
                  <a:srgbClr val="1E3C78"/>
                </a:solidFill>
              </a:rPr>
              <a:t>Additional RFP Informational Pages</a:t>
            </a:r>
          </a:p>
          <a:p>
            <a:pPr>
              <a:spcBef>
                <a:spcPts val="0"/>
              </a:spcBef>
            </a:pPr>
            <a:endParaRPr lang="en-US" sz="1200" dirty="0">
              <a:solidFill>
                <a:srgbClr val="1E3C78"/>
              </a:solidFill>
            </a:endParaRPr>
          </a:p>
          <a:p>
            <a:pPr marL="457200" indent="-457200">
              <a:spcBef>
                <a:spcPts val="0"/>
              </a:spcBef>
              <a:buFont typeface="Wingdings" panose="05000000000000000000" pitchFamily="2" charset="2"/>
              <a:buChar char="v"/>
            </a:pPr>
            <a:r>
              <a:rPr lang="en-US" sz="2800" dirty="0">
                <a:solidFill>
                  <a:srgbClr val="1E3C78"/>
                </a:solidFill>
              </a:rPr>
              <a:t>Applicants may include a maximum of 2 additional pages for (if applicable):</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Endnotes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Tables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Charts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Graphs</a:t>
            </a:r>
          </a:p>
          <a:p>
            <a:pPr marL="914400" lvl="1" indent="-457200">
              <a:spcBef>
                <a:spcPts val="0"/>
              </a:spcBef>
              <a:buClr>
                <a:srgbClr val="1E3C78"/>
              </a:buClr>
              <a:buSzPct val="100000"/>
              <a:buFont typeface="Wingdings" panose="05000000000000000000" pitchFamily="2" charset="2"/>
              <a:buChar char="§"/>
            </a:pPr>
            <a:r>
              <a:rPr lang="en-US" sz="2600" dirty="0">
                <a:solidFill>
                  <a:schemeClr val="accent1">
                    <a:lumMod val="75000"/>
                  </a:schemeClr>
                </a:solidFill>
              </a:rPr>
              <a:t>Graphics</a:t>
            </a:r>
          </a:p>
          <a:p>
            <a:pPr marL="457200" indent="-457200">
              <a:spcBef>
                <a:spcPts val="0"/>
              </a:spcBef>
              <a:buFont typeface="Wingdings" panose="05000000000000000000" pitchFamily="2" charset="2"/>
              <a:buChar char="v"/>
            </a:pPr>
            <a:endParaRPr lang="en-US" sz="1200" dirty="0">
              <a:solidFill>
                <a:srgbClr val="1E3C78"/>
              </a:solidFill>
            </a:endParaRPr>
          </a:p>
          <a:p>
            <a:pPr marL="457200" indent="-457200">
              <a:spcBef>
                <a:spcPts val="0"/>
              </a:spcBef>
              <a:buFont typeface="Wingdings" panose="05000000000000000000" pitchFamily="2" charset="2"/>
              <a:buChar char="v"/>
            </a:pPr>
            <a:r>
              <a:rPr lang="en-US" sz="2800" dirty="0">
                <a:solidFill>
                  <a:srgbClr val="1E3C78"/>
                </a:solidFill>
              </a:rPr>
              <a:t>Pages must have a 1-inch margin on all sides</a:t>
            </a:r>
          </a:p>
          <a:p>
            <a:pPr marL="457200" indent="-457200">
              <a:spcBef>
                <a:spcPts val="0"/>
              </a:spcBef>
              <a:buFont typeface="Wingdings" panose="05000000000000000000" pitchFamily="2" charset="2"/>
              <a:buChar char="v"/>
            </a:pPr>
            <a:r>
              <a:rPr lang="en-US" sz="2800" dirty="0">
                <a:solidFill>
                  <a:srgbClr val="1E3C78"/>
                </a:solidFill>
              </a:rPr>
              <a:t>Information must be cited/referenced in the Proposal Narrative Sections</a:t>
            </a:r>
          </a:p>
        </p:txBody>
      </p:sp>
      <p:sp>
        <p:nvSpPr>
          <p:cNvPr id="4" name="Title 3"/>
          <p:cNvSpPr>
            <a:spLocks noGrp="1"/>
          </p:cNvSpPr>
          <p:nvPr>
            <p:ph type="title"/>
          </p:nvPr>
        </p:nvSpPr>
        <p:spPr>
          <a:xfrm>
            <a:off x="609600" y="152409"/>
            <a:ext cx="8229600" cy="838200"/>
          </a:xfrm>
        </p:spPr>
        <p:txBody>
          <a:bodyPr/>
          <a:lstStyle/>
          <a:p>
            <a:r>
              <a:rPr lang="en-US" b="1" u="sng" cap="all" dirty="0"/>
              <a:t>Proposal Components</a:t>
            </a:r>
          </a:p>
        </p:txBody>
      </p:sp>
      <p:pic>
        <p:nvPicPr>
          <p:cNvPr id="2" name="Picture 1">
            <a:extLst>
              <a:ext uri="{FF2B5EF4-FFF2-40B4-BE49-F238E27FC236}">
                <a16:creationId xmlns:a16="http://schemas.microsoft.com/office/drawing/2014/main" id="{BCCDB957-853E-4B4F-B71E-55402F0A6D60}"/>
              </a:ext>
            </a:extLst>
          </p:cNvPr>
          <p:cNvPicPr>
            <a:picLocks noChangeAspect="1"/>
          </p:cNvPicPr>
          <p:nvPr/>
        </p:nvPicPr>
        <p:blipFill>
          <a:blip r:embed="rId3"/>
          <a:stretch>
            <a:fillRect/>
          </a:stretch>
        </p:blipFill>
        <p:spPr>
          <a:xfrm>
            <a:off x="4724400" y="2743200"/>
            <a:ext cx="2857500" cy="1600200"/>
          </a:xfrm>
          <a:prstGeom prst="rect">
            <a:avLst/>
          </a:prstGeom>
        </p:spPr>
      </p:pic>
    </p:spTree>
    <p:extLst>
      <p:ext uri="{BB962C8B-B14F-4D97-AF65-F5344CB8AC3E}">
        <p14:creationId xmlns:p14="http://schemas.microsoft.com/office/powerpoint/2010/main" val="58990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8382000" cy="1142995"/>
          </a:xfrm>
        </p:spPr>
        <p:txBody>
          <a:bodyPr/>
          <a:lstStyle/>
          <a:p>
            <a:r>
              <a:rPr lang="en-US" b="1" u="sng" dirty="0"/>
              <a:t>Proposition 64 PH&amp;S Grant</a:t>
            </a:r>
          </a:p>
        </p:txBody>
      </p:sp>
      <p:sp>
        <p:nvSpPr>
          <p:cNvPr id="7" name="Rectangle 6">
            <a:extLst>
              <a:ext uri="{FF2B5EF4-FFF2-40B4-BE49-F238E27FC236}">
                <a16:creationId xmlns:a16="http://schemas.microsoft.com/office/drawing/2014/main" id="{C5CF37B4-60D1-489A-B74F-6898E9A77074}"/>
              </a:ext>
            </a:extLst>
          </p:cNvPr>
          <p:cNvSpPr/>
          <p:nvPr/>
        </p:nvSpPr>
        <p:spPr>
          <a:xfrm>
            <a:off x="1371600" y="898601"/>
            <a:ext cx="7429500" cy="5632311"/>
          </a:xfrm>
          <a:prstGeom prst="rect">
            <a:avLst/>
          </a:prstGeom>
        </p:spPr>
        <p:txBody>
          <a:bodyPr wrap="square">
            <a:spAutoFit/>
          </a:bodyPr>
          <a:lstStyle/>
          <a:p>
            <a:r>
              <a:rPr lang="en-US" sz="2800" b="1" dirty="0">
                <a:solidFill>
                  <a:srgbClr val="1E3C78"/>
                </a:solidFill>
                <a:latin typeface="Arial Rounded MT Bold" panose="020F0704030504030204" pitchFamily="34" charset="0"/>
              </a:rPr>
              <a:t>SUBMITTAL INSTRUCTIONS REVIEW:</a:t>
            </a:r>
          </a:p>
          <a:p>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700" dirty="0">
                <a:solidFill>
                  <a:srgbClr val="1E3C78"/>
                </a:solidFill>
                <a:latin typeface="Arial Rounded MT Bold" panose="020F0704030504030204" pitchFamily="34" charset="0"/>
              </a:rPr>
              <a:t>Applicants must submit one (1) electronic copy of the original </a:t>
            </a:r>
            <a:r>
              <a:rPr lang="en-US" sz="2700" b="1" u="sng" dirty="0">
                <a:solidFill>
                  <a:srgbClr val="1E3C78"/>
                </a:solidFill>
                <a:latin typeface="Arial Rounded MT Bold" panose="020F0704030504030204" pitchFamily="34" charset="0"/>
              </a:rPr>
              <a:t>signed</a:t>
            </a:r>
            <a:r>
              <a:rPr lang="en-US" sz="2700" dirty="0">
                <a:solidFill>
                  <a:srgbClr val="1E3C78"/>
                </a:solidFill>
                <a:latin typeface="Arial Rounded MT Bold" panose="020F0704030504030204" pitchFamily="34" charset="0"/>
              </a:rPr>
              <a:t> proposal to the BSCC </a:t>
            </a:r>
          </a:p>
          <a:p>
            <a:pPr>
              <a:buClr>
                <a:srgbClr val="BF962F"/>
              </a:buClr>
            </a:pPr>
            <a:r>
              <a:rPr lang="en-US" sz="2700" b="1" dirty="0">
                <a:solidFill>
                  <a:srgbClr val="1E3C78"/>
                </a:solidFill>
                <a:latin typeface="Arial Rounded MT Bold" panose="020F0704030504030204" pitchFamily="34" charset="0"/>
              </a:rPr>
              <a:t>	    </a:t>
            </a:r>
            <a:r>
              <a:rPr lang="en-US" sz="2700" b="1" dirty="0">
                <a:solidFill>
                  <a:srgbClr val="C00000"/>
                </a:solidFill>
                <a:latin typeface="Arial Rounded MT Bold" panose="020F0704030504030204" pitchFamily="34" charset="0"/>
              </a:rPr>
              <a:t>by</a:t>
            </a:r>
            <a:r>
              <a:rPr lang="en-US" sz="2700" dirty="0">
                <a:solidFill>
                  <a:srgbClr val="C00000"/>
                </a:solidFill>
                <a:latin typeface="Arial Rounded MT Bold" panose="020F0704030504030204" pitchFamily="34" charset="0"/>
              </a:rPr>
              <a:t> </a:t>
            </a:r>
            <a:r>
              <a:rPr lang="en-US" sz="2700" b="1" dirty="0">
                <a:solidFill>
                  <a:srgbClr val="C00000"/>
                </a:solidFill>
                <a:latin typeface="Arial Rounded MT Bold" panose="020F0704030504030204" pitchFamily="34" charset="0"/>
              </a:rPr>
              <a:t>5:00 p.m. on April 3, 2020</a:t>
            </a:r>
            <a:endParaRPr lang="en-US" sz="27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700" dirty="0">
                <a:solidFill>
                  <a:srgbClr val="1E3C78"/>
                </a:solidFill>
                <a:latin typeface="Arial Rounded MT Bold" panose="020F0704030504030204" pitchFamily="34" charset="0"/>
              </a:rPr>
              <a:t>Email the proposal package in a single email to: </a:t>
            </a:r>
            <a:r>
              <a:rPr lang="en-US" sz="2700" dirty="0">
                <a:solidFill>
                  <a:schemeClr val="accent1">
                    <a:lumMod val="75000"/>
                  </a:schemeClr>
                </a:solidFill>
                <a:latin typeface="Arial Rounded MT Bold" panose="020F0704030504030204" pitchFamily="34" charset="0"/>
              </a:rPr>
              <a:t>Prop64_Grant@bscc.ca.gov</a:t>
            </a:r>
          </a:p>
          <a:p>
            <a:pPr marL="457200" indent="-457200">
              <a:buClr>
                <a:srgbClr val="BF962F"/>
              </a:buClr>
              <a:buFont typeface="Wingdings" panose="05000000000000000000" pitchFamily="2" charset="2"/>
              <a:buChar char="v"/>
            </a:pPr>
            <a:r>
              <a:rPr lang="en-US" sz="2700" dirty="0">
                <a:solidFill>
                  <a:srgbClr val="1E3C78"/>
                </a:solidFill>
                <a:latin typeface="Arial Rounded MT Bold" panose="020F0704030504030204" pitchFamily="34" charset="0"/>
              </a:rPr>
              <a:t>If the BSCC does not receive an email containing the </a:t>
            </a:r>
            <a:r>
              <a:rPr lang="en-US" sz="2700" b="1" u="sng" dirty="0">
                <a:solidFill>
                  <a:srgbClr val="1E3C78"/>
                </a:solidFill>
                <a:latin typeface="Arial Rounded MT Bold" panose="020F0704030504030204" pitchFamily="34" charset="0"/>
              </a:rPr>
              <a:t>complete</a:t>
            </a:r>
            <a:r>
              <a:rPr lang="en-US" sz="2700" dirty="0">
                <a:solidFill>
                  <a:srgbClr val="1E3C78"/>
                </a:solidFill>
                <a:latin typeface="Arial Rounded MT Bold" panose="020F0704030504030204" pitchFamily="34" charset="0"/>
              </a:rPr>
              <a:t> proposal package by 5:00 p.m. (PST) on April 3, 2020, the proposal </a:t>
            </a:r>
            <a:r>
              <a:rPr lang="en-US" sz="2700" b="1" u="sng" dirty="0">
                <a:solidFill>
                  <a:srgbClr val="C00000"/>
                </a:solidFill>
                <a:latin typeface="Arial Rounded MT Bold" panose="020F0704030504030204" pitchFamily="34" charset="0"/>
              </a:rPr>
              <a:t>will be disqualified </a:t>
            </a:r>
            <a:r>
              <a:rPr lang="en-US" sz="2700" dirty="0">
                <a:solidFill>
                  <a:srgbClr val="1E3C78"/>
                </a:solidFill>
                <a:latin typeface="Arial Rounded MT Bold" panose="020F0704030504030204" pitchFamily="34" charset="0"/>
              </a:rPr>
              <a:t>and will not got forward in the rating process</a:t>
            </a:r>
            <a:endParaRPr lang="en-US" sz="800" kern="0" dirty="0">
              <a:solidFill>
                <a:srgbClr val="1E3C78"/>
              </a:solidFill>
              <a:latin typeface="Arial Rounded MT Bold" pitchFamily="34" charset="0"/>
            </a:endParaRPr>
          </a:p>
        </p:txBody>
      </p:sp>
    </p:spTree>
    <p:extLst>
      <p:ext uri="{BB962C8B-B14F-4D97-AF65-F5344CB8AC3E}">
        <p14:creationId xmlns:p14="http://schemas.microsoft.com/office/powerpoint/2010/main" val="2108167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87642" y="1038435"/>
            <a:ext cx="7315200" cy="5667165"/>
          </a:xfrm>
        </p:spPr>
        <p:txBody>
          <a:bodyPr/>
          <a:lstStyle/>
          <a:p>
            <a:pPr marL="457200" indent="-457200">
              <a:spcBef>
                <a:spcPts val="0"/>
              </a:spcBef>
              <a:buFont typeface="Wingdings" panose="05000000000000000000" pitchFamily="2" charset="2"/>
              <a:buChar char="v"/>
            </a:pPr>
            <a:r>
              <a:rPr lang="en-US" sz="2600" dirty="0">
                <a:solidFill>
                  <a:srgbClr val="1E3C78"/>
                </a:solidFill>
              </a:rPr>
              <a:t>Submit questions to: </a:t>
            </a:r>
            <a:r>
              <a:rPr lang="en-US" sz="2600" dirty="0">
                <a:solidFill>
                  <a:schemeClr val="accent1">
                    <a:lumMod val="75000"/>
                  </a:schemeClr>
                </a:solidFill>
              </a:rPr>
              <a:t>Prop64_Grant@bscc.ca.gov </a:t>
            </a:r>
            <a:endParaRPr lang="en-US" sz="2800" dirty="0">
              <a:solidFill>
                <a:schemeClr val="accent1">
                  <a:lumMod val="75000"/>
                </a:schemeClr>
              </a:solidFill>
            </a:endParaRPr>
          </a:p>
          <a:p>
            <a:pPr>
              <a:spcBef>
                <a:spcPts val="0"/>
              </a:spcBef>
            </a:pPr>
            <a:endParaRPr lang="en-US" sz="1200" dirty="0">
              <a:solidFill>
                <a:srgbClr val="090807"/>
              </a:solidFill>
            </a:endParaRPr>
          </a:p>
          <a:p>
            <a:pPr marL="457200" indent="-457200">
              <a:spcBef>
                <a:spcPts val="0"/>
              </a:spcBef>
              <a:buFont typeface="Wingdings" panose="05000000000000000000" pitchFamily="2" charset="2"/>
              <a:buChar char="v"/>
            </a:pPr>
            <a:r>
              <a:rPr lang="en-US" sz="2600" dirty="0">
                <a:solidFill>
                  <a:srgbClr val="1E3C78"/>
                </a:solidFill>
              </a:rPr>
              <a:t>Q&amp;A will be posted on the BSCC website and updated as needed</a:t>
            </a:r>
          </a:p>
          <a:p>
            <a:pPr marL="457200" indent="-457200">
              <a:spcBef>
                <a:spcPts val="0"/>
              </a:spcBef>
              <a:buFont typeface="Wingdings" panose="05000000000000000000" pitchFamily="2" charset="2"/>
              <a:buChar char="v"/>
            </a:pPr>
            <a:endParaRPr lang="en-US" sz="1200" dirty="0">
              <a:solidFill>
                <a:srgbClr val="1E3C78"/>
              </a:solidFill>
            </a:endParaRPr>
          </a:p>
          <a:p>
            <a:pPr marL="457200" indent="-457200">
              <a:spcBef>
                <a:spcPts val="0"/>
              </a:spcBef>
              <a:buFont typeface="Wingdings" panose="05000000000000000000" pitchFamily="2" charset="2"/>
              <a:buChar char="v"/>
            </a:pPr>
            <a:r>
              <a:rPr lang="en-US" sz="2600" dirty="0">
                <a:solidFill>
                  <a:srgbClr val="1E3C78"/>
                </a:solidFill>
              </a:rPr>
              <a:t>Review the RFP several times to become familiar with </a:t>
            </a:r>
            <a:r>
              <a:rPr lang="en-US" sz="2600" b="1" u="sng" dirty="0">
                <a:solidFill>
                  <a:srgbClr val="1E3C78"/>
                </a:solidFill>
              </a:rPr>
              <a:t>all</a:t>
            </a:r>
            <a:r>
              <a:rPr lang="en-US" sz="2600" dirty="0">
                <a:solidFill>
                  <a:srgbClr val="1E3C78"/>
                </a:solidFill>
              </a:rPr>
              <a:t> Grant Requirements</a:t>
            </a:r>
            <a:endParaRPr lang="en-US" sz="2400" dirty="0">
              <a:solidFill>
                <a:srgbClr val="1E3C78"/>
              </a:solidFill>
            </a:endParaRPr>
          </a:p>
          <a:p>
            <a:pPr marL="457200" indent="-457200">
              <a:spcBef>
                <a:spcPts val="0"/>
              </a:spcBef>
              <a:buFont typeface="Wingdings" panose="05000000000000000000" pitchFamily="2" charset="2"/>
              <a:buChar char="v"/>
            </a:pPr>
            <a:endParaRPr lang="en-US" sz="1200" dirty="0">
              <a:solidFill>
                <a:srgbClr val="090807"/>
              </a:solidFill>
            </a:endParaRPr>
          </a:p>
          <a:p>
            <a:pPr marL="457200" indent="-457200">
              <a:spcBef>
                <a:spcPts val="0"/>
              </a:spcBef>
              <a:buFont typeface="Wingdings" panose="05000000000000000000" pitchFamily="2" charset="2"/>
              <a:buChar char="v"/>
            </a:pPr>
            <a:r>
              <a:rPr lang="en-US" sz="2600" b="1" dirty="0">
                <a:solidFill>
                  <a:srgbClr val="1E3C78"/>
                </a:solidFill>
              </a:rPr>
              <a:t>Review Eligibility Requirements </a:t>
            </a:r>
          </a:p>
          <a:p>
            <a:pPr>
              <a:spcBef>
                <a:spcPts val="0"/>
              </a:spcBef>
            </a:pPr>
            <a:r>
              <a:rPr lang="en-US" sz="2600" b="1" dirty="0">
                <a:solidFill>
                  <a:srgbClr val="1E3C78"/>
                </a:solidFill>
              </a:rPr>
              <a:t>	(pages 3-4)</a:t>
            </a:r>
          </a:p>
          <a:p>
            <a:pPr marL="457200" indent="-457200">
              <a:spcBef>
                <a:spcPts val="0"/>
              </a:spcBef>
              <a:buFont typeface="Wingdings" panose="05000000000000000000" pitchFamily="2" charset="2"/>
              <a:buChar char="v"/>
            </a:pPr>
            <a:endParaRPr lang="en-US" sz="1200" b="1" dirty="0">
              <a:solidFill>
                <a:srgbClr val="1E3C78"/>
              </a:solidFill>
            </a:endParaRPr>
          </a:p>
          <a:p>
            <a:pPr marL="457200" indent="-457200">
              <a:spcBef>
                <a:spcPts val="0"/>
              </a:spcBef>
              <a:buFont typeface="Wingdings" panose="05000000000000000000" pitchFamily="2" charset="2"/>
              <a:buChar char="v"/>
            </a:pPr>
            <a:r>
              <a:rPr lang="en-US" sz="2600" b="1" dirty="0">
                <a:solidFill>
                  <a:srgbClr val="C00000"/>
                </a:solidFill>
              </a:rPr>
              <a:t>Review the Disqualification List (page 14)</a:t>
            </a:r>
          </a:p>
          <a:p>
            <a:pPr marL="457200" indent="-457200">
              <a:spcBef>
                <a:spcPts val="0"/>
              </a:spcBef>
              <a:buFont typeface="Wingdings" panose="05000000000000000000" pitchFamily="2" charset="2"/>
              <a:buChar char="v"/>
            </a:pPr>
            <a:endParaRPr lang="en-US" sz="1200" dirty="0">
              <a:solidFill>
                <a:srgbClr val="C00000"/>
              </a:solidFill>
            </a:endParaRPr>
          </a:p>
          <a:p>
            <a:pPr marL="457200" indent="-457200">
              <a:spcBef>
                <a:spcPts val="0"/>
              </a:spcBef>
              <a:buFont typeface="Wingdings" panose="05000000000000000000" pitchFamily="2" charset="2"/>
              <a:buChar char="v"/>
            </a:pPr>
            <a:r>
              <a:rPr lang="en-US" sz="2600" b="1" dirty="0">
                <a:solidFill>
                  <a:srgbClr val="1E3C78"/>
                </a:solidFill>
              </a:rPr>
              <a:t>Use the Proposal Checklist (page 71) </a:t>
            </a:r>
          </a:p>
        </p:txBody>
      </p:sp>
      <p:sp>
        <p:nvSpPr>
          <p:cNvPr id="4" name="Title 3"/>
          <p:cNvSpPr>
            <a:spLocks noGrp="1"/>
          </p:cNvSpPr>
          <p:nvPr>
            <p:ph type="title"/>
          </p:nvPr>
        </p:nvSpPr>
        <p:spPr>
          <a:xfrm>
            <a:off x="473242" y="0"/>
            <a:ext cx="8229600" cy="1066794"/>
          </a:xfrm>
        </p:spPr>
        <p:txBody>
          <a:bodyPr/>
          <a:lstStyle/>
          <a:p>
            <a:r>
              <a:rPr lang="en-US" b="1" u="sng" dirty="0"/>
              <a:t>SUMMARY</a:t>
            </a:r>
          </a:p>
        </p:txBody>
      </p:sp>
    </p:spTree>
    <p:extLst>
      <p:ext uri="{BB962C8B-B14F-4D97-AF65-F5344CB8AC3E}">
        <p14:creationId xmlns:p14="http://schemas.microsoft.com/office/powerpoint/2010/main" val="2818658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D637F-3744-4E99-94E6-E3EF48D1C1A5}"/>
              </a:ext>
            </a:extLst>
          </p:cNvPr>
          <p:cNvPicPr>
            <a:picLocks noChangeAspect="1"/>
          </p:cNvPicPr>
          <p:nvPr/>
        </p:nvPicPr>
        <p:blipFill>
          <a:blip r:embed="rId3"/>
          <a:stretch>
            <a:fillRect/>
          </a:stretch>
        </p:blipFill>
        <p:spPr>
          <a:xfrm>
            <a:off x="1371600" y="1600200"/>
            <a:ext cx="7315200" cy="3657600"/>
          </a:xfrm>
          <a:prstGeom prst="rect">
            <a:avLst/>
          </a:prstGeom>
        </p:spPr>
      </p:pic>
      <p:sp>
        <p:nvSpPr>
          <p:cNvPr id="3" name="TextBox 2">
            <a:extLst>
              <a:ext uri="{FF2B5EF4-FFF2-40B4-BE49-F238E27FC236}">
                <a16:creationId xmlns:a16="http://schemas.microsoft.com/office/drawing/2014/main" id="{538BD2C4-5A57-4CFF-A9CF-F9012965DE1A}"/>
              </a:ext>
            </a:extLst>
          </p:cNvPr>
          <p:cNvSpPr txBox="1"/>
          <p:nvPr/>
        </p:nvSpPr>
        <p:spPr>
          <a:xfrm>
            <a:off x="1828800" y="838200"/>
            <a:ext cx="6553200" cy="1200329"/>
          </a:xfrm>
          <a:prstGeom prst="rect">
            <a:avLst/>
          </a:prstGeom>
          <a:noFill/>
        </p:spPr>
        <p:txBody>
          <a:bodyPr wrap="square" rtlCol="0">
            <a:spAutoFit/>
          </a:bodyPr>
          <a:lstStyle/>
          <a:p>
            <a:r>
              <a:rPr lang="en-US" sz="7200" dirty="0">
                <a:solidFill>
                  <a:srgbClr val="1E3C78"/>
                </a:solidFill>
                <a:latin typeface="Copperplate Gothic Bold" panose="020E0705020206020404" pitchFamily="34" charset="0"/>
              </a:rPr>
              <a:t>ANY OTHER</a:t>
            </a:r>
          </a:p>
        </p:txBody>
      </p:sp>
      <p:sp>
        <p:nvSpPr>
          <p:cNvPr id="4" name="TextBox 3">
            <a:extLst>
              <a:ext uri="{FF2B5EF4-FFF2-40B4-BE49-F238E27FC236}">
                <a16:creationId xmlns:a16="http://schemas.microsoft.com/office/drawing/2014/main" id="{6E6284B7-F641-4D41-9B79-D1D65B74F6CA}"/>
              </a:ext>
            </a:extLst>
          </p:cNvPr>
          <p:cNvSpPr txBox="1"/>
          <p:nvPr/>
        </p:nvSpPr>
        <p:spPr>
          <a:xfrm>
            <a:off x="1752600" y="4724400"/>
            <a:ext cx="6553200" cy="1446550"/>
          </a:xfrm>
          <a:prstGeom prst="rect">
            <a:avLst/>
          </a:prstGeom>
          <a:noFill/>
        </p:spPr>
        <p:txBody>
          <a:bodyPr wrap="square" rtlCol="0">
            <a:spAutoFit/>
          </a:bodyPr>
          <a:lstStyle/>
          <a:p>
            <a:pPr algn="ctr"/>
            <a:r>
              <a:rPr lang="en-US" sz="8800" dirty="0">
                <a:solidFill>
                  <a:srgbClr val="1E3C78"/>
                </a:solidFill>
                <a:latin typeface="Copperplate Gothic Bold" panose="020E0705020206020404" pitchFamily="34" charset="0"/>
              </a:rPr>
              <a:t>?????</a:t>
            </a:r>
          </a:p>
        </p:txBody>
      </p:sp>
    </p:spTree>
    <p:extLst>
      <p:ext uri="{BB962C8B-B14F-4D97-AF65-F5344CB8AC3E}">
        <p14:creationId xmlns:p14="http://schemas.microsoft.com/office/powerpoint/2010/main" val="424653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76756" y="1213759"/>
            <a:ext cx="7315200" cy="4044042"/>
          </a:xfrm>
        </p:spPr>
        <p:txBody>
          <a:bodyPr/>
          <a:lstStyle/>
          <a:p>
            <a:pPr algn="ctr">
              <a:buClr>
                <a:schemeClr val="accent5"/>
              </a:buClr>
              <a:defRPr/>
            </a:pPr>
            <a:endParaRPr lang="en-US" sz="1800" b="1" dirty="0">
              <a:solidFill>
                <a:srgbClr val="1E3C78"/>
              </a:solidFill>
            </a:endParaRPr>
          </a:p>
          <a:p>
            <a:pPr lvl="0">
              <a:spcBef>
                <a:spcPts val="0"/>
              </a:spcBef>
              <a:buClr>
                <a:srgbClr val="B4975A"/>
              </a:buClr>
              <a:buFont typeface="Wingdings" panose="05000000000000000000" pitchFamily="2" charset="2"/>
              <a:buChar char="v"/>
            </a:pPr>
            <a:r>
              <a:rPr lang="en-US" sz="2800" dirty="0">
                <a:solidFill>
                  <a:srgbClr val="1E3C78"/>
                </a:solidFill>
              </a:rPr>
              <a:t> BSCC uses ESCs to inform decision-making related to the Board’s programs</a:t>
            </a:r>
          </a:p>
          <a:p>
            <a:pPr lvl="0">
              <a:spcBef>
                <a:spcPts val="0"/>
              </a:spcBef>
              <a:buClr>
                <a:srgbClr val="B4975A"/>
              </a:buClr>
              <a:buFont typeface="Wingdings" panose="05000000000000000000" pitchFamily="2" charset="2"/>
              <a:buChar char="v"/>
            </a:pPr>
            <a:endParaRPr lang="en-US" sz="1800" dirty="0">
              <a:solidFill>
                <a:srgbClr val="1E3C78"/>
              </a:solidFill>
            </a:endParaRPr>
          </a:p>
          <a:p>
            <a:pPr lvl="0">
              <a:spcBef>
                <a:spcPts val="0"/>
              </a:spcBef>
              <a:buClr>
                <a:srgbClr val="B4975A"/>
              </a:buClr>
              <a:buFont typeface="Wingdings" panose="05000000000000000000" pitchFamily="2" charset="2"/>
              <a:buChar char="v"/>
            </a:pPr>
            <a:r>
              <a:rPr lang="en-US" sz="2800" dirty="0">
                <a:solidFill>
                  <a:srgbClr val="1E3C78"/>
                </a:solidFill>
              </a:rPr>
              <a:t> Subject matter experts and stakeholders representing public and private sectors</a:t>
            </a:r>
          </a:p>
          <a:p>
            <a:pPr lvl="0">
              <a:spcBef>
                <a:spcPts val="0"/>
              </a:spcBef>
              <a:buClr>
                <a:srgbClr val="B4975A"/>
              </a:buClr>
            </a:pPr>
            <a:endParaRPr lang="en-US" sz="2800" dirty="0">
              <a:solidFill>
                <a:srgbClr val="1E3C78"/>
              </a:solidFill>
            </a:endParaRPr>
          </a:p>
          <a:p>
            <a:pPr lvl="0">
              <a:spcBef>
                <a:spcPts val="0"/>
              </a:spcBef>
              <a:buClr>
                <a:srgbClr val="B4975A"/>
              </a:buClr>
              <a:buFont typeface="Wingdings" panose="05000000000000000000" pitchFamily="2" charset="2"/>
              <a:buChar char="v"/>
            </a:pPr>
            <a:r>
              <a:rPr lang="en-US" sz="2800" dirty="0">
                <a:solidFill>
                  <a:srgbClr val="1E3C78"/>
                </a:solidFill>
              </a:rPr>
              <a:t> ESC Roster on page 66 of the RFP</a:t>
            </a:r>
          </a:p>
          <a:p>
            <a:pPr>
              <a:spcBef>
                <a:spcPts val="0"/>
              </a:spcBef>
            </a:pPr>
            <a:endParaRPr lang="en-US" sz="2800" b="1" dirty="0">
              <a:solidFill>
                <a:srgbClr val="1E3C78"/>
              </a:solidFill>
              <a:latin typeface="+mn-lt"/>
            </a:endParaRPr>
          </a:p>
        </p:txBody>
      </p:sp>
      <p:sp>
        <p:nvSpPr>
          <p:cNvPr id="4" name="Title 3"/>
          <p:cNvSpPr>
            <a:spLocks noGrp="1"/>
          </p:cNvSpPr>
          <p:nvPr>
            <p:ph type="title"/>
          </p:nvPr>
        </p:nvSpPr>
        <p:spPr>
          <a:xfrm>
            <a:off x="903514" y="342901"/>
            <a:ext cx="7788442" cy="838200"/>
          </a:xfrm>
        </p:spPr>
        <p:txBody>
          <a:bodyPr/>
          <a:lstStyle/>
          <a:p>
            <a:r>
              <a:rPr lang="en-US" b="1" u="sng" cap="all" dirty="0"/>
              <a:t>Executive Steering Committee</a:t>
            </a:r>
          </a:p>
        </p:txBody>
      </p:sp>
      <p:pic>
        <p:nvPicPr>
          <p:cNvPr id="2" name="Picture 1">
            <a:extLst>
              <a:ext uri="{FF2B5EF4-FFF2-40B4-BE49-F238E27FC236}">
                <a16:creationId xmlns:a16="http://schemas.microsoft.com/office/drawing/2014/main" id="{4D808F5E-D746-4096-A3CC-DF9A42B55391}"/>
              </a:ext>
            </a:extLst>
          </p:cNvPr>
          <p:cNvPicPr>
            <a:picLocks noChangeAspect="1"/>
          </p:cNvPicPr>
          <p:nvPr/>
        </p:nvPicPr>
        <p:blipFill>
          <a:blip r:embed="rId3"/>
          <a:stretch>
            <a:fillRect/>
          </a:stretch>
        </p:blipFill>
        <p:spPr>
          <a:xfrm>
            <a:off x="1706760" y="4791752"/>
            <a:ext cx="5730479" cy="1723347"/>
          </a:xfrm>
          <a:prstGeom prst="rect">
            <a:avLst/>
          </a:prstGeom>
        </p:spPr>
      </p:pic>
    </p:spTree>
    <p:extLst>
      <p:ext uri="{BB962C8B-B14F-4D97-AF65-F5344CB8AC3E}">
        <p14:creationId xmlns:p14="http://schemas.microsoft.com/office/powerpoint/2010/main" val="105339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66246" y="1066800"/>
            <a:ext cx="7315200" cy="5029193"/>
          </a:xfrm>
        </p:spPr>
        <p:txBody>
          <a:bodyPr/>
          <a:lstStyle/>
          <a:p>
            <a:pPr lvl="0">
              <a:spcBef>
                <a:spcPts val="0"/>
              </a:spcBef>
              <a:buClr>
                <a:srgbClr val="B4975A"/>
              </a:buClr>
            </a:pPr>
            <a:r>
              <a:rPr lang="en-US" sz="2800" dirty="0">
                <a:solidFill>
                  <a:srgbClr val="1E3C78"/>
                </a:solidFill>
              </a:rPr>
              <a:t>ESC’s role in the Prop 64 PH&amp;S Grant RFP Process:</a:t>
            </a:r>
          </a:p>
          <a:p>
            <a:pPr marL="508000" lvl="0" indent="-508000">
              <a:buClr>
                <a:srgbClr val="BF962F"/>
              </a:buClr>
              <a:buSzTx/>
              <a:buFont typeface="Wingdings" panose="05000000000000000000" pitchFamily="2" charset="2"/>
              <a:buChar char="v"/>
            </a:pPr>
            <a:r>
              <a:rPr lang="en-US" altLang="en-US" sz="2800" dirty="0">
                <a:solidFill>
                  <a:srgbClr val="1E3C78"/>
                </a:solidFill>
                <a:ea typeface="ＭＳ Ｐゴシック"/>
              </a:rPr>
              <a:t>Determine what the project should include to support the overall goal</a:t>
            </a:r>
          </a:p>
          <a:p>
            <a:pPr marL="457200" lvl="0" indent="-457200">
              <a:buClr>
                <a:srgbClr val="BF962F"/>
              </a:buClr>
              <a:buSzTx/>
              <a:buFont typeface="Wingdings" panose="05000000000000000000" pitchFamily="2" charset="2"/>
              <a:buChar char="v"/>
            </a:pPr>
            <a:r>
              <a:rPr lang="en-US" altLang="en-US" sz="2800" dirty="0">
                <a:solidFill>
                  <a:srgbClr val="1E3C78"/>
                </a:solidFill>
                <a:ea typeface="ＭＳ Ｐゴシック"/>
              </a:rPr>
              <a:t>Determine what applicants must do to compete effectively for the grant funds</a:t>
            </a:r>
          </a:p>
          <a:p>
            <a:pPr marL="508000" lvl="0" indent="-508000">
              <a:buClr>
                <a:srgbClr val="BF962F"/>
              </a:buClr>
              <a:buSzTx/>
              <a:buFont typeface="Wingdings" panose="05000000000000000000" pitchFamily="2" charset="2"/>
              <a:buChar char="v"/>
            </a:pPr>
            <a:r>
              <a:rPr lang="en-US" altLang="en-US" sz="2800" dirty="0">
                <a:solidFill>
                  <a:srgbClr val="1E3C78"/>
                </a:solidFill>
                <a:ea typeface="ＭＳ Ｐゴシック"/>
              </a:rPr>
              <a:t>Identify the factors that will be used to evaluate the proposals</a:t>
            </a:r>
          </a:p>
          <a:p>
            <a:pPr marL="508000" lvl="0" indent="-508000">
              <a:buClr>
                <a:srgbClr val="BF962F"/>
              </a:buClr>
              <a:buSzTx/>
              <a:buFont typeface="Wingdings" panose="05000000000000000000" pitchFamily="2" charset="2"/>
              <a:buChar char="v"/>
            </a:pPr>
            <a:r>
              <a:rPr lang="en-US" altLang="en-US" sz="2800" dirty="0">
                <a:solidFill>
                  <a:srgbClr val="1E3C78"/>
                </a:solidFill>
                <a:ea typeface="ＭＳ Ｐゴシック"/>
              </a:rPr>
              <a:t>Rate the proposals using transparent and fair measurement principles</a:t>
            </a:r>
          </a:p>
          <a:p>
            <a:pPr marL="508000" lvl="0" indent="-508000">
              <a:buClr>
                <a:srgbClr val="BF962F"/>
              </a:buClr>
              <a:buSzTx/>
              <a:buFont typeface="Wingdings" panose="05000000000000000000" pitchFamily="2" charset="2"/>
              <a:buChar char="v"/>
            </a:pPr>
            <a:r>
              <a:rPr lang="en-US" altLang="en-US" sz="2800" dirty="0">
                <a:solidFill>
                  <a:srgbClr val="1E3C78"/>
                </a:solidFill>
                <a:ea typeface="ＭＳ Ｐゴシック"/>
              </a:rPr>
              <a:t>Make funding recommendations to the Board</a:t>
            </a:r>
          </a:p>
          <a:p>
            <a:pPr>
              <a:spcBef>
                <a:spcPts val="0"/>
              </a:spcBef>
            </a:pPr>
            <a:endParaRPr lang="en-US" sz="2800" b="1" dirty="0">
              <a:solidFill>
                <a:srgbClr val="1E3C78"/>
              </a:solidFill>
              <a:latin typeface="+mn-lt"/>
            </a:endParaRPr>
          </a:p>
        </p:txBody>
      </p:sp>
      <p:sp>
        <p:nvSpPr>
          <p:cNvPr id="4" name="Title 3"/>
          <p:cNvSpPr>
            <a:spLocks noGrp="1"/>
          </p:cNvSpPr>
          <p:nvPr>
            <p:ph type="title"/>
          </p:nvPr>
        </p:nvSpPr>
        <p:spPr>
          <a:xfrm>
            <a:off x="366984" y="237460"/>
            <a:ext cx="8768156" cy="838200"/>
          </a:xfrm>
        </p:spPr>
        <p:txBody>
          <a:bodyPr/>
          <a:lstStyle/>
          <a:p>
            <a:r>
              <a:rPr lang="en-US" b="1" u="sng" cap="all" dirty="0"/>
              <a:t>ESC responsibility</a:t>
            </a:r>
          </a:p>
        </p:txBody>
      </p:sp>
    </p:spTree>
    <p:extLst>
      <p:ext uri="{BB962C8B-B14F-4D97-AF65-F5344CB8AC3E}">
        <p14:creationId xmlns:p14="http://schemas.microsoft.com/office/powerpoint/2010/main" val="43046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2950" y="381000"/>
            <a:ext cx="8382000" cy="1142995"/>
          </a:xfrm>
        </p:spPr>
        <p:txBody>
          <a:bodyPr/>
          <a:lstStyle/>
          <a:p>
            <a:r>
              <a:rPr lang="en-US" b="1" u="sng" cap="all" dirty="0"/>
              <a:t>Proposition 64 PH&amp;S Grant</a:t>
            </a:r>
          </a:p>
        </p:txBody>
      </p:sp>
      <p:sp>
        <p:nvSpPr>
          <p:cNvPr id="7" name="Rectangle 6">
            <a:extLst>
              <a:ext uri="{FF2B5EF4-FFF2-40B4-BE49-F238E27FC236}">
                <a16:creationId xmlns:a16="http://schemas.microsoft.com/office/drawing/2014/main" id="{C5CF37B4-60D1-489A-B74F-6898E9A77074}"/>
              </a:ext>
            </a:extLst>
          </p:cNvPr>
          <p:cNvSpPr/>
          <p:nvPr/>
        </p:nvSpPr>
        <p:spPr>
          <a:xfrm>
            <a:off x="1447800" y="1523995"/>
            <a:ext cx="7315200" cy="4555093"/>
          </a:xfrm>
          <a:prstGeom prst="rect">
            <a:avLst/>
          </a:prstGeom>
        </p:spPr>
        <p:txBody>
          <a:bodyPr wrap="square">
            <a:spAutoFit/>
          </a:bodyPr>
          <a:lstStyle/>
          <a:p>
            <a:pPr lvl="0">
              <a:spcBef>
                <a:spcPct val="20000"/>
              </a:spcBef>
              <a:buClr>
                <a:srgbClr val="B4975A"/>
              </a:buClr>
              <a:buSzPct val="110000"/>
            </a:pPr>
            <a:r>
              <a:rPr lang="en-US" sz="3000" kern="0" dirty="0">
                <a:solidFill>
                  <a:srgbClr val="1E3C78"/>
                </a:solidFill>
                <a:latin typeface="Arial Rounded MT Bold" pitchFamily="34" charset="0"/>
              </a:rPr>
              <a:t>Proposition 64 PH&amp;S Grant Program will provide funds to local governments to assist with law enforcement, fire protection, and other local programs addressing public health and safety associated with the implementation of the</a:t>
            </a:r>
          </a:p>
          <a:p>
            <a:pPr lvl="0">
              <a:spcBef>
                <a:spcPct val="20000"/>
              </a:spcBef>
              <a:buClr>
                <a:srgbClr val="B4975A"/>
              </a:buClr>
              <a:buSzPct val="110000"/>
            </a:pPr>
            <a:endParaRPr lang="en-US" sz="800" kern="0" dirty="0">
              <a:solidFill>
                <a:srgbClr val="1E3C78"/>
              </a:solidFill>
              <a:latin typeface="Arial Rounded MT Bold" pitchFamily="34" charset="0"/>
            </a:endParaRPr>
          </a:p>
          <a:p>
            <a:pPr lvl="0" algn="ctr">
              <a:spcBef>
                <a:spcPct val="20000"/>
              </a:spcBef>
              <a:buClr>
                <a:srgbClr val="B4975A"/>
              </a:buClr>
              <a:buSzPct val="110000"/>
            </a:pPr>
            <a:r>
              <a:rPr lang="en-US" sz="3200" i="1" kern="0" dirty="0">
                <a:solidFill>
                  <a:schemeClr val="accent1">
                    <a:lumMod val="75000"/>
                  </a:schemeClr>
                </a:solidFill>
                <a:latin typeface="Arial Rounded MT Bold" pitchFamily="34" charset="0"/>
              </a:rPr>
              <a:t>Control, Regulate and Tax Adult Use of Marijuana Act</a:t>
            </a:r>
          </a:p>
        </p:txBody>
      </p:sp>
    </p:spTree>
    <p:extLst>
      <p:ext uri="{BB962C8B-B14F-4D97-AF65-F5344CB8AC3E}">
        <p14:creationId xmlns:p14="http://schemas.microsoft.com/office/powerpoint/2010/main" val="209760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8382000" cy="1142995"/>
          </a:xfrm>
        </p:spPr>
        <p:txBody>
          <a:bodyPr/>
          <a:lstStyle/>
          <a:p>
            <a:r>
              <a:rPr lang="en-US" b="1" u="sng" cap="all" dirty="0"/>
              <a:t>Proposition 64 PH&amp;S Grant</a:t>
            </a:r>
          </a:p>
        </p:txBody>
      </p:sp>
      <p:sp>
        <p:nvSpPr>
          <p:cNvPr id="7" name="Rectangle 6">
            <a:extLst>
              <a:ext uri="{FF2B5EF4-FFF2-40B4-BE49-F238E27FC236}">
                <a16:creationId xmlns:a16="http://schemas.microsoft.com/office/drawing/2014/main" id="{C5CF37B4-60D1-489A-B74F-6898E9A77074}"/>
              </a:ext>
            </a:extLst>
          </p:cNvPr>
          <p:cNvSpPr/>
          <p:nvPr/>
        </p:nvSpPr>
        <p:spPr>
          <a:xfrm>
            <a:off x="1238250" y="1371600"/>
            <a:ext cx="7429500" cy="4561249"/>
          </a:xfrm>
          <a:prstGeom prst="rect">
            <a:avLst/>
          </a:prstGeom>
        </p:spPr>
        <p:txBody>
          <a:bodyPr wrap="square">
            <a:spAutoFit/>
          </a:bodyPr>
          <a:lstStyle/>
          <a:p>
            <a:pPr lvl="0" algn="ctr">
              <a:spcBef>
                <a:spcPct val="20000"/>
              </a:spcBef>
              <a:buClr>
                <a:srgbClr val="B4975A"/>
              </a:buClr>
              <a:buSzPct val="110000"/>
            </a:pPr>
            <a:r>
              <a:rPr lang="en-US" sz="2800" kern="0" dirty="0">
                <a:solidFill>
                  <a:srgbClr val="1E3C78"/>
                </a:solidFill>
                <a:latin typeface="Arial Rounded MT Bold" pitchFamily="34" charset="0"/>
              </a:rPr>
              <a:t>Total funding for this RFP is $24.7 million</a:t>
            </a:r>
          </a:p>
          <a:p>
            <a:pPr lvl="0">
              <a:spcBef>
                <a:spcPct val="20000"/>
              </a:spcBef>
              <a:buClr>
                <a:srgbClr val="B4975A"/>
              </a:buClr>
              <a:buSzPct val="110000"/>
            </a:pPr>
            <a:endParaRPr lang="en-US" sz="800" kern="0" dirty="0">
              <a:solidFill>
                <a:srgbClr val="1E3C78"/>
              </a:solidFill>
              <a:latin typeface="Arial Rounded MT Bold" pitchFamily="34" charset="0"/>
            </a:endParaRPr>
          </a:p>
          <a:p>
            <a:pPr marL="457200" lvl="0" indent="-457200">
              <a:spcBef>
                <a:spcPct val="20000"/>
              </a:spcBef>
              <a:buClr>
                <a:srgbClr val="BF962F"/>
              </a:buClr>
              <a:buSzPct val="110000"/>
              <a:buFont typeface="Wingdings" panose="05000000000000000000" pitchFamily="2" charset="2"/>
              <a:buChar char="v"/>
            </a:pPr>
            <a:r>
              <a:rPr lang="en-US" sz="2800" kern="0" dirty="0">
                <a:solidFill>
                  <a:srgbClr val="1E3C78"/>
                </a:solidFill>
                <a:latin typeface="Arial Rounded MT Bold" pitchFamily="34" charset="0"/>
              </a:rPr>
              <a:t>A single applicant may apply for up to $1 million</a:t>
            </a:r>
          </a:p>
          <a:p>
            <a:pPr marL="171450" lvl="0" indent="-171450">
              <a:spcBef>
                <a:spcPct val="20000"/>
              </a:spcBef>
              <a:buClr>
                <a:srgbClr val="B4975A"/>
              </a:buClr>
              <a:buSzPct val="110000"/>
              <a:buFont typeface="Wingdings" panose="05000000000000000000" pitchFamily="2" charset="2"/>
              <a:buChar char="v"/>
            </a:pPr>
            <a:endParaRPr lang="en-US" sz="800" kern="0" dirty="0">
              <a:solidFill>
                <a:srgbClr val="1E3C78"/>
              </a:solidFill>
              <a:latin typeface="Arial Rounded MT Bold" pitchFamily="34" charset="0"/>
            </a:endParaRP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Collaborative applicants may apply for up to $2 million</a:t>
            </a:r>
          </a:p>
          <a:p>
            <a:pPr marL="171450" lvl="0" indent="-171450">
              <a:spcBef>
                <a:spcPct val="20000"/>
              </a:spcBef>
              <a:buClr>
                <a:srgbClr val="B4975A"/>
              </a:buClr>
              <a:buSzPct val="110000"/>
              <a:buFont typeface="Wingdings" panose="05000000000000000000" pitchFamily="2" charset="2"/>
              <a:buChar char="v"/>
            </a:pPr>
            <a:endParaRPr lang="en-US" sz="800" kern="0" dirty="0">
              <a:solidFill>
                <a:srgbClr val="1E3C78"/>
              </a:solidFill>
              <a:latin typeface="Arial Rounded MT Bold" pitchFamily="34" charset="0"/>
            </a:endParaRP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Grant projects will be funded for 3 </a:t>
            </a:r>
            <a:r>
              <a:rPr lang="en-US" sz="2800" kern="0" dirty="0" err="1">
                <a:solidFill>
                  <a:srgbClr val="1E3C78"/>
                </a:solidFill>
                <a:latin typeface="Arial Rounded MT Bold" pitchFamily="34" charset="0"/>
              </a:rPr>
              <a:t>yrs</a:t>
            </a:r>
            <a:r>
              <a:rPr lang="en-US" sz="2800" kern="0" dirty="0">
                <a:solidFill>
                  <a:srgbClr val="1E3C78"/>
                </a:solidFill>
                <a:latin typeface="Arial Rounded MT Bold" pitchFamily="34" charset="0"/>
              </a:rPr>
              <a:t> </a:t>
            </a:r>
          </a:p>
          <a:p>
            <a:pPr marL="457200" lvl="0" indent="-457200">
              <a:spcBef>
                <a:spcPct val="20000"/>
              </a:spcBef>
              <a:buClr>
                <a:srgbClr val="B4975A"/>
              </a:buClr>
              <a:buSzPct val="110000"/>
              <a:buFont typeface="Wingdings" panose="05000000000000000000" pitchFamily="2" charset="2"/>
              <a:buChar char="v"/>
            </a:pPr>
            <a:endParaRPr lang="en-US" sz="800" kern="0" dirty="0">
              <a:solidFill>
                <a:srgbClr val="1E3C78"/>
              </a:solidFill>
              <a:latin typeface="Arial Rounded MT Bold" pitchFamily="34" charset="0"/>
            </a:endParaRPr>
          </a:p>
          <a:p>
            <a:pPr marL="457200" lvl="0" indent="-457200">
              <a:spcBef>
                <a:spcPct val="20000"/>
              </a:spcBef>
              <a:buClr>
                <a:srgbClr val="B4975A"/>
              </a:buClr>
              <a:buSzPct val="110000"/>
              <a:buFont typeface="Wingdings" panose="05000000000000000000" pitchFamily="2" charset="2"/>
              <a:buChar char="v"/>
            </a:pPr>
            <a:r>
              <a:rPr lang="en-US" sz="2800" kern="0" dirty="0">
                <a:solidFill>
                  <a:srgbClr val="1E3C78"/>
                </a:solidFill>
                <a:latin typeface="Arial Rounded MT Bold" pitchFamily="34" charset="0"/>
              </a:rPr>
              <a:t>Letter of Intent due </a:t>
            </a:r>
            <a:r>
              <a:rPr lang="en-US" sz="2800" b="1" kern="0" dirty="0">
                <a:solidFill>
                  <a:schemeClr val="accent1">
                    <a:lumMod val="75000"/>
                  </a:schemeClr>
                </a:solidFill>
                <a:latin typeface="Arial Rounded MT Bold" pitchFamily="34" charset="0"/>
              </a:rPr>
              <a:t>March 6, 2020</a:t>
            </a:r>
          </a:p>
          <a:p>
            <a:pPr lvl="0">
              <a:spcBef>
                <a:spcPct val="20000"/>
              </a:spcBef>
              <a:buClr>
                <a:srgbClr val="B4975A"/>
              </a:buClr>
              <a:buSzPct val="110000"/>
            </a:pPr>
            <a:endParaRPr lang="en-US" sz="2800" kern="0" dirty="0">
              <a:solidFill>
                <a:srgbClr val="1E3C78"/>
              </a:solidFill>
              <a:latin typeface="Arial Rounded MT Bold" pitchFamily="34" charset="0"/>
            </a:endParaRPr>
          </a:p>
        </p:txBody>
      </p:sp>
    </p:spTree>
    <p:extLst>
      <p:ext uri="{BB962C8B-B14F-4D97-AF65-F5344CB8AC3E}">
        <p14:creationId xmlns:p14="http://schemas.microsoft.com/office/powerpoint/2010/main" val="286263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8382000" cy="1142995"/>
          </a:xfrm>
        </p:spPr>
        <p:txBody>
          <a:bodyPr/>
          <a:lstStyle/>
          <a:p>
            <a:r>
              <a:rPr lang="en-US" b="1" u="sng" cap="all" dirty="0"/>
              <a:t>Proposition 64 PH&amp;S Grant</a:t>
            </a:r>
          </a:p>
        </p:txBody>
      </p:sp>
      <p:sp>
        <p:nvSpPr>
          <p:cNvPr id="7" name="Rectangle 6">
            <a:extLst>
              <a:ext uri="{FF2B5EF4-FFF2-40B4-BE49-F238E27FC236}">
                <a16:creationId xmlns:a16="http://schemas.microsoft.com/office/drawing/2014/main" id="{C5CF37B4-60D1-489A-B74F-6898E9A77074}"/>
              </a:ext>
            </a:extLst>
          </p:cNvPr>
          <p:cNvSpPr/>
          <p:nvPr/>
        </p:nvSpPr>
        <p:spPr>
          <a:xfrm>
            <a:off x="1238250" y="1142995"/>
            <a:ext cx="7429500" cy="5410712"/>
          </a:xfrm>
          <a:prstGeom prst="rect">
            <a:avLst/>
          </a:prstGeom>
        </p:spPr>
        <p:txBody>
          <a:bodyPr wrap="square">
            <a:spAutoFit/>
          </a:bodyPr>
          <a:lstStyle/>
          <a:p>
            <a:r>
              <a:rPr lang="en-US" sz="3200" b="1" dirty="0">
                <a:solidFill>
                  <a:srgbClr val="1E3C78"/>
                </a:solidFill>
                <a:latin typeface="Arial Rounded MT Bold" panose="020F0704030504030204" pitchFamily="34" charset="0"/>
              </a:rPr>
              <a:t>Submittal Instructions:</a:t>
            </a:r>
          </a:p>
          <a:p>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Applicants must submit one (1) electronic copy of the original </a:t>
            </a:r>
            <a:r>
              <a:rPr lang="en-US" sz="2800" b="1" u="sng" dirty="0">
                <a:solidFill>
                  <a:srgbClr val="1E3C78"/>
                </a:solidFill>
                <a:latin typeface="Arial Rounded MT Bold" panose="020F0704030504030204" pitchFamily="34" charset="0"/>
              </a:rPr>
              <a:t>signed</a:t>
            </a:r>
            <a:r>
              <a:rPr lang="en-US" sz="2800" dirty="0">
                <a:solidFill>
                  <a:srgbClr val="1E3C78"/>
                </a:solidFill>
                <a:latin typeface="Arial Rounded MT Bold" panose="020F0704030504030204" pitchFamily="34" charset="0"/>
              </a:rPr>
              <a:t> proposal to the BSCC </a:t>
            </a:r>
          </a:p>
          <a:p>
            <a:pPr>
              <a:buClr>
                <a:srgbClr val="BF962F"/>
              </a:buClr>
            </a:pPr>
            <a:r>
              <a:rPr lang="en-US" sz="2800" dirty="0">
                <a:solidFill>
                  <a:srgbClr val="1E3C78"/>
                </a:solidFill>
                <a:latin typeface="Arial Rounded MT Bold" panose="020F0704030504030204" pitchFamily="34" charset="0"/>
              </a:rPr>
              <a:t>	</a:t>
            </a:r>
            <a:r>
              <a:rPr lang="en-US" sz="2800" b="1" dirty="0">
                <a:solidFill>
                  <a:srgbClr val="C00000"/>
                </a:solidFill>
                <a:latin typeface="Arial Rounded MT Bold" panose="020F0704030504030204" pitchFamily="34" charset="0"/>
              </a:rPr>
              <a:t>by</a:t>
            </a:r>
            <a:r>
              <a:rPr lang="en-US" sz="2800" dirty="0">
                <a:solidFill>
                  <a:srgbClr val="C00000"/>
                </a:solidFill>
                <a:latin typeface="Arial Rounded MT Bold" panose="020F0704030504030204" pitchFamily="34" charset="0"/>
              </a:rPr>
              <a:t> </a:t>
            </a:r>
            <a:r>
              <a:rPr lang="en-US" sz="2800" b="1" dirty="0">
                <a:solidFill>
                  <a:srgbClr val="C00000"/>
                </a:solidFill>
                <a:latin typeface="Arial Rounded MT Bold" panose="020F0704030504030204" pitchFamily="34" charset="0"/>
              </a:rPr>
              <a:t>5:00 p.m. on April 3, 2020</a:t>
            </a:r>
            <a:endParaRPr lang="en-US" sz="2800" dirty="0">
              <a:solidFill>
                <a:srgbClr val="C00000"/>
              </a:solidFill>
              <a:latin typeface="Arial Rounded MT Bold" panose="020F0704030504030204" pitchFamily="34" charset="0"/>
            </a:endParaRPr>
          </a:p>
          <a:p>
            <a:pPr marL="171450" indent="-171450">
              <a:buClr>
                <a:srgbClr val="BF962F"/>
              </a:buClr>
              <a:buFont typeface="Wingdings" panose="05000000000000000000" pitchFamily="2" charset="2"/>
              <a:buChar char="v"/>
            </a:pPr>
            <a:endParaRPr lang="en-US" sz="800" b="1"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A complete proposal package is provided in the Proposal Checklist on page 71 of the RFP</a:t>
            </a:r>
          </a:p>
          <a:p>
            <a:r>
              <a:rPr lang="en-US" sz="800" b="1" dirty="0">
                <a:solidFill>
                  <a:srgbClr val="1E3C78"/>
                </a:solidFill>
                <a:latin typeface="Arial Rounded MT Bold" panose="020F0704030504030204" pitchFamily="34" charset="0"/>
              </a:rPr>
              <a:t> </a:t>
            </a:r>
            <a:endParaRPr lang="en-US" sz="800" dirty="0">
              <a:solidFill>
                <a:srgbClr val="1E3C78"/>
              </a:solidFill>
              <a:latin typeface="Arial Rounded MT Bold" panose="020F0704030504030204" pitchFamily="34" charset="0"/>
            </a:endParaRPr>
          </a:p>
          <a:p>
            <a:pPr marL="457200" indent="-457200">
              <a:buClr>
                <a:srgbClr val="BF962F"/>
              </a:buClr>
              <a:buFont typeface="Wingdings" panose="05000000000000000000" pitchFamily="2" charset="2"/>
              <a:buChar char="v"/>
            </a:pPr>
            <a:r>
              <a:rPr lang="en-US" sz="2800" dirty="0">
                <a:solidFill>
                  <a:srgbClr val="1E3C78"/>
                </a:solidFill>
                <a:latin typeface="Arial Rounded MT Bold" panose="020F0704030504030204" pitchFamily="34" charset="0"/>
              </a:rPr>
              <a:t>Email the proposal package in a single email to: Prop64_Grant@bscc.ca.gov</a:t>
            </a:r>
          </a:p>
          <a:p>
            <a:r>
              <a:rPr lang="en-US" sz="2800" dirty="0">
                <a:solidFill>
                  <a:srgbClr val="1E3C78"/>
                </a:solidFill>
                <a:latin typeface="Arial Rounded MT Bold" panose="020F0704030504030204" pitchFamily="34" charset="0"/>
              </a:rPr>
              <a:t> </a:t>
            </a:r>
          </a:p>
          <a:p>
            <a:pPr lvl="0">
              <a:spcBef>
                <a:spcPct val="20000"/>
              </a:spcBef>
              <a:buClr>
                <a:srgbClr val="B4975A"/>
              </a:buClr>
              <a:buSzPct val="110000"/>
            </a:pPr>
            <a:endParaRPr lang="en-US" sz="800" kern="0" dirty="0">
              <a:solidFill>
                <a:srgbClr val="1E3C78"/>
              </a:solidFill>
              <a:latin typeface="Arial Rounded MT Bold" pitchFamily="34" charset="0"/>
            </a:endParaRPr>
          </a:p>
        </p:txBody>
      </p:sp>
    </p:spTree>
    <p:extLst>
      <p:ext uri="{BB962C8B-B14F-4D97-AF65-F5344CB8AC3E}">
        <p14:creationId xmlns:p14="http://schemas.microsoft.com/office/powerpoint/2010/main" val="2250780438"/>
      </p:ext>
    </p:extLst>
  </p:cSld>
  <p:clrMapOvr>
    <a:masterClrMapping/>
  </p:clrMapOvr>
</p:sld>
</file>

<file path=ppt/theme/theme1.xml><?xml version="1.0" encoding="utf-8"?>
<a:theme xmlns:a="http://schemas.openxmlformats.org/drawingml/2006/main" name="Axis">
  <a:themeElements>
    <a:clrScheme name="Custom 1">
      <a:dk1>
        <a:srgbClr val="A0937C"/>
      </a:dk1>
      <a:lt1>
        <a:srgbClr val="FFFFFF"/>
      </a:lt1>
      <a:dk2>
        <a:srgbClr val="666E66"/>
      </a:dk2>
      <a:lt2>
        <a:srgbClr val="FFFFFF"/>
      </a:lt2>
      <a:accent1>
        <a:srgbClr val="B4975A"/>
      </a:accent1>
      <a:accent2>
        <a:srgbClr val="315984"/>
      </a:accent2>
      <a:accent3>
        <a:srgbClr val="FFFFFF"/>
      </a:accent3>
      <a:accent4>
        <a:srgbClr val="28476A"/>
      </a:accent4>
      <a:accent5>
        <a:srgbClr val="C3AB7B"/>
      </a:accent5>
      <a:accent6>
        <a:srgbClr val="B9B98A"/>
      </a:accent6>
      <a:hlink>
        <a:srgbClr val="999933"/>
      </a:hlink>
      <a:folHlink>
        <a:srgbClr val="B2B2B2"/>
      </a:folHlink>
    </a:clrScheme>
    <a:fontScheme name="Ax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xis">
  <a:themeElements>
    <a:clrScheme name="Custom 1">
      <a:dk1>
        <a:srgbClr val="A0937C"/>
      </a:dk1>
      <a:lt1>
        <a:srgbClr val="FFFFFF"/>
      </a:lt1>
      <a:dk2>
        <a:srgbClr val="666E66"/>
      </a:dk2>
      <a:lt2>
        <a:srgbClr val="FFFFFF"/>
      </a:lt2>
      <a:accent1>
        <a:srgbClr val="B4975A"/>
      </a:accent1>
      <a:accent2>
        <a:srgbClr val="315984"/>
      </a:accent2>
      <a:accent3>
        <a:srgbClr val="FFFFFF"/>
      </a:accent3>
      <a:accent4>
        <a:srgbClr val="28476A"/>
      </a:accent4>
      <a:accent5>
        <a:srgbClr val="C3AB7B"/>
      </a:accent5>
      <a:accent6>
        <a:srgbClr val="B9B98A"/>
      </a:accent6>
      <a:hlink>
        <a:srgbClr val="999933"/>
      </a:hlink>
      <a:folHlink>
        <a:srgbClr val="B2B2B2"/>
      </a:folHlink>
    </a:clrScheme>
    <a:fontScheme name="Ax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01018438">
  <a:themeElements>
    <a:clrScheme name="BSCC 1">
      <a:dk1>
        <a:srgbClr val="14285A"/>
      </a:dk1>
      <a:lt1>
        <a:srgbClr val="FFFFFF"/>
      </a:lt1>
      <a:dk2>
        <a:srgbClr val="1E3C78"/>
      </a:dk2>
      <a:lt2>
        <a:srgbClr val="CCCCCC"/>
      </a:lt2>
      <a:accent1>
        <a:srgbClr val="14285A"/>
      </a:accent1>
      <a:accent2>
        <a:srgbClr val="1E3C78"/>
      </a:accent2>
      <a:accent3>
        <a:srgbClr val="7F7F7F"/>
      </a:accent3>
      <a:accent4>
        <a:srgbClr val="D5AF54"/>
      </a:accent4>
      <a:accent5>
        <a:srgbClr val="E3CA8D"/>
      </a:accent5>
      <a:accent6>
        <a:srgbClr val="F2E7CA"/>
      </a:accent6>
      <a:hlink>
        <a:srgbClr val="3D8BD7"/>
      </a:hlink>
      <a:folHlink>
        <a:srgbClr val="B2B2B2"/>
      </a:folHlink>
    </a:clrScheme>
    <a:fontScheme name="BSCC 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Office Theme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Office Theme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Office Theme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Office Theme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Echo</Template>
  <TotalTime>21704</TotalTime>
  <Words>3774</Words>
  <Application>Microsoft Office PowerPoint</Application>
  <PresentationFormat>On-screen Show (4:3)</PresentationFormat>
  <Paragraphs>631</Paragraphs>
  <Slides>45</Slides>
  <Notes>44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ＭＳ Ｐゴシック</vt:lpstr>
      <vt:lpstr>Arial</vt:lpstr>
      <vt:lpstr>Arial Narrow</vt:lpstr>
      <vt:lpstr>Arial Rounded MT Bold</vt:lpstr>
      <vt:lpstr>Copperplate Gothic Bold</vt:lpstr>
      <vt:lpstr>Franklin Gothic Demi</vt:lpstr>
      <vt:lpstr>Georgia</vt:lpstr>
      <vt:lpstr>Tahoma</vt:lpstr>
      <vt:lpstr>Times New Roman</vt:lpstr>
      <vt:lpstr>Wingdings</vt:lpstr>
      <vt:lpstr>Axis</vt:lpstr>
      <vt:lpstr>1_Axis</vt:lpstr>
      <vt:lpstr>01018438</vt:lpstr>
      <vt:lpstr>PowerPoint Presentation</vt:lpstr>
      <vt:lpstr>Agenda</vt:lpstr>
      <vt:lpstr>BSCC</vt:lpstr>
      <vt:lpstr>BSCC</vt:lpstr>
      <vt:lpstr>Executive Steering Committee</vt:lpstr>
      <vt:lpstr>ESC responsibility</vt:lpstr>
      <vt:lpstr>Proposition 64 PH&amp;S Grant</vt:lpstr>
      <vt:lpstr>Proposition 64 PH&amp;S Grant</vt:lpstr>
      <vt:lpstr>Proposition 64 PH&amp;S Grant</vt:lpstr>
      <vt:lpstr>Proposition 64 PH&amp;S Grant</vt:lpstr>
      <vt:lpstr>Proposition 64 PH&amp;S Grant</vt:lpstr>
      <vt:lpstr>Proposition 64 PH&amp;S Grant</vt:lpstr>
      <vt:lpstr>Proposition 64 PH&amp;S Grant</vt:lpstr>
      <vt:lpstr>Proposition 64 PH&amp;S Grant</vt:lpstr>
      <vt:lpstr>Proposition 64 PH&amp;S Grant</vt:lpstr>
      <vt:lpstr>Proposition 64 PH&amp;S Grant</vt:lpstr>
      <vt:lpstr>Proposition 64 PH&amp;S Grant</vt:lpstr>
      <vt:lpstr>Proposition 64 PH&amp;S Grant</vt:lpstr>
      <vt:lpstr>PowerPoint Presentation</vt:lpstr>
      <vt:lpstr>RFP REVIEW</vt:lpstr>
      <vt:lpstr>PowerPoint Presentation</vt:lpstr>
      <vt:lpstr>RFP REVIEW</vt:lpstr>
      <vt:lpstr>RFP REVIEW</vt:lpstr>
      <vt:lpstr>RFP REVIEW</vt:lpstr>
      <vt:lpstr>RFP REVIEW</vt:lpstr>
      <vt:lpstr>RFP REVIEW</vt:lpstr>
      <vt:lpstr>RFP REVIEW</vt:lpstr>
      <vt:lpstr>RFP REVIEW</vt:lpstr>
      <vt:lpstr>RFP REVIEW</vt:lpstr>
      <vt:lpstr>RFP REVIEW</vt:lpstr>
      <vt:lpstr>RFP REVIEW</vt:lpstr>
      <vt:lpstr>RFP REVIEW</vt:lpstr>
      <vt:lpstr>RFP REVIEW</vt:lpstr>
      <vt:lpstr>RFP REVIEW</vt:lpstr>
      <vt:lpstr>RFP REVIEW</vt:lpstr>
      <vt:lpstr>PowerPoint Presentation</vt:lpstr>
      <vt:lpstr>Proposal Rating Process</vt:lpstr>
      <vt:lpstr>PowerPoint Presentation</vt:lpstr>
      <vt:lpstr>Proposal Components</vt:lpstr>
      <vt:lpstr>Proposal Components</vt:lpstr>
      <vt:lpstr>Proposal Components</vt:lpstr>
      <vt:lpstr>Proposal Components</vt:lpstr>
      <vt:lpstr>Proposition 64 PH&amp;S Grant</vt:lpstr>
      <vt:lpstr>SUMMARY</vt:lpstr>
      <vt:lpstr>PowerPoint Presentation</vt:lpstr>
    </vt:vector>
  </TitlesOfParts>
  <Company>CA Department of Corrections and Rehabilitation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State of California</dc:creator>
  <cp:lastModifiedBy>Zentner, Helene@BSCC</cp:lastModifiedBy>
  <cp:revision>680</cp:revision>
  <cp:lastPrinted>2020-02-25T00:19:16Z</cp:lastPrinted>
  <dcterms:created xsi:type="dcterms:W3CDTF">2009-10-14T22:33:33Z</dcterms:created>
  <dcterms:modified xsi:type="dcterms:W3CDTF">2020-02-26T16:55:03Z</dcterms:modified>
</cp:coreProperties>
</file>