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87" r:id="rId3"/>
  </p:sldMasterIdLst>
  <p:notesMasterIdLst>
    <p:notesMasterId r:id="rId12"/>
  </p:notesMasterIdLst>
  <p:sldIdLst>
    <p:sldId id="368" r:id="rId4"/>
    <p:sldId id="346" r:id="rId5"/>
    <p:sldId id="376" r:id="rId6"/>
    <p:sldId id="267" r:id="rId7"/>
    <p:sldId id="372" r:id="rId8"/>
    <p:sldId id="375" r:id="rId9"/>
    <p:sldId id="377" r:id="rId10"/>
    <p:sldId id="374" r:id="rId11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1E3C78"/>
    <a:srgbClr val="000000"/>
    <a:srgbClr val="14285A"/>
    <a:srgbClr val="FFCC66"/>
    <a:srgbClr val="FFCC00"/>
    <a:srgbClr val="CC6600"/>
    <a:srgbClr val="996633"/>
    <a:srgbClr val="99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0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300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8"/>
            <a:ext cx="5142455" cy="41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>
                <a:latin typeface="Times New Roman" pitchFamily="18" charset="0"/>
              </a:defRPr>
            </a:lvl1pPr>
          </a:lstStyle>
          <a:p>
            <a:fld id="{C5AD84BD-B57F-44ED-B432-012949432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4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03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55826A-C67D-4599-9B44-222DD1009C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03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8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7231-13C1-4642-9125-7E19D027C8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7231-13C1-4642-9125-7E19D027C8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rgbClr val="CC9900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3352800"/>
            <a:ext cx="8458200" cy="1371600"/>
          </a:xfrm>
        </p:spPr>
        <p:txBody>
          <a:bodyPr anchor="ctr" anchorCtr="0"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856" y="6400800"/>
            <a:ext cx="4572000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ewest logo mediu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28800" y="732109"/>
            <a:ext cx="5486400" cy="11639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0"/>
            <a:ext cx="84582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1600200"/>
            <a:ext cx="7620000" cy="762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438400"/>
            <a:ext cx="4876800" cy="2819400"/>
          </a:xfrm>
        </p:spPr>
        <p:txBody>
          <a:bodyPr/>
          <a:lstStyle>
            <a:lvl1pPr>
              <a:defRPr sz="3200"/>
            </a:lvl1pPr>
            <a:lvl2pPr marL="460375" indent="-288925">
              <a:defRPr sz="2400"/>
            </a:lvl2pPr>
            <a:lvl3pPr marL="688975" indent="-228600">
              <a:defRPr sz="2200"/>
            </a:lvl3pPr>
            <a:lvl4pPr marL="1031875" indent="-230188">
              <a:defRPr sz="2000"/>
            </a:lvl4pPr>
            <a:lvl5pPr marL="1374775" indent="-227013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438400"/>
            <a:ext cx="2819400" cy="2819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676400"/>
            <a:ext cx="74676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514600"/>
            <a:ext cx="48006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514600"/>
            <a:ext cx="28194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5800"/>
            <a:ext cx="74676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0" y="1676400"/>
            <a:ext cx="48006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838200" y="1676400"/>
            <a:ext cx="28194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371600"/>
            <a:ext cx="6324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486400"/>
            <a:ext cx="6553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371600"/>
            <a:ext cx="6477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486400"/>
            <a:ext cx="66294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5532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3500" y="1371600"/>
            <a:ext cx="6477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5486400"/>
            <a:ext cx="66294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2088-95F0-48BA-A4BD-24D15C7CA658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D5C-1A37-47E0-8482-F23A359AB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7"/>
          <p:cNvSpPr>
            <a:spLocks noChangeArrowheads="1"/>
          </p:cNvSpPr>
          <p:nvPr userDrawn="1"/>
        </p:nvSpPr>
        <p:spPr bwMode="auto">
          <a:xfrm>
            <a:off x="0" y="0"/>
            <a:ext cx="9144000" cy="1714500"/>
          </a:xfrm>
          <a:prstGeom prst="rect">
            <a:avLst/>
          </a:prstGeom>
          <a:solidFill>
            <a:srgbClr val="BF962F">
              <a:alpha val="60000"/>
            </a:srgbClr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pic>
        <p:nvPicPr>
          <p:cNvPr id="15" name="Picture 220" descr="MP900439486[1]"/>
          <p:cNvPicPr>
            <a:picLocks noChangeArrowheads="1"/>
          </p:cNvPicPr>
          <p:nvPr userDrawn="1"/>
        </p:nvPicPr>
        <p:blipFill>
          <a:blip r:embed="rId2" cstate="print"/>
          <a:srcRect l="6728" t="14291" r="5042"/>
          <a:stretch>
            <a:fillRect/>
          </a:stretch>
        </p:blipFill>
        <p:spPr bwMode="auto">
          <a:xfrm>
            <a:off x="6477006" y="8444"/>
            <a:ext cx="2668518" cy="2590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7" name="Group 221"/>
          <p:cNvGrpSpPr>
            <a:grpSpLocks/>
          </p:cNvGrpSpPr>
          <p:nvPr userDrawn="1"/>
        </p:nvGrpSpPr>
        <p:grpSpPr bwMode="auto">
          <a:xfrm>
            <a:off x="0" y="1752601"/>
            <a:ext cx="9144000" cy="2527300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H="1" flipV="1">
            <a:off x="0" y="3810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>
            <a:off x="6553200" y="381000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>
            <a:off x="2590800" y="381000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pic>
        <p:nvPicPr>
          <p:cNvPr id="31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7975"/>
            <a:ext cx="9144000" cy="14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858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33600" y="3124200"/>
            <a:ext cx="6858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32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48888-3581-4331-A0A4-93E9F0A57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6" name="Picture 25" descr="Blue Gold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485403"/>
            <a:ext cx="2011680" cy="68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6161A1-0A86-4F74-8EAE-774CC380611B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7" b="53174"/>
          <a:stretch/>
        </p:blipFill>
        <p:spPr bwMode="auto">
          <a:xfrm>
            <a:off x="-1" y="-991"/>
            <a:ext cx="6553201" cy="205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1972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E3C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20" descr="MP900439486[1]"/>
          <p:cNvPicPr>
            <a:picLocks noChangeAspect="1" noChangeArrowheads="1"/>
          </p:cNvPicPr>
          <p:nvPr userDrawn="1"/>
        </p:nvPicPr>
        <p:blipFill>
          <a:blip r:embed="rId2" cstate="print"/>
          <a:srcRect t="27272" r="1989"/>
          <a:stretch>
            <a:fillRect/>
          </a:stretch>
        </p:blipFill>
        <p:spPr bwMode="auto">
          <a:xfrm flipH="1">
            <a:off x="0" y="228600"/>
            <a:ext cx="9144000" cy="243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600201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V="1">
            <a:off x="0" y="2286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 flipH="1">
            <a:off x="2590800" y="228601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 flipH="1">
            <a:off x="6553200" y="228601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9437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946E-3767-4B1B-821F-E19772298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2000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434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997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298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18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5704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85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367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5029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5457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168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571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9309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92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97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315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057400"/>
            <a:ext cx="34671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73152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2057400"/>
            <a:ext cx="34671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34671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752600"/>
            <a:ext cx="36576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743200"/>
            <a:ext cx="731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7526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9" r:id="rId4"/>
    <p:sldLayoutId id="2147483664" r:id="rId5"/>
    <p:sldLayoutId id="2147483670" r:id="rId6"/>
    <p:sldLayoutId id="2147483680" r:id="rId7"/>
    <p:sldLayoutId id="2147483672" r:id="rId8"/>
    <p:sldLayoutId id="2147483666" r:id="rId9"/>
    <p:sldLayoutId id="2147483681" r:id="rId10"/>
    <p:sldLayoutId id="2147483668" r:id="rId11"/>
    <p:sldLayoutId id="2147483674" r:id="rId12"/>
    <p:sldLayoutId id="2147483682" r:id="rId13"/>
    <p:sldLayoutId id="2147483669" r:id="rId14"/>
    <p:sldLayoutId id="2147483675" r:id="rId15"/>
    <p:sldLayoutId id="2147483683" r:id="rId16"/>
    <p:sldLayoutId id="2147483667" r:id="rId17"/>
    <p:sldLayoutId id="2147483673" r:id="rId18"/>
    <p:sldLayoutId id="2147483684" r:id="rId19"/>
    <p:sldLayoutId id="2147483677" r:id="rId20"/>
    <p:sldLayoutId id="2147483678" r:id="rId21"/>
    <p:sldLayoutId id="2147483686" r:id="rId2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5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5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536AC6B-3E1A-4283-88DD-FAF875A3B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-198120" y="2286000"/>
            <a:ext cx="9646920" cy="762000"/>
          </a:xfrm>
        </p:spPr>
        <p:txBody>
          <a:bodyPr/>
          <a:lstStyle/>
          <a:p>
            <a:br>
              <a:rPr lang="en-US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Board of State and Community Corrections</a:t>
            </a:r>
            <a:endParaRPr lang="en-US" sz="3400" b="1" dirty="0">
              <a:cs typeface="Arial" panose="020B0604020202020204" pitchFamily="34" charset="0"/>
            </a:endParaRPr>
          </a:p>
        </p:txBody>
      </p:sp>
      <p:sp>
        <p:nvSpPr>
          <p:cNvPr id="5" name="Title 21"/>
          <p:cNvSpPr txBox="1">
            <a:spLocks/>
          </p:cNvSpPr>
          <p:nvPr/>
        </p:nvSpPr>
        <p:spPr bwMode="auto">
          <a:xfrm>
            <a:off x="0" y="3505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5AF54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Proposition 47 Grant Program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D5AF54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5AF54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Executive Steering Committee Meeting</a:t>
            </a:r>
          </a:p>
        </p:txBody>
      </p:sp>
      <p:sp>
        <p:nvSpPr>
          <p:cNvPr id="4" name="Title 21"/>
          <p:cNvSpPr txBox="1">
            <a:spLocks/>
          </p:cNvSpPr>
          <p:nvPr/>
        </p:nvSpPr>
        <p:spPr bwMode="auto">
          <a:xfrm>
            <a:off x="0" y="4724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4D9A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November 17, 2021</a:t>
            </a:r>
          </a:p>
        </p:txBody>
      </p:sp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762000"/>
            <a:ext cx="8153400" cy="5562600"/>
          </a:xfrm>
        </p:spPr>
        <p:txBody>
          <a:bodyPr/>
          <a:lstStyle/>
          <a:p>
            <a:pPr marL="0" indent="0" algn="ctr">
              <a:buClr>
                <a:schemeClr val="accent5"/>
              </a:buClr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Agenda</a:t>
            </a:r>
          </a:p>
          <a:p>
            <a:pPr marL="0" indent="0" algn="ctr">
              <a:buClr>
                <a:schemeClr val="accent5"/>
              </a:buClr>
              <a:buNone/>
              <a:defRPr/>
            </a:pPr>
            <a:endParaRPr lang="en-US" sz="1200" b="1" dirty="0">
              <a:solidFill>
                <a:srgbClr val="264D9A"/>
              </a:solidFill>
            </a:endParaRPr>
          </a:p>
          <a:p>
            <a:pPr marL="447675" lvl="0" indent="-447675">
              <a:lnSpc>
                <a:spcPct val="150000"/>
              </a:lnSpc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64D9A"/>
                </a:solidFill>
              </a:rPr>
              <a:t>Welcome back</a:t>
            </a:r>
            <a:endParaRPr lang="en-US" sz="2000" dirty="0">
              <a:solidFill>
                <a:srgbClr val="264D9A"/>
              </a:solidFill>
            </a:endParaRPr>
          </a:p>
          <a:p>
            <a:pPr marL="447675" lvl="0" indent="-447675">
              <a:lnSpc>
                <a:spcPct val="150000"/>
              </a:lnSpc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64D9A"/>
                </a:solidFill>
              </a:rPr>
              <a:t>Review of Day 1 RFP development</a:t>
            </a:r>
          </a:p>
          <a:p>
            <a:pPr marL="447675" lvl="0" indent="-447675">
              <a:lnSpc>
                <a:spcPct val="150000"/>
              </a:lnSpc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64D9A"/>
                </a:solidFill>
              </a:rPr>
              <a:t>Public Comment</a:t>
            </a:r>
            <a:endParaRPr lang="en-US" sz="2000" dirty="0">
              <a:solidFill>
                <a:srgbClr val="264D9A"/>
              </a:solidFill>
            </a:endParaRPr>
          </a:p>
          <a:p>
            <a:pPr marL="447675" lvl="0" indent="-447675">
              <a:lnSpc>
                <a:spcPct val="150000"/>
              </a:lnSpc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64D9A"/>
                </a:solidFill>
              </a:rPr>
              <a:t>Continue review of Issue Paper &amp; development of RFP</a:t>
            </a:r>
          </a:p>
          <a:p>
            <a:pPr marL="447675" lvl="0" indent="-447675">
              <a:lnSpc>
                <a:spcPct val="150000"/>
              </a:lnSpc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64D9A"/>
                </a:solidFill>
              </a:rPr>
              <a:t>Data &amp; evaluation, rating proposals</a:t>
            </a:r>
            <a:endParaRPr lang="en-US" sz="1600" b="1" dirty="0">
              <a:solidFill>
                <a:srgbClr val="264D9A"/>
              </a:solidFill>
            </a:endParaRPr>
          </a:p>
          <a:p>
            <a:pPr marL="447675" lvl="0" indent="-447675">
              <a:lnSpc>
                <a:spcPct val="150000"/>
              </a:lnSpc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64D9A"/>
                </a:solidFill>
              </a:rPr>
              <a:t>Final review of Day 1 &amp; Day 2 RFP development</a:t>
            </a:r>
          </a:p>
          <a:p>
            <a:pPr marL="447675" lvl="0" indent="-447675">
              <a:lnSpc>
                <a:spcPct val="150000"/>
              </a:lnSpc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64D9A"/>
                </a:solidFill>
              </a:rPr>
              <a:t>Public comment </a:t>
            </a:r>
          </a:p>
          <a:p>
            <a:pPr marL="447675" lvl="0" indent="-447675">
              <a:lnSpc>
                <a:spcPct val="150000"/>
              </a:lnSpc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64D9A"/>
                </a:solidFill>
              </a:rPr>
              <a:t>Discuss ESC future meetings </a:t>
            </a:r>
          </a:p>
          <a:p>
            <a:pPr marL="447675" lvl="0" indent="-447675">
              <a:lnSpc>
                <a:spcPct val="150000"/>
              </a:lnSpc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264D9A"/>
                </a:solidFill>
              </a:rPr>
              <a:t>Adjourn meeting</a:t>
            </a:r>
          </a:p>
          <a:p>
            <a:pPr marL="447675" lvl="0" indent="-447675"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264D9A"/>
              </a:solidFill>
            </a:endParaRPr>
          </a:p>
          <a:p>
            <a:pPr marL="0" lvl="0" indent="0">
              <a:buClr>
                <a:srgbClr val="B4975A"/>
              </a:buClr>
              <a:buSzPct val="110000"/>
              <a:buNone/>
            </a:pPr>
            <a:endParaRPr lang="en-US" sz="1800" dirty="0">
              <a:solidFill>
                <a:srgbClr val="1E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" y="381000"/>
            <a:ext cx="822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en-US" sz="1800" kern="0" dirty="0">
                <a:latin typeface="Arial" pitchFamily="34" charset="0"/>
                <a:cs typeface="Arial" pitchFamily="34" charset="0"/>
              </a:rPr>
              <a:t>PROP 47 PROGRAM</a:t>
            </a:r>
          </a:p>
        </p:txBody>
      </p:sp>
    </p:spTree>
    <p:extLst>
      <p:ext uri="{BB962C8B-B14F-4D97-AF65-F5344CB8AC3E}">
        <p14:creationId xmlns:p14="http://schemas.microsoft.com/office/powerpoint/2010/main" val="12635363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9B1E-D042-42BC-B7F1-F441FFAF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381000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PROP 47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AB39-8E1C-488D-930C-B89802FF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Review of day 1 developments </a:t>
            </a:r>
          </a:p>
          <a:p>
            <a:pPr marL="0" indent="0" algn="ctr">
              <a:buNone/>
            </a:pPr>
            <a:r>
              <a:rPr lang="en-US" dirty="0"/>
              <a:t>Public Comment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DB7DF-43F7-4FB4-90AD-C7F6F942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32766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777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381000"/>
            <a:ext cx="8229600" cy="42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en-US" sz="1800" kern="0" dirty="0">
                <a:latin typeface="Arial" pitchFamily="34" charset="0"/>
                <a:cs typeface="Arial" pitchFamily="34" charset="0"/>
              </a:rPr>
              <a:t>PROP 47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B3AE9A-1A1F-4D58-AF5B-E2D075362B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809748"/>
            <a:ext cx="8534400" cy="5545015"/>
          </a:xfrm>
        </p:spPr>
        <p:txBody>
          <a:bodyPr/>
          <a:lstStyle/>
          <a:p>
            <a:pPr marL="508000" lvl="0" indent="-508000">
              <a:buClrTx/>
              <a:buSzTx/>
              <a:buNone/>
            </a:pPr>
            <a:r>
              <a:rPr lang="en-US" altLang="en-US" sz="3200" dirty="0">
                <a:solidFill>
                  <a:srgbClr val="262699"/>
                </a:solidFill>
                <a:latin typeface="Tahoma"/>
                <a:ea typeface="ＭＳ Ｐゴシック"/>
                <a:cs typeface="Times New Roman" panose="02020603050405020304" pitchFamily="18" charset="0"/>
              </a:rPr>
              <a:t>                                             </a:t>
            </a:r>
          </a:p>
          <a:p>
            <a:pPr marL="508000" lvl="0" indent="-508000" algn="ctr">
              <a:buClrTx/>
              <a:buSzTx/>
              <a:buNone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ahoma"/>
                <a:ea typeface="ＭＳ Ｐゴシック"/>
                <a:cs typeface="Times New Roman" panose="02020603050405020304" pitchFamily="18" charset="0"/>
              </a:rPr>
              <a:t>Review binder material</a:t>
            </a:r>
          </a:p>
          <a:p>
            <a:pPr marL="508000" lvl="0" indent="-508000" algn="ctr">
              <a:buClrTx/>
              <a:buSzTx/>
              <a:buNone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ahoma"/>
                <a:ea typeface="ＭＳ Ｐゴシック"/>
                <a:cs typeface="Times New Roman" panose="02020603050405020304" pitchFamily="18" charset="0"/>
              </a:rPr>
              <a:t>Continue review of Issue Paper </a:t>
            </a:r>
          </a:p>
          <a:p>
            <a:pPr marL="508000" lvl="0" indent="-508000" algn="ctr">
              <a:buClrTx/>
              <a:buSzTx/>
              <a:buNone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ahoma"/>
                <a:ea typeface="ＭＳ Ｐゴシック"/>
                <a:cs typeface="Times New Roman" panose="02020603050405020304" pitchFamily="18" charset="0"/>
              </a:rPr>
              <a:t>Data &amp; Evaluation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1E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C351F-E4F1-4E1C-A1F8-46B5CFBB2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65786"/>
            <a:ext cx="3619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76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371-1028-4485-BCE6-9F913412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381000"/>
          </a:xfrm>
        </p:spPr>
        <p:txBody>
          <a:bodyPr/>
          <a:lstStyle/>
          <a:p>
            <a:pPr algn="l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PROP 47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EFCB3-D26F-450B-AB4A-8830EA7F1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458200" cy="30480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Review Day 1 &amp; 2 RFP development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Cohort 3 RFP Notes</a:t>
            </a:r>
          </a:p>
        </p:txBody>
      </p:sp>
    </p:spTree>
    <p:extLst>
      <p:ext uri="{BB962C8B-B14F-4D97-AF65-F5344CB8AC3E}">
        <p14:creationId xmlns:p14="http://schemas.microsoft.com/office/powerpoint/2010/main" val="4109415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9B1E-D042-42BC-B7F1-F441FFAF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7315200" cy="381000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PROP 47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AB39-8E1C-488D-930C-B89802FF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Public Comment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DB7DF-43F7-4FB4-90AD-C7F6F942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32766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490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1A82-1350-40CB-97F4-2DEA0DD2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7315200" cy="381000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PROP 47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E055-BB55-4C8A-AF5A-0E8DA5848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Next ESC meeting</a:t>
            </a:r>
          </a:p>
          <a:p>
            <a:pPr lvl="1"/>
            <a:r>
              <a:rPr lang="en-US" dirty="0"/>
              <a:t>Rater training - May 24, 2022</a:t>
            </a:r>
          </a:p>
          <a:p>
            <a:pPr lvl="1"/>
            <a:endParaRPr lang="en-US" dirty="0"/>
          </a:p>
          <a:p>
            <a:r>
              <a:rPr lang="en-US" dirty="0"/>
              <a:t>ESC review of proposals </a:t>
            </a:r>
          </a:p>
          <a:p>
            <a:pPr lvl="1"/>
            <a:r>
              <a:rPr lang="en-US" dirty="0"/>
              <a:t>May 25 – June 24, 2022</a:t>
            </a:r>
          </a:p>
        </p:txBody>
      </p:sp>
    </p:spTree>
    <p:extLst>
      <p:ext uri="{BB962C8B-B14F-4D97-AF65-F5344CB8AC3E}">
        <p14:creationId xmlns:p14="http://schemas.microsoft.com/office/powerpoint/2010/main" val="34572365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5684-F160-4A2A-9232-CCD1C58E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7315200" cy="457200"/>
          </a:xfrm>
        </p:spPr>
        <p:txBody>
          <a:bodyPr/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PROP 47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69F9-4292-4AB7-B1A1-E3EAEB99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ADJOURN MEETING </a:t>
            </a:r>
          </a:p>
        </p:txBody>
      </p:sp>
      <p:pic>
        <p:nvPicPr>
          <p:cNvPr id="5" name="Picture 4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8874F0DE-9A70-4ECC-AF4D-166B63DC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95600"/>
            <a:ext cx="3733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173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01018438">
  <a:themeElements>
    <a:clrScheme name="BSCC 1">
      <a:dk1>
        <a:srgbClr val="14285A"/>
      </a:dk1>
      <a:lt1>
        <a:srgbClr val="FFFFFF"/>
      </a:lt1>
      <a:dk2>
        <a:srgbClr val="1E3C78"/>
      </a:dk2>
      <a:lt2>
        <a:srgbClr val="CCCCCC"/>
      </a:lt2>
      <a:accent1>
        <a:srgbClr val="14285A"/>
      </a:accent1>
      <a:accent2>
        <a:srgbClr val="1E3C78"/>
      </a:accent2>
      <a:accent3>
        <a:srgbClr val="7F7F7F"/>
      </a:accent3>
      <a:accent4>
        <a:srgbClr val="D5AF54"/>
      </a:accent4>
      <a:accent5>
        <a:srgbClr val="E3CA8D"/>
      </a:accent5>
      <a:accent6>
        <a:srgbClr val="F2E7CA"/>
      </a:accent6>
      <a:hlink>
        <a:srgbClr val="3D8BD7"/>
      </a:hlink>
      <a:folHlink>
        <a:srgbClr val="B2B2B2"/>
      </a:folHlink>
    </a:clrScheme>
    <a:fontScheme name="BSCC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59EEC4-39D7-42D0-88BB-59F0EA0849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9263</TotalTime>
  <Words>143</Words>
  <Application>Microsoft Office PowerPoint</Application>
  <PresentationFormat>On-screen Show (4:3)</PresentationFormat>
  <Paragraphs>41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Arial Rounded MT Bold</vt:lpstr>
      <vt:lpstr>Tahoma</vt:lpstr>
      <vt:lpstr>Times New Roman</vt:lpstr>
      <vt:lpstr>Wingdings</vt:lpstr>
      <vt:lpstr>01018438</vt:lpstr>
      <vt:lpstr>Axis</vt:lpstr>
      <vt:lpstr> Board of State and Community Corrections</vt:lpstr>
      <vt:lpstr>PowerPoint Presentation</vt:lpstr>
      <vt:lpstr>PROP 47 PROGRAM</vt:lpstr>
      <vt:lpstr>PowerPoint Presentation</vt:lpstr>
      <vt:lpstr>PROP 47 PROGRAM</vt:lpstr>
      <vt:lpstr>PROP 47 PROGRAM</vt:lpstr>
      <vt:lpstr>PROP 47 PROGRAM</vt:lpstr>
      <vt:lpstr>PROP 47 PROGRAM</vt:lpstr>
    </vt:vector>
  </TitlesOfParts>
  <Company>California Technology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Kally Pile</dc:creator>
  <cp:keywords/>
  <cp:lastModifiedBy>Renault, Dameion@BSCC</cp:lastModifiedBy>
  <cp:revision>212</cp:revision>
  <cp:lastPrinted>2017-12-05T19:33:51Z</cp:lastPrinted>
  <dcterms:created xsi:type="dcterms:W3CDTF">2014-07-24T16:31:56Z</dcterms:created>
  <dcterms:modified xsi:type="dcterms:W3CDTF">2021-11-15T19:31:36Z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