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87" r:id="rId3"/>
  </p:sldMasterIdLst>
  <p:notesMasterIdLst>
    <p:notesMasterId r:id="rId19"/>
  </p:notesMasterIdLst>
  <p:sldIdLst>
    <p:sldId id="368" r:id="rId4"/>
    <p:sldId id="346" r:id="rId5"/>
    <p:sldId id="267" r:id="rId6"/>
    <p:sldId id="307" r:id="rId7"/>
    <p:sldId id="310" r:id="rId8"/>
    <p:sldId id="311" r:id="rId9"/>
    <p:sldId id="342" r:id="rId10"/>
    <p:sldId id="366" r:id="rId11"/>
    <p:sldId id="370" r:id="rId12"/>
    <p:sldId id="303" r:id="rId13"/>
    <p:sldId id="369" r:id="rId14"/>
    <p:sldId id="373" r:id="rId15"/>
    <p:sldId id="306" r:id="rId16"/>
    <p:sldId id="372" r:id="rId17"/>
    <p:sldId id="374" r:id="rId18"/>
  </p:sldIdLst>
  <p:sldSz cx="9144000" cy="6858000" type="screen4x3"/>
  <p:notesSz cx="7010400" cy="9296400"/>
  <p:custDataLst>
    <p:tags r:id="rId20"/>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1E3C78"/>
    <a:srgbClr val="000000"/>
    <a:srgbClr val="14285A"/>
    <a:srgbClr val="FFCC66"/>
    <a:srgbClr val="FFCC00"/>
    <a:srgbClr val="CC6600"/>
    <a:srgbClr val="996633"/>
    <a:srgbClr val="99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0" autoAdjust="0"/>
    <p:restoredTop sz="94624" autoAdjust="0"/>
  </p:normalViewPr>
  <p:slideViewPr>
    <p:cSldViewPr>
      <p:cViewPr varScale="1">
        <p:scale>
          <a:sx n="106" d="100"/>
          <a:sy n="106" d="100"/>
        </p:scale>
        <p:origin x="300" y="63"/>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4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57348" name="Slide Number Placeholder 3"/>
          <p:cNvSpPr>
            <a:spLocks noGrp="1"/>
          </p:cNvSpPr>
          <p:nvPr>
            <p:ph type="sldNum" sz="quarter" idx="5"/>
          </p:nvPr>
        </p:nvSpPr>
        <p:spPr>
          <a:noFill/>
        </p:spPr>
        <p:txBody>
          <a:bodyPr/>
          <a:lstStyle/>
          <a:p>
            <a:pPr marL="0" marR="0" lvl="0" indent="0" algn="r" defTabSz="930356" rtl="0" eaLnBrk="1" fontAlgn="base" latinLnBrk="0" hangingPunct="1">
              <a:lnSpc>
                <a:spcPct val="100000"/>
              </a:lnSpc>
              <a:spcBef>
                <a:spcPct val="0"/>
              </a:spcBef>
              <a:spcAft>
                <a:spcPct val="0"/>
              </a:spcAft>
              <a:buClrTx/>
              <a:buSzTx/>
              <a:buFontTx/>
              <a:buNone/>
              <a:tabLst/>
              <a:defRPr/>
            </a:pPr>
            <a:fld id="{9B55826A-C67D-4599-9B44-222DD1009CDA}"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0356"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59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10</a:t>
            </a:fld>
            <a:endParaRPr lang="en-US"/>
          </a:p>
        </p:txBody>
      </p:sp>
    </p:spTree>
    <p:extLst>
      <p:ext uri="{BB962C8B-B14F-4D97-AF65-F5344CB8AC3E}">
        <p14:creationId xmlns:p14="http://schemas.microsoft.com/office/powerpoint/2010/main" val="287961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11</a:t>
            </a:fld>
            <a:endParaRPr lang="en-US"/>
          </a:p>
        </p:txBody>
      </p:sp>
    </p:spTree>
    <p:extLst>
      <p:ext uri="{BB962C8B-B14F-4D97-AF65-F5344CB8AC3E}">
        <p14:creationId xmlns:p14="http://schemas.microsoft.com/office/powerpoint/2010/main" val="538065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13</a:t>
            </a:fld>
            <a:endParaRPr lang="en-US"/>
          </a:p>
        </p:txBody>
      </p:sp>
    </p:spTree>
    <p:extLst>
      <p:ext uri="{BB962C8B-B14F-4D97-AF65-F5344CB8AC3E}">
        <p14:creationId xmlns:p14="http://schemas.microsoft.com/office/powerpoint/2010/main" val="313408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a:t>
            </a:fld>
            <a:endParaRPr lang="en-US"/>
          </a:p>
        </p:txBody>
      </p:sp>
    </p:spTree>
    <p:extLst>
      <p:ext uri="{BB962C8B-B14F-4D97-AF65-F5344CB8AC3E}">
        <p14:creationId xmlns:p14="http://schemas.microsoft.com/office/powerpoint/2010/main" val="343187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a:t>
            </a:fld>
            <a:endParaRPr lang="en-US"/>
          </a:p>
        </p:txBody>
      </p:sp>
    </p:spTree>
    <p:extLst>
      <p:ext uri="{BB962C8B-B14F-4D97-AF65-F5344CB8AC3E}">
        <p14:creationId xmlns:p14="http://schemas.microsoft.com/office/powerpoint/2010/main" val="83500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a:t>
            </a:fld>
            <a:endParaRPr lang="en-US"/>
          </a:p>
        </p:txBody>
      </p:sp>
    </p:spTree>
    <p:extLst>
      <p:ext uri="{BB962C8B-B14F-4D97-AF65-F5344CB8AC3E}">
        <p14:creationId xmlns:p14="http://schemas.microsoft.com/office/powerpoint/2010/main" val="413122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5</a:t>
            </a:fld>
            <a:endParaRPr lang="en-US"/>
          </a:p>
        </p:txBody>
      </p:sp>
    </p:spTree>
    <p:extLst>
      <p:ext uri="{BB962C8B-B14F-4D97-AF65-F5344CB8AC3E}">
        <p14:creationId xmlns:p14="http://schemas.microsoft.com/office/powerpoint/2010/main" val="263995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a:t>
            </a:fld>
            <a:endParaRPr lang="en-US"/>
          </a:p>
        </p:txBody>
      </p:sp>
    </p:spTree>
    <p:extLst>
      <p:ext uri="{BB962C8B-B14F-4D97-AF65-F5344CB8AC3E}">
        <p14:creationId xmlns:p14="http://schemas.microsoft.com/office/powerpoint/2010/main" val="12102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a:t>
            </a:fld>
            <a:endParaRPr lang="en-US"/>
          </a:p>
        </p:txBody>
      </p:sp>
    </p:spTree>
    <p:extLst>
      <p:ext uri="{BB962C8B-B14F-4D97-AF65-F5344CB8AC3E}">
        <p14:creationId xmlns:p14="http://schemas.microsoft.com/office/powerpoint/2010/main" val="94284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a:t>
            </a:fld>
            <a:endParaRPr lang="en-US"/>
          </a:p>
        </p:txBody>
      </p:sp>
    </p:spTree>
    <p:extLst>
      <p:ext uri="{BB962C8B-B14F-4D97-AF65-F5344CB8AC3E}">
        <p14:creationId xmlns:p14="http://schemas.microsoft.com/office/powerpoint/2010/main" val="42138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9</a:t>
            </a:fld>
            <a:endParaRPr lang="en-US"/>
          </a:p>
        </p:txBody>
      </p:sp>
    </p:spTree>
    <p:extLst>
      <p:ext uri="{BB962C8B-B14F-4D97-AF65-F5344CB8AC3E}">
        <p14:creationId xmlns:p14="http://schemas.microsoft.com/office/powerpoint/2010/main" val="171217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 Id="rId5" Type="http://schemas.openxmlformats.org/officeDocument/2006/relationships/image" Target="../media/image14.emf"/><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58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842088-95F0-48BA-A4BD-24D15C7CA658}" type="datetimeFigureOut">
              <a:rPr lang="en-US"/>
              <a:pPr>
                <a:defRPr/>
              </a:pPr>
              <a:t>11/15/2021</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DED5C-1A37-47E0-8482-F23A359ABA6F}" type="slidenum">
              <a:rPr lang="en-US"/>
              <a:pPr>
                <a:defRPr/>
              </a:pPr>
              <a:t>‹#›</a:t>
            </a:fld>
            <a:endParaRPr lang="en-US"/>
          </a:p>
        </p:txBody>
      </p:sp>
    </p:spTree>
    <p:extLst>
      <p:ext uri="{BB962C8B-B14F-4D97-AF65-F5344CB8AC3E}">
        <p14:creationId xmlns:p14="http://schemas.microsoft.com/office/powerpoint/2010/main" val="66726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BF962F">
              <a:alpha val="60000"/>
            </a:srgbClr>
          </a:solidFill>
          <a:ln w="9525" algn="in">
            <a:noFill/>
            <a:miter lim="800000"/>
            <a:headEnd/>
            <a:tailEnd/>
          </a:ln>
        </p:spPr>
        <p:txBody>
          <a:bodyPr lIns="36576" tIns="36576" rIns="36576" bIns="36576"/>
          <a:lstStyle/>
          <a:p>
            <a:endParaRPr lang="en-US" dirty="0"/>
          </a:p>
        </p:txBody>
      </p:sp>
      <p:pic>
        <p:nvPicPr>
          <p:cNvPr id="15" name="Picture 220" descr="MP900439486[1]"/>
          <p:cNvPicPr>
            <a:picLocks noChangeArrowheads="1"/>
          </p:cNvPicPr>
          <p:nvPr userDrawn="1"/>
        </p:nvPicPr>
        <p:blipFill>
          <a:blip r:embed="rId2" cstate="print"/>
          <a:srcRect l="6728" t="14291" r="5042"/>
          <a:stretch>
            <a:fillRect/>
          </a:stretch>
        </p:blipFill>
        <p:spPr bwMode="auto">
          <a:xfrm>
            <a:off x="6477006" y="8444"/>
            <a:ext cx="2668518" cy="2590800"/>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dirty="0"/>
          </a:p>
        </p:txBody>
      </p:sp>
      <p:pic>
        <p:nvPicPr>
          <p:cNvPr id="31" name="Picture 9"/>
          <p:cNvPicPr>
            <a:picLocks noChangeAspect="1" noChangeArrowheads="1"/>
          </p:cNvPicPr>
          <p:nvPr userDrawn="1"/>
        </p:nvPicPr>
        <p:blipFill>
          <a:blip r:embed="rId3"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dirty="0"/>
          </a:p>
        </p:txBody>
      </p:sp>
      <p:pic>
        <p:nvPicPr>
          <p:cNvPr id="26" name="Picture 25" descr="Blue Gold Logo.png"/>
          <p:cNvPicPr>
            <a:picLocks noChangeAspect="1"/>
          </p:cNvPicPr>
          <p:nvPr/>
        </p:nvPicPr>
        <p:blipFill>
          <a:blip r:embed="rId4" cstate="print"/>
          <a:stretch>
            <a:fillRect/>
          </a:stretch>
        </p:blipFill>
        <p:spPr>
          <a:xfrm>
            <a:off x="533400" y="5485403"/>
            <a:ext cx="2011680" cy="686797"/>
          </a:xfrm>
          <a:prstGeom prst="rect">
            <a:avLst/>
          </a:prstGeom>
          <a:noFill/>
          <a:ln>
            <a:noFill/>
          </a:ln>
        </p:spPr>
      </p:pic>
      <p:pic>
        <p:nvPicPr>
          <p:cNvPr id="25" name="Picture 24">
            <a:extLst>
              <a:ext uri="{FF2B5EF4-FFF2-40B4-BE49-F238E27FC236}">
                <a16:creationId xmlns:a16="http://schemas.microsoft.com/office/drawing/2014/main" id="{D06161A1-0A86-4F74-8EAE-774CC380611B}"/>
              </a:ext>
            </a:extLst>
          </p:cNvPr>
          <p:cNvPicPr/>
          <p:nvPr userDrawn="1"/>
        </p:nvPicPr>
        <p:blipFill rotWithShape="1">
          <a:blip r:embed="rId5">
            <a:extLst>
              <a:ext uri="{28A0092B-C50C-407E-A947-70E740481C1C}">
                <a14:useLocalDpi xmlns:a14="http://schemas.microsoft.com/office/drawing/2010/main" val="0"/>
              </a:ext>
            </a:extLst>
          </a:blip>
          <a:srcRect t="20187" b="53174"/>
          <a:stretch/>
        </p:blipFill>
        <p:spPr bwMode="auto">
          <a:xfrm>
            <a:off x="-1" y="-991"/>
            <a:ext cx="6553201" cy="2050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1972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dirty="0"/>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2299437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3162000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575434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003997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extLst>
      <p:ext uri="{BB962C8B-B14F-4D97-AF65-F5344CB8AC3E}">
        <p14:creationId xmlns:p14="http://schemas.microsoft.com/office/powerpoint/2010/main" val="539298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68118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179570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23885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266367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4205457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3644168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8575712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342930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36092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85097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6002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7526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7526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 id="2147483686" r:id="rId22"/>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5"/>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5"/>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dirty="0"/>
          </a:p>
        </p:txBody>
      </p:sp>
    </p:spTree>
    <p:extLst>
      <p:ext uri="{BB962C8B-B14F-4D97-AF65-F5344CB8AC3E}">
        <p14:creationId xmlns:p14="http://schemas.microsoft.com/office/powerpoint/2010/main" val="12505852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ESC%20Binder/AB%201056%20background.pdf" TargetMode="External"/><Relationship Id="rId2" Type="http://schemas.openxmlformats.org/officeDocument/2006/relationships/hyperlink" Target="ESC%20Binder/Prop%2047%20background.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hyperlink" Target="../../Cohort%202.%20August%202019%20-%20May%202023/RFP%20Development%20and%20Related%20Topics/RFP/Proposition%2047%20Request%20for%20Proposals.pdf" TargetMode="External"/><Relationship Id="rId2" Type="http://schemas.openxmlformats.org/officeDocument/2006/relationships/hyperlink" Target="../Proposition%2047%20Cohort%20III%20Issue%20Paper%20-%20final%20%20.docx"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198120" y="2286000"/>
            <a:ext cx="9646920" cy="762000"/>
          </a:xfrm>
        </p:spPr>
        <p:txBody>
          <a:bodyPr/>
          <a:lstStyle/>
          <a:p>
            <a:br>
              <a:rPr lang="en-US" dirty="0">
                <a:cs typeface="Arial" panose="020B0604020202020204" pitchFamily="34" charset="0"/>
              </a:rPr>
            </a:br>
            <a:r>
              <a:rPr lang="en-US" b="1" dirty="0">
                <a:cs typeface="Arial" panose="020B0604020202020204" pitchFamily="34" charset="0"/>
              </a:rPr>
              <a:t>Board of State and Community Corrections</a:t>
            </a:r>
            <a:endParaRPr lang="en-US" sz="3400" b="1" dirty="0">
              <a:cs typeface="Arial" panose="020B0604020202020204" pitchFamily="34" charset="0"/>
            </a:endParaRPr>
          </a:p>
        </p:txBody>
      </p:sp>
      <p:sp>
        <p:nvSpPr>
          <p:cNvPr id="5" name="Title 21"/>
          <p:cNvSpPr txBox="1">
            <a:spLocks/>
          </p:cNvSpPr>
          <p:nvPr/>
        </p:nvSpPr>
        <p:spPr bwMode="auto">
          <a:xfrm>
            <a:off x="0" y="3505200"/>
            <a:ext cx="9144000" cy="9144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D5AF54"/>
                </a:solidFill>
                <a:effectLst/>
                <a:uLnTx/>
                <a:uFillTx/>
                <a:latin typeface="Arial Rounded MT Bold" pitchFamily="34" charset="0"/>
                <a:ea typeface="+mj-ea"/>
                <a:cs typeface="+mj-cs"/>
              </a:rPr>
              <a:t>Proposition 47 Grant Program</a:t>
            </a:r>
            <a:br>
              <a:rPr kumimoji="0" lang="en-US" sz="3200" b="0" i="0" u="none" strike="noStrike" kern="0" cap="none" spc="0" normalizeH="0" baseline="0" noProof="0" dirty="0">
                <a:ln>
                  <a:noFill/>
                </a:ln>
                <a:solidFill>
                  <a:srgbClr val="D5AF54"/>
                </a:solidFill>
                <a:effectLst/>
                <a:uLnTx/>
                <a:uFillTx/>
                <a:latin typeface="Arial Rounded MT Bold" pitchFamily="34" charset="0"/>
                <a:ea typeface="+mj-ea"/>
                <a:cs typeface="+mj-cs"/>
              </a:rPr>
            </a:br>
            <a:r>
              <a:rPr kumimoji="0" lang="en-US" sz="2800" b="0" i="0" u="none" strike="noStrike" kern="0" cap="none" spc="0" normalizeH="0" baseline="0" noProof="0" dirty="0">
                <a:ln>
                  <a:noFill/>
                </a:ln>
                <a:solidFill>
                  <a:srgbClr val="D5AF54"/>
                </a:solidFill>
                <a:effectLst/>
                <a:uLnTx/>
                <a:uFillTx/>
                <a:latin typeface="Arial Rounded MT Bold" pitchFamily="34" charset="0"/>
                <a:ea typeface="+mj-ea"/>
                <a:cs typeface="+mj-cs"/>
              </a:rPr>
              <a:t>Executive Steering Committee Meeting</a:t>
            </a:r>
          </a:p>
        </p:txBody>
      </p:sp>
      <p:sp>
        <p:nvSpPr>
          <p:cNvPr id="4" name="Title 21"/>
          <p:cNvSpPr txBox="1">
            <a:spLocks/>
          </p:cNvSpPr>
          <p:nvPr/>
        </p:nvSpPr>
        <p:spPr bwMode="auto">
          <a:xfrm>
            <a:off x="0" y="4724400"/>
            <a:ext cx="9144000" cy="685800"/>
          </a:xfrm>
          <a:prstGeom prst="rect">
            <a:avLst/>
          </a:prstGeom>
          <a:noFill/>
          <a:ln w="9525">
            <a:noFill/>
            <a:miter lim="800000"/>
            <a:headEnd/>
            <a:tailEnd/>
          </a:ln>
          <a:scene3d>
            <a:camera prst="orthographicFront"/>
            <a:lightRig rig="balanced" dir="t"/>
          </a:scene3d>
          <a:sp3d prstMaterial="clear"/>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cap="none" baseline="0">
                <a:solidFill>
                  <a:srgbClr val="1E3C78"/>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264D9A"/>
                </a:solidFill>
                <a:effectLst/>
                <a:uLnTx/>
                <a:uFillTx/>
                <a:latin typeface="Arial Rounded MT Bold" pitchFamily="34" charset="0"/>
                <a:ea typeface="+mj-ea"/>
                <a:cs typeface="+mj-cs"/>
              </a:rPr>
              <a:t>November 16, 2021</a:t>
            </a:r>
          </a:p>
        </p:txBody>
      </p:sp>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73016"/>
            <a:ext cx="8763000" cy="5580184"/>
          </a:xfrm>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10 Basic Steps of the ESC</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meets to develop the RFP</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RFP is released to the field</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Applicant proposals submitted to BSCC</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reviewed for technical compliance</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meets for rater training</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are distributed to ESC for reading</a:t>
            </a:r>
          </a:p>
          <a:p>
            <a:pPr marL="0" indent="0" fontAlgn="auto">
              <a:spcAft>
                <a:spcPts val="0"/>
              </a:spcAft>
              <a:buNone/>
              <a:defRPr/>
            </a:pPr>
            <a:endParaRPr lang="en-US" sz="2400" dirty="0"/>
          </a:p>
        </p:txBody>
      </p:sp>
      <p:sp>
        <p:nvSpPr>
          <p:cNvPr id="4" name="Title 1"/>
          <p:cNvSpPr txBox="1">
            <a:spLocks/>
          </p:cNvSpPr>
          <p:nvPr/>
        </p:nvSpPr>
        <p:spPr bwMode="auto">
          <a:xfrm>
            <a:off x="228600" y="304801"/>
            <a:ext cx="8229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24929908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73016"/>
            <a:ext cx="8763000" cy="5580184"/>
          </a:xfrm>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10 Basic Steps Of the ESC (Cont.)</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startAt="7"/>
              <a:defRPr/>
            </a:pPr>
            <a:r>
              <a:rPr lang="en-US" dirty="0">
                <a:solidFill>
                  <a:srgbClr val="002060"/>
                </a:solidFill>
                <a:latin typeface="Arial" pitchFamily="34" charset="0"/>
                <a:ea typeface="ＭＳ Ｐゴシック"/>
              </a:rPr>
              <a:t>ESC reads proposals and submits initial rating to BSCC</a:t>
            </a:r>
          </a:p>
          <a:p>
            <a:pPr marL="0" indent="0">
              <a:buClrTx/>
              <a:buSzPct val="90000"/>
              <a:buNone/>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Proposal rankings are viewed and discussed</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Project funding recommendations are made</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lvl="0" indent="-514350">
              <a:buClrTx/>
              <a:buSzTx/>
              <a:buFont typeface="+mj-lt"/>
              <a:buAutoNum type="arabicPeriod" startAt="8"/>
              <a:defRPr/>
            </a:pPr>
            <a:r>
              <a:rPr lang="en-US" dirty="0">
                <a:solidFill>
                  <a:srgbClr val="2D2D8A"/>
                </a:solidFill>
                <a:latin typeface="Arial" pitchFamily="34" charset="0"/>
                <a:ea typeface="ＭＳ Ｐゴシック"/>
              </a:rPr>
              <a:t>Recommendations go to the BSCC Board for approval</a:t>
            </a:r>
          </a:p>
          <a:p>
            <a:pPr marL="0" indent="0" fontAlgn="auto">
              <a:spcAft>
                <a:spcPts val="0"/>
              </a:spcAft>
              <a:buNone/>
              <a:defRPr/>
            </a:pPr>
            <a:endParaRPr lang="en-US" sz="2400" dirty="0"/>
          </a:p>
        </p:txBody>
      </p:sp>
      <p:sp>
        <p:nvSpPr>
          <p:cNvPr id="4" name="Title 1"/>
          <p:cNvSpPr txBox="1">
            <a:spLocks/>
          </p:cNvSpPr>
          <p:nvPr/>
        </p:nvSpPr>
        <p:spPr bwMode="auto">
          <a:xfrm>
            <a:off x="228600" y="304801"/>
            <a:ext cx="82296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41780119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5317-C9A2-4AB6-8C08-593F41BC8AF7}"/>
              </a:ext>
            </a:extLst>
          </p:cNvPr>
          <p:cNvSpPr>
            <a:spLocks noGrp="1"/>
          </p:cNvSpPr>
          <p:nvPr>
            <p:ph type="title"/>
          </p:nvPr>
        </p:nvSpPr>
        <p:spPr>
          <a:xfrm>
            <a:off x="228600" y="381000"/>
            <a:ext cx="7315200" cy="457200"/>
          </a:xfrm>
        </p:spPr>
        <p:txBody>
          <a:bodyPr/>
          <a:lstStyle/>
          <a:p>
            <a:r>
              <a:rPr lang="en-US" sz="1800" dirty="0">
                <a:solidFill>
                  <a:schemeClr val="accent5">
                    <a:lumMod val="75000"/>
                  </a:schemeClr>
                </a:solidFill>
              </a:rPr>
              <a:t>PROP 47 PROGRAM</a:t>
            </a:r>
          </a:p>
        </p:txBody>
      </p:sp>
      <p:sp>
        <p:nvSpPr>
          <p:cNvPr id="3" name="Content Placeholder 2">
            <a:extLst>
              <a:ext uri="{FF2B5EF4-FFF2-40B4-BE49-F238E27FC236}">
                <a16:creationId xmlns:a16="http://schemas.microsoft.com/office/drawing/2014/main" id="{32C57282-DD4A-4339-93FD-423BBF99024B}"/>
              </a:ext>
            </a:extLst>
          </p:cNvPr>
          <p:cNvSpPr>
            <a:spLocks noGrp="1"/>
          </p:cNvSpPr>
          <p:nvPr>
            <p:ph idx="1"/>
          </p:nvPr>
        </p:nvSpPr>
        <p:spPr/>
        <p:txBody>
          <a:bodyPr/>
          <a:lstStyle/>
          <a:p>
            <a:pPr marL="0" indent="0" algn="ctr">
              <a:buNone/>
            </a:pPr>
            <a:r>
              <a:rPr lang="en-US" dirty="0"/>
              <a:t>Review</a:t>
            </a:r>
          </a:p>
          <a:p>
            <a:endParaRPr lang="en-US" dirty="0"/>
          </a:p>
          <a:p>
            <a:r>
              <a:rPr lang="en-US" dirty="0">
                <a:hlinkClick r:id="rId2" action="ppaction://hlinkfile"/>
              </a:rPr>
              <a:t>Proposition 47 </a:t>
            </a:r>
            <a:endParaRPr lang="en-US" dirty="0"/>
          </a:p>
          <a:p>
            <a:endParaRPr lang="en-US" dirty="0"/>
          </a:p>
          <a:p>
            <a:r>
              <a:rPr lang="en-US" dirty="0">
                <a:hlinkClick r:id="rId3" action="ppaction://hlinkfile"/>
              </a:rPr>
              <a:t>Assembly Bill 1056</a:t>
            </a:r>
            <a:endParaRPr lang="en-US" dirty="0"/>
          </a:p>
        </p:txBody>
      </p:sp>
    </p:spTree>
    <p:extLst>
      <p:ext uri="{BB962C8B-B14F-4D97-AF65-F5344CB8AC3E}">
        <p14:creationId xmlns:p14="http://schemas.microsoft.com/office/powerpoint/2010/main" val="7145487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381000"/>
            <a:ext cx="82296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a:p>
            <a:r>
              <a:rPr lang="en-US" sz="1800" kern="0" dirty="0">
                <a:latin typeface="Arial" pitchFamily="34" charset="0"/>
                <a:cs typeface="Arial" pitchFamily="34" charset="0"/>
              </a:rPr>
              <a:t> </a:t>
            </a:r>
          </a:p>
        </p:txBody>
      </p:sp>
      <p:pic>
        <p:nvPicPr>
          <p:cNvPr id="6" name="Picture 2" descr="http://1.bp.blogspot.com/_a2RfdLVLRfs/TF1DEkYmeZI/AAAAAAAABP4/OMg2TRPiI2g/s1600/Vidya+Sury+time.gif">
            <a:extLst>
              <a:ext uri="{FF2B5EF4-FFF2-40B4-BE49-F238E27FC236}">
                <a16:creationId xmlns:a16="http://schemas.microsoft.com/office/drawing/2014/main" id="{813EC73C-C7F1-4F12-B131-08F4A7B6C3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33400"/>
            <a:ext cx="2133600" cy="143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B010FA8-8BD2-4599-B35C-AC0DAB6AD061}"/>
              </a:ext>
            </a:extLst>
          </p:cNvPr>
          <p:cNvSpPr txBox="1"/>
          <p:nvPr/>
        </p:nvSpPr>
        <p:spPr>
          <a:xfrm>
            <a:off x="762000" y="1828800"/>
            <a:ext cx="8153400" cy="1200329"/>
          </a:xfrm>
          <a:prstGeom prst="rect">
            <a:avLst/>
          </a:prstGeom>
          <a:noFill/>
        </p:spPr>
        <p:txBody>
          <a:bodyPr wrap="square" rtlCol="0">
            <a:spAutoFit/>
          </a:bodyPr>
          <a:lstStyle/>
          <a:p>
            <a:pPr algn="ctr"/>
            <a:r>
              <a:rPr lang="en-US" dirty="0">
                <a:solidFill>
                  <a:schemeClr val="bg1"/>
                </a:solidFill>
              </a:rPr>
              <a:t>PROPOSED PROJECT TIMELINE</a:t>
            </a:r>
          </a:p>
          <a:p>
            <a:pPr algn="ctr"/>
            <a:endParaRPr lang="en-US" dirty="0">
              <a:solidFill>
                <a:schemeClr val="bg1"/>
              </a:solidFill>
            </a:endParaRPr>
          </a:p>
          <a:p>
            <a:endParaRPr lang="en-US" dirty="0">
              <a:solidFill>
                <a:schemeClr val="bg1"/>
              </a:solidFill>
            </a:endParaRPr>
          </a:p>
        </p:txBody>
      </p:sp>
      <p:pic>
        <p:nvPicPr>
          <p:cNvPr id="3" name="Picture 2">
            <a:extLst>
              <a:ext uri="{FF2B5EF4-FFF2-40B4-BE49-F238E27FC236}">
                <a16:creationId xmlns:a16="http://schemas.microsoft.com/office/drawing/2014/main" id="{B78AA37F-7BD9-4F29-8A97-D37F82701571}"/>
              </a:ext>
            </a:extLst>
          </p:cNvPr>
          <p:cNvPicPr>
            <a:picLocks noChangeAspect="1"/>
          </p:cNvPicPr>
          <p:nvPr/>
        </p:nvPicPr>
        <p:blipFill>
          <a:blip r:embed="rId4"/>
          <a:stretch>
            <a:fillRect/>
          </a:stretch>
        </p:blipFill>
        <p:spPr>
          <a:xfrm>
            <a:off x="1280306" y="2458212"/>
            <a:ext cx="7116787" cy="4018788"/>
          </a:xfrm>
          <a:prstGeom prst="rect">
            <a:avLst/>
          </a:prstGeom>
        </p:spPr>
      </p:pic>
    </p:spTree>
    <p:extLst>
      <p:ext uri="{BB962C8B-B14F-4D97-AF65-F5344CB8AC3E}">
        <p14:creationId xmlns:p14="http://schemas.microsoft.com/office/powerpoint/2010/main" val="270760576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A371-1028-4485-BCE6-9F913412A128}"/>
              </a:ext>
            </a:extLst>
          </p:cNvPr>
          <p:cNvSpPr>
            <a:spLocks noGrp="1"/>
          </p:cNvSpPr>
          <p:nvPr>
            <p:ph type="title"/>
          </p:nvPr>
        </p:nvSpPr>
        <p:spPr>
          <a:xfrm>
            <a:off x="381000" y="381000"/>
            <a:ext cx="8458200" cy="381000"/>
          </a:xfrm>
        </p:spPr>
        <p:txBody>
          <a:bodyPr/>
          <a:lstStyle/>
          <a:p>
            <a:pPr algn="l"/>
            <a:r>
              <a:rPr lang="en-US" sz="1800" dirty="0">
                <a:solidFill>
                  <a:schemeClr val="accent5">
                    <a:lumMod val="75000"/>
                  </a:schemeClr>
                </a:solidFill>
                <a:latin typeface="+mn-lt"/>
              </a:rPr>
              <a:t>PROP 47 PROGRAM</a:t>
            </a:r>
          </a:p>
        </p:txBody>
      </p:sp>
      <p:sp>
        <p:nvSpPr>
          <p:cNvPr id="3" name="Subtitle 2">
            <a:extLst>
              <a:ext uri="{FF2B5EF4-FFF2-40B4-BE49-F238E27FC236}">
                <a16:creationId xmlns:a16="http://schemas.microsoft.com/office/drawing/2014/main" id="{4A6EFCB3-D26F-450B-AB4A-8830EA7F1ABB}"/>
              </a:ext>
            </a:extLst>
          </p:cNvPr>
          <p:cNvSpPr>
            <a:spLocks noGrp="1"/>
          </p:cNvSpPr>
          <p:nvPr>
            <p:ph type="subTitle" idx="1"/>
          </p:nvPr>
        </p:nvSpPr>
        <p:spPr>
          <a:xfrm>
            <a:off x="457200" y="1524000"/>
            <a:ext cx="8458200" cy="3048000"/>
          </a:xfrm>
        </p:spPr>
        <p:txBody>
          <a:bodyPr/>
          <a:lstStyle/>
          <a:p>
            <a:r>
              <a:rPr lang="en-US" dirty="0">
                <a:solidFill>
                  <a:schemeClr val="accent2">
                    <a:lumMod val="75000"/>
                  </a:schemeClr>
                </a:solidFill>
              </a:rPr>
              <a:t>Review of Issue Paper &amp; Cohort 2 RFP</a:t>
            </a:r>
          </a:p>
          <a:p>
            <a:endParaRPr lang="en-US" dirty="0">
              <a:solidFill>
                <a:schemeClr val="accent2">
                  <a:lumMod val="75000"/>
                </a:schemeClr>
              </a:solidFill>
            </a:endParaRPr>
          </a:p>
          <a:p>
            <a:r>
              <a:rPr lang="en-US" dirty="0">
                <a:solidFill>
                  <a:schemeClr val="accent2">
                    <a:lumMod val="75000"/>
                  </a:schemeClr>
                </a:solidFill>
                <a:hlinkClick r:id="rId2" action="ppaction://hlinkfile"/>
              </a:rPr>
              <a:t>Issue Paper</a:t>
            </a:r>
            <a:endParaRPr lang="en-US" dirty="0">
              <a:solidFill>
                <a:schemeClr val="accent2">
                  <a:lumMod val="75000"/>
                </a:schemeClr>
              </a:solidFill>
            </a:endParaRPr>
          </a:p>
          <a:p>
            <a:r>
              <a:rPr lang="en-US" dirty="0">
                <a:solidFill>
                  <a:schemeClr val="accent2">
                    <a:lumMod val="75000"/>
                  </a:schemeClr>
                </a:solidFill>
                <a:hlinkClick r:id="rId3" action="ppaction://hlinkfile"/>
              </a:rPr>
              <a:t>Cohort 2 RFP</a:t>
            </a:r>
            <a:endParaRPr lang="en-US" dirty="0">
              <a:solidFill>
                <a:schemeClr val="accent2">
                  <a:lumMod val="75000"/>
                </a:schemeClr>
              </a:solidFill>
            </a:endParaRPr>
          </a:p>
        </p:txBody>
      </p:sp>
    </p:spTree>
    <p:extLst>
      <p:ext uri="{BB962C8B-B14F-4D97-AF65-F5344CB8AC3E}">
        <p14:creationId xmlns:p14="http://schemas.microsoft.com/office/powerpoint/2010/main" val="4109415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5684-F160-4A2A-9232-CCD1C58E6147}"/>
              </a:ext>
            </a:extLst>
          </p:cNvPr>
          <p:cNvSpPr>
            <a:spLocks noGrp="1"/>
          </p:cNvSpPr>
          <p:nvPr>
            <p:ph type="title"/>
          </p:nvPr>
        </p:nvSpPr>
        <p:spPr>
          <a:xfrm>
            <a:off x="228600" y="533400"/>
            <a:ext cx="7315200" cy="457200"/>
          </a:xfrm>
        </p:spPr>
        <p:txBody>
          <a:bodyPr/>
          <a:lstStyle/>
          <a:p>
            <a:r>
              <a:rPr lang="en-US" sz="1800" dirty="0">
                <a:solidFill>
                  <a:schemeClr val="accent5">
                    <a:lumMod val="75000"/>
                  </a:schemeClr>
                </a:solidFill>
              </a:rPr>
              <a:t>PROP 47 PROGRAM</a:t>
            </a:r>
          </a:p>
        </p:txBody>
      </p:sp>
      <p:sp>
        <p:nvSpPr>
          <p:cNvPr id="3" name="Content Placeholder 2">
            <a:extLst>
              <a:ext uri="{FF2B5EF4-FFF2-40B4-BE49-F238E27FC236}">
                <a16:creationId xmlns:a16="http://schemas.microsoft.com/office/drawing/2014/main" id="{F5D869F9-4292-4AB7-B1A1-E3EAEB994355}"/>
              </a:ext>
            </a:extLst>
          </p:cNvPr>
          <p:cNvSpPr>
            <a:spLocks noGrp="1"/>
          </p:cNvSpPr>
          <p:nvPr>
            <p:ph idx="1"/>
          </p:nvPr>
        </p:nvSpPr>
        <p:spPr/>
        <p:txBody>
          <a:bodyPr/>
          <a:lstStyle/>
          <a:p>
            <a:pPr marL="0" indent="0" algn="ctr">
              <a:buNone/>
            </a:pPr>
            <a:r>
              <a:rPr lang="en-US" dirty="0"/>
              <a:t>ADJOURN MEETING </a:t>
            </a:r>
          </a:p>
        </p:txBody>
      </p:sp>
      <p:pic>
        <p:nvPicPr>
          <p:cNvPr id="5" name="Picture 4" descr="A group of people raising their hands&#10;&#10;Description automatically generated">
            <a:extLst>
              <a:ext uri="{FF2B5EF4-FFF2-40B4-BE49-F238E27FC236}">
                <a16:creationId xmlns:a16="http://schemas.microsoft.com/office/drawing/2014/main" id="{1B47DB06-E989-4589-A297-699CFFBFF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590800"/>
            <a:ext cx="4495800" cy="2266950"/>
          </a:xfrm>
          <a:prstGeom prst="rect">
            <a:avLst/>
          </a:prstGeom>
        </p:spPr>
      </p:pic>
    </p:spTree>
    <p:extLst>
      <p:ext uri="{BB962C8B-B14F-4D97-AF65-F5344CB8AC3E}">
        <p14:creationId xmlns:p14="http://schemas.microsoft.com/office/powerpoint/2010/main" val="22412173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153400" cy="5562600"/>
          </a:xfrm>
        </p:spPr>
        <p:txBody>
          <a:bodyPr/>
          <a:lstStyle/>
          <a:p>
            <a:pPr marL="0" indent="0" algn="ctr">
              <a:buClr>
                <a:schemeClr val="accent5"/>
              </a:buClr>
              <a:buNone/>
              <a:defRPr/>
            </a:pPr>
            <a:r>
              <a:rPr lang="en-US" b="1" dirty="0">
                <a:solidFill>
                  <a:schemeClr val="bg1"/>
                </a:solidFill>
                <a:cs typeface="Arial" panose="020B0604020202020204" pitchFamily="34" charset="0"/>
              </a:rPr>
              <a:t>Agenda</a:t>
            </a:r>
          </a:p>
          <a:p>
            <a:pPr marL="0" indent="0" algn="ctr">
              <a:buClr>
                <a:schemeClr val="accent5"/>
              </a:buClr>
              <a:buNone/>
              <a:defRPr/>
            </a:pPr>
            <a:endParaRPr lang="en-US" sz="1200" b="1" dirty="0">
              <a:solidFill>
                <a:srgbClr val="264D9A"/>
              </a:solidFill>
            </a:endParaRP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Welcome and Introductions</a:t>
            </a:r>
            <a:endParaRPr lang="en-US" sz="1000" dirty="0">
              <a:solidFill>
                <a:srgbClr val="264D9A"/>
              </a:solidFill>
            </a:endParaRP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Overview of the BSCC and ESC Processes</a:t>
            </a: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Bagley Keene Open Meeting Act</a:t>
            </a:r>
            <a:endParaRPr lang="en-US" sz="1000" dirty="0">
              <a:solidFill>
                <a:srgbClr val="264D9A"/>
              </a:solidFill>
            </a:endParaRP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Program ESC Timeline</a:t>
            </a: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Overview of the Prop 47 &amp; AB 1056</a:t>
            </a: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Project Timeline</a:t>
            </a:r>
          </a:p>
          <a:p>
            <a:pPr marL="447675" lvl="0" indent="-447675">
              <a:lnSpc>
                <a:spcPct val="150000"/>
              </a:lnSpc>
              <a:buClr>
                <a:srgbClr val="B4975A"/>
              </a:buClr>
              <a:buSzPct val="110000"/>
              <a:buFont typeface="Wingdings" panose="05000000000000000000" pitchFamily="2" charset="2"/>
              <a:buChar char="v"/>
            </a:pPr>
            <a:r>
              <a:rPr lang="en-US" sz="2400" b="1" dirty="0">
                <a:solidFill>
                  <a:srgbClr val="264D9A"/>
                </a:solidFill>
              </a:rPr>
              <a:t>Review of Issue Paper &amp; Development of RFP</a:t>
            </a:r>
          </a:p>
          <a:p>
            <a:pPr marL="447675" lvl="0" indent="-447675">
              <a:buClr>
                <a:srgbClr val="B4975A"/>
              </a:buClr>
              <a:buSzPct val="110000"/>
              <a:buFont typeface="Wingdings" panose="05000000000000000000" pitchFamily="2" charset="2"/>
              <a:buChar char="v"/>
            </a:pPr>
            <a:endParaRPr lang="en-US" sz="1000" dirty="0">
              <a:solidFill>
                <a:srgbClr val="264D9A"/>
              </a:solidFill>
            </a:endParaRPr>
          </a:p>
          <a:p>
            <a:pPr marL="0" lvl="0" indent="0">
              <a:buClr>
                <a:srgbClr val="B4975A"/>
              </a:buClr>
              <a:buSzPct val="110000"/>
              <a:buNone/>
            </a:pPr>
            <a:endParaRPr lang="en-US" sz="1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12635363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381000"/>
            <a:ext cx="8229600" cy="42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304800" y="1219200"/>
            <a:ext cx="8534400" cy="5135563"/>
          </a:xfrm>
        </p:spPr>
        <p:txBody>
          <a:bodyPr/>
          <a:lstStyle/>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                                               </a:t>
            </a:r>
          </a:p>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About </a:t>
            </a:r>
            <a:r>
              <a:rPr lang="en-US" altLang="en-US" sz="3200" dirty="0">
                <a:solidFill>
                  <a:srgbClr val="193A6D"/>
                </a:solidFill>
                <a:latin typeface="Tahoma"/>
                <a:ea typeface="ＭＳ Ｐゴシック"/>
                <a:cs typeface="Times New Roman" panose="02020603050405020304" pitchFamily="18" charset="0"/>
              </a:rPr>
              <a:t>the BSCC…                         </a:t>
            </a: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Reports directly to the Governor's Office</a:t>
            </a: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Organized under a Governor appointed Board made up of 13 members</a:t>
            </a:r>
          </a:p>
          <a:p>
            <a:pPr marL="1168400" lvl="1" indent="-711200">
              <a:buClrTx/>
              <a:buSzPct val="90000"/>
              <a:buFont typeface="Tahoma" panose="020B0604030504040204" pitchFamily="34" charset="0"/>
              <a:buAutoNum type="arabicPeriod"/>
            </a:pPr>
            <a:r>
              <a:rPr lang="en-US" altLang="en-US" sz="2200" dirty="0">
                <a:solidFill>
                  <a:srgbClr val="193A6D"/>
                </a:solidFill>
                <a:latin typeface="Arial" panose="020B0604020202020204" pitchFamily="34" charset="0"/>
                <a:ea typeface="ＭＳ Ｐゴシック"/>
                <a:cs typeface="Arial" panose="020B0604020202020204" pitchFamily="34" charset="0"/>
              </a:rPr>
              <a:t>Responsibilities include providing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pic>
        <p:nvPicPr>
          <p:cNvPr id="6" name="Picture 2" descr="http://www6.sfgov.org/ftp/css/main_pages/government_image3_284w198h.jpg">
            <a:extLst>
              <a:ext uri="{FF2B5EF4-FFF2-40B4-BE49-F238E27FC236}">
                <a16:creationId xmlns:a16="http://schemas.microsoft.com/office/drawing/2014/main" id="{65E59E7D-5752-4581-B6FE-338EDFDA2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91234"/>
            <a:ext cx="1795469" cy="167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176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4572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304800" y="1219200"/>
            <a:ext cx="8382000" cy="5135563"/>
          </a:xfrm>
        </p:spPr>
        <p:txBody>
          <a:bodyPr/>
          <a:lstStyle/>
          <a:p>
            <a:pPr marL="508000" lvl="0" indent="-508000" algn="ctr">
              <a:buClrTx/>
              <a:buSzTx/>
              <a:buNone/>
              <a:defRPr/>
            </a:pPr>
            <a:r>
              <a:rPr lang="en-US" b="1" dirty="0">
                <a:solidFill>
                  <a:schemeClr val="bg1"/>
                </a:solidFill>
                <a:latin typeface="Arial" pitchFamily="34" charset="0"/>
                <a:ea typeface="ＭＳ Ｐゴシック"/>
                <a:cs typeface="Arial" pitchFamily="34" charset="0"/>
              </a:rPr>
              <a:t>The 5 Divisions of the BSCC</a:t>
            </a:r>
          </a:p>
          <a:p>
            <a:pPr marL="908050" lvl="1" indent="-508000">
              <a:buClrTx/>
              <a:buSzTx/>
              <a:buNone/>
              <a:defRPr/>
            </a:pPr>
            <a:endParaRPr lang="en-US" sz="6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Facilities Standards and Operations (FSO) </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Inspections, Regulations, Compliance Monitoring</a:t>
            </a:r>
          </a:p>
          <a:p>
            <a:pPr marL="914400" lvl="2" indent="0">
              <a:buClrTx/>
              <a:buSzPct val="90000"/>
              <a:buNone/>
              <a:defRPr/>
            </a:pPr>
            <a:r>
              <a:rPr lang="en-US" sz="1000" dirty="0">
                <a:solidFill>
                  <a:schemeClr val="bg1"/>
                </a:solidFill>
                <a:latin typeface="Arial" pitchFamily="34" charset="0"/>
                <a:ea typeface="ＭＳ Ｐゴシック"/>
                <a:cs typeface="Arial" pitchFamily="34" charset="0"/>
              </a:rPr>
              <a:t> </a:t>
            </a: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Standards and Training for Corrections (STC)  </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Selection, Training and Standards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Corrections Planning and Grant Programs (CPGP)</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Criminal and Juvenile Justice Grant Programs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sz="2000" dirty="0">
                <a:solidFill>
                  <a:schemeClr val="bg1"/>
                </a:solidFill>
                <a:latin typeface="Arial" pitchFamily="34" charset="0"/>
                <a:ea typeface="ＭＳ Ｐゴシック"/>
                <a:cs typeface="Arial" pitchFamily="34" charset="0"/>
              </a:rPr>
              <a:t>County Facilities Construction (CFC)</a:t>
            </a:r>
          </a:p>
          <a:p>
            <a:pPr lvl="2">
              <a:buClrTx/>
              <a:buSzPct val="90000"/>
              <a:buFont typeface="Arial" panose="020B0604020202020204" pitchFamily="34" charset="0"/>
              <a:buChar char="•"/>
              <a:defRPr/>
            </a:pPr>
            <a:r>
              <a:rPr lang="en-US" dirty="0">
                <a:solidFill>
                  <a:schemeClr val="bg1"/>
                </a:solidFill>
                <a:latin typeface="Arial" pitchFamily="34" charset="0"/>
                <a:ea typeface="ＭＳ Ｐゴシック"/>
                <a:cs typeface="Arial" pitchFamily="34" charset="0"/>
              </a:rPr>
              <a:t>Admin. of construction financing for facilities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sz="2000" dirty="0">
                <a:solidFill>
                  <a:schemeClr val="bg1"/>
                </a:solidFill>
                <a:latin typeface="Arial" pitchFamily="34" charset="0"/>
                <a:ea typeface="ＭＳ Ｐゴシック"/>
                <a:cs typeface="Arial" pitchFamily="34" charset="0"/>
              </a:rPr>
              <a:t>Administration, Research and Program Support</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Admin., data collection, research, IT support</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4690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19200"/>
            <a:ext cx="8001000" cy="4906963"/>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600" b="1" dirty="0">
                <a:solidFill>
                  <a:srgbClr val="1E3C78"/>
                </a:solidFill>
                <a:ea typeface="+mj-ea"/>
                <a:cs typeface="+mj-cs"/>
              </a:rPr>
              <a:t>Executive</a:t>
            </a:r>
            <a:r>
              <a:rPr lang="en-US" sz="3600" b="1" cap="small" dirty="0">
                <a:solidFill>
                  <a:srgbClr val="1E3C78"/>
                </a:solidFill>
                <a:ea typeface="+mj-ea"/>
                <a:cs typeface="+mj-cs"/>
              </a:rPr>
              <a:t> </a:t>
            </a:r>
            <a:r>
              <a:rPr lang="en-US" sz="3600" b="1" dirty="0">
                <a:solidFill>
                  <a:srgbClr val="1E3C78"/>
                </a:solidFill>
                <a:ea typeface="+mj-ea"/>
                <a:cs typeface="+mj-cs"/>
              </a:rPr>
              <a:t>Steering Committee</a:t>
            </a:r>
          </a:p>
          <a:p>
            <a:pPr marL="0" indent="0" algn="ctr">
              <a:buClr>
                <a:schemeClr val="accent5"/>
              </a:buClr>
              <a:buNone/>
              <a:defRPr/>
            </a:pPr>
            <a:r>
              <a:rPr lang="en-US" sz="3600" b="1" dirty="0">
                <a:solidFill>
                  <a:srgbClr val="1E3C78"/>
                </a:solidFill>
                <a:ea typeface="+mj-ea"/>
                <a:cs typeface="+mj-cs"/>
              </a:rPr>
              <a:t>(ESC)</a:t>
            </a:r>
          </a:p>
          <a:p>
            <a:pPr marL="0" indent="0" algn="ctr">
              <a:buClr>
                <a:schemeClr val="accent5"/>
              </a:buClr>
              <a:buNone/>
              <a:defRPr/>
            </a:pPr>
            <a:endParaRPr lang="en-US" sz="1800" b="1" dirty="0">
              <a:solidFill>
                <a:srgbClr val="1E3C78"/>
              </a:solidFill>
              <a:ea typeface="+mj-ea"/>
              <a:cs typeface="+mj-cs"/>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BSCC uses ESCs to inform decision-making related to the Board’s programs</a:t>
            </a:r>
          </a:p>
          <a:p>
            <a:pPr lvl="0" eaLnBrk="0" hangingPunct="0">
              <a:spcBef>
                <a:spcPts val="0"/>
              </a:spcBef>
              <a:buClr>
                <a:srgbClr val="B4975A"/>
              </a:buClr>
              <a:buSzPct val="110000"/>
              <a:buFont typeface="Wingdings" panose="05000000000000000000" pitchFamily="2" charset="2"/>
              <a:buChar char="v"/>
            </a:pPr>
            <a:endParaRPr lang="en-US" sz="18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Subject matter experts and stakeholders representing public and private sectors</a:t>
            </a:r>
          </a:p>
          <a:p>
            <a:pPr marL="0" lvl="0" indent="0" eaLnBrk="0" hangingPunct="0">
              <a:spcBef>
                <a:spcPts val="0"/>
              </a:spcBef>
              <a:buClr>
                <a:srgbClr val="B4975A"/>
              </a:buClr>
              <a:buSzPct val="110000"/>
              <a:buNone/>
            </a:pPr>
            <a:endParaRPr lang="en-US" sz="1800" dirty="0">
              <a:solidFill>
                <a:srgbClr val="1E3C78"/>
              </a:solidFill>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16269191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084384"/>
            <a:ext cx="8229600" cy="5270380"/>
          </a:xfrm>
        </p:spPr>
        <p:txBody>
          <a:bodyPr rtlCol="0">
            <a:normAutofit lnSpcReduction="10000"/>
          </a:bodyPr>
          <a:lstStyle/>
          <a:p>
            <a:pPr marL="508000" lvl="0" indent="-508000" algn="ctr">
              <a:buClrTx/>
              <a:buSzTx/>
              <a:buNone/>
            </a:pPr>
            <a:r>
              <a:rPr lang="en-US" altLang="en-US" sz="3600" dirty="0">
                <a:solidFill>
                  <a:schemeClr val="bg1"/>
                </a:solidFill>
                <a:latin typeface="Arial" panose="020B0604020202020204" pitchFamily="34" charset="0"/>
                <a:ea typeface="ＭＳ Ｐゴシック"/>
              </a:rPr>
              <a:t>Role of the ESC</a:t>
            </a:r>
            <a:r>
              <a:rPr lang="en-US" altLang="en-US" dirty="0">
                <a:solidFill>
                  <a:schemeClr val="bg1"/>
                </a:solidFill>
                <a:latin typeface="Arial" panose="020B0604020202020204" pitchFamily="34" charset="0"/>
                <a:ea typeface="ＭＳ Ｐゴシック"/>
              </a:rPr>
              <a:t>     </a:t>
            </a:r>
          </a:p>
          <a:p>
            <a:pPr marL="508000" lvl="0" indent="-508000">
              <a:buClrTx/>
              <a:buSzTx/>
              <a:buNone/>
            </a:pPr>
            <a:endParaRPr lang="en-US" altLang="en-US" sz="2400" b="1"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None/>
            </a:pPr>
            <a:r>
              <a:rPr lang="en-US" altLang="en-US" sz="2400" b="1" dirty="0">
                <a:solidFill>
                  <a:schemeClr val="bg1"/>
                </a:solidFill>
                <a:latin typeface="Arial" panose="020B0604020202020204" pitchFamily="34" charset="0"/>
                <a:ea typeface="ＭＳ Ｐゴシック"/>
                <a:cs typeface="Arial" panose="020B0604020202020204" pitchFamily="34" charset="0"/>
              </a:rPr>
              <a:t>Use local/state expertise to:</a:t>
            </a:r>
          </a:p>
          <a:p>
            <a:pPr marL="508000" lvl="0" indent="-508000">
              <a:buClrTx/>
              <a:buSzTx/>
              <a:buNone/>
            </a:pPr>
            <a:endParaRPr lang="en-US" altLang="en-US" sz="800"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the project should include to support the overall goal</a:t>
            </a:r>
          </a:p>
          <a:p>
            <a:pPr marL="508000" lvl="0" indent="-508000">
              <a:buClrTx/>
              <a:buSzTx/>
              <a:buNone/>
            </a:pPr>
            <a:r>
              <a:rPr lang="en-US" altLang="en-US" sz="800" dirty="0">
                <a:solidFill>
                  <a:schemeClr val="bg1"/>
                </a:solidFill>
                <a:latin typeface="Arial" panose="020B0604020202020204" pitchFamily="34" charset="0"/>
                <a:ea typeface="ＭＳ Ｐゴシック"/>
              </a:rPr>
              <a:t> </a:t>
            </a: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applicants must do to compete effectively for the grant funds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Identify the factors that will be used to evaluate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Rate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Make funding recommendations to the Bo</a:t>
            </a:r>
            <a:r>
              <a:rPr lang="en-US" altLang="en-US" sz="2400" dirty="0">
                <a:solidFill>
                  <a:schemeClr val="bg1"/>
                </a:solidFill>
                <a:latin typeface="Arial" panose="020B0604020202020204" pitchFamily="34" charset="0"/>
                <a:ea typeface="ＭＳ Ｐゴシック"/>
              </a:rPr>
              <a:t>ard</a:t>
            </a:r>
            <a:endParaRPr lang="en-US" altLang="en-US" sz="2400" dirty="0">
              <a:solidFill>
                <a:schemeClr val="bg1"/>
              </a:solidFill>
              <a:latin typeface="Tahoma"/>
              <a:ea typeface="ＭＳ Ｐゴシック"/>
            </a:endParaRP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3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pic>
        <p:nvPicPr>
          <p:cNvPr id="5" name="Picture 2" descr="http://newsletter.iacac.org/wp-content/uploads/2010/11/grant_money.jpg">
            <a:extLst>
              <a:ext uri="{FF2B5EF4-FFF2-40B4-BE49-F238E27FC236}">
                <a16:creationId xmlns:a16="http://schemas.microsoft.com/office/drawing/2014/main" id="{792AF56E-3136-4E51-A94E-99D241F59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047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508000" indent="-508000" algn="ctr">
              <a:buClrTx/>
              <a:buSzTx/>
              <a:buNone/>
            </a:pPr>
            <a:r>
              <a:rPr lang="en-US" sz="3600" dirty="0">
                <a:solidFill>
                  <a:schemeClr val="bg1"/>
                </a:solidFill>
                <a:latin typeface="Arial" panose="020B0604020202020204" pitchFamily="34" charset="0"/>
                <a:ea typeface="ＭＳ Ｐゴシック"/>
              </a:rPr>
              <a:t>Goals of the ESC</a:t>
            </a:r>
          </a:p>
          <a:p>
            <a:pPr marL="0" indent="0">
              <a:buNone/>
            </a:pPr>
            <a:endParaRPr lang="en-US" sz="1100" dirty="0">
              <a:solidFill>
                <a:srgbClr val="A2874B"/>
              </a:solidFill>
            </a:endParaRPr>
          </a:p>
          <a:p>
            <a:endParaRPr lang="en-US" sz="800" dirty="0">
              <a:solidFill>
                <a:srgbClr val="A2874B"/>
              </a:solidFill>
              <a:latin typeface="Arial Black" panose="020B0A04020102020204" pitchFamily="34" charset="0"/>
            </a:endParaRPr>
          </a:p>
          <a:p>
            <a:pPr>
              <a:buClr>
                <a:srgbClr val="A2874B"/>
              </a:buClr>
              <a:buFont typeface="Wingdings" panose="05000000000000000000" pitchFamily="2" charset="2"/>
              <a:buChar char="v"/>
            </a:pPr>
            <a:r>
              <a:rPr lang="en-US" dirty="0">
                <a:solidFill>
                  <a:srgbClr val="1E3C78"/>
                </a:solidFill>
              </a:rPr>
              <a:t>Select the most meritorious proposals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is fair to all applicants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accepted measurement principles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Ensure all applicants feel they have been treated fairly</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will withstand challenges</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29447355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sz="3200" b="1" dirty="0">
                <a:solidFill>
                  <a:srgbClr val="1E3C78"/>
                </a:solidFill>
              </a:rPr>
              <a:t>BSCC Grant Process</a:t>
            </a:r>
            <a:endParaRPr lang="en-US" sz="3200" b="1"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lvl="0">
              <a:buClr>
                <a:srgbClr val="14285A">
                  <a:lumMod val="50000"/>
                </a:srgbClr>
              </a:buClr>
            </a:pPr>
            <a:r>
              <a:rPr lang="en-US" dirty="0">
                <a:solidFill>
                  <a:srgbClr val="1E3C78"/>
                </a:solidFill>
              </a:rPr>
              <a:t>Board Authorization</a:t>
            </a:r>
          </a:p>
          <a:p>
            <a:pPr lvl="0">
              <a:buClr>
                <a:srgbClr val="14285A">
                  <a:lumMod val="50000"/>
                </a:srgbClr>
              </a:buClr>
              <a:buFont typeface="Arial" panose="020B0604020202020204" pitchFamily="34" charset="0"/>
              <a:buChar char="•"/>
            </a:pPr>
            <a:endParaRPr lang="en-US" sz="1400" dirty="0">
              <a:solidFill>
                <a:srgbClr val="1E3C78"/>
              </a:solidFill>
            </a:endParaRPr>
          </a:p>
          <a:p>
            <a:pPr lvl="0">
              <a:buClr>
                <a:srgbClr val="14285A">
                  <a:lumMod val="50000"/>
                </a:srgbClr>
              </a:buClr>
            </a:pPr>
            <a:r>
              <a:rPr lang="en-US" dirty="0">
                <a:solidFill>
                  <a:srgbClr val="1E3C78"/>
                </a:solidFill>
              </a:rPr>
              <a:t>Executive Steering Committee (ESC)</a:t>
            </a:r>
          </a:p>
          <a:p>
            <a:pPr marL="0" lvl="0" indent="0">
              <a:buClr>
                <a:srgbClr val="14285A">
                  <a:lumMod val="50000"/>
                </a:srgbClr>
              </a:buClr>
              <a:buNone/>
            </a:pPr>
            <a:endParaRPr lang="en-US" sz="1400" dirty="0">
              <a:solidFill>
                <a:srgbClr val="1E3C78"/>
              </a:solidFill>
            </a:endParaRPr>
          </a:p>
          <a:p>
            <a:pPr lvl="0">
              <a:buClr>
                <a:srgbClr val="14285A">
                  <a:lumMod val="50000"/>
                </a:srgbClr>
              </a:buClr>
            </a:pPr>
            <a:r>
              <a:rPr lang="en-US" dirty="0">
                <a:solidFill>
                  <a:srgbClr val="1E3C78"/>
                </a:solidFill>
              </a:rPr>
              <a:t>RFP Development</a:t>
            </a:r>
          </a:p>
          <a:p>
            <a:pPr marL="0" lvl="0" indent="0">
              <a:buClr>
                <a:srgbClr val="14285A">
                  <a:lumMod val="50000"/>
                </a:srgbClr>
              </a:buClr>
              <a:buNone/>
            </a:pPr>
            <a:endParaRPr lang="en-US" sz="1400" dirty="0">
              <a:solidFill>
                <a:srgbClr val="1E3C78"/>
              </a:solidFill>
            </a:endParaRPr>
          </a:p>
          <a:p>
            <a:pPr lvl="0">
              <a:buClr>
                <a:srgbClr val="14285A">
                  <a:lumMod val="50000"/>
                </a:srgbClr>
              </a:buClr>
            </a:pPr>
            <a:r>
              <a:rPr lang="en-US" dirty="0">
                <a:solidFill>
                  <a:srgbClr val="1E3C78"/>
                </a:solidFill>
              </a:rPr>
              <a:t>Fair and Equitable Process</a:t>
            </a:r>
          </a:p>
          <a:p>
            <a:pPr lvl="0">
              <a:buClr>
                <a:srgbClr val="14285A">
                  <a:lumMod val="50000"/>
                </a:srgbClr>
              </a:buClr>
            </a:pPr>
            <a:endParaRPr lang="en-US" sz="1400" dirty="0">
              <a:solidFill>
                <a:srgbClr val="1E3C78"/>
              </a:solidFill>
            </a:endParaRPr>
          </a:p>
          <a:p>
            <a:pPr lvl="0">
              <a:buClr>
                <a:srgbClr val="14285A">
                  <a:lumMod val="50000"/>
                </a:srgbClr>
              </a:buClr>
            </a:pPr>
            <a:r>
              <a:rPr lang="en-US" dirty="0">
                <a:solidFill>
                  <a:srgbClr val="1E3C78"/>
                </a:solidFill>
              </a:rPr>
              <a:t>Transparency </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20426835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sz="2400" b="1" dirty="0">
                <a:solidFill>
                  <a:srgbClr val="1E3C78"/>
                </a:solidFill>
              </a:rPr>
              <a:t>Conflict of Interest Laws</a:t>
            </a:r>
            <a:endParaRPr lang="en-US" sz="2400" dirty="0">
              <a:solidFill>
                <a:srgbClr val="1E3C78"/>
              </a:solidFill>
              <a:latin typeface="Arial" panose="020B0604020202020204" pitchFamily="34" charset="0"/>
              <a:cs typeface="Arial" panose="020B0604020202020204" pitchFamily="34" charset="0"/>
            </a:endParaRPr>
          </a:p>
          <a:p>
            <a:pPr lvl="0">
              <a:buClr>
                <a:srgbClr val="14285A">
                  <a:lumMod val="50000"/>
                </a:srgbClr>
              </a:buClr>
            </a:pPr>
            <a:r>
              <a:rPr lang="en-US" sz="2400" dirty="0">
                <a:solidFill>
                  <a:srgbClr val="1E3C78"/>
                </a:solidFill>
              </a:rPr>
              <a:t>Government Code 1090 prohibits participation of financially interested individuals in the ESC process.</a:t>
            </a:r>
          </a:p>
          <a:p>
            <a:pPr marL="0" lvl="0" indent="0">
              <a:buClr>
                <a:srgbClr val="14285A">
                  <a:lumMod val="50000"/>
                </a:srgbClr>
              </a:buClr>
              <a:buNone/>
            </a:pPr>
            <a:endParaRPr lang="en-US" sz="2400" dirty="0">
              <a:solidFill>
                <a:srgbClr val="1E3C78"/>
              </a:solidFill>
            </a:endParaRPr>
          </a:p>
          <a:p>
            <a:pPr lvl="0">
              <a:buClr>
                <a:srgbClr val="14285A">
                  <a:lumMod val="50000"/>
                </a:srgbClr>
              </a:buClr>
            </a:pPr>
            <a:r>
              <a:rPr lang="en-US" sz="2400" dirty="0">
                <a:solidFill>
                  <a:srgbClr val="1E3C78"/>
                </a:solidFill>
              </a:rPr>
              <a:t>A person who is “financially interested” includes employees of any governmental, nongovernmental entity or service provider that might receive funding through the applicable grant project.</a:t>
            </a:r>
          </a:p>
          <a:p>
            <a:pPr marL="0" lvl="0" indent="0">
              <a:buClr>
                <a:srgbClr val="14285A">
                  <a:lumMod val="50000"/>
                </a:srgbClr>
              </a:buClr>
              <a:buNone/>
            </a:pPr>
            <a:endParaRPr lang="en-US" sz="2400" dirty="0">
              <a:solidFill>
                <a:srgbClr val="1E3C78"/>
              </a:solidFill>
            </a:endParaRPr>
          </a:p>
          <a:p>
            <a:pPr lvl="0">
              <a:buClr>
                <a:srgbClr val="14285A">
                  <a:lumMod val="50000"/>
                </a:srgbClr>
              </a:buClr>
            </a:pPr>
            <a:r>
              <a:rPr lang="en-US" sz="2400" dirty="0">
                <a:solidFill>
                  <a:srgbClr val="1E3C78"/>
                </a:solidFill>
              </a:rPr>
              <a:t>Prop 47 exclusions:  members of a committee created by the board pursuant to Section 6046.3, have no financial interest in any contract made by the board, including a grant .</a:t>
            </a:r>
          </a:p>
          <a:p>
            <a:pPr marL="0" lvl="0" indent="0">
              <a:buClr>
                <a:srgbClr val="14285A">
                  <a:lumMod val="50000"/>
                </a:srgbClr>
              </a:buClr>
              <a:buNone/>
            </a:pPr>
            <a:endParaRPr lang="en-US" sz="1400" dirty="0">
              <a:solidFill>
                <a:srgbClr val="1E3C78"/>
              </a:solidFill>
            </a:endParaRPr>
          </a:p>
          <a:p>
            <a:pPr marL="0" lvl="0" indent="0">
              <a:buClr>
                <a:srgbClr val="14285A">
                  <a:lumMod val="50000"/>
                </a:srgbClr>
              </a:buClr>
              <a:buNone/>
            </a:pPr>
            <a:endParaRPr lang="en-US" sz="1400" dirty="0">
              <a:solidFill>
                <a:srgbClr val="1E3C78"/>
              </a:solidFill>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PROP 47 PROGRAM</a:t>
            </a:r>
          </a:p>
        </p:txBody>
      </p:sp>
    </p:spTree>
    <p:extLst>
      <p:ext uri="{BB962C8B-B14F-4D97-AF65-F5344CB8AC3E}">
        <p14:creationId xmlns:p14="http://schemas.microsoft.com/office/powerpoint/2010/main" val="3378732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9222</TotalTime>
  <Words>570</Words>
  <Application>Microsoft Office PowerPoint</Application>
  <PresentationFormat>On-screen Show (4:3)</PresentationFormat>
  <Paragraphs>154</Paragraphs>
  <Slides>15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Arial Narrow</vt:lpstr>
      <vt:lpstr>Arial Rounded MT Bold</vt:lpstr>
      <vt:lpstr>Tahoma</vt:lpstr>
      <vt:lpstr>Times New Roman</vt:lpstr>
      <vt:lpstr>Wingdings</vt:lpstr>
      <vt:lpstr>01018438</vt:lpstr>
      <vt:lpstr>Axis</vt:lpstr>
      <vt:lpstr> Board of State and Community Corrections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 47 PROGRAM</vt:lpstr>
      <vt:lpstr>PowerPoint Presentation</vt:lpstr>
      <vt:lpstr>PROP 47 PROGRAM</vt:lpstr>
      <vt:lpstr>PROP 47 PROGRAM</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Renault, Dameion@BSCC</cp:lastModifiedBy>
  <cp:revision>209</cp:revision>
  <cp:lastPrinted>2017-12-05T19:33:51Z</cp:lastPrinted>
  <dcterms:created xsi:type="dcterms:W3CDTF">2014-07-24T16:31:56Z</dcterms:created>
  <dcterms:modified xsi:type="dcterms:W3CDTF">2021-11-15T19:16:44Z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