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24"/>
  </p:notesMasterIdLst>
  <p:sldIdLst>
    <p:sldId id="260" r:id="rId2"/>
    <p:sldId id="282" r:id="rId3"/>
    <p:sldId id="261" r:id="rId4"/>
    <p:sldId id="270" r:id="rId5"/>
    <p:sldId id="272" r:id="rId6"/>
    <p:sldId id="262" r:id="rId7"/>
    <p:sldId id="263" r:id="rId8"/>
    <p:sldId id="259" r:id="rId9"/>
    <p:sldId id="264" r:id="rId10"/>
    <p:sldId id="265" r:id="rId11"/>
    <p:sldId id="267" r:id="rId12"/>
    <p:sldId id="266" r:id="rId13"/>
    <p:sldId id="268" r:id="rId14"/>
    <p:sldId id="269" r:id="rId15"/>
    <p:sldId id="274" r:id="rId16"/>
    <p:sldId id="273" r:id="rId17"/>
    <p:sldId id="275" r:id="rId18"/>
    <p:sldId id="277" r:id="rId19"/>
    <p:sldId id="279" r:id="rId20"/>
    <p:sldId id="280" r:id="rId21"/>
    <p:sldId id="281" r:id="rId22"/>
    <p:sldId id="27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3B31B9A-047A-4F78-B6EA-D0FDE0F6D860}" type="datetimeFigureOut">
              <a:rPr lang="en-US" smtClean="0"/>
              <a:t>4/15/2016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BE4F676-A023-4C9B-BDE8-1F04C1979AB7}" type="slidenum">
              <a:rPr lang="en-US" smtClean="0"/>
              <a:t>‹#›</a:t>
            </a:fld>
            <a:endParaRPr lang="en-US"/>
          </a:p>
        </p:txBody>
      </p:sp>
    </p:spTree>
    <p:extLst>
      <p:ext uri="{BB962C8B-B14F-4D97-AF65-F5344CB8AC3E}">
        <p14:creationId xmlns:p14="http://schemas.microsoft.com/office/powerpoint/2010/main" val="139684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E4F676-A023-4C9B-BDE8-1F04C1979AB7}" type="slidenum">
              <a:rPr lang="en-US" smtClean="0"/>
              <a:t>10</a:t>
            </a:fld>
            <a:endParaRPr lang="en-US"/>
          </a:p>
        </p:txBody>
      </p:sp>
    </p:spTree>
    <p:extLst>
      <p:ext uri="{BB962C8B-B14F-4D97-AF65-F5344CB8AC3E}">
        <p14:creationId xmlns:p14="http://schemas.microsoft.com/office/powerpoint/2010/main" val="276568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smtClean="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3" cstate="print"/>
          <a:stretch>
            <a:fillRect/>
          </a:stretch>
        </p:blipFill>
        <p:spPr>
          <a:xfrm>
            <a:off x="1828800" y="732109"/>
            <a:ext cx="5486400" cy="1163920"/>
          </a:xfrm>
          <a:prstGeom prst="rect">
            <a:avLst/>
          </a:prstGeom>
        </p:spPr>
      </p:pic>
    </p:spTree>
    <p:extLst>
      <p:ext uri="{BB962C8B-B14F-4D97-AF65-F5344CB8AC3E}">
        <p14:creationId xmlns:p14="http://schemas.microsoft.com/office/powerpoint/2010/main" val="117678193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46510926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3046372331"/>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30055777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589783372"/>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40500599"/>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8983893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359586938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rgbClr val="1E3C78"/>
                </a:solidFill>
              </a:defRPr>
            </a:lvl1pPr>
            <a:lvl2pPr>
              <a:buSzPct val="100000"/>
              <a:buFontTx/>
              <a:buBlip>
                <a:blip r:embed="rId2"/>
              </a:buBlip>
              <a:defRPr>
                <a:solidFill>
                  <a:srgbClr val="1E3C78"/>
                </a:solidFill>
              </a:defRPr>
            </a:lvl2pPr>
            <a:lvl3pPr>
              <a:buSzPct val="100000"/>
              <a:buFontTx/>
              <a:buBlip>
                <a:blip r:embed="rId2"/>
              </a:buBlip>
              <a:defRPr>
                <a:solidFill>
                  <a:srgbClr val="1E3C78"/>
                </a:solidFill>
              </a:defRPr>
            </a:lvl3pPr>
            <a:lvl4pPr>
              <a:buSzPct val="100000"/>
              <a:buFontTx/>
              <a:buBlip>
                <a:blip r:embed="rId2"/>
              </a:buBlip>
              <a:defRPr>
                <a:solidFill>
                  <a:srgbClr val="1E3C78"/>
                </a:solidFill>
              </a:defRPr>
            </a:lvl4pPr>
            <a:lvl5pPr>
              <a:buSzPct val="100000"/>
              <a:buFontTx/>
              <a:buBlip>
                <a:blip r:embed="rId2"/>
              </a:buBlip>
              <a:defRPr>
                <a:solidFill>
                  <a:srgbClr val="1E3C7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16626074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395795935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714500" y="2057400"/>
            <a:ext cx="3467100" cy="3505200"/>
          </a:xfrm>
        </p:spPr>
        <p:txBody>
          <a:bodyPr/>
          <a:lstStyle>
            <a:lvl1pPr>
              <a:buFontTx/>
              <a:buBlip>
                <a:blip r:embed="rId2"/>
              </a:buBlip>
              <a:defRPr sz="2400">
                <a:solidFill>
                  <a:schemeClr val="accent2">
                    <a:lumMod val="75000"/>
                  </a:schemeClr>
                </a:solidFill>
              </a:defRPr>
            </a:lvl1pPr>
            <a:lvl2pPr>
              <a:buFontTx/>
              <a:buBlip>
                <a:blip r:embed="rId2"/>
              </a:buBlip>
              <a:defRPr sz="2200">
                <a:solidFill>
                  <a:schemeClr val="accent2">
                    <a:lumMod val="75000"/>
                  </a:schemeClr>
                </a:solidFill>
              </a:defRPr>
            </a:lvl2pPr>
            <a:lvl3pPr>
              <a:buFontTx/>
              <a:buBlip>
                <a:blip r:embed="rId2"/>
              </a:buBlip>
              <a:defRPr sz="2000">
                <a:solidFill>
                  <a:schemeClr val="accent2">
                    <a:lumMod val="75000"/>
                  </a:schemeClr>
                </a:solidFill>
              </a:defRPr>
            </a:lvl3pPr>
            <a:lvl4pPr>
              <a:buFontTx/>
              <a:buBlip>
                <a:blip r:embed="rId2"/>
              </a:buBlip>
              <a:defRPr sz="1800">
                <a:solidFill>
                  <a:schemeClr val="accent2">
                    <a:lumMod val="75000"/>
                  </a:schemeClr>
                </a:solidFill>
              </a:defRPr>
            </a:lvl4pPr>
            <a:lvl5pPr>
              <a:buFontTx/>
              <a:buBlip>
                <a:blip r:embed="rId2"/>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2057400"/>
            <a:ext cx="3657600" cy="3505200"/>
          </a:xfrm>
        </p:spPr>
        <p:txBody>
          <a:bodyPr/>
          <a:lstStyle>
            <a:lvl1pPr>
              <a:buFontTx/>
              <a:buBlip>
                <a:blip r:embed="rId2"/>
              </a:buBlip>
              <a:defRPr sz="2400">
                <a:solidFill>
                  <a:schemeClr val="accent2">
                    <a:lumMod val="75000"/>
                  </a:schemeClr>
                </a:solidFill>
              </a:defRPr>
            </a:lvl1pPr>
            <a:lvl2pPr>
              <a:buFontTx/>
              <a:buBlip>
                <a:blip r:embed="rId2"/>
              </a:buBlip>
              <a:defRPr sz="2200">
                <a:solidFill>
                  <a:schemeClr val="accent2">
                    <a:lumMod val="75000"/>
                  </a:schemeClr>
                </a:solidFill>
              </a:defRPr>
            </a:lvl2pPr>
            <a:lvl3pPr>
              <a:buFontTx/>
              <a:buBlip>
                <a:blip r:embed="rId2"/>
              </a:buBlip>
              <a:defRPr sz="2000">
                <a:solidFill>
                  <a:schemeClr val="accent2">
                    <a:lumMod val="75000"/>
                  </a:schemeClr>
                </a:solidFill>
              </a:defRPr>
            </a:lvl3pPr>
            <a:lvl4pPr>
              <a:buFontTx/>
              <a:buBlip>
                <a:blip r:embed="rId2"/>
              </a:buBlip>
              <a:defRPr sz="1800">
                <a:solidFill>
                  <a:schemeClr val="accent2">
                    <a:lumMod val="75000"/>
                  </a:schemeClr>
                </a:solidFill>
              </a:defRPr>
            </a:lvl4pPr>
            <a:lvl5pPr>
              <a:buFontTx/>
              <a:buBlip>
                <a:blip r:embed="rId2"/>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02310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smtClean="0"/>
              <a:t>Click to edit Master title style</a:t>
            </a:r>
            <a:endParaRPr lang="en-US" dirty="0"/>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smtClean="0"/>
              <a:t>Click to edit Master subtitle style</a:t>
            </a:r>
          </a:p>
        </p:txBody>
      </p:sp>
      <p:pic>
        <p:nvPicPr>
          <p:cNvPr id="11"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58767642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smtClean="0"/>
              <a:t>Click to edit Master title style</a:t>
            </a:r>
            <a:endParaRPr lang="en-US" dirty="0"/>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smtClean="0"/>
              <a:t>Click to edit Master subtitle style</a:t>
            </a:r>
          </a:p>
        </p:txBody>
      </p:sp>
      <p:pic>
        <p:nvPicPr>
          <p:cNvPr id="6"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414191008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029115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2"/>
              </a:buBlip>
              <a:defRPr sz="2400">
                <a:solidFill>
                  <a:schemeClr val="accent2">
                    <a:lumMod val="75000"/>
                  </a:schemeClr>
                </a:solidFill>
              </a:defRPr>
            </a:lvl2pPr>
            <a:lvl3pPr marL="688975" indent="-228600">
              <a:buFontTx/>
              <a:buBlip>
                <a:blip r:embed="rId2"/>
              </a:buBlip>
              <a:defRPr sz="2200">
                <a:solidFill>
                  <a:schemeClr val="accent2">
                    <a:lumMod val="75000"/>
                  </a:schemeClr>
                </a:solidFill>
              </a:defRPr>
            </a:lvl3pPr>
            <a:lvl4pPr marL="1031875" indent="-230188">
              <a:buFontTx/>
              <a:buBlip>
                <a:blip r:embed="rId2"/>
              </a:buBlip>
              <a:defRPr sz="2000">
                <a:solidFill>
                  <a:schemeClr val="accent2">
                    <a:lumMod val="75000"/>
                  </a:schemeClr>
                </a:solidFill>
              </a:defRPr>
            </a:lvl4pPr>
            <a:lvl5pPr marL="1374775" indent="-227013">
              <a:buFontTx/>
              <a:buBlip>
                <a:blip r:embed="rId2"/>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360008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t="-1000" b="-1000"/>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825222299"/>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Lst>
  <p:transition/>
  <p:timing>
    <p:tnLst>
      <p:par>
        <p:cTn id="1" dur="indefinite" restart="never" nodeType="tmRoot"/>
      </p:par>
    </p:tnLst>
  </p:timing>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18"/>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18"/>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18"/>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18"/>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18"/>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lang="en-US" smtClean="0"/>
              <a:pPr/>
              <a:t>1</a:t>
            </a:fld>
            <a:endParaRPr lang="en-US"/>
          </a:p>
        </p:txBody>
      </p:sp>
      <p:sp>
        <p:nvSpPr>
          <p:cNvPr id="5" name="Content Placeholder 4"/>
          <p:cNvSpPr>
            <a:spLocks noGrp="1"/>
          </p:cNvSpPr>
          <p:nvPr>
            <p:ph idx="4294967295"/>
          </p:nvPr>
        </p:nvSpPr>
        <p:spPr>
          <a:xfrm>
            <a:off x="2009775" y="1905000"/>
            <a:ext cx="6343650" cy="3530600"/>
          </a:xfrm>
        </p:spPr>
        <p:txBody>
          <a:bodyPr/>
          <a:lstStyle/>
          <a:p>
            <a:r>
              <a:rPr lang="en-US" dirty="0" smtClean="0">
                <a:solidFill>
                  <a:srgbClr val="000000"/>
                </a:solidFill>
              </a:rPr>
              <a:t>Overview of the statutes and case law governing conflicts of interest.  </a:t>
            </a:r>
          </a:p>
          <a:p>
            <a:r>
              <a:rPr lang="en-US" dirty="0" smtClean="0">
                <a:solidFill>
                  <a:srgbClr val="000000"/>
                </a:solidFill>
              </a:rPr>
              <a:t>How CA’s conflicts of interest laws apply to the Board and to the Executive Steering Committees.</a:t>
            </a:r>
          </a:p>
          <a:p>
            <a:r>
              <a:rPr lang="en-US" dirty="0" smtClean="0">
                <a:solidFill>
                  <a:srgbClr val="000000"/>
                </a:solidFill>
              </a:rPr>
              <a:t>How CA law treats employees of governmental entities and employees of nonprofits.</a:t>
            </a:r>
          </a:p>
          <a:p>
            <a:r>
              <a:rPr lang="en-US" dirty="0" smtClean="0">
                <a:solidFill>
                  <a:srgbClr val="000000"/>
                </a:solidFill>
              </a:rPr>
              <a:t>Questions.</a:t>
            </a:r>
          </a:p>
          <a:p>
            <a:endParaRPr lang="en-US" dirty="0">
              <a:solidFill>
                <a:srgbClr val="000000"/>
              </a:solidFill>
            </a:endParaRPr>
          </a:p>
        </p:txBody>
      </p:sp>
      <p:sp>
        <p:nvSpPr>
          <p:cNvPr id="4" name="Title 3"/>
          <p:cNvSpPr>
            <a:spLocks noGrp="1"/>
          </p:cNvSpPr>
          <p:nvPr>
            <p:ph type="title" idx="4294967295"/>
          </p:nvPr>
        </p:nvSpPr>
        <p:spPr>
          <a:xfrm>
            <a:off x="2009775" y="1032030"/>
            <a:ext cx="6343650" cy="709613"/>
          </a:xfrm>
        </p:spPr>
        <p:txBody>
          <a:bodyPr/>
          <a:lstStyle/>
          <a:p>
            <a:pPr algn="ctr"/>
            <a:r>
              <a:rPr lang="en-US" dirty="0" smtClean="0"/>
              <a:t>Conflicts of Interest</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33600" y="1063625"/>
            <a:ext cx="6343650" cy="709613"/>
          </a:xfrm>
        </p:spPr>
        <p:txBody>
          <a:bodyPr/>
          <a:lstStyle/>
          <a:p>
            <a:pPr algn="ctr"/>
            <a:r>
              <a:rPr dirty="0" smtClean="0"/>
              <a:t>ESC Members as "Employees"?</a:t>
            </a:r>
            <a:endParaRPr lang="en-US" dirty="0"/>
          </a:p>
        </p:txBody>
      </p:sp>
      <p:sp>
        <p:nvSpPr>
          <p:cNvPr id="2" name="Content Placeholder 1"/>
          <p:cNvSpPr>
            <a:spLocks noGrp="1"/>
          </p:cNvSpPr>
          <p:nvPr>
            <p:ph idx="4294967295"/>
          </p:nvPr>
        </p:nvSpPr>
        <p:spPr>
          <a:xfrm>
            <a:off x="1905000" y="1905000"/>
            <a:ext cx="6343650" cy="3530600"/>
          </a:xfrm>
        </p:spPr>
        <p:txBody>
          <a:bodyPr/>
          <a:lstStyle/>
          <a:p>
            <a:r>
              <a:rPr lang="en-US" sz="2700" dirty="0" smtClean="0">
                <a:solidFill>
                  <a:srgbClr val="000000"/>
                </a:solidFill>
              </a:rPr>
              <a:t>The definition of “employee” encompasses more than persons who are employed by a public entity.</a:t>
            </a:r>
          </a:p>
          <a:p>
            <a:r>
              <a:rPr lang="en-US" sz="2700" dirty="0" smtClean="0">
                <a:solidFill>
                  <a:srgbClr val="000000"/>
                </a:solidFill>
              </a:rPr>
              <a:t>Includes private consultants acting on behalf of a public entity.  </a:t>
            </a:r>
          </a:p>
          <a:p>
            <a:r>
              <a:rPr lang="en-US" sz="2700" dirty="0" smtClean="0">
                <a:solidFill>
                  <a:srgbClr val="000000"/>
                </a:solidFill>
              </a:rPr>
              <a:t>Includes persons acting in advisory positions who have potential to exert considerable influence over the contracting decision of a public agency.</a:t>
            </a: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10</a:t>
            </a:fld>
            <a:endParaRPr kumimoji="0"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09800" y="1320006"/>
            <a:ext cx="6343650" cy="709613"/>
          </a:xfrm>
        </p:spPr>
        <p:txBody>
          <a:bodyPr>
            <a:normAutofit fontScale="90000"/>
          </a:bodyPr>
          <a:lstStyle/>
          <a:p>
            <a:pPr algn="ctr"/>
            <a:r>
              <a:rPr dirty="0" smtClean="0"/>
              <a:t>Are the ESC</a:t>
            </a:r>
            <a:r>
              <a:rPr lang="en-US" dirty="0" smtClean="0"/>
              <a:t> members acting on behalf of the public?  </a:t>
            </a:r>
            <a:endParaRPr dirty="0" smtClean="0"/>
          </a:p>
        </p:txBody>
      </p:sp>
      <p:sp>
        <p:nvSpPr>
          <p:cNvPr id="2" name="Content Placeholder 1"/>
          <p:cNvSpPr>
            <a:spLocks noGrp="1"/>
          </p:cNvSpPr>
          <p:nvPr>
            <p:ph idx="4294967295"/>
          </p:nvPr>
        </p:nvSpPr>
        <p:spPr>
          <a:xfrm>
            <a:off x="2009775" y="2286000"/>
            <a:ext cx="6343650" cy="3870324"/>
          </a:xfrm>
        </p:spPr>
        <p:txBody>
          <a:bodyPr>
            <a:normAutofit fontScale="85000" lnSpcReduction="20000"/>
          </a:bodyPr>
          <a:lstStyle/>
          <a:p>
            <a:r>
              <a:rPr lang="en-US" dirty="0" smtClean="0">
                <a:solidFill>
                  <a:srgbClr val="000000"/>
                </a:solidFill>
              </a:rPr>
              <a:t>ESC Members read and rate the RFPs.  Is that role advisory or is that acting as an employee?  </a:t>
            </a:r>
          </a:p>
          <a:p>
            <a:r>
              <a:rPr lang="en-US" dirty="0" smtClean="0">
                <a:solidFill>
                  <a:srgbClr val="000000"/>
                </a:solidFill>
              </a:rPr>
              <a:t>Does scoring a proposal influence the outcome of the competitive bid process?  </a:t>
            </a:r>
          </a:p>
          <a:p>
            <a:r>
              <a:rPr lang="en-US" dirty="0" smtClean="0">
                <a:solidFill>
                  <a:srgbClr val="000000"/>
                </a:solidFill>
              </a:rPr>
              <a:t>Who is the “decision maker”?  How often does the board make substantive changes to ESC recommendations?  </a:t>
            </a:r>
          </a:p>
          <a:p>
            <a:r>
              <a:rPr lang="en-US" dirty="0" smtClean="0">
                <a:solidFill>
                  <a:srgbClr val="000000"/>
                </a:solidFill>
              </a:rPr>
              <a:t>The Board expects the ESC members to serve the Board, which is a public entity.  ESC members owe a duty to the public to rate proposals fairly.</a:t>
            </a: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11</a:t>
            </a:fld>
            <a:endParaRPr kumimoji="0"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533400"/>
            <a:ext cx="6343650" cy="709613"/>
          </a:xfrm>
        </p:spPr>
        <p:txBody>
          <a:bodyPr>
            <a:normAutofit/>
          </a:bodyPr>
          <a:lstStyle/>
          <a:p>
            <a:pPr algn="ctr"/>
            <a:r>
              <a:rPr lang="en-US" dirty="0" smtClean="0"/>
              <a:t>Other Factors</a:t>
            </a:r>
            <a:endParaRPr dirty="0" smtClean="0"/>
          </a:p>
        </p:txBody>
      </p:sp>
      <p:sp>
        <p:nvSpPr>
          <p:cNvPr id="2" name="Content Placeholder 1"/>
          <p:cNvSpPr>
            <a:spLocks noGrp="1"/>
          </p:cNvSpPr>
          <p:nvPr>
            <p:ph idx="4294967295"/>
          </p:nvPr>
        </p:nvSpPr>
        <p:spPr>
          <a:xfrm>
            <a:off x="2009775" y="1481138"/>
            <a:ext cx="6343650" cy="4614862"/>
          </a:xfrm>
        </p:spPr>
        <p:txBody>
          <a:bodyPr>
            <a:normAutofit fontScale="85000" lnSpcReduction="20000"/>
          </a:bodyPr>
          <a:lstStyle/>
          <a:p>
            <a:r>
              <a:rPr lang="en-US" dirty="0" smtClean="0">
                <a:solidFill>
                  <a:srgbClr val="000000"/>
                </a:solidFill>
              </a:rPr>
              <a:t>Has the body/board been created by statute?  AB 1056 directs the Board to create the Prop 47 ESC.  </a:t>
            </a:r>
          </a:p>
          <a:p>
            <a:r>
              <a:rPr lang="en-US" dirty="0" smtClean="0">
                <a:solidFill>
                  <a:srgbClr val="000000"/>
                </a:solidFill>
              </a:rPr>
              <a:t>The ESC is subject to Bagley-Keene.  (Bagley-Keene only applies to public entities.) </a:t>
            </a:r>
          </a:p>
          <a:p>
            <a:r>
              <a:rPr lang="en-US" dirty="0" smtClean="0">
                <a:solidFill>
                  <a:srgbClr val="000000"/>
                </a:solidFill>
              </a:rPr>
              <a:t>Members of ESC are required to file Form 700s.  </a:t>
            </a:r>
          </a:p>
          <a:p>
            <a:r>
              <a:rPr lang="en-US" dirty="0" smtClean="0">
                <a:solidFill>
                  <a:srgbClr val="000000"/>
                </a:solidFill>
              </a:rPr>
              <a:t>Is the Board staff free to disregard recommendations from ESC members?  </a:t>
            </a:r>
          </a:p>
          <a:p>
            <a:r>
              <a:rPr lang="en-US" dirty="0" smtClean="0">
                <a:solidFill>
                  <a:srgbClr val="000000"/>
                </a:solidFill>
              </a:rPr>
              <a:t>Does the ESC take votes?</a:t>
            </a:r>
          </a:p>
          <a:p>
            <a:r>
              <a:rPr lang="en-US" dirty="0" smtClean="0">
                <a:solidFill>
                  <a:srgbClr val="000000"/>
                </a:solidFill>
              </a:rPr>
              <a:t>Who drafts the RFP?  ESC members or staff?</a:t>
            </a: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12</a:t>
            </a:fld>
            <a:endParaRPr kumimoji="0"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990600"/>
            <a:ext cx="6343650" cy="709613"/>
          </a:xfrm>
        </p:spPr>
        <p:txBody>
          <a:bodyPr/>
          <a:lstStyle/>
          <a:p>
            <a:pPr algn="ctr"/>
            <a:r>
              <a:rPr dirty="0" smtClean="0"/>
              <a:t>Conclusion</a:t>
            </a:r>
            <a:endParaRPr lang="en-US" dirty="0"/>
          </a:p>
        </p:txBody>
      </p:sp>
      <p:sp>
        <p:nvSpPr>
          <p:cNvPr id="2" name="Content Placeholder 1"/>
          <p:cNvSpPr>
            <a:spLocks noGrp="1"/>
          </p:cNvSpPr>
          <p:nvPr>
            <p:ph idx="4294967295"/>
          </p:nvPr>
        </p:nvSpPr>
        <p:spPr>
          <a:xfrm>
            <a:off x="2009775" y="2057400"/>
            <a:ext cx="6343650" cy="3530600"/>
          </a:xfrm>
        </p:spPr>
        <p:txBody>
          <a:bodyPr/>
          <a:lstStyle/>
          <a:p>
            <a:r>
              <a:rPr lang="en-US" dirty="0" smtClean="0">
                <a:solidFill>
                  <a:srgbClr val="000000"/>
                </a:solidFill>
              </a:rPr>
              <a:t>Government Code section 1090 applies to members of the Board’s executive steering committee.    </a:t>
            </a:r>
          </a:p>
          <a:p>
            <a:r>
              <a:rPr lang="en-US" dirty="0" smtClean="0">
                <a:solidFill>
                  <a:srgbClr val="000000"/>
                </a:solidFill>
              </a:rPr>
              <a:t>Next Step: Do ESC members have a financial interest in ESC activities?      </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13</a:t>
            </a:fld>
            <a:endParaRPr kumimoji="0"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736599"/>
            <a:ext cx="6343650" cy="709613"/>
          </a:xfrm>
        </p:spPr>
        <p:txBody>
          <a:bodyPr/>
          <a:lstStyle/>
          <a:p>
            <a:pPr algn="ctr"/>
            <a:r>
              <a:rPr dirty="0" smtClean="0"/>
              <a:t>Financial Interests</a:t>
            </a:r>
            <a:endParaRPr lang="en-US" dirty="0"/>
          </a:p>
        </p:txBody>
      </p:sp>
      <p:sp>
        <p:nvSpPr>
          <p:cNvPr id="2" name="Content Placeholder 1"/>
          <p:cNvSpPr>
            <a:spLocks noGrp="1"/>
          </p:cNvSpPr>
          <p:nvPr>
            <p:ph idx="4294967295"/>
          </p:nvPr>
        </p:nvSpPr>
        <p:spPr>
          <a:xfrm>
            <a:off x="2009775" y="1752600"/>
            <a:ext cx="6343650" cy="4419600"/>
          </a:xfrm>
        </p:spPr>
        <p:txBody>
          <a:bodyPr>
            <a:normAutofit fontScale="70000" lnSpcReduction="20000"/>
          </a:bodyPr>
          <a:lstStyle/>
          <a:p>
            <a:r>
              <a:rPr lang="en-US" sz="3000" dirty="0" smtClean="0">
                <a:solidFill>
                  <a:srgbClr val="000000"/>
                </a:solidFill>
              </a:rPr>
              <a:t>Government Code section 1090 involves financial interests.  There is no exhaustive list, but includes anything that would not be considered a </a:t>
            </a:r>
            <a:r>
              <a:rPr lang="en-US" sz="3000" u="sng" dirty="0" smtClean="0">
                <a:solidFill>
                  <a:srgbClr val="000000"/>
                </a:solidFill>
              </a:rPr>
              <a:t>remote</a:t>
            </a:r>
            <a:r>
              <a:rPr lang="en-US" sz="3000" dirty="0" smtClean="0">
                <a:solidFill>
                  <a:srgbClr val="000000"/>
                </a:solidFill>
              </a:rPr>
              <a:t> or </a:t>
            </a:r>
            <a:r>
              <a:rPr lang="en-US" sz="3000" u="sng" dirty="0" smtClean="0">
                <a:solidFill>
                  <a:srgbClr val="000000"/>
                </a:solidFill>
              </a:rPr>
              <a:t>non-interest</a:t>
            </a:r>
            <a:r>
              <a:rPr lang="en-US" sz="3000" dirty="0" smtClean="0">
                <a:solidFill>
                  <a:srgbClr val="000000"/>
                </a:solidFill>
              </a:rPr>
              <a:t>, which are defined.</a:t>
            </a:r>
          </a:p>
          <a:p>
            <a:r>
              <a:rPr lang="en-US" sz="3000" dirty="0" smtClean="0">
                <a:solidFill>
                  <a:srgbClr val="000000"/>
                </a:solidFill>
              </a:rPr>
              <a:t>Includes direct interests, financial loses, the possibility of financial loss, as well as financial gain</a:t>
            </a:r>
            <a:r>
              <a:rPr lang="en-US" dirty="0" smtClean="0">
                <a:solidFill>
                  <a:srgbClr val="000000"/>
                </a:solidFill>
              </a:rPr>
              <a:t>.  </a:t>
            </a:r>
          </a:p>
          <a:p>
            <a:pPr lvl="1"/>
            <a:r>
              <a:rPr lang="en-US" sz="2600" dirty="0" smtClean="0">
                <a:solidFill>
                  <a:srgbClr val="000000"/>
                </a:solidFill>
              </a:rPr>
              <a:t>Example: A senior staff member working for a city (but not a member of the city council) could not work on a project (including negotiations or drafting the agreement) where the firm at which the staff member’s spouse worked would receive a contract for services even though the spouse would receive no income and had no ownership interest in the firm.  (85 Ops.Cal.Atty.Gen.34 (2002) (Even w/ premarital agreement!)  (94 </a:t>
            </a:r>
            <a:r>
              <a:rPr lang="en-US" sz="2600" dirty="0" err="1" smtClean="0">
                <a:solidFill>
                  <a:srgbClr val="000000"/>
                </a:solidFill>
              </a:rPr>
              <a:t>Ops.Cal.Atty.Gen</a:t>
            </a:r>
            <a:r>
              <a:rPr lang="en-US" sz="2600" dirty="0" smtClean="0">
                <a:solidFill>
                  <a:srgbClr val="000000"/>
                </a:solidFill>
              </a:rPr>
              <a:t> 22.  (2011).)</a:t>
            </a:r>
          </a:p>
          <a:p>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14</a:t>
            </a:fld>
            <a:endParaRPr kumimoji="0"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28800" y="1050925"/>
            <a:ext cx="6343650" cy="709613"/>
          </a:xfrm>
        </p:spPr>
        <p:txBody>
          <a:bodyPr/>
          <a:lstStyle/>
          <a:p>
            <a:pPr algn="ctr"/>
            <a:r>
              <a:rPr lang="en-US" dirty="0" smtClean="0"/>
              <a:t>Remote Interests</a:t>
            </a:r>
            <a:endParaRPr lang="en-US" dirty="0"/>
          </a:p>
        </p:txBody>
      </p:sp>
      <p:sp>
        <p:nvSpPr>
          <p:cNvPr id="2" name="Content Placeholder 1"/>
          <p:cNvSpPr>
            <a:spLocks noGrp="1"/>
          </p:cNvSpPr>
          <p:nvPr>
            <p:ph idx="4294967295"/>
          </p:nvPr>
        </p:nvSpPr>
        <p:spPr>
          <a:xfrm>
            <a:off x="1828800" y="2133600"/>
            <a:ext cx="6343650" cy="3530600"/>
          </a:xfrm>
        </p:spPr>
        <p:txBody>
          <a:bodyPr>
            <a:normAutofit lnSpcReduction="10000"/>
          </a:bodyPr>
          <a:lstStyle/>
          <a:p>
            <a:r>
              <a:rPr lang="en-US" dirty="0" smtClean="0">
                <a:solidFill>
                  <a:srgbClr val="000000"/>
                </a:solidFill>
              </a:rPr>
              <a:t>Examples of types of remote interests:</a:t>
            </a:r>
          </a:p>
          <a:p>
            <a:pPr lvl="1"/>
            <a:r>
              <a:rPr lang="en-US" dirty="0" smtClean="0">
                <a:solidFill>
                  <a:srgbClr val="000000"/>
                </a:solidFill>
              </a:rPr>
              <a:t>A person receiving salary, per diem, or reimbursement for expenses from a government entity.  (Gov. Code, § 1091, </a:t>
            </a:r>
            <a:r>
              <a:rPr lang="en-US" dirty="0" err="1" smtClean="0">
                <a:solidFill>
                  <a:srgbClr val="000000"/>
                </a:solidFill>
              </a:rPr>
              <a:t>subd</a:t>
            </a:r>
            <a:r>
              <a:rPr lang="en-US" dirty="0" smtClean="0">
                <a:solidFill>
                  <a:srgbClr val="000000"/>
                </a:solidFill>
              </a:rPr>
              <a:t>. (b)(13).) </a:t>
            </a:r>
          </a:p>
          <a:p>
            <a:pPr lvl="1"/>
            <a:r>
              <a:rPr lang="en-US" dirty="0" smtClean="0">
                <a:solidFill>
                  <a:srgbClr val="000000"/>
                </a:solidFill>
              </a:rPr>
              <a:t>Employee or officer of a nonprofit entity exempt from taxation pursuant to 501(c)(3) of the Internal Revenue Code.  </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15</a:t>
            </a:fld>
            <a:endParaRPr kumimoji="0" lang="en-US"/>
          </a:p>
        </p:txBody>
      </p:sp>
    </p:spTree>
    <p:extLst>
      <p:ext uri="{BB962C8B-B14F-4D97-AF65-F5344CB8AC3E}">
        <p14:creationId xmlns:p14="http://schemas.microsoft.com/office/powerpoint/2010/main" val="8542127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47875" y="927099"/>
            <a:ext cx="6343650" cy="709613"/>
          </a:xfrm>
        </p:spPr>
        <p:txBody>
          <a:bodyPr/>
          <a:lstStyle/>
          <a:p>
            <a:pPr algn="ctr"/>
            <a:r>
              <a:rPr lang="en-US" dirty="0" smtClean="0"/>
              <a:t>Remote Interests</a:t>
            </a:r>
            <a:endParaRPr lang="en-US" dirty="0"/>
          </a:p>
        </p:txBody>
      </p:sp>
      <p:sp>
        <p:nvSpPr>
          <p:cNvPr id="2" name="Content Placeholder 1"/>
          <p:cNvSpPr>
            <a:spLocks noGrp="1"/>
          </p:cNvSpPr>
          <p:nvPr>
            <p:ph idx="4294967295"/>
          </p:nvPr>
        </p:nvSpPr>
        <p:spPr>
          <a:xfrm>
            <a:off x="1905000" y="1905000"/>
            <a:ext cx="6486525" cy="4191000"/>
          </a:xfrm>
        </p:spPr>
        <p:txBody>
          <a:bodyPr>
            <a:normAutofit fontScale="77500" lnSpcReduction="20000"/>
          </a:bodyPr>
          <a:lstStyle/>
          <a:p>
            <a:r>
              <a:rPr lang="en-US" dirty="0" smtClean="0">
                <a:solidFill>
                  <a:srgbClr val="000000"/>
                </a:solidFill>
              </a:rPr>
              <a:t>Remote interests are financial interests that do not disqualify a board from entering into the contract, but only under specified circumstances:</a:t>
            </a:r>
          </a:p>
          <a:p>
            <a:pPr lvl="1"/>
            <a:r>
              <a:rPr lang="en-US" dirty="0" smtClean="0">
                <a:solidFill>
                  <a:srgbClr val="000000"/>
                </a:solidFill>
              </a:rPr>
              <a:t>(1) The interest is disclosed to the body or board of which the officer is a member and noted in its official records;</a:t>
            </a:r>
          </a:p>
          <a:p>
            <a:pPr lvl="1"/>
            <a:r>
              <a:rPr lang="en-US" dirty="0" smtClean="0">
                <a:solidFill>
                  <a:srgbClr val="000000"/>
                </a:solidFill>
              </a:rPr>
              <a:t>(2) The person with the remote interest recuses himself or herself from the process and does not influence or attempt to influence another member of the body or board;</a:t>
            </a:r>
          </a:p>
          <a:p>
            <a:pPr lvl="1"/>
            <a:r>
              <a:rPr lang="en-US" dirty="0" smtClean="0">
                <a:solidFill>
                  <a:srgbClr val="000000"/>
                </a:solidFill>
              </a:rPr>
              <a:t>(3) Thereafter the body or board authorizes, approves, or ratifies the contract in good faith by a vote of its membership sufficient for the purpose without counting the vote or votes of the person with the remote interest.</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16</a:t>
            </a:fld>
            <a:endParaRPr kumimoji="0" lang="en-US"/>
          </a:p>
        </p:txBody>
      </p:sp>
    </p:spTree>
    <p:extLst>
      <p:ext uri="{BB962C8B-B14F-4D97-AF65-F5344CB8AC3E}">
        <p14:creationId xmlns:p14="http://schemas.microsoft.com/office/powerpoint/2010/main" val="34599284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84375" y="914400"/>
            <a:ext cx="6343650" cy="709613"/>
          </a:xfrm>
        </p:spPr>
        <p:txBody>
          <a:bodyPr/>
          <a:lstStyle/>
          <a:p>
            <a:pPr algn="ctr"/>
            <a:r>
              <a:rPr lang="en-US" dirty="0" smtClean="0"/>
              <a:t>Remote Interests</a:t>
            </a:r>
            <a:endParaRPr lang="en-US" dirty="0"/>
          </a:p>
        </p:txBody>
      </p:sp>
      <p:sp>
        <p:nvSpPr>
          <p:cNvPr id="2" name="Content Placeholder 1"/>
          <p:cNvSpPr>
            <a:spLocks noGrp="1"/>
          </p:cNvSpPr>
          <p:nvPr>
            <p:ph idx="4294967295"/>
          </p:nvPr>
        </p:nvSpPr>
        <p:spPr>
          <a:xfrm>
            <a:off x="1984375" y="2133600"/>
            <a:ext cx="6369050" cy="3759200"/>
          </a:xfrm>
        </p:spPr>
        <p:txBody>
          <a:bodyPr>
            <a:normAutofit fontScale="85000" lnSpcReduction="10000"/>
          </a:bodyPr>
          <a:lstStyle/>
          <a:p>
            <a:r>
              <a:rPr lang="en-US" dirty="0" smtClean="0">
                <a:solidFill>
                  <a:srgbClr val="000000"/>
                </a:solidFill>
              </a:rPr>
              <a:t>Penal Code section 6025.1, a code section that specifically applies to the BSCC:</a:t>
            </a:r>
          </a:p>
          <a:p>
            <a:pPr marL="365760" lvl="1" indent="0">
              <a:buNone/>
            </a:pPr>
            <a:r>
              <a:rPr lang="en-US" dirty="0">
                <a:solidFill>
                  <a:srgbClr val="000000"/>
                </a:solidFill>
              </a:rPr>
              <a:t>“For purposes of Section 1090 of the Government Code, members of a committee created by the board, including a member of the board in his or her capacity as a member of a committee created by the board, </a:t>
            </a:r>
            <a:r>
              <a:rPr lang="en-US" i="1" u="sng" dirty="0">
                <a:solidFill>
                  <a:srgbClr val="000000"/>
                </a:solidFill>
              </a:rPr>
              <a:t>have no financial interest</a:t>
            </a:r>
            <a:r>
              <a:rPr lang="en-US" dirty="0">
                <a:solidFill>
                  <a:srgbClr val="000000"/>
                </a:solidFill>
              </a:rPr>
              <a:t> in any contract made by the board, including a grant or bond financing transaction, </a:t>
            </a:r>
            <a:r>
              <a:rPr lang="en-US" u="sng" dirty="0">
                <a:solidFill>
                  <a:srgbClr val="000000"/>
                </a:solidFill>
              </a:rPr>
              <a:t>based upon the receipt of compensation for holding public office or public employment</a:t>
            </a:r>
            <a:r>
              <a:rPr lang="en-US" dirty="0" smtClean="0">
                <a:solidFill>
                  <a:srgbClr val="000000"/>
                </a:solidFill>
              </a:rPr>
              <a:t>.”  (Added by Senate Bill 74, </a:t>
            </a:r>
            <a:r>
              <a:rPr lang="en-US" dirty="0" err="1" smtClean="0">
                <a:solidFill>
                  <a:srgbClr val="000000"/>
                </a:solidFill>
              </a:rPr>
              <a:t>ch.</a:t>
            </a:r>
            <a:r>
              <a:rPr lang="en-US" dirty="0" smtClean="0">
                <a:solidFill>
                  <a:srgbClr val="000000"/>
                </a:solidFill>
              </a:rPr>
              <a:t> 30, Stats. 2013.)</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17</a:t>
            </a:fld>
            <a:endParaRPr kumimoji="0" lang="en-US"/>
          </a:p>
        </p:txBody>
      </p:sp>
    </p:spTree>
    <p:extLst>
      <p:ext uri="{BB962C8B-B14F-4D97-AF65-F5344CB8AC3E}">
        <p14:creationId xmlns:p14="http://schemas.microsoft.com/office/powerpoint/2010/main" val="38341706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838200"/>
            <a:ext cx="6343650" cy="709613"/>
          </a:xfrm>
        </p:spPr>
        <p:txBody>
          <a:bodyPr/>
          <a:lstStyle/>
          <a:p>
            <a:pPr algn="ctr"/>
            <a:r>
              <a:rPr lang="en-US" dirty="0" smtClean="0"/>
              <a:t>Remote Interests</a:t>
            </a:r>
            <a:endParaRPr lang="en-US" dirty="0"/>
          </a:p>
        </p:txBody>
      </p:sp>
      <p:sp>
        <p:nvSpPr>
          <p:cNvPr id="2" name="Content Placeholder 1"/>
          <p:cNvSpPr>
            <a:spLocks noGrp="1"/>
          </p:cNvSpPr>
          <p:nvPr>
            <p:ph idx="4294967295"/>
          </p:nvPr>
        </p:nvSpPr>
        <p:spPr>
          <a:xfrm>
            <a:off x="2047875" y="2103438"/>
            <a:ext cx="6343650" cy="3530600"/>
          </a:xfrm>
        </p:spPr>
        <p:txBody>
          <a:bodyPr>
            <a:normAutofit fontScale="92500"/>
          </a:bodyPr>
          <a:lstStyle/>
          <a:p>
            <a:r>
              <a:rPr lang="en-US" dirty="0" smtClean="0">
                <a:solidFill>
                  <a:srgbClr val="000000"/>
                </a:solidFill>
              </a:rPr>
              <a:t>Persons with “remote interests” must recuse themselves from </a:t>
            </a:r>
            <a:r>
              <a:rPr lang="en-US" u="sng" dirty="0" smtClean="0">
                <a:solidFill>
                  <a:srgbClr val="000000"/>
                </a:solidFill>
              </a:rPr>
              <a:t>any participation</a:t>
            </a:r>
            <a:r>
              <a:rPr lang="en-US" dirty="0" smtClean="0">
                <a:solidFill>
                  <a:srgbClr val="000000"/>
                </a:solidFill>
              </a:rPr>
              <a:t> in the making of contracts, which includes grants.  </a:t>
            </a:r>
          </a:p>
          <a:p>
            <a:r>
              <a:rPr lang="en-US" dirty="0" smtClean="0">
                <a:solidFill>
                  <a:srgbClr val="000000"/>
                </a:solidFill>
              </a:rPr>
              <a:t>The reasons financially interested government employees may participate in the ESC process is because of Penal Code section 6025.1.  </a:t>
            </a:r>
          </a:p>
          <a:p>
            <a:pPr marL="0" indent="0">
              <a:buNone/>
            </a:pP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18</a:t>
            </a:fld>
            <a:endParaRPr kumimoji="0" lang="en-US"/>
          </a:p>
        </p:txBody>
      </p:sp>
    </p:spTree>
    <p:extLst>
      <p:ext uri="{BB962C8B-B14F-4D97-AF65-F5344CB8AC3E}">
        <p14:creationId xmlns:p14="http://schemas.microsoft.com/office/powerpoint/2010/main" val="18896627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97075" y="914400"/>
            <a:ext cx="6343650" cy="709613"/>
          </a:xfrm>
        </p:spPr>
        <p:txBody>
          <a:bodyPr/>
          <a:lstStyle/>
          <a:p>
            <a:pPr algn="ctr"/>
            <a:r>
              <a:rPr lang="en-US" dirty="0" smtClean="0"/>
              <a:t>“Non-Interests”</a:t>
            </a:r>
            <a:endParaRPr lang="en-US" dirty="0"/>
          </a:p>
        </p:txBody>
      </p:sp>
      <p:sp>
        <p:nvSpPr>
          <p:cNvPr id="2" name="Content Placeholder 1"/>
          <p:cNvSpPr>
            <a:spLocks noGrp="1"/>
          </p:cNvSpPr>
          <p:nvPr>
            <p:ph idx="4294967295"/>
          </p:nvPr>
        </p:nvSpPr>
        <p:spPr>
          <a:xfrm>
            <a:off x="2133600" y="1981200"/>
            <a:ext cx="6343650" cy="4114800"/>
          </a:xfrm>
        </p:spPr>
        <p:txBody>
          <a:bodyPr>
            <a:normAutofit fontScale="77500" lnSpcReduction="20000"/>
          </a:bodyPr>
          <a:lstStyle/>
          <a:p>
            <a:r>
              <a:rPr lang="en-US" dirty="0" smtClean="0">
                <a:solidFill>
                  <a:srgbClr val="000000"/>
                </a:solidFill>
              </a:rPr>
              <a:t>These are interests that could create a potential conflict, but that the Legislature has deemed exempt from Government Code section 1090.  Unlike remote interests, officials with non-interests may make contracts.</a:t>
            </a:r>
          </a:p>
          <a:p>
            <a:r>
              <a:rPr lang="en-US" dirty="0" smtClean="0">
                <a:solidFill>
                  <a:srgbClr val="000000"/>
                </a:solidFill>
              </a:rPr>
              <a:t>Examples:</a:t>
            </a:r>
          </a:p>
          <a:p>
            <a:pPr lvl="1"/>
            <a:r>
              <a:rPr lang="en-US" dirty="0" smtClean="0">
                <a:solidFill>
                  <a:srgbClr val="000000"/>
                </a:solidFill>
              </a:rPr>
              <a:t>Unsalaried members of nonprofit corporations;</a:t>
            </a:r>
          </a:p>
          <a:p>
            <a:pPr lvl="1"/>
            <a:r>
              <a:rPr lang="en-US" dirty="0" smtClean="0">
                <a:solidFill>
                  <a:srgbClr val="000000"/>
                </a:solidFill>
              </a:rPr>
              <a:t>That of a person receiving salary from a government entity, unless the contract directly involves the department of the government entity that employs the officer or employee, provided that the interest is disclosed to the body or board at the time of consideration of the contract, and provided it is noted in its official record.  </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19</a:t>
            </a:fld>
            <a:endParaRPr kumimoji="0" lang="en-US"/>
          </a:p>
        </p:txBody>
      </p:sp>
    </p:spTree>
    <p:extLst>
      <p:ext uri="{BB962C8B-B14F-4D97-AF65-F5344CB8AC3E}">
        <p14:creationId xmlns:p14="http://schemas.microsoft.com/office/powerpoint/2010/main" val="16361409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04199" y="1063625"/>
            <a:ext cx="6343650" cy="709613"/>
          </a:xfrm>
        </p:spPr>
        <p:txBody>
          <a:bodyPr/>
          <a:lstStyle/>
          <a:p>
            <a:pPr algn="ctr"/>
            <a:r>
              <a:rPr dirty="0" smtClean="0"/>
              <a:t>Conflicts of Interest</a:t>
            </a:r>
            <a:endParaRPr lang="en-US" dirty="0"/>
          </a:p>
        </p:txBody>
      </p:sp>
      <p:sp>
        <p:nvSpPr>
          <p:cNvPr id="5" name="Content Placeholder 4"/>
          <p:cNvSpPr>
            <a:spLocks noGrp="1"/>
          </p:cNvSpPr>
          <p:nvPr>
            <p:ph idx="4294967295"/>
          </p:nvPr>
        </p:nvSpPr>
        <p:spPr>
          <a:xfrm>
            <a:off x="2009775" y="2133600"/>
            <a:ext cx="6343650" cy="3530600"/>
          </a:xfrm>
        </p:spPr>
        <p:txBody>
          <a:bodyPr>
            <a:normAutofit fontScale="92500" lnSpcReduction="10000"/>
          </a:bodyPr>
          <a:lstStyle/>
          <a:p>
            <a:r>
              <a:rPr lang="en-US" dirty="0" smtClean="0">
                <a:solidFill>
                  <a:srgbClr val="000000"/>
                </a:solidFill>
              </a:rPr>
              <a:t>Government Code section 1090</a:t>
            </a:r>
          </a:p>
          <a:p>
            <a:r>
              <a:rPr lang="en-US" dirty="0" smtClean="0">
                <a:solidFill>
                  <a:srgbClr val="000000"/>
                </a:solidFill>
              </a:rPr>
              <a:t>The Political Reform Act.  </a:t>
            </a:r>
          </a:p>
          <a:p>
            <a:pPr marL="0" indent="0">
              <a:buNone/>
            </a:pPr>
            <a:r>
              <a:rPr lang="en-US" dirty="0">
                <a:solidFill>
                  <a:srgbClr val="000000"/>
                </a:solidFill>
              </a:rPr>
              <a:t> </a:t>
            </a:r>
            <a:r>
              <a:rPr lang="en-US" dirty="0" smtClean="0">
                <a:solidFill>
                  <a:srgbClr val="000000"/>
                </a:solidFill>
              </a:rPr>
              <a:t>      (Gov. Code, §§ 87100-87500.) </a:t>
            </a:r>
          </a:p>
          <a:p>
            <a:r>
              <a:rPr lang="en-US" dirty="0" smtClean="0">
                <a:solidFill>
                  <a:srgbClr val="000000"/>
                </a:solidFill>
              </a:rPr>
              <a:t>Common law</a:t>
            </a:r>
          </a:p>
          <a:p>
            <a:endParaRPr lang="en-US" dirty="0" smtClean="0">
              <a:solidFill>
                <a:srgbClr val="000000"/>
              </a:solidFill>
            </a:endParaRPr>
          </a:p>
          <a:p>
            <a:pPr>
              <a:buNone/>
            </a:pPr>
            <a:r>
              <a:rPr lang="en-US" dirty="0" smtClean="0">
                <a:solidFill>
                  <a:srgbClr val="000000"/>
                </a:solidFill>
              </a:rPr>
              <a:t>Resources: </a:t>
            </a:r>
            <a:r>
              <a:rPr lang="en-US" sz="2600" dirty="0" smtClean="0">
                <a:solidFill>
                  <a:srgbClr val="000000"/>
                </a:solidFill>
              </a:rPr>
              <a:t>https://oag.ca.gov/sites/all/files/agweb/pdfs/publications/coi.pdf?  (2010, 136 pages.)</a:t>
            </a:r>
          </a:p>
          <a:p>
            <a:pPr>
              <a:buNone/>
            </a:pPr>
            <a:endParaRPr lang="en-US" dirty="0">
              <a:solidFill>
                <a:srgbClr val="000000"/>
              </a:solidFill>
            </a:endParaRP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2</a:t>
            </a:fld>
            <a:endParaRPr kumimoji="0" lang="en-US"/>
          </a:p>
        </p:txBody>
      </p:sp>
    </p:spTree>
    <p:extLst>
      <p:ext uri="{BB962C8B-B14F-4D97-AF65-F5344CB8AC3E}">
        <p14:creationId xmlns:p14="http://schemas.microsoft.com/office/powerpoint/2010/main" val="5127338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22475" y="812799"/>
            <a:ext cx="6343650" cy="709613"/>
          </a:xfrm>
        </p:spPr>
        <p:txBody>
          <a:bodyPr/>
          <a:lstStyle/>
          <a:p>
            <a:pPr algn="ctr"/>
            <a:r>
              <a:rPr lang="en-US" dirty="0" smtClean="0"/>
              <a:t>The Political Reform Act</a:t>
            </a:r>
            <a:endParaRPr lang="en-US" dirty="0"/>
          </a:p>
        </p:txBody>
      </p:sp>
      <p:sp>
        <p:nvSpPr>
          <p:cNvPr id="2" name="Content Placeholder 1"/>
          <p:cNvSpPr>
            <a:spLocks noGrp="1"/>
          </p:cNvSpPr>
          <p:nvPr>
            <p:ph idx="4294967295"/>
          </p:nvPr>
        </p:nvSpPr>
        <p:spPr>
          <a:xfrm>
            <a:off x="2022475" y="1981200"/>
            <a:ext cx="6343650" cy="3962400"/>
          </a:xfrm>
        </p:spPr>
        <p:txBody>
          <a:bodyPr>
            <a:normAutofit fontScale="70000" lnSpcReduction="20000"/>
          </a:bodyPr>
          <a:lstStyle/>
          <a:p>
            <a:r>
              <a:rPr lang="en-US" dirty="0">
                <a:solidFill>
                  <a:srgbClr val="000000"/>
                </a:solidFill>
              </a:rPr>
              <a:t>The Political Reform Act (Gov. Code, §§ 87100-87500) also deals with conflicts of interest and prohibits a public official from making, participating in making, or in any way attempting to influence a governmental decision in which the official knows or has reason to know he or she has a financial interest.  These conflict-of-interest provisions of the Political Reform Act apply only to “public officials.”  A public official is defined as every member, officer, employee or consultant of a state or local government agency.  (Gov. Code, § 82048, </a:t>
            </a:r>
            <a:r>
              <a:rPr lang="en-US" dirty="0" err="1">
                <a:solidFill>
                  <a:srgbClr val="000000"/>
                </a:solidFill>
              </a:rPr>
              <a:t>subd</a:t>
            </a:r>
            <a:r>
              <a:rPr lang="en-US" dirty="0">
                <a:solidFill>
                  <a:srgbClr val="000000"/>
                </a:solidFill>
              </a:rPr>
              <a:t>. (a).)  </a:t>
            </a:r>
            <a:endParaRPr lang="en-US" dirty="0" smtClean="0">
              <a:solidFill>
                <a:srgbClr val="000000"/>
              </a:solidFill>
            </a:endParaRPr>
          </a:p>
          <a:p>
            <a:r>
              <a:rPr lang="en-US" dirty="0" smtClean="0">
                <a:solidFill>
                  <a:srgbClr val="000000"/>
                </a:solidFill>
              </a:rPr>
              <a:t>The </a:t>
            </a:r>
            <a:r>
              <a:rPr lang="en-US" dirty="0">
                <a:solidFill>
                  <a:srgbClr val="000000"/>
                </a:solidFill>
              </a:rPr>
              <a:t>term “member” includes, but is not limited to, salaried or unsalaried members of boards or commissions with </a:t>
            </a:r>
            <a:r>
              <a:rPr lang="en-US" u="sng" dirty="0" smtClean="0">
                <a:solidFill>
                  <a:srgbClr val="000000"/>
                </a:solidFill>
              </a:rPr>
              <a:t>decision-making </a:t>
            </a:r>
            <a:r>
              <a:rPr lang="en-US" u="sng" dirty="0">
                <a:solidFill>
                  <a:srgbClr val="000000"/>
                </a:solidFill>
              </a:rPr>
              <a:t>authority</a:t>
            </a:r>
            <a:r>
              <a:rPr lang="en-US" dirty="0">
                <a:solidFill>
                  <a:srgbClr val="000000"/>
                </a:solidFill>
              </a:rPr>
              <a:t>.  </a:t>
            </a:r>
          </a:p>
          <a:p>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20</a:t>
            </a:fld>
            <a:endParaRPr kumimoji="0" lang="en-US"/>
          </a:p>
        </p:txBody>
      </p:sp>
    </p:spTree>
    <p:extLst>
      <p:ext uri="{BB962C8B-B14F-4D97-AF65-F5344CB8AC3E}">
        <p14:creationId xmlns:p14="http://schemas.microsoft.com/office/powerpoint/2010/main" val="38562783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33600" y="838200"/>
            <a:ext cx="6343650" cy="709613"/>
          </a:xfrm>
        </p:spPr>
        <p:txBody>
          <a:bodyPr/>
          <a:lstStyle/>
          <a:p>
            <a:pPr algn="ctr"/>
            <a:r>
              <a:rPr lang="en-US" dirty="0" smtClean="0"/>
              <a:t>The Political Reform Act</a:t>
            </a:r>
            <a:endParaRPr lang="en-US" dirty="0"/>
          </a:p>
        </p:txBody>
      </p:sp>
      <p:sp>
        <p:nvSpPr>
          <p:cNvPr id="2" name="Content Placeholder 1"/>
          <p:cNvSpPr>
            <a:spLocks noGrp="1"/>
          </p:cNvSpPr>
          <p:nvPr>
            <p:ph idx="4294967295"/>
          </p:nvPr>
        </p:nvSpPr>
        <p:spPr>
          <a:xfrm>
            <a:off x="2133600" y="1752600"/>
            <a:ext cx="6343650" cy="4191000"/>
          </a:xfrm>
        </p:spPr>
        <p:txBody>
          <a:bodyPr>
            <a:normAutofit fontScale="70000" lnSpcReduction="20000"/>
          </a:bodyPr>
          <a:lstStyle/>
          <a:p>
            <a:r>
              <a:rPr lang="en-US" dirty="0">
                <a:solidFill>
                  <a:srgbClr val="000000"/>
                </a:solidFill>
              </a:rPr>
              <a:t>A committee, board, commission, group, or other body possesses </a:t>
            </a:r>
            <a:r>
              <a:rPr lang="en-US" dirty="0" smtClean="0">
                <a:solidFill>
                  <a:srgbClr val="000000"/>
                </a:solidFill>
              </a:rPr>
              <a:t>decision-making </a:t>
            </a:r>
            <a:r>
              <a:rPr lang="en-US" dirty="0">
                <a:solidFill>
                  <a:srgbClr val="000000"/>
                </a:solidFill>
              </a:rPr>
              <a:t>authority whenever:</a:t>
            </a:r>
          </a:p>
          <a:p>
            <a:pPr lvl="0"/>
            <a:r>
              <a:rPr lang="en-US" dirty="0">
                <a:solidFill>
                  <a:srgbClr val="000000"/>
                </a:solidFill>
              </a:rPr>
              <a:t>It may make a final decision;</a:t>
            </a:r>
          </a:p>
          <a:p>
            <a:pPr lvl="0"/>
            <a:r>
              <a:rPr lang="en-US" dirty="0">
                <a:solidFill>
                  <a:srgbClr val="000000"/>
                </a:solidFill>
              </a:rPr>
              <a:t>It may compel or prevent a governmental decision either by reason of an exclusive power to initiate the decision or by reason of a veto that may not be overridden; or</a:t>
            </a:r>
          </a:p>
          <a:p>
            <a:pPr lvl="0"/>
            <a:r>
              <a:rPr lang="en-US" u="sng" dirty="0">
                <a:solidFill>
                  <a:srgbClr val="000000"/>
                </a:solidFill>
              </a:rPr>
              <a:t>It makes substantive recommendations and, over an extended period of time, those recommendations have been regularly approved without significant amendment or modification by another public official or governmental agency</a:t>
            </a:r>
            <a:r>
              <a:rPr lang="en-US" u="sng" dirty="0" smtClean="0">
                <a:solidFill>
                  <a:srgbClr val="000000"/>
                </a:solidFill>
              </a:rPr>
              <a:t>.  (</a:t>
            </a:r>
            <a:r>
              <a:rPr lang="en-US" u="sng" dirty="0">
                <a:solidFill>
                  <a:srgbClr val="000000"/>
                </a:solidFill>
              </a:rPr>
              <a:t>Cal. Code Reg., tit. 2, § 18700, </a:t>
            </a:r>
            <a:r>
              <a:rPr lang="en-US" u="sng" dirty="0" err="1">
                <a:solidFill>
                  <a:srgbClr val="000000"/>
                </a:solidFill>
              </a:rPr>
              <a:t>subd</a:t>
            </a:r>
            <a:r>
              <a:rPr lang="en-US" u="sng" dirty="0">
                <a:solidFill>
                  <a:srgbClr val="000000"/>
                </a:solidFill>
              </a:rPr>
              <a:t>. (c)(2)(A).)</a:t>
            </a:r>
          </a:p>
          <a:p>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21</a:t>
            </a:fld>
            <a:endParaRPr kumimoji="0" lang="en-US"/>
          </a:p>
        </p:txBody>
      </p:sp>
    </p:spTree>
    <p:extLst>
      <p:ext uri="{BB962C8B-B14F-4D97-AF65-F5344CB8AC3E}">
        <p14:creationId xmlns:p14="http://schemas.microsoft.com/office/powerpoint/2010/main" val="8461535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438400"/>
            <a:ext cx="6934200" cy="1219200"/>
          </a:xfrm>
        </p:spPr>
        <p:txBody>
          <a:bodyPr/>
          <a:lstStyle/>
          <a:p>
            <a:pPr algn="ctr"/>
            <a:r>
              <a:rPr lang="en-US" dirty="0" smtClean="0">
                <a:solidFill>
                  <a:srgbClr val="000000"/>
                </a:solidFill>
              </a:rPr>
              <a:t>Any Other Questions?</a:t>
            </a:r>
            <a:endParaRPr lang="en-US" dirty="0">
              <a:solidFill>
                <a:srgbClr val="000000"/>
              </a:solidFill>
            </a:endParaRPr>
          </a:p>
        </p:txBody>
      </p:sp>
      <p:sp>
        <p:nvSpPr>
          <p:cNvPr id="3" name="Slide Number Placeholder 2"/>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22</a:t>
            </a:fld>
            <a:endParaRPr kumimoji="0" lang="en-US"/>
          </a:p>
        </p:txBody>
      </p:sp>
    </p:spTree>
    <p:extLst>
      <p:ext uri="{BB962C8B-B14F-4D97-AF65-F5344CB8AC3E}">
        <p14:creationId xmlns:p14="http://schemas.microsoft.com/office/powerpoint/2010/main" val="13731153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96765" y="1063625"/>
            <a:ext cx="6343650" cy="709613"/>
          </a:xfrm>
        </p:spPr>
        <p:txBody>
          <a:bodyPr/>
          <a:lstStyle/>
          <a:p>
            <a:pPr algn="ctr"/>
            <a:r>
              <a:rPr dirty="0" smtClean="0"/>
              <a:t>Conflicts of Interest</a:t>
            </a:r>
            <a:endParaRPr lang="en-US" dirty="0"/>
          </a:p>
        </p:txBody>
      </p:sp>
      <p:sp>
        <p:nvSpPr>
          <p:cNvPr id="5" name="Content Placeholder 4"/>
          <p:cNvSpPr>
            <a:spLocks noGrp="1"/>
          </p:cNvSpPr>
          <p:nvPr>
            <p:ph idx="4294967295"/>
          </p:nvPr>
        </p:nvSpPr>
        <p:spPr>
          <a:xfrm>
            <a:off x="1984375" y="1981200"/>
            <a:ext cx="6343650" cy="3530600"/>
          </a:xfrm>
        </p:spPr>
        <p:txBody>
          <a:bodyPr/>
          <a:lstStyle/>
          <a:p>
            <a:r>
              <a:rPr lang="en-US" dirty="0" smtClean="0">
                <a:solidFill>
                  <a:srgbClr val="000000"/>
                </a:solidFill>
              </a:rPr>
              <a:t>The general premise for all conflicts of interest laws is that government officials owe paramount loyalty to the public. </a:t>
            </a:r>
          </a:p>
          <a:p>
            <a:r>
              <a:rPr lang="en-US" dirty="0" smtClean="0">
                <a:solidFill>
                  <a:srgbClr val="000000"/>
                </a:solidFill>
              </a:rPr>
              <a:t>Thus, personal and private financial considerations on the part of governmental officials should not be allowed to enter the decision-making process.</a:t>
            </a:r>
            <a:endParaRPr lang="en-US" dirty="0">
              <a:solidFill>
                <a:srgbClr val="000000"/>
              </a:solidFill>
            </a:endParaRP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3</a:t>
            </a:fld>
            <a:endParaRPr kumimoji="0"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09774" y="1063625"/>
            <a:ext cx="6343650" cy="709613"/>
          </a:xfrm>
        </p:spPr>
        <p:txBody>
          <a:bodyPr/>
          <a:lstStyle/>
          <a:p>
            <a:pPr algn="ctr"/>
            <a:r>
              <a:rPr dirty="0" smtClean="0"/>
              <a:t>Government Code section 1090	</a:t>
            </a:r>
            <a:endParaRPr lang="en-US" dirty="0"/>
          </a:p>
        </p:txBody>
      </p:sp>
      <p:sp>
        <p:nvSpPr>
          <p:cNvPr id="5" name="Content Placeholder 4"/>
          <p:cNvSpPr>
            <a:spLocks noGrp="1"/>
          </p:cNvSpPr>
          <p:nvPr>
            <p:ph idx="4294967295"/>
          </p:nvPr>
        </p:nvSpPr>
        <p:spPr>
          <a:xfrm>
            <a:off x="1676398" y="1831975"/>
            <a:ext cx="7010401" cy="4038600"/>
          </a:xfrm>
        </p:spPr>
        <p:txBody>
          <a:bodyPr>
            <a:noAutofit/>
          </a:bodyPr>
          <a:lstStyle/>
          <a:p>
            <a:r>
              <a:rPr lang="en-US" sz="2200" dirty="0">
                <a:solidFill>
                  <a:srgbClr val="000000"/>
                </a:solidFill>
              </a:rPr>
              <a:t>Section 1090 codifies the common law prohibition against “self-dealing” with respect to contracts.  </a:t>
            </a:r>
          </a:p>
          <a:p>
            <a:r>
              <a:rPr lang="en-US" sz="2200" dirty="0" smtClean="0">
                <a:solidFill>
                  <a:srgbClr val="000000"/>
                </a:solidFill>
              </a:rPr>
              <a:t>Conflict of interest statutes are </a:t>
            </a:r>
            <a:r>
              <a:rPr lang="en-US" sz="2200" dirty="0">
                <a:solidFill>
                  <a:srgbClr val="000000"/>
                </a:solidFill>
              </a:rPr>
              <a:t>aimed at </a:t>
            </a:r>
            <a:r>
              <a:rPr lang="en-US" sz="2200" dirty="0" smtClean="0">
                <a:solidFill>
                  <a:srgbClr val="000000"/>
                </a:solidFill>
              </a:rPr>
              <a:t>“eliminating </a:t>
            </a:r>
            <a:r>
              <a:rPr lang="en-US" sz="2200" dirty="0">
                <a:solidFill>
                  <a:srgbClr val="000000"/>
                </a:solidFill>
              </a:rPr>
              <a:t>temptation, avoiding the appearance of impropriety, and assuring the government of the officer's undivided and uncompromised allegiance</a:t>
            </a:r>
            <a:r>
              <a:rPr lang="en-US" sz="2200" dirty="0" smtClean="0">
                <a:solidFill>
                  <a:srgbClr val="000000"/>
                </a:solidFill>
              </a:rPr>
              <a:t>.”  (</a:t>
            </a:r>
            <a:r>
              <a:rPr lang="en-US" sz="2200" i="1" dirty="0" smtClean="0">
                <a:solidFill>
                  <a:srgbClr val="000000"/>
                </a:solidFill>
              </a:rPr>
              <a:t>People v. </a:t>
            </a:r>
            <a:r>
              <a:rPr lang="en-US" sz="2200" i="1" dirty="0" err="1" smtClean="0">
                <a:solidFill>
                  <a:srgbClr val="000000"/>
                </a:solidFill>
              </a:rPr>
              <a:t>Honig</a:t>
            </a:r>
            <a:r>
              <a:rPr lang="en-US" sz="2200" i="1" dirty="0" smtClean="0">
                <a:solidFill>
                  <a:srgbClr val="000000"/>
                </a:solidFill>
              </a:rPr>
              <a:t> </a:t>
            </a:r>
            <a:r>
              <a:rPr lang="en-US" sz="2200" dirty="0" smtClean="0">
                <a:solidFill>
                  <a:srgbClr val="000000"/>
                </a:solidFill>
              </a:rPr>
              <a:t>(1996) 48 Cal.App.4th 289, 314.)   </a:t>
            </a:r>
          </a:p>
          <a:p>
            <a:r>
              <a:rPr lang="en-US" sz="2200" dirty="0" smtClean="0">
                <a:solidFill>
                  <a:srgbClr val="000000"/>
                </a:solidFill>
              </a:rPr>
              <a:t>Their </a:t>
            </a:r>
            <a:r>
              <a:rPr lang="en-US" sz="2200" dirty="0">
                <a:solidFill>
                  <a:srgbClr val="000000"/>
                </a:solidFill>
              </a:rPr>
              <a:t>objective “is to remove or limit the </a:t>
            </a:r>
            <a:r>
              <a:rPr lang="en-US" sz="2200" i="1" dirty="0">
                <a:solidFill>
                  <a:srgbClr val="000000"/>
                </a:solidFill>
              </a:rPr>
              <a:t>possibility</a:t>
            </a:r>
            <a:r>
              <a:rPr lang="en-US" sz="2200" dirty="0">
                <a:solidFill>
                  <a:srgbClr val="000000"/>
                </a:solidFill>
              </a:rPr>
              <a:t> of any personal influence, either directly or indirectly which might bear on an official's decision ....” </a:t>
            </a:r>
            <a:r>
              <a:rPr lang="en-US" sz="2200" dirty="0" smtClean="0">
                <a:solidFill>
                  <a:srgbClr val="000000"/>
                </a:solidFill>
              </a:rPr>
              <a:t>(</a:t>
            </a:r>
            <a:r>
              <a:rPr lang="en-US" sz="2200" i="1" dirty="0" err="1" smtClean="0">
                <a:solidFill>
                  <a:srgbClr val="000000"/>
                </a:solidFill>
              </a:rPr>
              <a:t>Stigall</a:t>
            </a:r>
            <a:r>
              <a:rPr lang="en-US" sz="2200" i="1" dirty="0" smtClean="0">
                <a:solidFill>
                  <a:srgbClr val="000000"/>
                </a:solidFill>
              </a:rPr>
              <a:t> v. City of Taft </a:t>
            </a:r>
            <a:r>
              <a:rPr lang="en-US" sz="2200" dirty="0" smtClean="0">
                <a:solidFill>
                  <a:srgbClr val="000000"/>
                </a:solidFill>
              </a:rPr>
              <a:t>(1962) 58 Cal.2d 565, 569.)  </a:t>
            </a:r>
            <a:endParaRPr lang="en-US" sz="2200" dirty="0">
              <a:solidFill>
                <a:srgbClr val="000000"/>
              </a:solidFill>
            </a:endParaRP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4</a:t>
            </a:fld>
            <a:endParaRPr kumimoji="0" lang="en-US"/>
          </a:p>
        </p:txBody>
      </p:sp>
    </p:spTree>
    <p:extLst>
      <p:ext uri="{BB962C8B-B14F-4D97-AF65-F5344CB8AC3E}">
        <p14:creationId xmlns:p14="http://schemas.microsoft.com/office/powerpoint/2010/main" val="38220950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74463" y="828675"/>
            <a:ext cx="6343650" cy="709613"/>
          </a:xfrm>
        </p:spPr>
        <p:txBody>
          <a:bodyPr/>
          <a:lstStyle/>
          <a:p>
            <a:pPr algn="ctr"/>
            <a:r>
              <a:rPr dirty="0" smtClean="0"/>
              <a:t>Government Code section 1090	</a:t>
            </a:r>
            <a:endParaRPr lang="en-US" dirty="0"/>
          </a:p>
        </p:txBody>
      </p:sp>
      <p:sp>
        <p:nvSpPr>
          <p:cNvPr id="5" name="Content Placeholder 4"/>
          <p:cNvSpPr>
            <a:spLocks noGrp="1"/>
          </p:cNvSpPr>
          <p:nvPr>
            <p:ph idx="4294967295"/>
          </p:nvPr>
        </p:nvSpPr>
        <p:spPr>
          <a:xfrm>
            <a:off x="1828800" y="1538288"/>
            <a:ext cx="6343650" cy="3530600"/>
          </a:xfrm>
        </p:spPr>
        <p:txBody>
          <a:bodyPr/>
          <a:lstStyle/>
          <a:p>
            <a:r>
              <a:rPr lang="en-US" sz="2400" dirty="0" smtClean="0">
                <a:solidFill>
                  <a:srgbClr val="000000"/>
                </a:solidFill>
              </a:rPr>
              <a:t>Prohibits public officers and public employees from being financially interested in any contract made by them in their official capacity or by any body or board of which they are members.</a:t>
            </a:r>
          </a:p>
          <a:p>
            <a:r>
              <a:rPr lang="en-US" sz="2400" dirty="0" smtClean="0">
                <a:solidFill>
                  <a:srgbClr val="000000"/>
                </a:solidFill>
              </a:rPr>
              <a:t>The term “making” a contract has been construed broadly and includes preliminary discussions, negotiations, compromises, reasoning, planning, and soliciting bids.  </a:t>
            </a:r>
          </a:p>
          <a:p>
            <a:r>
              <a:rPr lang="en-US" sz="2400" dirty="0" smtClean="0">
                <a:solidFill>
                  <a:srgbClr val="000000"/>
                </a:solidFill>
              </a:rPr>
              <a:t>Contracts = Making grants. (</a:t>
            </a:r>
            <a:r>
              <a:rPr lang="en-US" sz="2400" i="1" dirty="0" smtClean="0">
                <a:solidFill>
                  <a:srgbClr val="000000"/>
                </a:solidFill>
              </a:rPr>
              <a:t>People v. </a:t>
            </a:r>
            <a:r>
              <a:rPr lang="en-US" sz="2400" i="1" dirty="0" err="1" smtClean="0">
                <a:solidFill>
                  <a:srgbClr val="000000"/>
                </a:solidFill>
              </a:rPr>
              <a:t>Honig</a:t>
            </a:r>
            <a:r>
              <a:rPr lang="en-US" sz="2400" dirty="0" smtClean="0">
                <a:solidFill>
                  <a:srgbClr val="000000"/>
                </a:solidFill>
              </a:rPr>
              <a:t> (1996) 48 Cal.App.4th 289.)</a:t>
            </a:r>
            <a:endParaRPr lang="en-US" sz="2400" dirty="0">
              <a:solidFill>
                <a:srgbClr val="000000"/>
              </a:solidFill>
            </a:endParaRP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5</a:t>
            </a:fld>
            <a:endParaRPr kumimoji="0" lang="en-US"/>
          </a:p>
        </p:txBody>
      </p:sp>
    </p:spTree>
    <p:extLst>
      <p:ext uri="{BB962C8B-B14F-4D97-AF65-F5344CB8AC3E}">
        <p14:creationId xmlns:p14="http://schemas.microsoft.com/office/powerpoint/2010/main" val="27591083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09775" y="927100"/>
            <a:ext cx="6343650" cy="709613"/>
          </a:xfrm>
        </p:spPr>
        <p:txBody>
          <a:bodyPr/>
          <a:lstStyle/>
          <a:p>
            <a:pPr algn="ctr"/>
            <a:r>
              <a:rPr dirty="0" smtClean="0"/>
              <a:t>Government Code section 1090	</a:t>
            </a:r>
            <a:endParaRPr lang="en-US" dirty="0"/>
          </a:p>
        </p:txBody>
      </p:sp>
      <p:sp>
        <p:nvSpPr>
          <p:cNvPr id="5" name="Content Placeholder 4"/>
          <p:cNvSpPr>
            <a:spLocks noGrp="1"/>
          </p:cNvSpPr>
          <p:nvPr>
            <p:ph idx="4294967295"/>
          </p:nvPr>
        </p:nvSpPr>
        <p:spPr>
          <a:xfrm>
            <a:off x="2009775" y="1636712"/>
            <a:ext cx="6343650" cy="4764088"/>
          </a:xfrm>
        </p:spPr>
        <p:txBody>
          <a:bodyPr>
            <a:normAutofit fontScale="85000" lnSpcReduction="20000"/>
          </a:bodyPr>
          <a:lstStyle/>
          <a:p>
            <a:r>
              <a:rPr lang="en-US" dirty="0" smtClean="0">
                <a:solidFill>
                  <a:srgbClr val="000000"/>
                </a:solidFill>
              </a:rPr>
              <a:t>When a board member has the power to execute the contract, he or she is conclusively presumed to be involved in the making of his or her agency’s contract irrespective of whether he or she actually participates in the making of the contract.</a:t>
            </a:r>
          </a:p>
          <a:p>
            <a:r>
              <a:rPr lang="en-US" dirty="0" smtClean="0">
                <a:solidFill>
                  <a:srgbClr val="000000"/>
                </a:solidFill>
              </a:rPr>
              <a:t>Does not matter that the contract was fair and equitable.</a:t>
            </a:r>
          </a:p>
          <a:p>
            <a:pPr lvl="1"/>
            <a:r>
              <a:rPr lang="en-US" sz="2500" dirty="0" smtClean="0">
                <a:solidFill>
                  <a:srgbClr val="000000"/>
                </a:solidFill>
              </a:rPr>
              <a:t>Example: Can the BSCC purchase property owned by another board member for below market value?  </a:t>
            </a:r>
          </a:p>
          <a:p>
            <a:pPr lvl="1"/>
            <a:r>
              <a:rPr lang="en-US" sz="2500" dirty="0" smtClean="0">
                <a:solidFill>
                  <a:srgbClr val="000000"/>
                </a:solidFill>
              </a:rPr>
              <a:t>What if the board member who owned the property does not participate in the transaction?  </a:t>
            </a:r>
            <a:endParaRPr lang="en-US" sz="2500" dirty="0">
              <a:solidFill>
                <a:srgbClr val="000000"/>
              </a:solidFill>
            </a:endParaRPr>
          </a:p>
          <a:p>
            <a:pPr lvl="1"/>
            <a:r>
              <a:rPr lang="en-US" sz="2500" dirty="0" smtClean="0">
                <a:solidFill>
                  <a:srgbClr val="000000"/>
                </a:solidFill>
              </a:rPr>
              <a:t>What if the board member resigns prior to purchase?</a:t>
            </a: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6</a:t>
            </a:fld>
            <a:endParaRPr kumimoji="0"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09800" y="828675"/>
            <a:ext cx="6343650" cy="709613"/>
          </a:xfrm>
        </p:spPr>
        <p:txBody>
          <a:bodyPr/>
          <a:lstStyle/>
          <a:p>
            <a:pPr algn="ctr"/>
            <a:r>
              <a:rPr dirty="0" smtClean="0"/>
              <a:t>Government Code section 1090	</a:t>
            </a:r>
            <a:endParaRPr lang="en-US" dirty="0"/>
          </a:p>
        </p:txBody>
      </p:sp>
      <p:sp>
        <p:nvSpPr>
          <p:cNvPr id="5" name="Content Placeholder 4"/>
          <p:cNvSpPr>
            <a:spLocks noGrp="1"/>
          </p:cNvSpPr>
          <p:nvPr>
            <p:ph idx="4294967295"/>
          </p:nvPr>
        </p:nvSpPr>
        <p:spPr>
          <a:xfrm>
            <a:off x="2209800" y="1828800"/>
            <a:ext cx="6143625" cy="3530600"/>
          </a:xfrm>
        </p:spPr>
        <p:txBody>
          <a:bodyPr/>
          <a:lstStyle/>
          <a:p>
            <a:r>
              <a:rPr lang="en-US" dirty="0" smtClean="0">
                <a:solidFill>
                  <a:srgbClr val="000000"/>
                </a:solidFill>
              </a:rPr>
              <a:t>The contract is VOID.  (Gov. Code, § 1092.)</a:t>
            </a:r>
          </a:p>
          <a:p>
            <a:r>
              <a:rPr lang="en-US" dirty="0" smtClean="0">
                <a:solidFill>
                  <a:srgbClr val="000000"/>
                </a:solidFill>
              </a:rPr>
              <a:t>Willful violations of section 1090 are punishable as a felony in the state prison.  (Gov. Code</a:t>
            </a:r>
            <a:r>
              <a:rPr lang="en-US" dirty="0">
                <a:solidFill>
                  <a:srgbClr val="000000"/>
                </a:solidFill>
              </a:rPr>
              <a:t>, </a:t>
            </a:r>
            <a:r>
              <a:rPr lang="en-US" dirty="0" smtClean="0">
                <a:solidFill>
                  <a:srgbClr val="000000"/>
                </a:solidFill>
              </a:rPr>
              <a:t>§ 1097.)</a:t>
            </a:r>
          </a:p>
          <a:p>
            <a:r>
              <a:rPr lang="en-US" dirty="0" smtClean="0">
                <a:solidFill>
                  <a:srgbClr val="000000"/>
                </a:solidFill>
              </a:rPr>
              <a:t>Lifetime disqualification from holding public office.  (Gov. Code, §1097.)</a:t>
            </a: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7</a:t>
            </a:fld>
            <a:endParaRPr kumimoji="0"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4" y="1063625"/>
            <a:ext cx="6343650" cy="709613"/>
          </a:xfrm>
        </p:spPr>
        <p:txBody>
          <a:bodyPr/>
          <a:lstStyle/>
          <a:p>
            <a:pPr algn="ctr"/>
            <a:r>
              <a:rPr dirty="0" smtClean="0"/>
              <a:t>ESC Members as </a:t>
            </a:r>
            <a:r>
              <a:rPr lang="en-US" dirty="0" smtClean="0"/>
              <a:t/>
            </a:r>
            <a:br>
              <a:rPr lang="en-US" dirty="0" smtClean="0"/>
            </a:br>
            <a:r>
              <a:rPr dirty="0" smtClean="0"/>
              <a:t>Public Officers?</a:t>
            </a:r>
            <a:endParaRPr lang="en-US" dirty="0"/>
          </a:p>
        </p:txBody>
      </p:sp>
      <p:sp>
        <p:nvSpPr>
          <p:cNvPr id="2" name="Content Placeholder 1"/>
          <p:cNvSpPr>
            <a:spLocks noGrp="1"/>
          </p:cNvSpPr>
          <p:nvPr>
            <p:ph idx="4294967295"/>
          </p:nvPr>
        </p:nvSpPr>
        <p:spPr>
          <a:xfrm>
            <a:off x="1752599" y="1828800"/>
            <a:ext cx="6600825" cy="3530600"/>
          </a:xfrm>
        </p:spPr>
        <p:txBody>
          <a:bodyPr/>
          <a:lstStyle/>
          <a:p>
            <a:r>
              <a:rPr lang="en-US" sz="2500" dirty="0" smtClean="0">
                <a:solidFill>
                  <a:srgbClr val="000000"/>
                </a:solidFill>
              </a:rPr>
              <a:t>A public officer is a public agent and as such acts only on behalf of his principal, the public…  “The most general characteristic of a public officer, which distinguishes him from a mere employee, is that public duty is delegated and entrusted to him, as agent, the performance of which is an exercise of a part of the governmental functions of a particular political unit for which he, as agent, is acting.” (</a:t>
            </a:r>
            <a:r>
              <a:rPr lang="en-US" sz="2500" i="1" dirty="0" smtClean="0">
                <a:solidFill>
                  <a:srgbClr val="000000"/>
                </a:solidFill>
              </a:rPr>
              <a:t>City Council v. </a:t>
            </a:r>
            <a:r>
              <a:rPr lang="en-US" sz="2500" i="1" dirty="0" err="1" smtClean="0">
                <a:solidFill>
                  <a:srgbClr val="000000"/>
                </a:solidFill>
              </a:rPr>
              <a:t>Mckinley</a:t>
            </a:r>
            <a:r>
              <a:rPr lang="en-US" sz="2500" i="1" dirty="0" smtClean="0">
                <a:solidFill>
                  <a:srgbClr val="000000"/>
                </a:solidFill>
              </a:rPr>
              <a:t> </a:t>
            </a:r>
            <a:r>
              <a:rPr lang="en-US" sz="2500" dirty="0" smtClean="0">
                <a:solidFill>
                  <a:srgbClr val="000000"/>
                </a:solidFill>
              </a:rPr>
              <a:t>(1978) 80 Cal.App.3d 204, 210.)</a:t>
            </a:r>
            <a:endParaRPr lang="en-US" sz="2500"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8</a:t>
            </a:fld>
            <a:endParaRPr kumimoji="0"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1063625"/>
            <a:ext cx="6343650" cy="709613"/>
          </a:xfrm>
        </p:spPr>
        <p:txBody>
          <a:bodyPr/>
          <a:lstStyle/>
          <a:p>
            <a:pPr algn="ctr"/>
            <a:r>
              <a:rPr dirty="0" smtClean="0"/>
              <a:t>ESC Members as </a:t>
            </a:r>
            <a:r>
              <a:rPr lang="en-US" dirty="0" smtClean="0"/>
              <a:t/>
            </a:r>
            <a:br>
              <a:rPr lang="en-US" dirty="0" smtClean="0"/>
            </a:br>
            <a:r>
              <a:rPr dirty="0" smtClean="0"/>
              <a:t>Public Officers?</a:t>
            </a:r>
            <a:endParaRPr lang="en-US" dirty="0"/>
          </a:p>
        </p:txBody>
      </p:sp>
      <p:sp>
        <p:nvSpPr>
          <p:cNvPr id="2" name="Content Placeholder 1"/>
          <p:cNvSpPr>
            <a:spLocks noGrp="1"/>
          </p:cNvSpPr>
          <p:nvPr>
            <p:ph idx="4294967295"/>
          </p:nvPr>
        </p:nvSpPr>
        <p:spPr>
          <a:xfrm>
            <a:off x="2009775" y="1831975"/>
            <a:ext cx="6343650" cy="3530600"/>
          </a:xfrm>
        </p:spPr>
        <p:txBody>
          <a:bodyPr/>
          <a:lstStyle/>
          <a:p>
            <a:r>
              <a:rPr lang="en-US" sz="2600" dirty="0" smtClean="0">
                <a:solidFill>
                  <a:srgbClr val="000000"/>
                </a:solidFill>
              </a:rPr>
              <a:t>1. A tenure of office “which is not transient, occasional or incidental,” but is of such a nature that the office itself is an entity which incumbents succeed one another</a:t>
            </a:r>
          </a:p>
          <a:p>
            <a:r>
              <a:rPr lang="en-US" sz="2600" dirty="0" smtClean="0">
                <a:solidFill>
                  <a:srgbClr val="000000"/>
                </a:solidFill>
              </a:rPr>
              <a:t>2. The delegation to the officer of some portion of the sovereign functions of government, either legislative, executive, or judicial.  </a:t>
            </a:r>
          </a:p>
          <a:p>
            <a:r>
              <a:rPr lang="en-US" sz="2600" dirty="0" smtClean="0">
                <a:solidFill>
                  <a:srgbClr val="000000"/>
                </a:solidFill>
              </a:rPr>
              <a:t>ESC Members probably not public officers.</a:t>
            </a:r>
            <a:endParaRPr lang="en-US" sz="2600"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9</a:t>
            </a:fld>
            <a:endParaRPr kumimoji="0"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1043</TotalTime>
  <Words>1759</Words>
  <Application>Microsoft Office PowerPoint</Application>
  <PresentationFormat>On-screen Show (4:3)</PresentationFormat>
  <Paragraphs>114</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Narrow</vt:lpstr>
      <vt:lpstr>Calibri</vt:lpstr>
      <vt:lpstr>Tahoma</vt:lpstr>
      <vt:lpstr>Wingdings</vt:lpstr>
      <vt:lpstr>01018438</vt:lpstr>
      <vt:lpstr>Conflicts of Interest</vt:lpstr>
      <vt:lpstr>Conflicts of Interest</vt:lpstr>
      <vt:lpstr>Conflicts of Interest</vt:lpstr>
      <vt:lpstr>Government Code section 1090 </vt:lpstr>
      <vt:lpstr>Government Code section 1090 </vt:lpstr>
      <vt:lpstr>Government Code section 1090 </vt:lpstr>
      <vt:lpstr>Government Code section 1090 </vt:lpstr>
      <vt:lpstr>ESC Members as  Public Officers?</vt:lpstr>
      <vt:lpstr>ESC Members as  Public Officers?</vt:lpstr>
      <vt:lpstr>ESC Members as "Employees"?</vt:lpstr>
      <vt:lpstr>Are the ESC members acting on behalf of the public?  </vt:lpstr>
      <vt:lpstr>Other Factors</vt:lpstr>
      <vt:lpstr>Conclusion</vt:lpstr>
      <vt:lpstr>Financial Interests</vt:lpstr>
      <vt:lpstr>Remote Interests</vt:lpstr>
      <vt:lpstr>Remote Interests</vt:lpstr>
      <vt:lpstr>Remote Interests</vt:lpstr>
      <vt:lpstr>Remote Interests</vt:lpstr>
      <vt:lpstr>“Non-Interests”</vt:lpstr>
      <vt:lpstr>The Political Reform Act</vt:lpstr>
      <vt:lpstr>The Political Reform Act</vt:lpstr>
      <vt:lpstr>Any Other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dc:title>
  <dc:creator>aaron.maguire</dc:creator>
  <cp:lastModifiedBy>Maria Rieger-Rodriguez</cp:lastModifiedBy>
  <cp:revision>53</cp:revision>
  <cp:lastPrinted>2016-04-12T20:15:15Z</cp:lastPrinted>
  <dcterms:created xsi:type="dcterms:W3CDTF">2016-04-11T00:01:04Z</dcterms:created>
  <dcterms:modified xsi:type="dcterms:W3CDTF">2016-04-15T15:47:54Z</dcterms:modified>
</cp:coreProperties>
</file>