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4"/>
  </p:notesMasterIdLst>
  <p:handoutMasterIdLst>
    <p:handoutMasterId r:id="rId15"/>
  </p:handoutMasterIdLst>
  <p:sldIdLst>
    <p:sldId id="275" r:id="rId2"/>
    <p:sldId id="257" r:id="rId3"/>
    <p:sldId id="280" r:id="rId4"/>
    <p:sldId id="264" r:id="rId5"/>
    <p:sldId id="279" r:id="rId6"/>
    <p:sldId id="276" r:id="rId7"/>
    <p:sldId id="277" r:id="rId8"/>
    <p:sldId id="270" r:id="rId9"/>
    <p:sldId id="268" r:id="rId10"/>
    <p:sldId id="271" r:id="rId11"/>
    <p:sldId id="272" r:id="rId12"/>
    <p:sldId id="274" r:id="rId1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Unicode MS" pitchFamily="34" charset="-128"/>
        <a:ea typeface="+mn-ea"/>
        <a:cs typeface="+mn-cs"/>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cctonigardner"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C78"/>
    <a:srgbClr val="000000"/>
    <a:srgbClr val="FFFFFF"/>
    <a:srgbClr val="695831"/>
    <a:srgbClr val="193A6D"/>
    <a:srgbClr val="A2874B"/>
    <a:srgbClr val="FFFF00"/>
    <a:srgbClr val="DACDAE"/>
    <a:srgbClr val="EAE3D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80203" autoAdjust="0"/>
  </p:normalViewPr>
  <p:slideViewPr>
    <p:cSldViewPr>
      <p:cViewPr varScale="1">
        <p:scale>
          <a:sx n="60" d="100"/>
          <a:sy n="60" d="100"/>
        </p:scale>
        <p:origin x="1632" y="1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6" cy="465137"/>
          </a:xfrm>
          <a:prstGeom prst="rect">
            <a:avLst/>
          </a:prstGeom>
          <a:noFill/>
          <a:ln w="9525">
            <a:noFill/>
            <a:miter lim="800000"/>
            <a:headEnd/>
            <a:tailEnd/>
          </a:ln>
          <a:effectLst/>
        </p:spPr>
        <p:txBody>
          <a:bodyPr vert="horz" wrap="square" lIns="91402" tIns="45700" rIns="91402" bIns="45700" numCol="1" anchor="t" anchorCtr="0" compatLnSpc="1">
            <a:prstTxWarp prst="textNoShape">
              <a:avLst/>
            </a:prstTxWarp>
          </a:bodyPr>
          <a:lstStyle>
            <a:lvl1pPr defTabSz="914245">
              <a:defRPr sz="1100"/>
            </a:lvl1pPr>
          </a:lstStyle>
          <a:p>
            <a:endParaRPr lang="en-US"/>
          </a:p>
        </p:txBody>
      </p:sp>
      <p:sp>
        <p:nvSpPr>
          <p:cNvPr id="50179" name="Rectangle 3"/>
          <p:cNvSpPr>
            <a:spLocks noGrp="1" noChangeArrowheads="1"/>
          </p:cNvSpPr>
          <p:nvPr>
            <p:ph type="dt" sz="quarter" idx="1"/>
          </p:nvPr>
        </p:nvSpPr>
        <p:spPr bwMode="auto">
          <a:xfrm>
            <a:off x="3971927" y="0"/>
            <a:ext cx="3038476" cy="465137"/>
          </a:xfrm>
          <a:prstGeom prst="rect">
            <a:avLst/>
          </a:prstGeom>
          <a:noFill/>
          <a:ln w="9525">
            <a:noFill/>
            <a:miter lim="800000"/>
            <a:headEnd/>
            <a:tailEnd/>
          </a:ln>
          <a:effectLst/>
        </p:spPr>
        <p:txBody>
          <a:bodyPr vert="horz" wrap="square" lIns="91402" tIns="45700" rIns="91402" bIns="45700" numCol="1" anchor="t" anchorCtr="0" compatLnSpc="1">
            <a:prstTxWarp prst="textNoShape">
              <a:avLst/>
            </a:prstTxWarp>
          </a:bodyPr>
          <a:lstStyle>
            <a:lvl1pPr algn="r" defTabSz="914245">
              <a:defRPr sz="1100"/>
            </a:lvl1pPr>
          </a:lstStyle>
          <a:p>
            <a:endParaRPr lang="en-US"/>
          </a:p>
        </p:txBody>
      </p:sp>
      <p:sp>
        <p:nvSpPr>
          <p:cNvPr id="50180" name="Rectangle 4"/>
          <p:cNvSpPr>
            <a:spLocks noGrp="1" noChangeArrowheads="1"/>
          </p:cNvSpPr>
          <p:nvPr>
            <p:ph type="ftr" sz="quarter" idx="2"/>
          </p:nvPr>
        </p:nvSpPr>
        <p:spPr bwMode="auto">
          <a:xfrm>
            <a:off x="0" y="8831266"/>
            <a:ext cx="3038476" cy="465136"/>
          </a:xfrm>
          <a:prstGeom prst="rect">
            <a:avLst/>
          </a:prstGeom>
          <a:noFill/>
          <a:ln w="9525">
            <a:noFill/>
            <a:miter lim="800000"/>
            <a:headEnd/>
            <a:tailEnd/>
          </a:ln>
          <a:effectLst/>
        </p:spPr>
        <p:txBody>
          <a:bodyPr vert="horz" wrap="square" lIns="91402" tIns="45700" rIns="91402" bIns="45700" numCol="1" anchor="b" anchorCtr="0" compatLnSpc="1">
            <a:prstTxWarp prst="textNoShape">
              <a:avLst/>
            </a:prstTxWarp>
          </a:bodyPr>
          <a:lstStyle>
            <a:lvl1pPr defTabSz="914245">
              <a:defRPr sz="1100"/>
            </a:lvl1pPr>
          </a:lstStyle>
          <a:p>
            <a:endParaRPr lang="en-US"/>
          </a:p>
        </p:txBody>
      </p:sp>
      <p:sp>
        <p:nvSpPr>
          <p:cNvPr id="50181" name="Rectangle 5"/>
          <p:cNvSpPr>
            <a:spLocks noGrp="1" noChangeArrowheads="1"/>
          </p:cNvSpPr>
          <p:nvPr>
            <p:ph type="sldNum" sz="quarter" idx="3"/>
          </p:nvPr>
        </p:nvSpPr>
        <p:spPr bwMode="auto">
          <a:xfrm>
            <a:off x="3971927" y="8831266"/>
            <a:ext cx="3038476" cy="465136"/>
          </a:xfrm>
          <a:prstGeom prst="rect">
            <a:avLst/>
          </a:prstGeom>
          <a:noFill/>
          <a:ln w="9525">
            <a:noFill/>
            <a:miter lim="800000"/>
            <a:headEnd/>
            <a:tailEnd/>
          </a:ln>
          <a:effectLst/>
        </p:spPr>
        <p:txBody>
          <a:bodyPr vert="horz" wrap="square" lIns="91402" tIns="45700" rIns="91402" bIns="45700" numCol="1" anchor="b" anchorCtr="0" compatLnSpc="1">
            <a:prstTxWarp prst="textNoShape">
              <a:avLst/>
            </a:prstTxWarp>
          </a:bodyPr>
          <a:lstStyle>
            <a:lvl1pPr algn="r" defTabSz="914245">
              <a:defRPr sz="1100"/>
            </a:lvl1pPr>
          </a:lstStyle>
          <a:p>
            <a:fld id="{2B938096-E5B6-4557-A038-AB8F33521D0D}" type="slidenum">
              <a:rPr lang="en-US"/>
              <a:pPr/>
              <a:t>‹#›</a:t>
            </a:fld>
            <a:endParaRPr lang="en-US"/>
          </a:p>
        </p:txBody>
      </p:sp>
    </p:spTree>
    <p:extLst>
      <p:ext uri="{BB962C8B-B14F-4D97-AF65-F5344CB8AC3E}">
        <p14:creationId xmlns:p14="http://schemas.microsoft.com/office/powerpoint/2010/main" val="300247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6" cy="465137"/>
          </a:xfrm>
          <a:prstGeom prst="rect">
            <a:avLst/>
          </a:prstGeom>
          <a:noFill/>
          <a:ln w="9525">
            <a:noFill/>
            <a:miter lim="800000"/>
            <a:headEnd/>
            <a:tailEnd/>
          </a:ln>
          <a:effectLst/>
        </p:spPr>
        <p:txBody>
          <a:bodyPr vert="horz" wrap="square" lIns="91402" tIns="45700" rIns="91402" bIns="45700" numCol="1" anchor="t" anchorCtr="0" compatLnSpc="1">
            <a:prstTxWarp prst="textNoShape">
              <a:avLst/>
            </a:prstTxWarp>
          </a:bodyPr>
          <a:lstStyle>
            <a:lvl1pPr defTabSz="914245">
              <a:defRPr sz="1100"/>
            </a:lvl1pPr>
          </a:lstStyle>
          <a:p>
            <a:endParaRPr lang="en-US"/>
          </a:p>
        </p:txBody>
      </p:sp>
      <p:sp>
        <p:nvSpPr>
          <p:cNvPr id="16387" name="Rectangle 3"/>
          <p:cNvSpPr>
            <a:spLocks noGrp="1" noChangeArrowheads="1"/>
          </p:cNvSpPr>
          <p:nvPr>
            <p:ph type="dt" idx="1"/>
          </p:nvPr>
        </p:nvSpPr>
        <p:spPr bwMode="auto">
          <a:xfrm>
            <a:off x="3971927" y="0"/>
            <a:ext cx="3038476" cy="465137"/>
          </a:xfrm>
          <a:prstGeom prst="rect">
            <a:avLst/>
          </a:prstGeom>
          <a:noFill/>
          <a:ln w="9525">
            <a:noFill/>
            <a:miter lim="800000"/>
            <a:headEnd/>
            <a:tailEnd/>
          </a:ln>
          <a:effectLst/>
        </p:spPr>
        <p:txBody>
          <a:bodyPr vert="horz" wrap="square" lIns="91402" tIns="45700" rIns="91402" bIns="45700" numCol="1" anchor="t" anchorCtr="0" compatLnSpc="1">
            <a:prstTxWarp prst="textNoShape">
              <a:avLst/>
            </a:prstTxWarp>
          </a:bodyPr>
          <a:lstStyle>
            <a:lvl1pPr algn="r" defTabSz="914245">
              <a:defRPr sz="1100"/>
            </a:lvl1pPr>
          </a:lstStyle>
          <a:p>
            <a:endParaRPr lang="en-US"/>
          </a:p>
        </p:txBody>
      </p:sp>
      <p:sp>
        <p:nvSpPr>
          <p:cNvPr id="16388" name="Rectangle 4"/>
          <p:cNvSpPr>
            <a:spLocks noGrp="1" noRot="1" noChangeAspect="1" noChangeArrowheads="1" noTextEdit="1"/>
          </p:cNvSpPr>
          <p:nvPr>
            <p:ph type="sldImg" idx="2"/>
          </p:nvPr>
        </p:nvSpPr>
        <p:spPr bwMode="auto">
          <a:xfrm>
            <a:off x="1181100" y="695325"/>
            <a:ext cx="4649788"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935041" y="4416427"/>
            <a:ext cx="5140324" cy="4183064"/>
          </a:xfrm>
          <a:prstGeom prst="rect">
            <a:avLst/>
          </a:prstGeom>
          <a:noFill/>
          <a:ln w="9525">
            <a:noFill/>
            <a:miter lim="800000"/>
            <a:headEnd/>
            <a:tailEnd/>
          </a:ln>
          <a:effectLst/>
        </p:spPr>
        <p:txBody>
          <a:bodyPr vert="horz" wrap="square" lIns="91402" tIns="45700" rIns="91402" bIns="457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831266"/>
            <a:ext cx="3038476" cy="465136"/>
          </a:xfrm>
          <a:prstGeom prst="rect">
            <a:avLst/>
          </a:prstGeom>
          <a:noFill/>
          <a:ln w="9525">
            <a:noFill/>
            <a:miter lim="800000"/>
            <a:headEnd/>
            <a:tailEnd/>
          </a:ln>
          <a:effectLst/>
        </p:spPr>
        <p:txBody>
          <a:bodyPr vert="horz" wrap="square" lIns="91402" tIns="45700" rIns="91402" bIns="45700" numCol="1" anchor="b" anchorCtr="0" compatLnSpc="1">
            <a:prstTxWarp prst="textNoShape">
              <a:avLst/>
            </a:prstTxWarp>
          </a:bodyPr>
          <a:lstStyle>
            <a:lvl1pPr defTabSz="914245">
              <a:defRPr sz="1100"/>
            </a:lvl1pPr>
          </a:lstStyle>
          <a:p>
            <a:endParaRPr lang="en-US"/>
          </a:p>
        </p:txBody>
      </p:sp>
      <p:sp>
        <p:nvSpPr>
          <p:cNvPr id="16391" name="Rectangle 7"/>
          <p:cNvSpPr>
            <a:spLocks noGrp="1" noChangeArrowheads="1"/>
          </p:cNvSpPr>
          <p:nvPr>
            <p:ph type="sldNum" sz="quarter" idx="5"/>
          </p:nvPr>
        </p:nvSpPr>
        <p:spPr bwMode="auto">
          <a:xfrm>
            <a:off x="3971927" y="8831266"/>
            <a:ext cx="3038476" cy="465136"/>
          </a:xfrm>
          <a:prstGeom prst="rect">
            <a:avLst/>
          </a:prstGeom>
          <a:noFill/>
          <a:ln w="9525">
            <a:noFill/>
            <a:miter lim="800000"/>
            <a:headEnd/>
            <a:tailEnd/>
          </a:ln>
          <a:effectLst/>
        </p:spPr>
        <p:txBody>
          <a:bodyPr vert="horz" wrap="square" lIns="91402" tIns="45700" rIns="91402" bIns="45700" numCol="1" anchor="b" anchorCtr="0" compatLnSpc="1">
            <a:prstTxWarp prst="textNoShape">
              <a:avLst/>
            </a:prstTxWarp>
          </a:bodyPr>
          <a:lstStyle>
            <a:lvl1pPr algn="r" defTabSz="914245">
              <a:defRPr sz="1100"/>
            </a:lvl1pPr>
          </a:lstStyle>
          <a:p>
            <a:fld id="{DC0C22AB-2F2D-4B54-B34C-5091ADC92004}" type="slidenum">
              <a:rPr lang="en-US"/>
              <a:pPr/>
              <a:t>‹#›</a:t>
            </a:fld>
            <a:endParaRPr lang="en-US"/>
          </a:p>
        </p:txBody>
      </p:sp>
    </p:spTree>
    <p:extLst>
      <p:ext uri="{BB962C8B-B14F-4D97-AF65-F5344CB8AC3E}">
        <p14:creationId xmlns:p14="http://schemas.microsoft.com/office/powerpoint/2010/main" val="36574379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Unicode MS" pitchFamily="34" charset="-128"/>
        <a:ea typeface="+mn-ea"/>
        <a:cs typeface="+mn-cs"/>
      </a:defRPr>
    </a:lvl1pPr>
    <a:lvl2pPr marL="457200" algn="l" rtl="0" fontAlgn="base">
      <a:spcBef>
        <a:spcPct val="30000"/>
      </a:spcBef>
      <a:spcAft>
        <a:spcPct val="0"/>
      </a:spcAft>
      <a:defRPr sz="1200" kern="1200">
        <a:solidFill>
          <a:schemeClr val="tx1"/>
        </a:solidFill>
        <a:latin typeface="Arial Unicode MS" pitchFamily="34" charset="-128"/>
        <a:ea typeface="+mn-ea"/>
        <a:cs typeface="+mn-cs"/>
      </a:defRPr>
    </a:lvl2pPr>
    <a:lvl3pPr marL="914400" algn="l" rtl="0" fontAlgn="base">
      <a:spcBef>
        <a:spcPct val="30000"/>
      </a:spcBef>
      <a:spcAft>
        <a:spcPct val="0"/>
      </a:spcAft>
      <a:defRPr sz="1200" kern="1200">
        <a:solidFill>
          <a:schemeClr val="tx1"/>
        </a:solidFill>
        <a:latin typeface="Arial Unicode MS" pitchFamily="34" charset="-128"/>
        <a:ea typeface="+mn-ea"/>
        <a:cs typeface="+mn-cs"/>
      </a:defRPr>
    </a:lvl3pPr>
    <a:lvl4pPr marL="1371600" algn="l" rtl="0" fontAlgn="base">
      <a:spcBef>
        <a:spcPct val="30000"/>
      </a:spcBef>
      <a:spcAft>
        <a:spcPct val="0"/>
      </a:spcAft>
      <a:defRPr sz="1200" kern="1200">
        <a:solidFill>
          <a:schemeClr val="tx1"/>
        </a:solidFill>
        <a:latin typeface="Arial Unicode MS" pitchFamily="34" charset="-128"/>
        <a:ea typeface="+mn-ea"/>
        <a:cs typeface="+mn-cs"/>
      </a:defRPr>
    </a:lvl4pPr>
    <a:lvl5pPr marL="1828800" algn="l" rtl="0" fontAlgn="base">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Madam Chair and</a:t>
            </a:r>
            <a:r>
              <a:rPr lang="en-US" baseline="0" dirty="0" smtClean="0"/>
              <a:t> </a:t>
            </a:r>
            <a:r>
              <a:rPr lang="en-US" dirty="0" smtClean="0"/>
              <a:t>Board Members. I am Mary Jolls.</a:t>
            </a:r>
          </a:p>
          <a:p>
            <a:r>
              <a:rPr lang="en-US" dirty="0" smtClean="0"/>
              <a:t>On November 4, 2014,</a:t>
            </a:r>
            <a:r>
              <a:rPr lang="en-US" baseline="0" dirty="0" smtClean="0"/>
              <a:t> California voters approved Proposition 47. This proposition, which I will now refer to as Prop 47, includes three primary impacts. I will briefly review these impacts and then focus on the responsibilities of the BSCC.</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1</a:t>
            </a:fld>
            <a:endParaRPr lang="en-US"/>
          </a:p>
        </p:txBody>
      </p:sp>
    </p:spTree>
    <p:extLst>
      <p:ext uri="{BB962C8B-B14F-4D97-AF65-F5344CB8AC3E}">
        <p14:creationId xmlns:p14="http://schemas.microsoft.com/office/powerpoint/2010/main" val="285469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Board has discussed on previous</a:t>
            </a:r>
            <a:r>
              <a:rPr lang="en-US" baseline="0" dirty="0" smtClean="0"/>
              <a:t> occasions, it </a:t>
            </a:r>
            <a:r>
              <a:rPr lang="en-US" dirty="0" smtClean="0"/>
              <a:t>recognizes the broad</a:t>
            </a:r>
            <a:r>
              <a:rPr lang="en-US" baseline="0" dirty="0" smtClean="0"/>
              <a:t> public interest in Prop 47 and wants to interact directly with stakeholders and the public as part of its first steps. </a:t>
            </a:r>
            <a:r>
              <a:rPr lang="en-US" dirty="0" smtClean="0"/>
              <a:t>BSCC will host three</a:t>
            </a:r>
            <a:r>
              <a:rPr lang="en-US" baseline="0" dirty="0" smtClean="0"/>
              <a:t> to six </a:t>
            </a:r>
            <a:r>
              <a:rPr lang="en-US" dirty="0" smtClean="0"/>
              <a:t>regional</a:t>
            </a:r>
            <a:r>
              <a:rPr lang="en-US" baseline="0" dirty="0" smtClean="0"/>
              <a:t> meetings across the state to provide a venue for local agencies and the public to provide input for consideration. As soon as we determine the schedule of these activities, we will invite Board participation. The outcomes of these meetings will be summarized and shared with the Board.</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10</a:t>
            </a:fld>
            <a:endParaRPr lang="en-US"/>
          </a:p>
        </p:txBody>
      </p:sp>
    </p:spTree>
    <p:extLst>
      <p:ext uri="{BB962C8B-B14F-4D97-AF65-F5344CB8AC3E}">
        <p14:creationId xmlns:p14="http://schemas.microsoft.com/office/powerpoint/2010/main" val="180217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BSCC staff appreciate the priority of this responsibility and will move through the timeline as quickly as possible. This timeline may be impacted by legislative activity and the timing by which the scope of savings is identified. The major events we are planning include not only the regional meetings but also press releases and regular website updates.</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11</a:t>
            </a:fld>
            <a:endParaRPr lang="en-US"/>
          </a:p>
        </p:txBody>
      </p:sp>
    </p:spTree>
    <p:extLst>
      <p:ext uri="{BB962C8B-B14F-4D97-AF65-F5344CB8AC3E}">
        <p14:creationId xmlns:p14="http://schemas.microsoft.com/office/powerpoint/2010/main" val="57650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12</a:t>
            </a:fld>
            <a:endParaRPr lang="en-US"/>
          </a:p>
        </p:txBody>
      </p:sp>
    </p:spTree>
    <p:extLst>
      <p:ext uri="{BB962C8B-B14F-4D97-AF65-F5344CB8AC3E}">
        <p14:creationId xmlns:p14="http://schemas.microsoft.com/office/powerpoint/2010/main" val="72424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Reduces prescribed non-serious and non-violent drug and property crimes from felonies to misdemeanors.</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Offenders who are currently serving felony sentences may have their sentence reduced to misdemeanor sentences, offenders who have completed their sentence may apply to the court to have the conviction changed to a misdemeanor conviction, and the court has more discretion in resentencing an offender currently serving a felony sentence.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annual savings from these first two impacts will fund grants to reduce truancy and drop-outs among K-12 students in public schools, victim services and mental health and substance abuse treatment services.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By July 31, 2016, the Department of Finance is to calculate the  savings and no later than August 1 of each Fiscal Year, is to report it to the State Controller. Beginning August 15, 2016, the State Controller’s Office is to annually transfer this amount to the Safe Neighborhoods and Schools Fund.</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a:t>
            </a:fld>
            <a:endParaRPr lang="en-US"/>
          </a:p>
        </p:txBody>
      </p:sp>
    </p:spTree>
    <p:extLst>
      <p:ext uri="{BB962C8B-B14F-4D97-AF65-F5344CB8AC3E}">
        <p14:creationId xmlns:p14="http://schemas.microsoft.com/office/powerpoint/2010/main" val="176621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now turn this presentation over to Josh </a:t>
            </a:r>
            <a:r>
              <a:rPr lang="en-US" baseline="0" dirty="0" err="1" smtClean="0"/>
              <a:t>Gauger</a:t>
            </a:r>
            <a:r>
              <a:rPr lang="en-US" baseline="0" dirty="0" smtClean="0"/>
              <a:t> from the Department of Finance to discuss the savings calculation and the Department of Finance’s role in determining the overall state savings</a:t>
            </a:r>
            <a:r>
              <a:rPr lang="en-US" baseline="0" smtClean="0"/>
              <a:t>. </a:t>
            </a:r>
            <a:r>
              <a:rPr lang="en-US" smtClean="0"/>
              <a:t>Josh </a:t>
            </a:r>
            <a:r>
              <a:rPr lang="en-US" dirty="0" smtClean="0"/>
              <a:t>segues</a:t>
            </a:r>
            <a:r>
              <a:rPr lang="en-US" baseline="0" dirty="0" smtClean="0"/>
              <a:t> back to Mary: And now Mary will continue with the presentation</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3</a:t>
            </a:fld>
            <a:endParaRPr lang="en-US"/>
          </a:p>
        </p:txBody>
      </p:sp>
    </p:spTree>
    <p:extLst>
      <p:ext uri="{BB962C8B-B14F-4D97-AF65-F5344CB8AC3E}">
        <p14:creationId xmlns:p14="http://schemas.microsoft.com/office/powerpoint/2010/main" val="57421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result of prop 47, </a:t>
            </a:r>
            <a:r>
              <a:rPr lang="en-US" dirty="0" smtClean="0"/>
              <a:t>Government Code 7599.2 (a)(3) requires BSCC to administer a grant program to public agencies aimed at supporting mental health treatment, substance abuse treatment, and diversion programs for people in the criminal justice system. BSCC</a:t>
            </a:r>
            <a:r>
              <a:rPr lang="en-US" baseline="0" dirty="0" smtClean="0"/>
              <a:t> is to emphasize programs that reduce recidivism of people convicted of less serious crimes such as those we just reviewed, and those who have substance abuse and mental health issues.</a:t>
            </a:r>
          </a:p>
          <a:p>
            <a:endParaRPr lang="en-US" baseline="0" dirty="0" smtClean="0"/>
          </a:p>
          <a:p>
            <a:r>
              <a:rPr lang="en-US" baseline="0" dirty="0" smtClean="0"/>
              <a:t>The BSCC will have the responsibility to further define how the grant program will be administered.</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Government Code 7599.2(b) provides that the agency responsible for the administration of the funds shall not spend more than 5% of the total funds it receives annually for administrative costs.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C0C22AB-2F2D-4B54-B34C-5091ADC92004}" type="slidenum">
              <a:rPr lang="en-US" smtClean="0"/>
              <a:pPr/>
              <a:t>4</a:t>
            </a:fld>
            <a:endParaRPr lang="en-US"/>
          </a:p>
        </p:txBody>
      </p:sp>
    </p:spTree>
    <p:extLst>
      <p:ext uri="{BB962C8B-B14F-4D97-AF65-F5344CB8AC3E}">
        <p14:creationId xmlns:p14="http://schemas.microsoft.com/office/powerpoint/2010/main" val="208001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a:t>
            </a:r>
            <a:r>
              <a:rPr lang="en-US" baseline="0" dirty="0" smtClean="0"/>
              <a:t> would like to emphasize that t</a:t>
            </a:r>
            <a:r>
              <a:rPr lang="en-US" dirty="0" smtClean="0"/>
              <a:t>he</a:t>
            </a:r>
            <a:r>
              <a:rPr lang="en-US" baseline="0" dirty="0" smtClean="0"/>
              <a:t> Prop 47 environment is moving and changing rapidly. There is a fair amount of uncertainty at this time about the level of state savings and implementation and there are a number of moving parts. In addition, as we will discuss in a few minutes, there are several pending bills that seek to specify additional priorities, such as housing, in the grant program the BSCC will administer.</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5</a:t>
            </a:fld>
            <a:endParaRPr lang="en-US"/>
          </a:p>
        </p:txBody>
      </p:sp>
    </p:spTree>
    <p:extLst>
      <p:ext uri="{BB962C8B-B14F-4D97-AF65-F5344CB8AC3E}">
        <p14:creationId xmlns:p14="http://schemas.microsoft.com/office/powerpoint/2010/main" val="428027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what is leading to the</a:t>
            </a:r>
            <a:r>
              <a:rPr lang="en-US" baseline="0" dirty="0" smtClean="0"/>
              <a:t> uncertainty of the current environment</a:t>
            </a:r>
            <a:r>
              <a:rPr lang="en-US" dirty="0" smtClean="0"/>
              <a:t> is the </a:t>
            </a:r>
            <a:r>
              <a:rPr lang="en-US" baseline="0" dirty="0" smtClean="0"/>
              <a:t>significant amount of  interest from a variety of groups and individuals and their efforts to shape next steps. The BSCC will actively engage with these interests as a way to both provide and receive information as we move forward.</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6</a:t>
            </a:fld>
            <a:endParaRPr lang="en-US"/>
          </a:p>
        </p:txBody>
      </p:sp>
    </p:spTree>
    <p:extLst>
      <p:ext uri="{BB962C8B-B14F-4D97-AF65-F5344CB8AC3E}">
        <p14:creationId xmlns:p14="http://schemas.microsoft.com/office/powerpoint/2010/main" val="42353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Legislative Analyst’s Office has made a number of recommendations to the Legislature to direct the BSCC to coordinate funding with existing funding sources, allocate funds to maximize impact and evaluate grant recipient ability to achieve recidivism reduction goals.   </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7</a:t>
            </a:fld>
            <a:endParaRPr lang="en-US"/>
          </a:p>
        </p:txBody>
      </p:sp>
    </p:spTree>
    <p:extLst>
      <p:ext uri="{BB962C8B-B14F-4D97-AF65-F5344CB8AC3E}">
        <p14:creationId xmlns:p14="http://schemas.microsoft.com/office/powerpoint/2010/main" val="329980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Section 4, Government Code 7599.1(c)</a:t>
            </a:r>
            <a:r>
              <a:rPr lang="en-US" baseline="0" dirty="0" smtClean="0"/>
              <a:t> provides that the funds shall be used exclusively for the purposes of Prop 47</a:t>
            </a:r>
            <a:r>
              <a:rPr lang="en-US" dirty="0" smtClean="0"/>
              <a:t>and are not subject to appropriation or transfer by the Legislature for any other</a:t>
            </a:r>
            <a:r>
              <a:rPr lang="en-US" baseline="0" dirty="0" smtClean="0"/>
              <a:t> purpose. Section 15 allows the measure to be amended by a 2/3 vote of the Legislature and signature of the Governor providing the amendment(s) are consistent with and further the intent of the Act.</a:t>
            </a:r>
            <a:endParaRPr lang="en-US" dirty="0" smtClean="0"/>
          </a:p>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8</a:t>
            </a:fld>
            <a:endParaRPr lang="en-US"/>
          </a:p>
        </p:txBody>
      </p:sp>
    </p:spTree>
    <p:extLst>
      <p:ext uri="{BB962C8B-B14F-4D97-AF65-F5344CB8AC3E}">
        <p14:creationId xmlns:p14="http://schemas.microsoft.com/office/powerpoint/2010/main" val="177839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the presentation to Katie: There have</a:t>
            </a:r>
            <a:r>
              <a:rPr lang="en-US" baseline="0" dirty="0" smtClean="0"/>
              <a:t> been three bills introduced this year that are related to Prop 47. It is through the legislative process that stakeholders have an opportunity to shape the funding priorities of Prop 47.</a:t>
            </a: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9</a:t>
            </a:fld>
            <a:endParaRPr lang="en-US"/>
          </a:p>
        </p:txBody>
      </p:sp>
    </p:spTree>
    <p:extLst>
      <p:ext uri="{BB962C8B-B14F-4D97-AF65-F5344CB8AC3E}">
        <p14:creationId xmlns:p14="http://schemas.microsoft.com/office/powerpoint/2010/main" val="2444385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5" name="Line 229"/>
          <p:cNvSpPr>
            <a:spLocks noChangeShapeType="1"/>
          </p:cNvSpPr>
          <p:nvPr userDrawn="1"/>
        </p:nvSpPr>
        <p:spPr bwMode="auto">
          <a:xfrm flipH="1" flipV="1">
            <a:off x="0" y="152400"/>
            <a:ext cx="9144000" cy="0"/>
          </a:xfrm>
          <a:prstGeom prst="line">
            <a:avLst/>
          </a:prstGeom>
          <a:noFill/>
          <a:ln w="9525" algn="ctr">
            <a:solidFill>
              <a:srgbClr val="FFFFFE"/>
            </a:solidFill>
            <a:round/>
            <a:headEnd/>
            <a:tailEnd/>
          </a:ln>
        </p:spPr>
        <p:txBody>
          <a:bodyPr lIns="36576" tIns="36576" rIns="36576" bIns="36576"/>
          <a:lstStyle/>
          <a:p>
            <a:endParaRPr lang="en-US"/>
          </a:p>
        </p:txBody>
      </p:sp>
      <p:grpSp>
        <p:nvGrpSpPr>
          <p:cNvPr id="2" name="Group 221"/>
          <p:cNvGrpSpPr>
            <a:grpSpLocks/>
          </p:cNvGrpSpPr>
          <p:nvPr userDrawn="1"/>
        </p:nvGrpSpPr>
        <p:grpSpPr bwMode="auto">
          <a:xfrm flipH="1">
            <a:off x="0" y="1066800"/>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smtClean="0"/>
              <a:t>Click to edit Master subtitle style</a:t>
            </a:r>
            <a:endParaRPr lang="en-US" dirty="0"/>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30" name="Picture 3"/>
          <p:cNvPicPr>
            <a:picLocks noChangeAspect="1" noChangeArrowheads="1"/>
          </p:cNvPicPr>
          <p:nvPr userDrawn="1"/>
        </p:nvPicPr>
        <p:blipFill>
          <a:blip r:embed="rId2"/>
          <a:srcRect l="7122"/>
          <a:stretch>
            <a:fillRect/>
          </a:stretch>
        </p:blipFill>
        <p:spPr bwMode="auto">
          <a:xfrm>
            <a:off x="0" y="-3231"/>
            <a:ext cx="9144979" cy="2136831"/>
          </a:xfrm>
          <a:prstGeom prst="rect">
            <a:avLst/>
          </a:prstGeom>
          <a:noFill/>
          <a:ln w="9525">
            <a:noFill/>
            <a:miter lim="800000"/>
            <a:headEnd/>
            <a:tailEnd/>
          </a:ln>
          <a:effectLst/>
        </p:spPr>
      </p:pic>
      <p:pic>
        <p:nvPicPr>
          <p:cNvPr id="31" name="Picture 30" descr="Gold BSCC.png"/>
          <p:cNvPicPr>
            <a:picLocks noChangeAspect="1"/>
          </p:cNvPicPr>
          <p:nvPr userDrawn="1"/>
        </p:nvPicPr>
        <p:blipFill>
          <a:blip r:embed="rId3" cstate="print"/>
          <a:stretch>
            <a:fillRect/>
          </a:stretch>
        </p:blipFill>
        <p:spPr>
          <a:xfrm>
            <a:off x="6858000" y="318927"/>
            <a:ext cx="2011680" cy="671673"/>
          </a:xfrm>
          <a:prstGeom prst="rect">
            <a:avLst/>
          </a:prstGeom>
        </p:spPr>
      </p:pic>
      <p:pic>
        <p:nvPicPr>
          <p:cNvPr id="32" name="Picture 4"/>
          <p:cNvPicPr>
            <a:picLocks noChangeAspect="1" noChangeArrowheads="1"/>
          </p:cNvPicPr>
          <p:nvPr userDrawn="1"/>
        </p:nvPicPr>
        <p:blipFill>
          <a:blip r:embed="rId4"/>
          <a:srcRect/>
          <a:stretch>
            <a:fillRect/>
          </a:stretch>
        </p:blipFill>
        <p:spPr bwMode="auto">
          <a:xfrm>
            <a:off x="0" y="5867399"/>
            <a:ext cx="9144000" cy="990601"/>
          </a:xfrm>
          <a:prstGeom prst="rect">
            <a:avLst/>
          </a:prstGeom>
          <a:noFill/>
          <a:ln w="9525">
            <a:noFill/>
            <a:miter lim="800000"/>
            <a:headEnd/>
            <a:tailEnd/>
          </a:ln>
          <a:effectLst/>
        </p:spPr>
      </p:pic>
      <p:sp>
        <p:nvSpPr>
          <p:cNvPr id="33"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
        <p:nvSpPr>
          <p:cNvPr id="5"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a:spLocks noGrp="1"/>
          </p:cNvSpPr>
          <p:nvPr>
            <p:ph type="title"/>
          </p:nvPr>
        </p:nvSpPr>
        <p:spPr>
          <a:xfrm>
            <a:off x="457200" y="152400"/>
            <a:ext cx="86868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pic>
        <p:nvPicPr>
          <p:cNvPr id="11" name="Picture 10"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pic>
        <p:nvPicPr>
          <p:cNvPr id="7" name="Picture 4"/>
          <p:cNvPicPr>
            <a:picLocks noChangeAspect="1" noChangeArrowheads="1"/>
          </p:cNvPicPr>
          <p:nvPr userDrawn="1"/>
        </p:nvPicPr>
        <p:blipFill>
          <a:blip r:embed="rId3"/>
          <a:srcRect/>
          <a:stretch>
            <a:fillRect/>
          </a:stretch>
        </p:blipFill>
        <p:spPr bwMode="auto">
          <a:xfrm rot="5400000" flipH="1">
            <a:off x="-3114675" y="3114675"/>
            <a:ext cx="6858000" cy="628650"/>
          </a:xfrm>
          <a:prstGeom prst="rect">
            <a:avLst/>
          </a:prstGeom>
          <a:noFill/>
          <a:ln w="9525">
            <a:noFill/>
            <a:miter lim="800000"/>
            <a:headEnd/>
            <a:tailEnd/>
          </a:ln>
          <a:effectLst/>
        </p:spPr>
      </p:pic>
      <p:sp>
        <p:nvSpPr>
          <p:cNvPr id="12" name="Slide Number Placeholder 8"/>
          <p:cNvSpPr>
            <a:spLocks noGrp="1"/>
          </p:cNvSpPr>
          <p:nvPr>
            <p:ph type="sldNum" sz="quarter" idx="4"/>
          </p:nvPr>
        </p:nvSpPr>
        <p:spPr>
          <a:xfrm>
            <a:off x="228600" y="6400800"/>
            <a:ext cx="16002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
        <p:nvSpPr>
          <p:cNvPr id="4"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pic>
        <p:nvPicPr>
          <p:cNvPr id="4" name="Picture 4"/>
          <p:cNvPicPr>
            <a:picLocks noChangeAspect="1" noChangeArrowheads="1"/>
          </p:cNvPicPr>
          <p:nvPr userDrawn="1"/>
        </p:nvPicPr>
        <p:blipFill>
          <a:blip r:embed="rId3"/>
          <a:srcRect/>
          <a:stretch>
            <a:fillRect/>
          </a:stretch>
        </p:blipFill>
        <p:spPr bwMode="auto">
          <a:xfrm rot="5400000" flipH="1">
            <a:off x="-3114675" y="3114675"/>
            <a:ext cx="6858000" cy="628650"/>
          </a:xfrm>
          <a:prstGeom prst="rect">
            <a:avLst/>
          </a:prstGeom>
          <a:noFill/>
          <a:ln w="9525">
            <a:noFill/>
            <a:miter lim="800000"/>
            <a:headEnd/>
            <a:tailEnd/>
          </a:ln>
          <a:effectLst/>
        </p:spPr>
      </p:pic>
      <p:sp>
        <p:nvSpPr>
          <p:cNvPr id="5" name="Slide Number Placeholder 8"/>
          <p:cNvSpPr>
            <a:spLocks noGrp="1"/>
          </p:cNvSpPr>
          <p:nvPr>
            <p:ph type="sldNum" sz="quarter" idx="4"/>
          </p:nvPr>
        </p:nvSpPr>
        <p:spPr>
          <a:xfrm>
            <a:off x="304800" y="6400800"/>
            <a:ext cx="1524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
        <p:nvSpPr>
          <p:cNvPr id="5"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5" name="Line 229"/>
          <p:cNvSpPr>
            <a:spLocks noChangeShapeType="1"/>
          </p:cNvSpPr>
          <p:nvPr userDrawn="1"/>
        </p:nvSpPr>
        <p:spPr bwMode="auto">
          <a:xfrm flipH="1" flipV="1">
            <a:off x="0" y="152400"/>
            <a:ext cx="9144000" cy="0"/>
          </a:xfrm>
          <a:prstGeom prst="line">
            <a:avLst/>
          </a:prstGeom>
          <a:noFill/>
          <a:ln w="9525" algn="ctr">
            <a:solidFill>
              <a:srgbClr val="FFFFFE"/>
            </a:solidFill>
            <a:round/>
            <a:headEnd/>
            <a:tailEnd/>
          </a:ln>
        </p:spPr>
        <p:txBody>
          <a:bodyPr lIns="36576" tIns="36576" rIns="36576" bIns="36576"/>
          <a:lstStyle/>
          <a:p>
            <a:endParaRPr lang="en-US"/>
          </a:p>
        </p:txBody>
      </p:sp>
      <p:grpSp>
        <p:nvGrpSpPr>
          <p:cNvPr id="2" name="Group 221"/>
          <p:cNvGrpSpPr>
            <a:grpSpLocks/>
          </p:cNvGrpSpPr>
          <p:nvPr userDrawn="1"/>
        </p:nvGrpSpPr>
        <p:grpSpPr bwMode="auto">
          <a:xfrm flipH="1">
            <a:off x="0" y="1066800"/>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6146" name="Rectangle 2"/>
          <p:cNvSpPr>
            <a:spLocks noGrp="1" noChangeArrowheads="1"/>
          </p:cNvSpPr>
          <p:nvPr userDrawn="1">
            <p:ph type="subTitle" idx="1"/>
          </p:nvPr>
        </p:nvSpPr>
        <p:spPr>
          <a:xfrm>
            <a:off x="0" y="33528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smtClean="0"/>
              <a:t>Click to edit Master subtitle style</a:t>
            </a:r>
            <a:endParaRPr lang="en-US" dirty="0"/>
          </a:p>
        </p:txBody>
      </p:sp>
      <p:sp>
        <p:nvSpPr>
          <p:cNvPr id="6156" name="Rectangle 12"/>
          <p:cNvSpPr>
            <a:spLocks noGrp="1" noChangeArrowheads="1"/>
          </p:cNvSpPr>
          <p:nvPr userDrawn="1">
            <p:ph type="ctrTitle"/>
          </p:nvPr>
        </p:nvSpPr>
        <p:spPr>
          <a:xfrm>
            <a:off x="0" y="25908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30" name="Picture 3"/>
          <p:cNvPicPr>
            <a:picLocks noChangeAspect="1" noChangeArrowheads="1"/>
          </p:cNvPicPr>
          <p:nvPr userDrawn="1"/>
        </p:nvPicPr>
        <p:blipFill>
          <a:blip r:embed="rId2"/>
          <a:srcRect l="7122"/>
          <a:stretch>
            <a:fillRect/>
          </a:stretch>
        </p:blipFill>
        <p:spPr bwMode="auto">
          <a:xfrm>
            <a:off x="0" y="-3231"/>
            <a:ext cx="9144979" cy="2136831"/>
          </a:xfrm>
          <a:prstGeom prst="rect">
            <a:avLst/>
          </a:prstGeom>
          <a:noFill/>
          <a:ln w="9525">
            <a:noFill/>
            <a:miter lim="800000"/>
            <a:headEnd/>
            <a:tailEnd/>
          </a:ln>
          <a:effectLst/>
        </p:spPr>
      </p:pic>
      <p:pic>
        <p:nvPicPr>
          <p:cNvPr id="32" name="Picture 4"/>
          <p:cNvPicPr>
            <a:picLocks noChangeAspect="1" noChangeArrowheads="1"/>
          </p:cNvPicPr>
          <p:nvPr userDrawn="1"/>
        </p:nvPicPr>
        <p:blipFill>
          <a:blip r:embed="rId3"/>
          <a:srcRect b="15385"/>
          <a:stretch>
            <a:fillRect/>
          </a:stretch>
        </p:blipFill>
        <p:spPr bwMode="auto">
          <a:xfrm>
            <a:off x="0" y="6019799"/>
            <a:ext cx="9144000" cy="838201"/>
          </a:xfrm>
          <a:prstGeom prst="rect">
            <a:avLst/>
          </a:prstGeom>
          <a:noFill/>
          <a:ln w="9525">
            <a:noFill/>
            <a:miter lim="800000"/>
            <a:headEnd/>
            <a:tailEnd/>
          </a:ln>
          <a:effectLst/>
        </p:spPr>
      </p:pic>
      <p:sp>
        <p:nvSpPr>
          <p:cNvPr id="33"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pic>
        <p:nvPicPr>
          <p:cNvPr id="12" name="Picture 2"/>
          <p:cNvPicPr>
            <a:picLocks noChangeAspect="1" noChangeArrowheads="1"/>
          </p:cNvPicPr>
          <p:nvPr userDrawn="1"/>
        </p:nvPicPr>
        <p:blipFill>
          <a:blip r:embed="rId4"/>
          <a:srcRect/>
          <a:stretch>
            <a:fillRect/>
          </a:stretch>
        </p:blipFill>
        <p:spPr bwMode="auto">
          <a:xfrm>
            <a:off x="15240" y="5562600"/>
            <a:ext cx="3566160" cy="8522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2"/>
          <a:srcRect/>
          <a:stretch>
            <a:fillRect/>
          </a:stretch>
        </p:blipFill>
        <p:spPr bwMode="auto">
          <a:xfrm>
            <a:off x="0" y="5867399"/>
            <a:ext cx="9144000" cy="990601"/>
          </a:xfrm>
          <a:prstGeom prst="rect">
            <a:avLst/>
          </a:prstGeom>
          <a:noFill/>
          <a:ln w="9525">
            <a:noFill/>
            <a:miter lim="800000"/>
            <a:headEnd/>
            <a:tailEnd/>
          </a:ln>
          <a:effectLst/>
        </p:spPr>
      </p:pic>
      <p:sp>
        <p:nvSpPr>
          <p:cNvPr id="2"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Gold BSCC.png"/>
          <p:cNvPicPr>
            <a:picLocks noChangeAspect="1"/>
          </p:cNvPicPr>
          <p:nvPr userDrawn="1"/>
        </p:nvPicPr>
        <p:blipFill>
          <a:blip r:embed="rId3" cstate="print"/>
          <a:stretch>
            <a:fillRect/>
          </a:stretch>
        </p:blipFill>
        <p:spPr>
          <a:xfrm>
            <a:off x="7695822" y="6324601"/>
            <a:ext cx="1097280" cy="366366"/>
          </a:xfrm>
          <a:prstGeom prst="rect">
            <a:avLst/>
          </a:prstGeom>
        </p:spPr>
      </p:pic>
      <p:sp>
        <p:nvSpPr>
          <p:cNvPr id="10"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pic>
        <p:nvPicPr>
          <p:cNvPr id="6" name="Picture 4"/>
          <p:cNvPicPr>
            <a:picLocks noChangeAspect="1" noChangeArrowheads="1"/>
          </p:cNvPicPr>
          <p:nvPr userDrawn="1"/>
        </p:nvPicPr>
        <p:blipFill>
          <a:blip r:embed="rId3"/>
          <a:srcRect/>
          <a:stretch>
            <a:fillRect/>
          </a:stretch>
        </p:blipFill>
        <p:spPr bwMode="auto">
          <a:xfrm rot="5400000" flipH="1">
            <a:off x="-3114675" y="3114675"/>
            <a:ext cx="6858000" cy="628650"/>
          </a:xfrm>
          <a:prstGeom prst="rect">
            <a:avLst/>
          </a:prstGeom>
          <a:noFill/>
          <a:ln w="9525">
            <a:noFill/>
            <a:miter lim="800000"/>
            <a:headEnd/>
            <a:tailEnd/>
          </a:ln>
          <a:effectLst/>
        </p:spPr>
      </p:pic>
      <p:sp>
        <p:nvSpPr>
          <p:cNvPr id="9" name="Slide Number Placeholder 8"/>
          <p:cNvSpPr>
            <a:spLocks noGrp="1"/>
          </p:cNvSpPr>
          <p:nvPr>
            <p:ph type="sldNum" sz="quarter" idx="4"/>
          </p:nvPr>
        </p:nvSpPr>
        <p:spPr>
          <a:xfrm>
            <a:off x="228600" y="6400800"/>
            <a:ext cx="16002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
        <p:nvSpPr>
          <p:cNvPr id="8"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6" name="Picture 4"/>
          <p:cNvPicPr>
            <a:picLocks noChangeAspect="1" noChangeArrowheads="1"/>
          </p:cNvPicPr>
          <p:nvPr userDrawn="1"/>
        </p:nvPicPr>
        <p:blipFill>
          <a:blip r:embed="rId3"/>
          <a:srcRect/>
          <a:stretch>
            <a:fillRect/>
          </a:stretch>
        </p:blipFill>
        <p:spPr bwMode="auto">
          <a:xfrm>
            <a:off x="0" y="5867399"/>
            <a:ext cx="9144000" cy="990601"/>
          </a:xfrm>
          <a:prstGeom prst="rect">
            <a:avLst/>
          </a:prstGeom>
          <a:noFill/>
          <a:ln w="9525">
            <a:noFill/>
            <a:miter lim="800000"/>
            <a:headEnd/>
            <a:tailEnd/>
          </a:ln>
          <a:effectLst/>
        </p:spPr>
      </p:pic>
      <p:pic>
        <p:nvPicPr>
          <p:cNvPr id="7" name="Picture 6" descr="Gold BSCC.png"/>
          <p:cNvPicPr>
            <a:picLocks noChangeAspect="1"/>
          </p:cNvPicPr>
          <p:nvPr userDrawn="1"/>
        </p:nvPicPr>
        <p:blipFill>
          <a:blip r:embed="rId4" cstate="print"/>
          <a:stretch>
            <a:fillRect/>
          </a:stretch>
        </p:blipFill>
        <p:spPr>
          <a:xfrm>
            <a:off x="7695822" y="6324601"/>
            <a:ext cx="1097280" cy="366366"/>
          </a:xfrm>
          <a:prstGeom prst="rect">
            <a:avLst/>
          </a:prstGeom>
        </p:spPr>
      </p:pic>
      <p:sp>
        <p:nvSpPr>
          <p:cNvPr id="9"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
        <p:nvSpPr>
          <p:cNvPr id="7"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4" name="Picture 4"/>
          <p:cNvPicPr>
            <a:picLocks noChangeAspect="1" noChangeArrowheads="1"/>
          </p:cNvPicPr>
          <p:nvPr userDrawn="1"/>
        </p:nvPicPr>
        <p:blipFill>
          <a:blip r:embed="rId2"/>
          <a:srcRect/>
          <a:stretch>
            <a:fillRect/>
          </a:stretch>
        </p:blipFill>
        <p:spPr bwMode="auto">
          <a:xfrm>
            <a:off x="0" y="5867399"/>
            <a:ext cx="9144000" cy="990601"/>
          </a:xfrm>
          <a:prstGeom prst="rect">
            <a:avLst/>
          </a:prstGeom>
          <a:noFill/>
          <a:ln w="9525">
            <a:noFill/>
            <a:miter lim="800000"/>
            <a:headEnd/>
            <a:tailEnd/>
          </a:ln>
          <a:effectLst/>
        </p:spPr>
      </p:pic>
      <p:pic>
        <p:nvPicPr>
          <p:cNvPr id="5" name="Picture 4" descr="Gold BSCC.png"/>
          <p:cNvPicPr>
            <a:picLocks noChangeAspect="1"/>
          </p:cNvPicPr>
          <p:nvPr userDrawn="1"/>
        </p:nvPicPr>
        <p:blipFill>
          <a:blip r:embed="rId3" cstate="print"/>
          <a:stretch>
            <a:fillRect/>
          </a:stretch>
        </p:blipFill>
        <p:spPr>
          <a:xfrm>
            <a:off x="7695822" y="6324601"/>
            <a:ext cx="1097280" cy="366366"/>
          </a:xfrm>
          <a:prstGeom prst="rect">
            <a:avLst/>
          </a:prstGeom>
        </p:spPr>
      </p:pic>
      <p:sp>
        <p:nvSpPr>
          <p:cNvPr id="6"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pic>
        <p:nvPicPr>
          <p:cNvPr id="6" name="Picture 5"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pic>
        <p:nvPicPr>
          <p:cNvPr id="5" name="Picture 4"/>
          <p:cNvPicPr>
            <a:picLocks noChangeAspect="1" noChangeArrowheads="1"/>
          </p:cNvPicPr>
          <p:nvPr userDrawn="1"/>
        </p:nvPicPr>
        <p:blipFill>
          <a:blip r:embed="rId3"/>
          <a:srcRect/>
          <a:stretch>
            <a:fillRect/>
          </a:stretch>
        </p:blipFill>
        <p:spPr bwMode="auto">
          <a:xfrm rot="5400000" flipH="1">
            <a:off x="-3114675" y="3114675"/>
            <a:ext cx="6858000" cy="628650"/>
          </a:xfrm>
          <a:prstGeom prst="rect">
            <a:avLst/>
          </a:prstGeom>
          <a:noFill/>
          <a:ln w="9525">
            <a:noFill/>
            <a:miter lim="800000"/>
            <a:headEnd/>
            <a:tailEnd/>
          </a:ln>
          <a:effectLst/>
        </p:spPr>
      </p:pic>
      <p:sp>
        <p:nvSpPr>
          <p:cNvPr id="7" name="Slide Number Placeholder 8"/>
          <p:cNvSpPr>
            <a:spLocks noGrp="1"/>
          </p:cNvSpPr>
          <p:nvPr>
            <p:ph type="sldNum" sz="quarter" idx="4"/>
          </p:nvPr>
        </p:nvSpPr>
        <p:spPr>
          <a:xfrm>
            <a:off x="228600" y="6400800"/>
            <a:ext cx="1524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64D9A"/>
            </a:gs>
            <a:gs pos="21000">
              <a:schemeClr val="bg1"/>
            </a:gs>
            <a:gs pos="100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30"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2" r:id="rId11"/>
    <p:sldLayoutId id="2147483723" r:id="rId12"/>
    <p:sldLayoutId id="2147483725" r:id="rId13"/>
    <p:sldLayoutId id="2147483726" r:id="rId14"/>
    <p:sldLayoutId id="2147483728" r:id="rId15"/>
    <p:sldLayoutId id="2147483729" r:id="rId16"/>
  </p:sldLayoutIdLst>
  <p:hf hdr="0" ftr="0" dt="0"/>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657" y="5181600"/>
            <a:ext cx="9144000" cy="609600"/>
          </a:xfrm>
        </p:spPr>
        <p:txBody>
          <a:bodyPr/>
          <a:lstStyle/>
          <a:p>
            <a:r>
              <a:rPr lang="en-US" dirty="0" smtClean="0"/>
              <a:t>April 9, 2015</a:t>
            </a:r>
            <a:endParaRPr lang="en-US" dirty="0"/>
          </a:p>
        </p:txBody>
      </p:sp>
      <p:sp>
        <p:nvSpPr>
          <p:cNvPr id="3" name="Title 2"/>
          <p:cNvSpPr>
            <a:spLocks noGrp="1"/>
          </p:cNvSpPr>
          <p:nvPr>
            <p:ph type="ctrTitle"/>
          </p:nvPr>
        </p:nvSpPr>
        <p:spPr>
          <a:xfrm>
            <a:off x="0" y="2590800"/>
            <a:ext cx="9144000" cy="1676400"/>
          </a:xfrm>
        </p:spPr>
        <p:txBody>
          <a:bodyPr/>
          <a:lstStyle/>
          <a:p>
            <a:r>
              <a:rPr lang="en-US" dirty="0" smtClean="0"/>
              <a:t>BSCC’s Responsibilities under Proposition 47 </a:t>
            </a:r>
            <a:endParaRPr lang="en-US"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1</a:t>
            </a:fld>
            <a:endParaRPr lang="en-US" dirty="0"/>
          </a:p>
        </p:txBody>
      </p:sp>
    </p:spTree>
    <p:extLst>
      <p:ext uri="{BB962C8B-B14F-4D97-AF65-F5344CB8AC3E}">
        <p14:creationId xmlns:p14="http://schemas.microsoft.com/office/powerpoint/2010/main" val="1291337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BSCC’s Next Steps</a:t>
            </a:r>
            <a:endParaRPr lang="en-US" dirty="0"/>
          </a:p>
        </p:txBody>
      </p:sp>
      <p:sp>
        <p:nvSpPr>
          <p:cNvPr id="3" name="Content Placeholder 2"/>
          <p:cNvSpPr>
            <a:spLocks noGrp="1"/>
          </p:cNvSpPr>
          <p:nvPr>
            <p:ph idx="1"/>
          </p:nvPr>
        </p:nvSpPr>
        <p:spPr/>
        <p:txBody>
          <a:bodyPr/>
          <a:lstStyle/>
          <a:p>
            <a:r>
              <a:rPr lang="en-US" dirty="0" smtClean="0"/>
              <a:t>Host </a:t>
            </a:r>
            <a:r>
              <a:rPr lang="en-US" dirty="0"/>
              <a:t>statewide </a:t>
            </a:r>
            <a:r>
              <a:rPr lang="en-US" dirty="0" smtClean="0"/>
              <a:t>regional meetings to:</a:t>
            </a:r>
          </a:p>
          <a:p>
            <a:pPr lvl="1"/>
            <a:r>
              <a:rPr lang="en-US" sz="2400" dirty="0" smtClean="0"/>
              <a:t>Discuss potential allocation methodologies</a:t>
            </a:r>
          </a:p>
          <a:p>
            <a:pPr lvl="1"/>
            <a:r>
              <a:rPr lang="en-US" sz="2400" dirty="0" smtClean="0"/>
              <a:t>Discuss legislation potentially impacting funding</a:t>
            </a:r>
          </a:p>
          <a:p>
            <a:pPr lvl="1"/>
            <a:r>
              <a:rPr lang="en-US" sz="2400" dirty="0" smtClean="0"/>
              <a:t>Listen to comments and suggestions</a:t>
            </a:r>
          </a:p>
          <a:p>
            <a:pPr lvl="1"/>
            <a:r>
              <a:rPr lang="en-US" sz="2400" dirty="0" smtClean="0"/>
              <a:t>Accept written comments</a:t>
            </a:r>
          </a:p>
          <a:p>
            <a:pPr lvl="1"/>
            <a:r>
              <a:rPr lang="en-US" sz="2400" dirty="0" smtClean="0"/>
              <a:t>Answer questions to the degree that we can</a:t>
            </a:r>
          </a:p>
          <a:p>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10</a:t>
            </a:fld>
            <a:endParaRPr lang="en-US" dirty="0"/>
          </a:p>
        </p:txBody>
      </p:sp>
    </p:spTree>
    <p:extLst>
      <p:ext uri="{BB962C8B-B14F-4D97-AF65-F5344CB8AC3E}">
        <p14:creationId xmlns:p14="http://schemas.microsoft.com/office/powerpoint/2010/main" val="155400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8" y="152400"/>
            <a:ext cx="9144000" cy="838200"/>
          </a:xfrm>
        </p:spPr>
        <p:txBody>
          <a:bodyPr/>
          <a:lstStyle/>
          <a:p>
            <a:r>
              <a:rPr lang="en-US" dirty="0" smtClean="0"/>
              <a:t>Tentative Timeline</a:t>
            </a:r>
            <a:endParaRPr lang="en-US" dirty="0"/>
          </a:p>
        </p:txBody>
      </p:sp>
      <p:sp>
        <p:nvSpPr>
          <p:cNvPr id="3" name="Content Placeholder 2"/>
          <p:cNvSpPr>
            <a:spLocks noGrp="1"/>
          </p:cNvSpPr>
          <p:nvPr>
            <p:ph idx="1"/>
          </p:nvPr>
        </p:nvSpPr>
        <p:spPr/>
        <p:txBody>
          <a:bodyPr/>
          <a:lstStyle/>
          <a:p>
            <a:pPr lvl="1"/>
            <a:r>
              <a:rPr lang="en-US" sz="2400" dirty="0" smtClean="0"/>
              <a:t>Regional meetings </a:t>
            </a:r>
          </a:p>
          <a:p>
            <a:pPr lvl="2"/>
            <a:r>
              <a:rPr lang="en-US" sz="2000" dirty="0" smtClean="0"/>
              <a:t>Fall 2015</a:t>
            </a:r>
          </a:p>
          <a:p>
            <a:pPr lvl="1"/>
            <a:r>
              <a:rPr lang="en-US" sz="2400" dirty="0" smtClean="0"/>
              <a:t>Begin formation of Executive Steering Committee (ESC)</a:t>
            </a:r>
          </a:p>
          <a:p>
            <a:pPr lvl="2"/>
            <a:r>
              <a:rPr lang="en-US" sz="2000" dirty="0" smtClean="0"/>
              <a:t> November 2015</a:t>
            </a:r>
          </a:p>
          <a:p>
            <a:pPr lvl="1"/>
            <a:r>
              <a:rPr lang="en-US" sz="2400" dirty="0" smtClean="0"/>
              <a:t>ESC develops funding allocation approach</a:t>
            </a:r>
          </a:p>
          <a:p>
            <a:pPr lvl="2"/>
            <a:r>
              <a:rPr lang="en-US" sz="2000" dirty="0" smtClean="0"/>
              <a:t>Fall 2015 – Fall 2016</a:t>
            </a:r>
          </a:p>
          <a:p>
            <a:pPr lvl="1"/>
            <a:r>
              <a:rPr lang="en-US" sz="2400" dirty="0" smtClean="0"/>
              <a:t>Board votes on the ESC recommendation</a:t>
            </a:r>
          </a:p>
          <a:p>
            <a:pPr lvl="2"/>
            <a:r>
              <a:rPr lang="en-US" sz="2000" dirty="0" smtClean="0"/>
              <a:t>Winter 2016</a:t>
            </a:r>
          </a:p>
          <a:p>
            <a:endParaRPr lang="en-US"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11</a:t>
            </a:fld>
            <a:endParaRPr lang="en-US" dirty="0"/>
          </a:p>
        </p:txBody>
      </p:sp>
    </p:spTree>
    <p:extLst>
      <p:ext uri="{BB962C8B-B14F-4D97-AF65-F5344CB8AC3E}">
        <p14:creationId xmlns:p14="http://schemas.microsoft.com/office/powerpoint/2010/main" val="176106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5400" dirty="0" smtClean="0"/>
              <a:t>Questions?</a:t>
            </a:r>
            <a:endParaRPr lang="en-US" sz="5400"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12</a:t>
            </a:fld>
            <a:endParaRPr lang="en-US" dirty="0"/>
          </a:p>
        </p:txBody>
      </p:sp>
    </p:spTree>
    <p:extLst>
      <p:ext uri="{BB962C8B-B14F-4D97-AF65-F5344CB8AC3E}">
        <p14:creationId xmlns:p14="http://schemas.microsoft.com/office/powerpoint/2010/main" val="287115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Proposition 47 Impacts</a:t>
            </a:r>
            <a:endParaRPr lang="en-US" dirty="0"/>
          </a:p>
        </p:txBody>
      </p:sp>
      <p:sp>
        <p:nvSpPr>
          <p:cNvPr id="4" name="Content Placeholder 3"/>
          <p:cNvSpPr>
            <a:spLocks noGrp="1"/>
          </p:cNvSpPr>
          <p:nvPr>
            <p:ph idx="1"/>
          </p:nvPr>
        </p:nvSpPr>
        <p:spPr/>
        <p:txBody>
          <a:bodyPr/>
          <a:lstStyle/>
          <a:p>
            <a:r>
              <a:rPr lang="en-US" dirty="0" smtClean="0"/>
              <a:t>Reduces specified existing penalties</a:t>
            </a:r>
          </a:p>
          <a:p>
            <a:r>
              <a:rPr lang="en-US" dirty="0" smtClean="0"/>
              <a:t>Provides for resentencing of previously convicted offenders</a:t>
            </a:r>
          </a:p>
          <a:p>
            <a:r>
              <a:rPr lang="en-US" dirty="0" smtClean="0"/>
              <a:t>Funds truancy prevention, treatment and victim services</a:t>
            </a:r>
          </a:p>
        </p:txBody>
      </p:sp>
      <p:sp>
        <p:nvSpPr>
          <p:cNvPr id="2" name="Slide Number Placeholder 1"/>
          <p:cNvSpPr>
            <a:spLocks noGrp="1"/>
          </p:cNvSpPr>
          <p:nvPr>
            <p:ph type="sldNum" sz="quarter" idx="4"/>
          </p:nvPr>
        </p:nvSpPr>
        <p:spPr/>
        <p:txBody>
          <a:bodyPr/>
          <a:lstStyle/>
          <a:p>
            <a:fld id="{2C498954-1FAD-4511-87CC-02A7E6114CD3}"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Finance Responsibility</a:t>
            </a:r>
            <a:endParaRPr lang="en-US" dirty="0"/>
          </a:p>
        </p:txBody>
      </p:sp>
      <p:sp>
        <p:nvSpPr>
          <p:cNvPr id="3" name="Content Placeholder 2"/>
          <p:cNvSpPr>
            <a:spLocks noGrp="1"/>
          </p:cNvSpPr>
          <p:nvPr>
            <p:ph idx="1"/>
          </p:nvPr>
        </p:nvSpPr>
        <p:spPr/>
        <p:txBody>
          <a:bodyPr/>
          <a:lstStyle/>
          <a:p>
            <a:r>
              <a:rPr lang="en-US" dirty="0" smtClean="0"/>
              <a:t>The Department of Finance will calculate the state savings annually beginning July 31, 2016.</a:t>
            </a:r>
          </a:p>
          <a:p>
            <a:endParaRPr lang="en-US"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3</a:t>
            </a:fld>
            <a:endParaRPr lang="en-US" dirty="0"/>
          </a:p>
        </p:txBody>
      </p:sp>
    </p:spTree>
    <p:extLst>
      <p:ext uri="{BB962C8B-B14F-4D97-AF65-F5344CB8AC3E}">
        <p14:creationId xmlns:p14="http://schemas.microsoft.com/office/powerpoint/2010/main" val="241825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BSCC’s Primary Responsibility</a:t>
            </a:r>
            <a:endParaRPr lang="en-US" dirty="0"/>
          </a:p>
        </p:txBody>
      </p:sp>
      <p:sp>
        <p:nvSpPr>
          <p:cNvPr id="3" name="Content Placeholder 2"/>
          <p:cNvSpPr>
            <a:spLocks noGrp="1"/>
          </p:cNvSpPr>
          <p:nvPr>
            <p:ph idx="1"/>
          </p:nvPr>
        </p:nvSpPr>
        <p:spPr/>
        <p:txBody>
          <a:bodyPr/>
          <a:lstStyle/>
          <a:p>
            <a:r>
              <a:rPr lang="en-US" sz="2400" dirty="0"/>
              <a:t>The BSCC is to administer </a:t>
            </a:r>
            <a:r>
              <a:rPr lang="en-US" sz="2400" dirty="0" smtClean="0"/>
              <a:t>the 65</a:t>
            </a:r>
            <a:r>
              <a:rPr lang="en-US" sz="2400" dirty="0"/>
              <a:t>% of the Prop 47 annual savings </a:t>
            </a:r>
            <a:r>
              <a:rPr lang="en-US" sz="2400" dirty="0" smtClean="0"/>
              <a:t>that is deposited </a:t>
            </a:r>
            <a:r>
              <a:rPr lang="en-US" sz="2400" dirty="0"/>
              <a:t>into the Safe Neighborhoods and Schools </a:t>
            </a:r>
            <a:r>
              <a:rPr lang="en-US" sz="2400" dirty="0" smtClean="0"/>
              <a:t>Fund</a:t>
            </a:r>
          </a:p>
          <a:p>
            <a:pPr lvl="1"/>
            <a:r>
              <a:rPr lang="en-US" sz="2400" dirty="0" smtClean="0"/>
              <a:t>Mental health </a:t>
            </a:r>
            <a:r>
              <a:rPr lang="en-US" sz="2400" dirty="0"/>
              <a:t>t</a:t>
            </a:r>
            <a:r>
              <a:rPr lang="en-US" sz="2400" dirty="0" smtClean="0"/>
              <a:t>reatment</a:t>
            </a:r>
          </a:p>
          <a:p>
            <a:pPr lvl="1"/>
            <a:r>
              <a:rPr lang="en-US" sz="2400" dirty="0" smtClean="0"/>
              <a:t>Substance abuse </a:t>
            </a:r>
            <a:r>
              <a:rPr lang="en-US" sz="2400" dirty="0"/>
              <a:t>t</a:t>
            </a:r>
            <a:r>
              <a:rPr lang="en-US" sz="2400" dirty="0" smtClean="0"/>
              <a:t>reatment</a:t>
            </a:r>
          </a:p>
          <a:p>
            <a:pPr lvl="1"/>
            <a:r>
              <a:rPr lang="en-US" sz="2400" dirty="0" smtClean="0"/>
              <a:t>Diversion programs</a:t>
            </a:r>
            <a:endParaRPr lang="en-US" sz="2400" dirty="0"/>
          </a:p>
          <a:p>
            <a:r>
              <a:rPr lang="en-US" sz="2400" dirty="0"/>
              <a:t>For administrative costs, the BSCC may annually spend up to 5% of the 65% allotment</a:t>
            </a:r>
          </a:p>
        </p:txBody>
      </p:sp>
      <p:sp>
        <p:nvSpPr>
          <p:cNvPr id="4" name="Slide Number Placeholder 3"/>
          <p:cNvSpPr>
            <a:spLocks noGrp="1"/>
          </p:cNvSpPr>
          <p:nvPr>
            <p:ph type="sldNum" sz="quarter" idx="4"/>
          </p:nvPr>
        </p:nvSpPr>
        <p:spPr/>
        <p:txBody>
          <a:bodyPr/>
          <a:lstStyle/>
          <a:p>
            <a:fld id="{2C498954-1FAD-4511-87CC-02A7E6114CD3}" type="slidenum">
              <a:rPr lang="en-US" smtClean="0"/>
              <a:pPr/>
              <a:t>4</a:t>
            </a:fld>
            <a:endParaRPr lang="en-US" dirty="0"/>
          </a:p>
        </p:txBody>
      </p:sp>
    </p:spTree>
    <p:extLst>
      <p:ext uri="{BB962C8B-B14F-4D97-AF65-F5344CB8AC3E}">
        <p14:creationId xmlns:p14="http://schemas.microsoft.com/office/powerpoint/2010/main" val="424092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Environment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Significant uncertainty</a:t>
            </a:r>
          </a:p>
          <a:p>
            <a:endParaRPr lang="en-US" dirty="0" smtClean="0"/>
          </a:p>
          <a:p>
            <a:r>
              <a:rPr lang="en-US" dirty="0" smtClean="0"/>
              <a:t>Potential changes</a:t>
            </a:r>
            <a:endParaRPr lang="en-US"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5</a:t>
            </a:fld>
            <a:endParaRPr lang="en-US" dirty="0"/>
          </a:p>
        </p:txBody>
      </p:sp>
    </p:spTree>
    <p:extLst>
      <p:ext uri="{BB962C8B-B14F-4D97-AF65-F5344CB8AC3E}">
        <p14:creationId xmlns:p14="http://schemas.microsoft.com/office/powerpoint/2010/main" val="191292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Public Interest</a:t>
            </a:r>
            <a:endParaRPr lang="en-US" dirty="0"/>
          </a:p>
        </p:txBody>
      </p:sp>
      <p:sp>
        <p:nvSpPr>
          <p:cNvPr id="3" name="Content Placeholder 2"/>
          <p:cNvSpPr>
            <a:spLocks noGrp="1"/>
          </p:cNvSpPr>
          <p:nvPr>
            <p:ph idx="1"/>
          </p:nvPr>
        </p:nvSpPr>
        <p:spPr/>
        <p:txBody>
          <a:bodyPr/>
          <a:lstStyle/>
          <a:p>
            <a:r>
              <a:rPr lang="en-US" dirty="0" smtClean="0"/>
              <a:t>Legislative interest</a:t>
            </a:r>
          </a:p>
          <a:p>
            <a:r>
              <a:rPr lang="en-US" dirty="0"/>
              <a:t>Stakeholder interest</a:t>
            </a:r>
          </a:p>
          <a:p>
            <a:r>
              <a:rPr lang="en-US" dirty="0" smtClean="0"/>
              <a:t>Local agency interest</a:t>
            </a:r>
          </a:p>
          <a:p>
            <a:r>
              <a:rPr lang="en-US" dirty="0" smtClean="0"/>
              <a:t>Media interest</a:t>
            </a:r>
          </a:p>
          <a:p>
            <a:pPr marL="0" indent="0">
              <a:buNone/>
            </a:pPr>
            <a:endParaRPr lang="en-US" dirty="0" smtClean="0"/>
          </a:p>
        </p:txBody>
      </p:sp>
      <p:sp>
        <p:nvSpPr>
          <p:cNvPr id="4" name="Slide Number Placeholder 3"/>
          <p:cNvSpPr>
            <a:spLocks noGrp="1"/>
          </p:cNvSpPr>
          <p:nvPr>
            <p:ph type="sldNum" sz="quarter" idx="4"/>
          </p:nvPr>
        </p:nvSpPr>
        <p:spPr/>
        <p:txBody>
          <a:bodyPr/>
          <a:lstStyle/>
          <a:p>
            <a:fld id="{2C498954-1FAD-4511-87CC-02A7E6114CD3}" type="slidenum">
              <a:rPr lang="en-US" smtClean="0"/>
              <a:pPr/>
              <a:t>6</a:t>
            </a:fld>
            <a:endParaRPr lang="en-US" dirty="0"/>
          </a:p>
        </p:txBody>
      </p:sp>
    </p:spTree>
    <p:extLst>
      <p:ext uri="{BB962C8B-B14F-4D97-AF65-F5344CB8AC3E}">
        <p14:creationId xmlns:p14="http://schemas.microsoft.com/office/powerpoint/2010/main" val="230687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LAO Recommendations</a:t>
            </a:r>
            <a:endParaRPr lang="en-US" dirty="0"/>
          </a:p>
        </p:txBody>
      </p:sp>
      <p:sp>
        <p:nvSpPr>
          <p:cNvPr id="3" name="Content Placeholder 2"/>
          <p:cNvSpPr>
            <a:spLocks noGrp="1"/>
          </p:cNvSpPr>
          <p:nvPr>
            <p:ph idx="1"/>
          </p:nvPr>
        </p:nvSpPr>
        <p:spPr/>
        <p:txBody>
          <a:bodyPr/>
          <a:lstStyle/>
          <a:p>
            <a:pPr lvl="1"/>
            <a:r>
              <a:rPr lang="en-US" dirty="0"/>
              <a:t>Legislative Analyst’s Office </a:t>
            </a:r>
          </a:p>
          <a:p>
            <a:pPr lvl="2"/>
            <a:r>
              <a:rPr lang="en-US" dirty="0"/>
              <a:t>Target underserved populations</a:t>
            </a:r>
          </a:p>
          <a:p>
            <a:pPr lvl="2"/>
            <a:r>
              <a:rPr lang="en-US" dirty="0"/>
              <a:t>Target  programs that lack other funding sources</a:t>
            </a:r>
          </a:p>
          <a:p>
            <a:pPr lvl="2"/>
            <a:r>
              <a:rPr lang="en-US" dirty="0"/>
              <a:t>Coordinate with existing programs and funding </a:t>
            </a:r>
            <a:r>
              <a:rPr lang="en-US" dirty="0" smtClean="0"/>
              <a:t>sources</a:t>
            </a:r>
          </a:p>
          <a:p>
            <a:pPr lvl="2"/>
            <a:r>
              <a:rPr lang="en-US" dirty="0" smtClean="0"/>
              <a:t>Minimize administrative burden</a:t>
            </a:r>
            <a:endParaRPr lang="en-US" dirty="0"/>
          </a:p>
          <a:p>
            <a:pPr lvl="2"/>
            <a:r>
              <a:rPr lang="en-US" dirty="0"/>
              <a:t>Prioritize funds to those that are proven to be cost effective </a:t>
            </a:r>
          </a:p>
          <a:p>
            <a:pPr lvl="2"/>
            <a:r>
              <a:rPr lang="en-US" dirty="0"/>
              <a:t>Evaluate outcomes</a:t>
            </a:r>
          </a:p>
          <a:p>
            <a:endParaRPr lang="en-US"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7</a:t>
            </a:fld>
            <a:endParaRPr lang="en-US" dirty="0"/>
          </a:p>
        </p:txBody>
      </p:sp>
    </p:spTree>
    <p:extLst>
      <p:ext uri="{BB962C8B-B14F-4D97-AF65-F5344CB8AC3E}">
        <p14:creationId xmlns:p14="http://schemas.microsoft.com/office/powerpoint/2010/main" val="338818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 47 Intent </a:t>
            </a:r>
          </a:p>
        </p:txBody>
      </p:sp>
      <p:sp>
        <p:nvSpPr>
          <p:cNvPr id="3" name="Content Placeholder 2"/>
          <p:cNvSpPr>
            <a:spLocks noGrp="1"/>
          </p:cNvSpPr>
          <p:nvPr>
            <p:ph idx="1"/>
          </p:nvPr>
        </p:nvSpPr>
        <p:spPr/>
        <p:txBody>
          <a:bodyPr/>
          <a:lstStyle/>
          <a:p>
            <a:r>
              <a:rPr lang="en-US" dirty="0" smtClean="0"/>
              <a:t>As stated in the initiative, funds </a:t>
            </a:r>
            <a:r>
              <a:rPr lang="en-US" dirty="0"/>
              <a:t>in the Safe Neighborhoods and Schools Fund are for the </a:t>
            </a:r>
            <a:r>
              <a:rPr lang="en-US" dirty="0" smtClean="0"/>
              <a:t>exclusive purposes </a:t>
            </a:r>
            <a:r>
              <a:rPr lang="en-US" dirty="0"/>
              <a:t>of Prop </a:t>
            </a:r>
            <a:r>
              <a:rPr lang="en-US" dirty="0" smtClean="0"/>
              <a:t>47.</a:t>
            </a:r>
            <a:endParaRPr lang="en-US" dirty="0"/>
          </a:p>
          <a:p>
            <a:endParaRPr lang="en-US"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8</a:t>
            </a:fld>
            <a:endParaRPr lang="en-US" dirty="0"/>
          </a:p>
        </p:txBody>
      </p:sp>
    </p:spTree>
    <p:extLst>
      <p:ext uri="{BB962C8B-B14F-4D97-AF65-F5344CB8AC3E}">
        <p14:creationId xmlns:p14="http://schemas.microsoft.com/office/powerpoint/2010/main" val="201951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Activity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AB 1056 (Atkins)</a:t>
            </a:r>
          </a:p>
          <a:p>
            <a:pPr lvl="1">
              <a:buFont typeface="Arial" panose="020B0604020202020204" pitchFamily="34" charset="0"/>
              <a:buChar char="•"/>
            </a:pPr>
            <a:r>
              <a:rPr lang="en-US" sz="1600" dirty="0" smtClean="0"/>
              <a:t>AB 1056 would create the Second Chance Fund and direct 33% of the 65% that the BSCC  receives from Prop 47 into this fund for allocation to housing support programs.</a:t>
            </a:r>
          </a:p>
          <a:p>
            <a:pPr>
              <a:buFont typeface="Arial" panose="020B0604020202020204" pitchFamily="34" charset="0"/>
              <a:buChar char="•"/>
            </a:pPr>
            <a:r>
              <a:rPr lang="en-US" dirty="0" smtClean="0"/>
              <a:t>SB 515 (</a:t>
            </a:r>
            <a:r>
              <a:rPr lang="en-US" dirty="0" err="1" smtClean="0"/>
              <a:t>Beall</a:t>
            </a:r>
            <a:r>
              <a:rPr lang="en-US" dirty="0" smtClean="0"/>
              <a:t>)</a:t>
            </a:r>
          </a:p>
          <a:p>
            <a:pPr lvl="1">
              <a:buFont typeface="Arial" panose="020B0604020202020204" pitchFamily="34" charset="0"/>
              <a:buChar char="•"/>
            </a:pPr>
            <a:r>
              <a:rPr lang="en-US" sz="1600" dirty="0" smtClean="0"/>
              <a:t>SB 515 would require BSCC to award at least 2/3 of Prop 47 grant funding to public behavioral health agencies or similar agencies.</a:t>
            </a:r>
          </a:p>
          <a:p>
            <a:pPr>
              <a:buFont typeface="Arial" panose="020B0604020202020204" pitchFamily="34" charset="0"/>
              <a:buChar char="•"/>
            </a:pPr>
            <a:r>
              <a:rPr lang="en-US" dirty="0" smtClean="0"/>
              <a:t>SB 205 (Beall)</a:t>
            </a:r>
          </a:p>
          <a:p>
            <a:pPr lvl="1">
              <a:buFont typeface="Arial" panose="020B0604020202020204" pitchFamily="34" charset="0"/>
              <a:buChar char="•"/>
            </a:pPr>
            <a:r>
              <a:rPr lang="en-US" sz="1600" dirty="0" smtClean="0"/>
              <a:t>SB </a:t>
            </a:r>
            <a:r>
              <a:rPr lang="en-US" sz="1600" dirty="0"/>
              <a:t>205 would require the Department of Finance to select a university to conduct a four year study of Prop </a:t>
            </a:r>
            <a:r>
              <a:rPr lang="en-US" sz="1600" dirty="0" smtClean="0"/>
              <a:t>47.</a:t>
            </a:r>
            <a:endParaRPr lang="en-US" sz="1600" dirty="0"/>
          </a:p>
          <a:p>
            <a:endParaRPr lang="en-US" dirty="0"/>
          </a:p>
        </p:txBody>
      </p:sp>
      <p:sp>
        <p:nvSpPr>
          <p:cNvPr id="4" name="Slide Number Placeholder 3"/>
          <p:cNvSpPr>
            <a:spLocks noGrp="1"/>
          </p:cNvSpPr>
          <p:nvPr>
            <p:ph type="sldNum" sz="quarter" idx="4"/>
          </p:nvPr>
        </p:nvSpPr>
        <p:spPr/>
        <p:txBody>
          <a:bodyPr/>
          <a:lstStyle/>
          <a:p>
            <a:fld id="{2C498954-1FAD-4511-87CC-02A7E6114CD3}" type="slidenum">
              <a:rPr lang="en-US" smtClean="0"/>
              <a:pPr/>
              <a:t>9</a:t>
            </a:fld>
            <a:endParaRPr lang="en-US" dirty="0"/>
          </a:p>
        </p:txBody>
      </p:sp>
    </p:spTree>
    <p:extLst>
      <p:ext uri="{BB962C8B-B14F-4D97-AF65-F5344CB8AC3E}">
        <p14:creationId xmlns:p14="http://schemas.microsoft.com/office/powerpoint/2010/main" val="2462703163"/>
      </p:ext>
    </p:extLst>
  </p:cSld>
  <p:clrMapOvr>
    <a:masterClrMapping/>
  </p:clrMapOvr>
</p:sld>
</file>

<file path=ppt/theme/theme1.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BSSC_PPT</Template>
  <TotalTime>18585</TotalTime>
  <Words>1216</Words>
  <Application>Microsoft Office PowerPoint</Application>
  <PresentationFormat>On-screen Show (4:3)</PresentationFormat>
  <Paragraphs>108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Unicode MS</vt:lpstr>
      <vt:lpstr>Arial</vt:lpstr>
      <vt:lpstr>Arial Rounded MT Bold</vt:lpstr>
      <vt:lpstr>Wingdings</vt:lpstr>
      <vt:lpstr>Axis</vt:lpstr>
      <vt:lpstr>BSCC’s Responsibilities under Proposition 47 </vt:lpstr>
      <vt:lpstr>Proposition 47 Impacts</vt:lpstr>
      <vt:lpstr>Department of Finance Responsibility</vt:lpstr>
      <vt:lpstr>BSCC’s Primary Responsibility</vt:lpstr>
      <vt:lpstr>Current Environment</vt:lpstr>
      <vt:lpstr>Significant Public Interest</vt:lpstr>
      <vt:lpstr>LAO Recommendations</vt:lpstr>
      <vt:lpstr>Prop 47 Intent </vt:lpstr>
      <vt:lpstr>Legislative Activity</vt:lpstr>
      <vt:lpstr>BSCC’s Next Steps</vt:lpstr>
      <vt:lpstr>Tentative Timeline</vt:lpstr>
      <vt:lpstr>Closing</vt:lpstr>
    </vt:vector>
  </TitlesOfParts>
  <Company>Board of Corrections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Jail Inspections</dc:title>
  <dc:creator>State of California</dc:creator>
  <cp:lastModifiedBy>Mary Jolls</cp:lastModifiedBy>
  <cp:revision>440</cp:revision>
  <cp:lastPrinted>2015-04-09T15:30:47Z</cp:lastPrinted>
  <dcterms:created xsi:type="dcterms:W3CDTF">2004-07-23T17:23:32Z</dcterms:created>
  <dcterms:modified xsi:type="dcterms:W3CDTF">2015-04-09T15:31:37Z</dcterms:modified>
</cp:coreProperties>
</file>