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316" r:id="rId2"/>
    <p:sldId id="318" r:id="rId3"/>
    <p:sldId id="326" r:id="rId4"/>
    <p:sldId id="325" r:id="rId5"/>
    <p:sldId id="327" r:id="rId6"/>
    <p:sldId id="334" r:id="rId7"/>
    <p:sldId id="335" r:id="rId8"/>
    <p:sldId id="336" r:id="rId9"/>
    <p:sldId id="337" r:id="rId10"/>
    <p:sldId id="338" r:id="rId11"/>
    <p:sldId id="322"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BF962F"/>
    <a:srgbClr val="D5AF54"/>
    <a:srgbClr val="1E3C78"/>
    <a:srgbClr val="264D9A"/>
    <a:srgbClr val="FFDA3F"/>
    <a:srgbClr val="E1C683"/>
    <a:srgbClr val="6B90DB"/>
    <a:srgbClr val="0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65271" autoAdjust="0"/>
  </p:normalViewPr>
  <p:slideViewPr>
    <p:cSldViewPr>
      <p:cViewPr varScale="1">
        <p:scale>
          <a:sx n="56" d="100"/>
          <a:sy n="56" d="100"/>
        </p:scale>
        <p:origin x="-220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47F46-D2F8-48E1-BBCA-6E1790EDFEB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BFD7B16-CC3A-43A1-AE78-3313EB697086}">
      <dgm:prSet phldrT="[Text]"/>
      <dgm:spPr/>
      <dgm:t>
        <a:bodyPr/>
        <a:lstStyle/>
        <a:p>
          <a:r>
            <a:rPr lang="en-US" dirty="0" smtClean="0"/>
            <a:t>ACO analysis</a:t>
          </a:r>
        </a:p>
        <a:p>
          <a:r>
            <a:rPr lang="en-US" dirty="0" smtClean="0"/>
            <a:t>JCO analysis</a:t>
          </a:r>
        </a:p>
        <a:p>
          <a:r>
            <a:rPr lang="en-US" dirty="0" smtClean="0"/>
            <a:t>PO  analysis</a:t>
          </a:r>
          <a:endParaRPr lang="en-US" dirty="0"/>
        </a:p>
      </dgm:t>
    </dgm:pt>
    <dgm:pt modelId="{0CA06504-418B-486C-8DCB-B89472C052EB}" type="parTrans" cxnId="{2107519B-F6E1-4057-9F3A-A9A52DF93E85}">
      <dgm:prSet/>
      <dgm:spPr/>
      <dgm:t>
        <a:bodyPr/>
        <a:lstStyle/>
        <a:p>
          <a:endParaRPr lang="en-US"/>
        </a:p>
      </dgm:t>
    </dgm:pt>
    <dgm:pt modelId="{8F60B0DE-F456-40C3-8440-1B67304A26DF}" type="sibTrans" cxnId="{2107519B-F6E1-4057-9F3A-A9A52DF93E85}">
      <dgm:prSet/>
      <dgm:spPr/>
      <dgm:t>
        <a:bodyPr/>
        <a:lstStyle/>
        <a:p>
          <a:endParaRPr lang="en-US"/>
        </a:p>
      </dgm:t>
    </dgm:pt>
    <dgm:pt modelId="{D5375E5F-24B1-42D1-B5B5-E37F6BE8B1A4}">
      <dgm:prSet phldrT="[Text]"/>
      <dgm:spPr/>
      <dgm:t>
        <a:bodyPr/>
        <a:lstStyle/>
        <a:p>
          <a:r>
            <a:rPr lang="en-US" dirty="0" smtClean="0"/>
            <a:t>343 tasks</a:t>
          </a:r>
        </a:p>
        <a:p>
          <a:r>
            <a:rPr lang="en-US" dirty="0" smtClean="0"/>
            <a:t>102 KSAs</a:t>
          </a:r>
        </a:p>
        <a:p>
          <a:r>
            <a:rPr lang="en-US" dirty="0" smtClean="0"/>
            <a:t>99 Equipment items</a:t>
          </a:r>
          <a:endParaRPr lang="en-US" dirty="0"/>
        </a:p>
      </dgm:t>
    </dgm:pt>
    <dgm:pt modelId="{F4889DAA-BA46-45E5-809F-D988A9E2C823}" type="parTrans" cxnId="{C6008DB8-5489-463E-8457-1B85C3798BE9}">
      <dgm:prSet/>
      <dgm:spPr/>
      <dgm:t>
        <a:bodyPr/>
        <a:lstStyle/>
        <a:p>
          <a:endParaRPr lang="en-US"/>
        </a:p>
      </dgm:t>
    </dgm:pt>
    <dgm:pt modelId="{E12CE3AC-3A8D-4456-A525-A31C310FFAC1}" type="sibTrans" cxnId="{C6008DB8-5489-463E-8457-1B85C3798BE9}">
      <dgm:prSet/>
      <dgm:spPr/>
      <dgm:t>
        <a:bodyPr/>
        <a:lstStyle/>
        <a:p>
          <a:endParaRPr lang="en-US"/>
        </a:p>
      </dgm:t>
    </dgm:pt>
    <dgm:pt modelId="{AB6E96BB-2A62-40AA-9BEA-53893772C52E}" type="pres">
      <dgm:prSet presAssocID="{CBA47F46-D2F8-48E1-BBCA-6E1790EDFEB8}" presName="rootnode" presStyleCnt="0">
        <dgm:presLayoutVars>
          <dgm:chMax/>
          <dgm:chPref/>
          <dgm:dir/>
          <dgm:animLvl val="lvl"/>
        </dgm:presLayoutVars>
      </dgm:prSet>
      <dgm:spPr/>
      <dgm:t>
        <a:bodyPr/>
        <a:lstStyle/>
        <a:p>
          <a:endParaRPr lang="en-US"/>
        </a:p>
      </dgm:t>
    </dgm:pt>
    <dgm:pt modelId="{2E51B442-7DF6-46C9-BA0C-7D4C5A14EFED}" type="pres">
      <dgm:prSet presAssocID="{2BFD7B16-CC3A-43A1-AE78-3313EB697086}" presName="composite" presStyleCnt="0"/>
      <dgm:spPr/>
    </dgm:pt>
    <dgm:pt modelId="{F612B587-1475-4513-8231-1798A290A963}" type="pres">
      <dgm:prSet presAssocID="{2BFD7B16-CC3A-43A1-AE78-3313EB697086}" presName="bentUpArrow1" presStyleLbl="alignImgPlace1" presStyleIdx="0" presStyleCnt="1" custScaleY="193889"/>
      <dgm:spPr/>
    </dgm:pt>
    <dgm:pt modelId="{17E5204C-32CB-4DBC-97DE-1138084C40B3}" type="pres">
      <dgm:prSet presAssocID="{2BFD7B16-CC3A-43A1-AE78-3313EB697086}" presName="ParentText" presStyleLbl="node1" presStyleIdx="0" presStyleCnt="2" custLinFactNeighborX="-87" custLinFactNeighborY="20251">
        <dgm:presLayoutVars>
          <dgm:chMax val="1"/>
          <dgm:chPref val="1"/>
          <dgm:bulletEnabled val="1"/>
        </dgm:presLayoutVars>
      </dgm:prSet>
      <dgm:spPr/>
      <dgm:t>
        <a:bodyPr/>
        <a:lstStyle/>
        <a:p>
          <a:endParaRPr lang="en-US"/>
        </a:p>
      </dgm:t>
    </dgm:pt>
    <dgm:pt modelId="{B7BBC378-211F-45E3-909D-DF55998B8631}" type="pres">
      <dgm:prSet presAssocID="{2BFD7B16-CC3A-43A1-AE78-3313EB697086}" presName="ChildText" presStyleLbl="revTx" presStyleIdx="0" presStyleCnt="1">
        <dgm:presLayoutVars>
          <dgm:chMax val="0"/>
          <dgm:chPref val="0"/>
          <dgm:bulletEnabled val="1"/>
        </dgm:presLayoutVars>
      </dgm:prSet>
      <dgm:spPr/>
      <dgm:t>
        <a:bodyPr/>
        <a:lstStyle/>
        <a:p>
          <a:endParaRPr lang="en-US"/>
        </a:p>
      </dgm:t>
    </dgm:pt>
    <dgm:pt modelId="{586CFE62-9C65-4079-B1AC-E6B45C7A4E9C}" type="pres">
      <dgm:prSet presAssocID="{8F60B0DE-F456-40C3-8440-1B67304A26DF}" presName="sibTrans" presStyleCnt="0"/>
      <dgm:spPr/>
    </dgm:pt>
    <dgm:pt modelId="{36404AE8-EC1D-4F69-BA53-7F327D0C6986}" type="pres">
      <dgm:prSet presAssocID="{D5375E5F-24B1-42D1-B5B5-E37F6BE8B1A4}" presName="composite" presStyleCnt="0"/>
      <dgm:spPr/>
    </dgm:pt>
    <dgm:pt modelId="{E9FDCE16-88E9-4AA5-A8B9-E6A874DD8CAE}" type="pres">
      <dgm:prSet presAssocID="{D5375E5F-24B1-42D1-B5B5-E37F6BE8B1A4}" presName="ParentText" presStyleLbl="node1" presStyleIdx="1" presStyleCnt="2" custLinFactNeighborX="-5856" custLinFactNeighborY="-4411">
        <dgm:presLayoutVars>
          <dgm:chMax val="1"/>
          <dgm:chPref val="1"/>
          <dgm:bulletEnabled val="1"/>
        </dgm:presLayoutVars>
      </dgm:prSet>
      <dgm:spPr/>
      <dgm:t>
        <a:bodyPr/>
        <a:lstStyle/>
        <a:p>
          <a:endParaRPr lang="en-US"/>
        </a:p>
      </dgm:t>
    </dgm:pt>
  </dgm:ptLst>
  <dgm:cxnLst>
    <dgm:cxn modelId="{FD7F3679-1CFF-4499-925A-71AC79EDD268}" type="presOf" srcId="{D5375E5F-24B1-42D1-B5B5-E37F6BE8B1A4}" destId="{E9FDCE16-88E9-4AA5-A8B9-E6A874DD8CAE}" srcOrd="0" destOrd="0" presId="urn:microsoft.com/office/officeart/2005/8/layout/StepDownProcess"/>
    <dgm:cxn modelId="{482C6280-17D0-4599-A5A4-1F0BA7E1BE0D}" type="presOf" srcId="{2BFD7B16-CC3A-43A1-AE78-3313EB697086}" destId="{17E5204C-32CB-4DBC-97DE-1138084C40B3}" srcOrd="0" destOrd="0" presId="urn:microsoft.com/office/officeart/2005/8/layout/StepDownProcess"/>
    <dgm:cxn modelId="{2107519B-F6E1-4057-9F3A-A9A52DF93E85}" srcId="{CBA47F46-D2F8-48E1-BBCA-6E1790EDFEB8}" destId="{2BFD7B16-CC3A-43A1-AE78-3313EB697086}" srcOrd="0" destOrd="0" parTransId="{0CA06504-418B-486C-8DCB-B89472C052EB}" sibTransId="{8F60B0DE-F456-40C3-8440-1B67304A26DF}"/>
    <dgm:cxn modelId="{C6008DB8-5489-463E-8457-1B85C3798BE9}" srcId="{CBA47F46-D2F8-48E1-BBCA-6E1790EDFEB8}" destId="{D5375E5F-24B1-42D1-B5B5-E37F6BE8B1A4}" srcOrd="1" destOrd="0" parTransId="{F4889DAA-BA46-45E5-809F-D988A9E2C823}" sibTransId="{E12CE3AC-3A8D-4456-A525-A31C310FFAC1}"/>
    <dgm:cxn modelId="{6C449A38-FA00-4615-A515-FB11E3B9D6DE}" type="presOf" srcId="{CBA47F46-D2F8-48E1-BBCA-6E1790EDFEB8}" destId="{AB6E96BB-2A62-40AA-9BEA-53893772C52E}" srcOrd="0" destOrd="0" presId="urn:microsoft.com/office/officeart/2005/8/layout/StepDownProcess"/>
    <dgm:cxn modelId="{F0E8B91D-E3FC-47A2-9E10-7B4133287FF4}" type="presParOf" srcId="{AB6E96BB-2A62-40AA-9BEA-53893772C52E}" destId="{2E51B442-7DF6-46C9-BA0C-7D4C5A14EFED}" srcOrd="0" destOrd="0" presId="urn:microsoft.com/office/officeart/2005/8/layout/StepDownProcess"/>
    <dgm:cxn modelId="{98AFFC78-FF8D-491A-A583-C25C0B135949}" type="presParOf" srcId="{2E51B442-7DF6-46C9-BA0C-7D4C5A14EFED}" destId="{F612B587-1475-4513-8231-1798A290A963}" srcOrd="0" destOrd="0" presId="urn:microsoft.com/office/officeart/2005/8/layout/StepDownProcess"/>
    <dgm:cxn modelId="{379F5925-ECD2-42B0-8785-45CDB36800E1}" type="presParOf" srcId="{2E51B442-7DF6-46C9-BA0C-7D4C5A14EFED}" destId="{17E5204C-32CB-4DBC-97DE-1138084C40B3}" srcOrd="1" destOrd="0" presId="urn:microsoft.com/office/officeart/2005/8/layout/StepDownProcess"/>
    <dgm:cxn modelId="{FD16D7E8-A11B-4508-94BB-25F8EEE203D5}" type="presParOf" srcId="{2E51B442-7DF6-46C9-BA0C-7D4C5A14EFED}" destId="{B7BBC378-211F-45E3-909D-DF55998B8631}" srcOrd="2" destOrd="0" presId="urn:microsoft.com/office/officeart/2005/8/layout/StepDownProcess"/>
    <dgm:cxn modelId="{525F45AB-21A2-4022-98A6-D654B7D4DD5E}" type="presParOf" srcId="{AB6E96BB-2A62-40AA-9BEA-53893772C52E}" destId="{586CFE62-9C65-4079-B1AC-E6B45C7A4E9C}" srcOrd="1" destOrd="0" presId="urn:microsoft.com/office/officeart/2005/8/layout/StepDownProcess"/>
    <dgm:cxn modelId="{78551C74-3E05-4072-9375-54EEA54459A7}" type="presParOf" srcId="{AB6E96BB-2A62-40AA-9BEA-53893772C52E}" destId="{36404AE8-EC1D-4F69-BA53-7F327D0C6986}" srcOrd="2" destOrd="0" presId="urn:microsoft.com/office/officeart/2005/8/layout/StepDownProcess"/>
    <dgm:cxn modelId="{96D1A50D-6ECC-48DE-A347-9D7DE1D9F6B9}" type="presParOf" srcId="{36404AE8-EC1D-4F69-BA53-7F327D0C6986}" destId="{E9FDCE16-88E9-4AA5-A8B9-E6A874DD8CAE}" srcOrd="0"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12B587-1475-4513-8231-1798A290A963}">
      <dsp:nvSpPr>
        <dsp:cNvPr id="0" name=""/>
        <dsp:cNvSpPr/>
      </dsp:nvSpPr>
      <dsp:spPr>
        <a:xfrm rot="5400000">
          <a:off x="-301201" y="2185773"/>
          <a:ext cx="2876195" cy="168882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5204C-32CB-4DBC-97DE-1138084C40B3}">
      <dsp:nvSpPr>
        <dsp:cNvPr id="0" name=""/>
        <dsp:cNvSpPr/>
      </dsp:nvSpPr>
      <dsp:spPr>
        <a:xfrm>
          <a:off x="0" y="895349"/>
          <a:ext cx="2497212" cy="17479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ACO analysis</a:t>
          </a:r>
        </a:p>
        <a:p>
          <a:pPr lvl="0" algn="ctr" defTabSz="977900">
            <a:lnSpc>
              <a:spcPct val="90000"/>
            </a:lnSpc>
            <a:spcBef>
              <a:spcPct val="0"/>
            </a:spcBef>
            <a:spcAft>
              <a:spcPct val="35000"/>
            </a:spcAft>
          </a:pPr>
          <a:r>
            <a:rPr lang="en-US" sz="2200" kern="1200" dirty="0" smtClean="0"/>
            <a:t>JCO analysis</a:t>
          </a:r>
        </a:p>
        <a:p>
          <a:pPr lvl="0" algn="ctr" defTabSz="977900">
            <a:lnSpc>
              <a:spcPct val="90000"/>
            </a:lnSpc>
            <a:spcBef>
              <a:spcPct val="0"/>
            </a:spcBef>
            <a:spcAft>
              <a:spcPct val="35000"/>
            </a:spcAft>
          </a:pPr>
          <a:r>
            <a:rPr lang="en-US" sz="2200" kern="1200" dirty="0" smtClean="0"/>
            <a:t>PO  analysis</a:t>
          </a:r>
          <a:endParaRPr lang="en-US" sz="2200" kern="1200" dirty="0"/>
        </a:p>
      </dsp:txBody>
      <dsp:txXfrm>
        <a:off x="0" y="895349"/>
        <a:ext cx="2497212" cy="1747967"/>
      </dsp:txXfrm>
    </dsp:sp>
    <dsp:sp modelId="{B7BBC378-211F-45E3-909D-DF55998B8631}">
      <dsp:nvSpPr>
        <dsp:cNvPr id="0" name=""/>
        <dsp:cNvSpPr/>
      </dsp:nvSpPr>
      <dsp:spPr>
        <a:xfrm>
          <a:off x="2499378" y="708076"/>
          <a:ext cx="1816234" cy="1412784"/>
        </a:xfrm>
        <a:prstGeom prst="rect">
          <a:avLst/>
        </a:prstGeom>
        <a:noFill/>
        <a:ln>
          <a:noFill/>
        </a:ln>
        <a:effectLst/>
      </dsp:spPr>
      <dsp:style>
        <a:lnRef idx="0">
          <a:scrgbClr r="0" g="0" b="0"/>
        </a:lnRef>
        <a:fillRef idx="0">
          <a:scrgbClr r="0" g="0" b="0"/>
        </a:fillRef>
        <a:effectRef idx="0">
          <a:scrgbClr r="0" g="0" b="0"/>
        </a:effectRef>
        <a:fontRef idx="minor"/>
      </dsp:style>
    </dsp:sp>
    <dsp:sp modelId="{E9FDCE16-88E9-4AA5-A8B9-E6A874DD8CAE}">
      <dsp:nvSpPr>
        <dsp:cNvPr id="0" name=""/>
        <dsp:cNvSpPr/>
      </dsp:nvSpPr>
      <dsp:spPr>
        <a:xfrm>
          <a:off x="1926384" y="3124195"/>
          <a:ext cx="2497212" cy="17479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343 tasks</a:t>
          </a:r>
        </a:p>
        <a:p>
          <a:pPr lvl="0" algn="ctr" defTabSz="977900">
            <a:lnSpc>
              <a:spcPct val="90000"/>
            </a:lnSpc>
            <a:spcBef>
              <a:spcPct val="0"/>
            </a:spcBef>
            <a:spcAft>
              <a:spcPct val="35000"/>
            </a:spcAft>
          </a:pPr>
          <a:r>
            <a:rPr lang="en-US" sz="2200" kern="1200" dirty="0" smtClean="0"/>
            <a:t>102 KSAs</a:t>
          </a:r>
        </a:p>
        <a:p>
          <a:pPr lvl="0" algn="ctr" defTabSz="977900">
            <a:lnSpc>
              <a:spcPct val="90000"/>
            </a:lnSpc>
            <a:spcBef>
              <a:spcPct val="0"/>
            </a:spcBef>
            <a:spcAft>
              <a:spcPct val="35000"/>
            </a:spcAft>
          </a:pPr>
          <a:r>
            <a:rPr lang="en-US" sz="2200" kern="1200" dirty="0" smtClean="0"/>
            <a:t>99 Equipment items</a:t>
          </a:r>
          <a:endParaRPr lang="en-US" sz="2200" kern="1200" dirty="0"/>
        </a:p>
      </dsp:txBody>
      <dsp:txXfrm>
        <a:off x="1926384" y="3124195"/>
        <a:ext cx="2497212" cy="17479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91312" tIns="45656" rIns="91312" bIns="45656" rtlCol="0"/>
          <a:lstStyle>
            <a:lvl1pPr algn="l">
              <a:defRPr sz="1300"/>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1312" tIns="45656" rIns="91312" bIns="45656" rtlCol="0"/>
          <a:lstStyle>
            <a:lvl1pPr algn="r">
              <a:defRPr sz="1300"/>
            </a:lvl1pPr>
          </a:lstStyle>
          <a:p>
            <a:pPr>
              <a:defRPr/>
            </a:pPr>
            <a:fld id="{3B7892F4-2BBB-436C-AA5B-421043F639F2}" type="datetimeFigureOut">
              <a:rPr lang="en-US"/>
              <a:pPr>
                <a:defRPr/>
              </a:pPr>
              <a:t>4/9/2015</a:t>
            </a:fld>
            <a:endParaRPr lang="en-US"/>
          </a:p>
        </p:txBody>
      </p:sp>
      <p:sp>
        <p:nvSpPr>
          <p:cNvPr id="4" name="Footer Placeholder 3"/>
          <p:cNvSpPr>
            <a:spLocks noGrp="1"/>
          </p:cNvSpPr>
          <p:nvPr>
            <p:ph type="ftr" sz="quarter" idx="2"/>
          </p:nvPr>
        </p:nvSpPr>
        <p:spPr>
          <a:xfrm>
            <a:off x="1" y="8829121"/>
            <a:ext cx="3038145" cy="465743"/>
          </a:xfrm>
          <a:prstGeom prst="rect">
            <a:avLst/>
          </a:prstGeom>
        </p:spPr>
        <p:txBody>
          <a:bodyPr vert="horz" lIns="91312" tIns="45656" rIns="91312" bIns="4565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312" tIns="45656" rIns="91312" bIns="45656" rtlCol="0" anchor="b"/>
          <a:lstStyle>
            <a:lvl1pPr algn="r">
              <a:defRPr sz="1300"/>
            </a:lvl1pPr>
          </a:lstStyle>
          <a:p>
            <a:pPr>
              <a:defRPr/>
            </a:pPr>
            <a:fld id="{0B49206A-C0FE-4D1E-ABC8-B7490504445E}" type="slidenum">
              <a:rPr lang="en-US"/>
              <a:pPr>
                <a:defRPr/>
              </a:pPr>
              <a:t>‹#›</a:t>
            </a:fld>
            <a:endParaRPr lang="en-US"/>
          </a:p>
        </p:txBody>
      </p:sp>
    </p:spTree>
    <p:extLst>
      <p:ext uri="{BB962C8B-B14F-4D97-AF65-F5344CB8AC3E}">
        <p14:creationId xmlns:p14="http://schemas.microsoft.com/office/powerpoint/2010/main" xmlns="" val="2531104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defTabSz="931582" eaLnBrk="1" hangingPunct="1">
              <a:defRPr sz="1300"/>
            </a:lvl1pPr>
          </a:lstStyle>
          <a:p>
            <a:pPr>
              <a:defRPr/>
            </a:pPr>
            <a:endParaRPr lang="en-US"/>
          </a:p>
        </p:txBody>
      </p:sp>
      <p:sp>
        <p:nvSpPr>
          <p:cNvPr id="72707" name="Rectangle 3"/>
          <p:cNvSpPr>
            <a:spLocks noGrp="1" noChangeArrowheads="1"/>
          </p:cNvSpPr>
          <p:nvPr>
            <p:ph type="dt" idx="1"/>
          </p:nvPr>
        </p:nvSpPr>
        <p:spPr bwMode="auto">
          <a:xfrm>
            <a:off x="3969214"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algn="r" defTabSz="931582" eaLnBrk="1" hangingPunct="1">
              <a:defRPr sz="13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02866" y="4416099"/>
            <a:ext cx="5604669" cy="4183995"/>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defTabSz="931582" eaLnBrk="1" hangingPunct="1">
              <a:defRPr sz="1300"/>
            </a:lvl1pPr>
          </a:lstStyle>
          <a:p>
            <a:pPr>
              <a:defRPr/>
            </a:pPr>
            <a:endParaRPr lang="en-US"/>
          </a:p>
        </p:txBody>
      </p:sp>
      <p:sp>
        <p:nvSpPr>
          <p:cNvPr id="72711" name="Rectangle 7"/>
          <p:cNvSpPr>
            <a:spLocks noGrp="1" noChangeArrowheads="1"/>
          </p:cNvSpPr>
          <p:nvPr>
            <p:ph type="sldNum" sz="quarter" idx="5"/>
          </p:nvPr>
        </p:nvSpPr>
        <p:spPr bwMode="auto">
          <a:xfrm>
            <a:off x="3969214"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algn="r" defTabSz="931582" eaLnBrk="1" hangingPunct="1">
              <a:defRPr sz="1300"/>
            </a:lvl1pPr>
          </a:lstStyle>
          <a:p>
            <a:pPr>
              <a:defRPr/>
            </a:pPr>
            <a:fld id="{A96E7DF0-4989-4C25-B9FB-1ED8B126B169}" type="slidenum">
              <a:rPr lang="en-US"/>
              <a:pPr>
                <a:defRPr/>
              </a:pPr>
              <a:t>‹#›</a:t>
            </a:fld>
            <a:endParaRPr lang="en-US"/>
          </a:p>
        </p:txBody>
      </p:sp>
    </p:spTree>
    <p:extLst>
      <p:ext uri="{BB962C8B-B14F-4D97-AF65-F5344CB8AC3E}">
        <p14:creationId xmlns:p14="http://schemas.microsoft.com/office/powerpoint/2010/main" xmlns="" val="566363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dirty="0" smtClean="0"/>
              <a:t>Good morning madam Chair</a:t>
            </a:r>
            <a:r>
              <a:rPr lang="en-US" baseline="0" dirty="0" smtClean="0"/>
              <a:t> and Board members.  My name is Evonne Garner and I am the Deputy Director of the Standards and Training for Corrections Division.   This agenda item provides an update on STC’s project to review and revise its selection and training standards.  This review and revision process began in September 2013 upon direction of this Board and is referred to as the Local Selection and Training Standards – or LSATS – project.</a:t>
            </a:r>
          </a:p>
          <a:p>
            <a:endParaRPr lang="en-US" baseline="0" dirty="0" smtClean="0"/>
          </a:p>
          <a:p>
            <a:pPr eaLnBrk="1" hangingPunct="1">
              <a:defRPr/>
            </a:pPr>
            <a:endParaRPr lang="en-US" dirty="0" smtClean="0"/>
          </a:p>
        </p:txBody>
      </p:sp>
      <p:sp>
        <p:nvSpPr>
          <p:cNvPr id="57348" name="Slide Number Placeholder 3"/>
          <p:cNvSpPr>
            <a:spLocks noGrp="1"/>
          </p:cNvSpPr>
          <p:nvPr>
            <p:ph type="sldNum" sz="quarter" idx="5"/>
          </p:nvPr>
        </p:nvSpPr>
        <p:spPr>
          <a:noFill/>
        </p:spPr>
        <p:txBody>
          <a:bodyPr/>
          <a:lstStyle/>
          <a:p>
            <a:pPr defTabSz="930356"/>
            <a:fld id="{9B55826A-C67D-4599-9B44-222DD1009CDA}" type="slidenum">
              <a:rPr lang="en-US" smtClean="0"/>
              <a:pPr defTabSz="930356"/>
              <a:t>1</a:t>
            </a:fld>
            <a:endParaRPr lang="en-US" dirty="0" smtClean="0"/>
          </a:p>
        </p:txBody>
      </p:sp>
    </p:spTree>
    <p:extLst>
      <p:ext uri="{BB962C8B-B14F-4D97-AF65-F5344CB8AC3E}">
        <p14:creationId xmlns:p14="http://schemas.microsoft.com/office/powerpoint/2010/main" xmlns="" val="60917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information that I have shared with you so far is intended to be a very high level overview of what it contained in the job analysis report.  But I thought it might be helpful to share with you an example of the level of detail that will be provided in the actual report.  This chart was pulled from the report and shows the changes in task frequency and importance ratings for Activity task category of the JCO classification and the contributing factors identified by the SMEs.  The job analysis includes one of these charts for each task category for each of the jobs.  </a:t>
            </a:r>
          </a:p>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10</a:t>
            </a:fld>
            <a:endParaRPr lang="en-US"/>
          </a:p>
        </p:txBody>
      </p:sp>
    </p:spTree>
    <p:extLst>
      <p:ext uri="{BB962C8B-B14F-4D97-AF65-F5344CB8AC3E}">
        <p14:creationId xmlns:p14="http://schemas.microsoft.com/office/powerpoint/2010/main" xmlns="" val="203995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So now</a:t>
            </a:r>
            <a:r>
              <a:rPr lang="en-US" baseline="0" dirty="0" smtClean="0"/>
              <a:t> that we have completed Phase 1, we will begin Phase 2 of this project which includes revising the STC selection and training standards.  </a:t>
            </a:r>
          </a:p>
          <a:p>
            <a:endParaRPr lang="en-US" baseline="0" dirty="0" smtClean="0"/>
          </a:p>
          <a:p>
            <a:r>
              <a:rPr lang="en-US" baseline="0" dirty="0" smtClean="0"/>
              <a:t>Before I turn this over to Mary Wakefield to present Phase 2, are there any questions?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11</a:t>
            </a:fld>
            <a:endParaRPr lang="en-US"/>
          </a:p>
        </p:txBody>
      </p:sp>
    </p:spTree>
    <p:extLst>
      <p:ext uri="{BB962C8B-B14F-4D97-AF65-F5344CB8AC3E}">
        <p14:creationId xmlns:p14="http://schemas.microsoft.com/office/powerpoint/2010/main" xmlns="" val="386480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LSATS</a:t>
            </a:r>
            <a:r>
              <a:rPr lang="en-US" baseline="0" dirty="0" smtClean="0"/>
              <a:t> project consists of two phases.  The first phase was the research and assessment phase.  It included a statewide analysis of the jobs that are performed by Adult Corrections Officers, Juvenile Corrections Officers, and Probation Officers.  It also included a sorting of the data to produce agency specific job analysis results.  And it examined how the ACO, JCO and PO jobs have changed since the last job analysis was conducted nearly 15 years ago.  </a:t>
            </a:r>
          </a:p>
          <a:p>
            <a:endParaRPr lang="en-US" baseline="0" dirty="0" smtClean="0"/>
          </a:p>
          <a:p>
            <a:r>
              <a:rPr lang="en-US" baseline="0" dirty="0" smtClean="0"/>
              <a:t>Phase 1 is nearly complete.  The agency specific job analysis reports are finished and are being distributed to local agencies along with a technical assistance visit to explain how to interpret and apply the findings.  The results of the statewide job analysis and the study of how the jobs have changed have been combined into a single report that is in the final stage of editing.  I expect the report to be released in the next week or so.  The results will be used to inform the revision of STC’s selection and training standards that will occur in phase 2 of the LSATS project. </a:t>
            </a:r>
          </a:p>
          <a:p>
            <a:endParaRPr lang="en-US" baseline="0" dirty="0" smtClean="0">
              <a:solidFill>
                <a:schemeClr val="bg1"/>
              </a:solidFill>
            </a:endParaRPr>
          </a:p>
          <a:p>
            <a:r>
              <a:rPr lang="en-US" baseline="0" dirty="0" smtClean="0">
                <a:solidFill>
                  <a:schemeClr val="bg1"/>
                </a:solidFill>
              </a:rPr>
              <a:t>This is a two part agenda item.  The first part of this item is information only and provides an overview of the results of Phase 1.  The second part of the agenda is an action item requesting the formation of an ESC to provide direction and oversight of Phase 2</a:t>
            </a:r>
            <a:r>
              <a:rPr lang="en-US" baseline="0" dirty="0" smtClean="0">
                <a:solidFill>
                  <a:srgbClr val="FFFF66"/>
                </a:solidFill>
              </a:rPr>
              <a:t>.  </a:t>
            </a:r>
            <a:endParaRPr lang="en-US" b="1"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a:t>
            </a:fld>
            <a:endParaRPr lang="en-US"/>
          </a:p>
        </p:txBody>
      </p:sp>
    </p:spTree>
    <p:extLst>
      <p:ext uri="{BB962C8B-B14F-4D97-AF65-F5344CB8AC3E}">
        <p14:creationId xmlns:p14="http://schemas.microsoft.com/office/powerpoint/2010/main" xmlns="" val="30133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STC</a:t>
            </a:r>
            <a:r>
              <a:rPr lang="en-US" baseline="0" dirty="0" smtClean="0"/>
              <a:t> had four major goals in designing the research phase of this project:   </a:t>
            </a:r>
          </a:p>
          <a:p>
            <a:pPr marL="171450" indent="-171450">
              <a:buFont typeface="Arial" panose="020B0604020202020204" pitchFamily="34" charset="0"/>
              <a:buChar char="•"/>
            </a:pPr>
            <a:r>
              <a:rPr lang="en-US" baseline="0" dirty="0" smtClean="0"/>
              <a:t>First, we wanted to comply with all applicable professional and legal guidelines including the federal Uniform Guidelines on Employee Selection.</a:t>
            </a:r>
          </a:p>
          <a:p>
            <a:pPr marL="171450" indent="-171450">
              <a:buFont typeface="Arial" panose="020B0604020202020204" pitchFamily="34" charset="0"/>
              <a:buChar char="•"/>
            </a:pPr>
            <a:r>
              <a:rPr lang="en-US" baseline="0" dirty="0" smtClean="0"/>
              <a:t>Second, we wanted to be able to compare and contrast the ACO, JCO and PO jobs.   </a:t>
            </a:r>
            <a:r>
              <a:rPr lang="en-US" dirty="0" smtClean="0"/>
              <a:t>Traditionally,</a:t>
            </a:r>
            <a:r>
              <a:rPr lang="en-US" baseline="0" dirty="0" smtClean="0"/>
              <a:t> job analyses are done for a single classification.  However, we incorporated an approach that allowed us to examine all three jobs concurrently so we could discover and identify similarities in the job.  The existence of similarities and overlap in responsibilities could support the development of shared selection and training standards across those jobs which could result in time and cost efficiencies at both the state and local levels.  The concurrent analysis could also help us identify tasks that are unique to each job.</a:t>
            </a:r>
          </a:p>
          <a:p>
            <a:pPr marL="171450" indent="-171450">
              <a:buFont typeface="Arial" panose="020B0604020202020204" pitchFamily="34" charset="0"/>
              <a:buChar char="•"/>
            </a:pPr>
            <a:r>
              <a:rPr lang="en-US" baseline="0" dirty="0" smtClean="0"/>
              <a:t>A third goal was to be able to compare data to the last job analysis that was completed in 2002 so that we could readily identify changes in the jobs.</a:t>
            </a:r>
          </a:p>
          <a:p>
            <a:pPr marL="171450" indent="-171450">
              <a:buFont typeface="Arial" panose="020B0604020202020204" pitchFamily="34" charset="0"/>
              <a:buChar char="•"/>
            </a:pPr>
            <a:r>
              <a:rPr lang="en-US" baseline="0" dirty="0" smtClean="0"/>
              <a:t>And finally, we wanted to be able to provide local agencies with a report that culled out their data and compared it to the statewide results.  This information could be used by agencies for many purposes including </a:t>
            </a:r>
            <a:r>
              <a:rPr lang="en-US" baseline="0" dirty="0" err="1" smtClean="0"/>
              <a:t>identifyuing</a:t>
            </a:r>
            <a:r>
              <a:rPr lang="en-US" baseline="0" dirty="0" smtClean="0"/>
              <a:t> their unique training needs.   I am happy to say that we were able to design the job analysis to accommodate all of these goals.</a:t>
            </a: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a:t>
            </a:fld>
            <a:endParaRPr lang="en-US"/>
          </a:p>
        </p:txBody>
      </p:sp>
    </p:spTree>
    <p:extLst>
      <p:ext uri="{BB962C8B-B14F-4D97-AF65-F5344CB8AC3E}">
        <p14:creationId xmlns:p14="http://schemas.microsoft.com/office/powerpoint/2010/main" xmlns="" val="247161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a:t>
            </a:r>
            <a:r>
              <a:rPr lang="en-US" sz="1200" kern="1200" baseline="0" dirty="0" smtClean="0">
                <a:solidFill>
                  <a:schemeClr val="tx1"/>
                </a:solidFill>
                <a:effectLst/>
                <a:latin typeface="Arial" charset="0"/>
                <a:ea typeface="+mn-ea"/>
                <a:cs typeface="+mn-cs"/>
              </a:rPr>
              <a:t> job analysis was largely informed by an extensive questionnaire that was administered in July of 2014.  The questionnaire combined information about all three jobs into a single survey.  Respondents were asked to rate 343 tasks by frequency and importance.  It also asked respondents to rate 102 knowledge, skills and abilities and 99 equipment items.  By asking respondents from all three classifications to rate the same tasks, KSAs and equipment items, we were able to identify the similarities and differences in those jobs.  A copy of the questionnaire will be included in the report.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It is important to note that</a:t>
            </a:r>
            <a:r>
              <a:rPr lang="en-US" sz="1200" kern="1200" baseline="0" dirty="0" smtClean="0">
                <a:solidFill>
                  <a:schemeClr val="tx1"/>
                </a:solidFill>
                <a:effectLst/>
                <a:latin typeface="Arial" charset="0"/>
                <a:ea typeface="+mn-ea"/>
                <a:cs typeface="+mn-cs"/>
              </a:rPr>
              <a:t> participation in the job analysis project was voluntary.  Local agencies were not required to participate nor were they reimbursed for the time their employees spent in completing the questionnaire.  So we were thrilled that we received responses from nearly all of the STC participating agencies.  We received 4,750 completed questionnaires representing an amazing 80% return rate!  </a:t>
            </a: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a:t>
            </a:fld>
            <a:endParaRPr lang="en-US"/>
          </a:p>
        </p:txBody>
      </p:sp>
    </p:spTree>
    <p:extLst>
      <p:ext uri="{BB962C8B-B14F-4D97-AF65-F5344CB8AC3E}">
        <p14:creationId xmlns:p14="http://schemas.microsoft.com/office/powerpoint/2010/main" xmlns="" val="278301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job analysis resulted in several findings:  </a:t>
            </a:r>
          </a:p>
          <a:p>
            <a:endParaRPr lang="en-US" baseline="0" dirty="0" smtClean="0"/>
          </a:p>
          <a:p>
            <a:r>
              <a:rPr lang="en-US" baseline="0" dirty="0" smtClean="0"/>
              <a:t>First, it is clear that these are very complex jobs.  Of the 343 tasks that were presented in the job analysis, about 260 were endorsed as being part of each job.  For each job, related tasks were organized into 38 diverse categories including Searching, Emergencies, Officer Safety, Communication, Counseling, Record Keeping, and Supervision – among others.  </a:t>
            </a:r>
          </a:p>
          <a:p>
            <a:endParaRPr lang="en-US" baseline="0" dirty="0" smtClean="0"/>
          </a:p>
          <a:p>
            <a:r>
              <a:rPr lang="en-US" baseline="0" dirty="0" smtClean="0"/>
              <a:t>We also found that there was a significant amount of overlap across the three jobs.</a:t>
            </a:r>
            <a:r>
              <a:rPr lang="en-US" dirty="0" smtClean="0"/>
              <a:t> The job analysis identified</a:t>
            </a:r>
            <a:r>
              <a:rPr lang="en-US" baseline="0" dirty="0" smtClean="0"/>
              <a:t> a </a:t>
            </a:r>
            <a:r>
              <a:rPr lang="en-US" dirty="0" smtClean="0"/>
              <a:t>52% </a:t>
            </a:r>
            <a:r>
              <a:rPr lang="en-US" baseline="0" dirty="0" smtClean="0"/>
              <a:t>overlap in tasks performed across all three jobs.  The overlap is even higher when comparing two jobs.  The highest degree of overlap occurs in the tasks performed by ACOs and JCOs.  These overlaps present the opportunity to develop shared training modules that can also be transferred as employees move between jobs.  </a:t>
            </a:r>
          </a:p>
          <a:p>
            <a:endParaRPr lang="en-US" baseline="0" dirty="0" smtClean="0"/>
          </a:p>
          <a:p>
            <a:r>
              <a:rPr lang="en-US" baseline="0" dirty="0" smtClean="0"/>
              <a:t>We also found a 90% overlap in the knowledge, skills and abilities required for successful performance of the three jobs.  This overlap provides the opportunity to develop a shared selection exam that can also be transferred as employees move between jobs.                               </a:t>
            </a:r>
          </a:p>
          <a:p>
            <a:r>
              <a:rPr lang="en-US" baseline="0" dirty="0" smtClean="0"/>
              <a:t> </a:t>
            </a:r>
            <a:r>
              <a:rPr lang="en-US" i="1" baseline="0" dirty="0" smtClean="0"/>
              <a:t>Note:  Overlap identified by frequency of 1 (part of the job) and importance of </a:t>
            </a:r>
            <a:r>
              <a:rPr lang="en-US" i="1" baseline="0" smtClean="0"/>
              <a:t>3 </a:t>
            </a:r>
            <a:endParaRPr lang="en-US" i="1"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a:t>
            </a:fld>
            <a:endParaRPr lang="en-US"/>
          </a:p>
        </p:txBody>
      </p:sp>
    </p:spTree>
    <p:extLst>
      <p:ext uri="{BB962C8B-B14F-4D97-AF65-F5344CB8AC3E}">
        <p14:creationId xmlns:p14="http://schemas.microsoft.com/office/powerpoint/2010/main" xmlns="" val="321656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 study of how the job has changed also resulted in several findings:</a:t>
            </a:r>
          </a:p>
          <a:p>
            <a:endParaRPr lang="en-US" baseline="0" dirty="0" smtClean="0"/>
          </a:p>
          <a:p>
            <a:r>
              <a:rPr lang="en-US" baseline="0" dirty="0" smtClean="0"/>
              <a:t>We found that there are very few new tasks that are being performed.  Of the 343 tasks in the questionnaire,  only 26 were identified as being brand new to these jobs. Some examples of those new tasks are 1) investigating and reporting PREA violations, and 2) providing video kiosk assistance to visitors.  For the most part, the new tasks reflect changes in law, policy and technology that has occurred since the last analysis. </a:t>
            </a:r>
          </a:p>
          <a:p>
            <a:endParaRPr lang="en-US" baseline="0" dirty="0" smtClean="0"/>
          </a:p>
          <a:p>
            <a:r>
              <a:rPr lang="en-US" baseline="0" dirty="0" smtClean="0"/>
              <a:t>What we did see, however, were significant changes in the frequency and importance of the tasks that have historically and continue to be performed by all three jobs. </a:t>
            </a:r>
            <a:r>
              <a:rPr lang="en-US" sz="1200" kern="1200" dirty="0" smtClean="0">
                <a:solidFill>
                  <a:schemeClr val="tx1"/>
                </a:solidFill>
                <a:effectLst/>
                <a:latin typeface="Arial" charset="0"/>
                <a:ea typeface="+mn-ea"/>
                <a:cs typeface="+mn-cs"/>
              </a:rPr>
              <a:t>In some cases,</a:t>
            </a:r>
            <a:r>
              <a:rPr lang="en-US" sz="1200" kern="1200" baseline="0" dirty="0" smtClean="0">
                <a:solidFill>
                  <a:schemeClr val="tx1"/>
                </a:solidFill>
                <a:effectLst/>
                <a:latin typeface="Arial" charset="0"/>
                <a:ea typeface="+mn-ea"/>
                <a:cs typeface="+mn-cs"/>
              </a:rPr>
              <a:t> we saw a change in the frequency that a task was performed while the importance remained the same.  In other cases, we saw a change in the importance of a task, but the frequency remained the same.  And in others we saw changes in both frequency and importance.</a:t>
            </a: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To help us understand those changes, we conducted focus groups with subject matter experts of job incumbents and supervisors and asked them to identify how and why the changes had occurred.  Our objective was not to develop an exhaustive list of contributing factors but to understand the overall context of the change.  The next few slides will provide a few examples of changes for each job.</a:t>
            </a:r>
          </a:p>
          <a:p>
            <a:endParaRPr lang="en-US" sz="1200" kern="1200" baseline="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6</a:t>
            </a:fld>
            <a:endParaRPr lang="en-US"/>
          </a:p>
        </p:txBody>
      </p:sp>
    </p:spTree>
    <p:extLst>
      <p:ext uri="{BB962C8B-B14F-4D97-AF65-F5344CB8AC3E}">
        <p14:creationId xmlns:p14="http://schemas.microsoft.com/office/powerpoint/2010/main" xmlns="" val="381076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biggest changes in task frequency and importance ratings occurred in the Probation Officer job. SMEs reported that Probation Officers are more frequently performing community supervision with a more sophisticated offender which has increased the frequency and importance of community supervision and officer safety related tasks.  Additionally more programs are available for offenders which has increased the frequency and importance of related tasks such as referrals, transporting, and reporting.  </a:t>
            </a: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7</a:t>
            </a:fld>
            <a:endParaRPr lang="en-US"/>
          </a:p>
        </p:txBody>
      </p:sp>
    </p:spTree>
    <p:extLst>
      <p:ext uri="{BB962C8B-B14F-4D97-AF65-F5344CB8AC3E}">
        <p14:creationId xmlns:p14="http://schemas.microsoft.com/office/powerpoint/2010/main" xmlns="" val="234523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the Probation</a:t>
            </a:r>
            <a:r>
              <a:rPr lang="en-US" baseline="0" dirty="0" smtClean="0"/>
              <a:t> Officer, the SMEs reported that the Adult Corrections Officer supervises a more sophisticated inmate with longer sentences.  This has increased the frequency and importance of numerous tasks related to the classification and supervision of inmates.  Additionally, SMEs reported an increase in programs provided by non-custodial professionals that has contributed toward a decreased frequency in ACOs performing counseling related tasks.</a:t>
            </a: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8</a:t>
            </a:fld>
            <a:endParaRPr lang="en-US"/>
          </a:p>
        </p:txBody>
      </p:sp>
    </p:spTree>
    <p:extLst>
      <p:ext uri="{BB962C8B-B14F-4D97-AF65-F5344CB8AC3E}">
        <p14:creationId xmlns:p14="http://schemas.microsoft.com/office/powerpoint/2010/main" xmlns="" val="331902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Juvenile Corrections Officers, the SMEs reported that the primary contributing factor toward the change in task frequencies and importance was the decreased youth offender population.   However, there is now a greater proportion of youth with more complex medical, mental health and supervision needs.  As a result of these two factors, the frequency tasks related to interacting with the youth under their care, providing counseling services, and securing the facility has increased.  </a:t>
            </a: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9</a:t>
            </a:fld>
            <a:endParaRPr lang="en-US"/>
          </a:p>
        </p:txBody>
      </p:sp>
    </p:spTree>
    <p:extLst>
      <p:ext uri="{BB962C8B-B14F-4D97-AF65-F5344CB8AC3E}">
        <p14:creationId xmlns:p14="http://schemas.microsoft.com/office/powerpoint/2010/main" xmlns="" val="4281061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D5AF54">
              <a:alpha val="52000"/>
            </a:srgbClr>
          </a:solidFill>
          <a:ln w="9525" algn="in">
            <a:noFill/>
            <a:miter lim="800000"/>
            <a:headEnd/>
            <a:tailEnd/>
          </a:ln>
        </p:spPr>
        <p:txBody>
          <a:bodyPr lIns="36576" tIns="36576" rIns="36576" bIns="36576"/>
          <a:lstStyle/>
          <a:p>
            <a:endParaRPr lang="en-US"/>
          </a:p>
        </p:txBody>
      </p:sp>
      <p:pic>
        <p:nvPicPr>
          <p:cNvPr id="32" name="Picture 220" descr="MP900439486[1]"/>
          <p:cNvPicPr>
            <a:picLocks noChangeAspect="1" noChangeArrowheads="1"/>
          </p:cNvPicPr>
          <p:nvPr userDrawn="1"/>
        </p:nvPicPr>
        <p:blipFill>
          <a:blip r:embed="rId2" cstate="print"/>
          <a:stretch>
            <a:fillRect/>
          </a:stretch>
        </p:blipFill>
        <p:spPr bwMode="auto">
          <a:xfrm>
            <a:off x="2590800" y="381001"/>
            <a:ext cx="3962400" cy="2642920"/>
          </a:xfrm>
          <a:prstGeom prst="rect">
            <a:avLst/>
          </a:prstGeom>
          <a:noFill/>
          <a:ln w="9525" algn="in">
            <a:noFill/>
            <a:miter lim="800000"/>
            <a:headEnd/>
            <a:tailEnd/>
          </a:ln>
        </p:spPr>
      </p:pic>
      <p:pic>
        <p:nvPicPr>
          <p:cNvPr id="14" name="Picture 218" descr="MP900422246[1]"/>
          <p:cNvPicPr>
            <a:picLocks noChangeAspect="1" noChangeArrowheads="1"/>
          </p:cNvPicPr>
          <p:nvPr userDrawn="1"/>
        </p:nvPicPr>
        <p:blipFill>
          <a:blip r:embed="rId3" cstate="print"/>
          <a:srcRect t="12969" r="45946" b="6621"/>
          <a:stretch>
            <a:fillRect/>
          </a:stretch>
        </p:blipFill>
        <p:spPr bwMode="auto">
          <a:xfrm>
            <a:off x="6553200" y="381000"/>
            <a:ext cx="2590800" cy="2570629"/>
          </a:xfrm>
          <a:prstGeom prst="rect">
            <a:avLst/>
          </a:prstGeom>
          <a:noFill/>
          <a:ln w="9525" algn="in">
            <a:noFill/>
            <a:miter lim="800000"/>
            <a:headEnd/>
            <a:tailEnd/>
          </a:ln>
        </p:spPr>
      </p:pic>
      <p:pic>
        <p:nvPicPr>
          <p:cNvPr id="15" name="Picture 220" descr="MP900439486[1]"/>
          <p:cNvPicPr>
            <a:picLocks noChangeAspect="1" noChangeArrowheads="1"/>
          </p:cNvPicPr>
          <p:nvPr userDrawn="1"/>
        </p:nvPicPr>
        <p:blipFill>
          <a:blip r:embed="rId4" cstate="print"/>
          <a:srcRect l="15387" r="30862"/>
          <a:stretch>
            <a:fillRect/>
          </a:stretch>
        </p:blipFill>
        <p:spPr bwMode="auto">
          <a:xfrm flipH="1">
            <a:off x="0" y="381000"/>
            <a:ext cx="2590800" cy="3072533"/>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a:p>
        </p:txBody>
      </p:sp>
      <p:pic>
        <p:nvPicPr>
          <p:cNvPr id="31" name="Picture 9"/>
          <p:cNvPicPr>
            <a:picLocks noChangeAspect="1" noChangeArrowheads="1"/>
          </p:cNvPicPr>
          <p:nvPr userDrawn="1"/>
        </p:nvPicPr>
        <p:blipFill>
          <a:blip r:embed="rId5"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a:p>
        </p:txBody>
      </p:sp>
      <p:pic>
        <p:nvPicPr>
          <p:cNvPr id="26" name="Picture 25" descr="Blue Gold Logo.png"/>
          <p:cNvPicPr>
            <a:picLocks noChangeAspect="1"/>
          </p:cNvPicPr>
          <p:nvPr/>
        </p:nvPicPr>
        <p:blipFill>
          <a:blip r:embed="rId6" cstate="print"/>
          <a:stretch>
            <a:fillRect/>
          </a:stretch>
        </p:blipFill>
        <p:spPr>
          <a:xfrm>
            <a:off x="533400" y="5485403"/>
            <a:ext cx="2011680" cy="686797"/>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314" r:id="rId2"/>
    <p:sldLayoutId id="2147484272" r:id="rId3"/>
    <p:sldLayoutId id="2147484307" r:id="rId4"/>
    <p:sldLayoutId id="2147484294" r:id="rId5"/>
    <p:sldLayoutId id="2147484274" r:id="rId6"/>
    <p:sldLayoutId id="2147484308" r:id="rId7"/>
    <p:sldLayoutId id="2147484309" r:id="rId8"/>
    <p:sldLayoutId id="2147484310" r:id="rId9"/>
    <p:sldLayoutId id="2147484275" r:id="rId10"/>
    <p:sldLayoutId id="2147484278" r:id="rId11"/>
    <p:sldLayoutId id="2147484279" r:id="rId12"/>
    <p:sldLayoutId id="2147484281" r:id="rId13"/>
    <p:sldLayoutId id="2147484311" r:id="rId14"/>
    <p:sldLayoutId id="2147484312" r:id="rId15"/>
    <p:sldLayoutId id="214748431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t>Update on STC Local Selection and Training Standards (LSATS) Project</a:t>
            </a:r>
            <a:endParaRPr lang="en-US" dirty="0"/>
          </a:p>
        </p:txBody>
      </p:sp>
      <p:sp>
        <p:nvSpPr>
          <p:cNvPr id="23" name="Subtitle 22"/>
          <p:cNvSpPr>
            <a:spLocks noGrp="1"/>
          </p:cNvSpPr>
          <p:nvPr>
            <p:ph type="subTitle" idx="1"/>
          </p:nvPr>
        </p:nvSpPr>
        <p:spPr>
          <a:xfrm>
            <a:off x="2133600" y="4223266"/>
            <a:ext cx="6858000" cy="609600"/>
          </a:xfrm>
        </p:spPr>
        <p:txBody>
          <a:bodyPr/>
          <a:lstStyle/>
          <a:p>
            <a:r>
              <a:rPr lang="en-US" sz="2800" dirty="0" smtClean="0"/>
              <a:t>Including Job Analysis Findings</a:t>
            </a:r>
            <a:endParaRPr lang="en-US" sz="2800" dirty="0"/>
          </a:p>
        </p:txBody>
      </p:sp>
      <p:sp>
        <p:nvSpPr>
          <p:cNvPr id="2" name="TextBox 1"/>
          <p:cNvSpPr txBox="1"/>
          <p:nvPr/>
        </p:nvSpPr>
        <p:spPr>
          <a:xfrm>
            <a:off x="4868332" y="4817533"/>
            <a:ext cx="1676400" cy="369332"/>
          </a:xfrm>
          <a:prstGeom prst="rect">
            <a:avLst/>
          </a:prstGeom>
          <a:noFill/>
        </p:spPr>
        <p:txBody>
          <a:bodyPr wrap="square" rtlCol="0">
            <a:spAutoFit/>
          </a:bodyPr>
          <a:lstStyle/>
          <a:p>
            <a:r>
              <a:rPr lang="en-US" dirty="0" smtClean="0">
                <a:solidFill>
                  <a:srgbClr val="BF962F"/>
                </a:solidFill>
              </a:rPr>
              <a:t>April 9, 2015</a:t>
            </a:r>
            <a:endParaRPr lang="en-US" dirty="0">
              <a:solidFill>
                <a:srgbClr val="BF962F"/>
              </a:solidFill>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sz="3200" b="1" dirty="0"/>
              <a:t>JCO Task Category 10: Activities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55827424"/>
              </p:ext>
            </p:extLst>
          </p:nvPr>
        </p:nvGraphicFramePr>
        <p:xfrm>
          <a:off x="266699" y="990600"/>
          <a:ext cx="8610602" cy="1981200"/>
        </p:xfrm>
        <a:graphic>
          <a:graphicData uri="http://schemas.openxmlformats.org/drawingml/2006/table">
            <a:tbl>
              <a:tblPr firstRow="1" firstCol="1" bandRow="1">
                <a:tableStyleId>{5C22544A-7EE6-4342-B048-85BDC9FD1C3A}</a:tableStyleId>
              </a:tblPr>
              <a:tblGrid>
                <a:gridCol w="3841652"/>
                <a:gridCol w="794825"/>
                <a:gridCol w="794825"/>
                <a:gridCol w="794825"/>
                <a:gridCol w="794825"/>
                <a:gridCol w="794825"/>
                <a:gridCol w="794825"/>
              </a:tblGrid>
              <a:tr h="0">
                <a:tc>
                  <a:txBody>
                    <a:bodyPr/>
                    <a:lstStyle/>
                    <a:p>
                      <a:pPr marL="0" marR="0">
                        <a:spcBef>
                          <a:spcPts val="0"/>
                        </a:spcBef>
                        <a:spcAft>
                          <a:spcPts val="0"/>
                        </a:spcAft>
                        <a:tabLst>
                          <a:tab pos="1714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tabLst>
                          <a:tab pos="171450" algn="l"/>
                        </a:tabLst>
                      </a:pPr>
                      <a:r>
                        <a:rPr lang="en-US" sz="1100">
                          <a:effectLst/>
                        </a:rPr>
                        <a:t>Frequency</a:t>
                      </a:r>
                    </a:p>
                    <a:p>
                      <a:pPr marL="0" marR="0" algn="ctr">
                        <a:spcBef>
                          <a:spcPts val="0"/>
                        </a:spcBef>
                        <a:spcAft>
                          <a:spcPts val="0"/>
                        </a:spcAft>
                        <a:tabLst>
                          <a:tab pos="171450" algn="l"/>
                        </a:tabLst>
                      </a:pPr>
                      <a:r>
                        <a:rPr lang="en-US" sz="900">
                          <a:effectLst/>
                        </a:rPr>
                        <a:t>(0-9 Scale)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tabLst>
                          <a:tab pos="171450" algn="l"/>
                        </a:tabLst>
                      </a:pPr>
                      <a:r>
                        <a:rPr lang="en-US" sz="1100">
                          <a:effectLst/>
                        </a:rPr>
                        <a:t>Importance</a:t>
                      </a:r>
                    </a:p>
                    <a:p>
                      <a:pPr marL="0" marR="0" algn="ctr">
                        <a:spcBef>
                          <a:spcPts val="0"/>
                        </a:spcBef>
                        <a:spcAft>
                          <a:spcPts val="0"/>
                        </a:spcAft>
                        <a:tabLst>
                          <a:tab pos="171450" algn="l"/>
                        </a:tabLst>
                      </a:pPr>
                      <a:r>
                        <a:rPr lang="en-US" sz="900">
                          <a:effectLst/>
                        </a:rPr>
                        <a:t>(0-5 Scale)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tabLst>
                          <a:tab pos="171450" algn="l"/>
                        </a:tabLst>
                      </a:pPr>
                      <a:r>
                        <a:rPr lang="en-US" sz="1100">
                          <a:effectLst/>
                        </a:rPr>
                        <a:t>Task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dirty="0">
                          <a:effectLst/>
                        </a:rPr>
                        <a:t>2002 Mean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2014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Effect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2002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2014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Effect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tabLst>
                          <a:tab pos="171450" algn="l"/>
                        </a:tabLst>
                      </a:pPr>
                      <a:r>
                        <a:rPr lang="en-US" sz="1100">
                          <a:effectLst/>
                        </a:rPr>
                        <a:t>129. Instruct/Train/Coach individuals in vocational activities and projects.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2.79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dirty="0">
                          <a:effectLst/>
                        </a:rPr>
                        <a:t>.62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a:effectLst/>
                        </a:rPr>
                        <a:t>127. Plan and schedule recreational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a:effectLst/>
                        </a:rPr>
                        <a:t>130. Assist individuals with schoolwork.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dirty="0">
                          <a:effectLst/>
                        </a:rPr>
                        <a:t>125. Monitor electronic device usage and reading material for inappropriate 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dirty="0">
                          <a:effectLst/>
                        </a:rPr>
                        <a:t>128. Participate in sports game activities with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4"/>
          <p:cNvSpPr/>
          <p:nvPr/>
        </p:nvSpPr>
        <p:spPr>
          <a:xfrm>
            <a:off x="0" y="2971800"/>
            <a:ext cx="9144000" cy="2800767"/>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Arial Rounded MT Bold" pitchFamily="34" charset="0"/>
                <a:ea typeface="Calibri" panose="020F0502020204030204" pitchFamily="34" charset="0"/>
                <a:cs typeface="Calibri" panose="020F0502020204030204" pitchFamily="34" charset="0"/>
              </a:rPr>
              <a:t>JCOs have an increased ability to offer one-on-one counseling and facilitate more structured activities and programming for youth offenders. This is facilitated further by the decrease in the youth offender population, allowing JCOs to interact individually with youth offenders when supervising various activities.</a:t>
            </a:r>
            <a:endParaRPr lang="en-US" sz="1600" b="1" dirty="0" smtClean="0">
              <a:solidFill>
                <a:schemeClr val="accent4">
                  <a:lumMod val="60000"/>
                  <a:lumOff val="40000"/>
                </a:schemeClr>
              </a:solidFill>
              <a:latin typeface="Arial Rounded MT Bold"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Arial Rounded MT Bold" pitchFamily="34" charset="0"/>
                <a:ea typeface="Calibri" panose="020F0502020204030204" pitchFamily="34" charset="0"/>
                <a:cs typeface="Calibri" panose="020F0502020204030204" pitchFamily="34" charset="0"/>
              </a:rPr>
              <a:t>There has been an implementation of more advanced technological resources used for monitoring electronics and delegation of these monitoring tasks to other staff members.</a:t>
            </a:r>
            <a:endParaRPr lang="en-US" sz="1600" b="1" dirty="0" smtClean="0">
              <a:solidFill>
                <a:schemeClr val="accent4">
                  <a:lumMod val="60000"/>
                  <a:lumOff val="40000"/>
                </a:schemeClr>
              </a:solidFill>
              <a:latin typeface="Arial Rounded MT Bold"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Arial Rounded MT Bold" pitchFamily="34" charset="0"/>
                <a:ea typeface="Calibri" panose="020F0502020204030204" pitchFamily="34" charset="0"/>
                <a:cs typeface="Calibri" panose="020F0502020204030204" pitchFamily="34" charset="0"/>
              </a:rPr>
              <a:t>There has been an increase in the importance of JCOs spending time on activities with the youth offenders.</a:t>
            </a:r>
          </a:p>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Arial Rounded MT Bold" pitchFamily="34" charset="0"/>
                <a:ea typeface="Calibri" panose="020F0502020204030204" pitchFamily="34" charset="0"/>
                <a:cs typeface="Calibri" panose="020F0502020204030204" pitchFamily="34" charset="0"/>
              </a:rPr>
              <a:t>Staff are encouraged to learn more about individual youth offenders and their needs, creating a more engaged reciprocal relationship</a:t>
            </a:r>
            <a:endParaRPr lang="en-US" sz="1600" b="1" dirty="0">
              <a:solidFill>
                <a:schemeClr val="accent4">
                  <a:lumMod val="60000"/>
                  <a:lumOff val="40000"/>
                </a:schemeClr>
              </a:solidFill>
              <a:latin typeface="Arial Rounded MT Bold" pitchFamily="34" charset="0"/>
            </a:endParaRPr>
          </a:p>
        </p:txBody>
      </p:sp>
    </p:spTree>
    <p:extLst>
      <p:ext uri="{BB962C8B-B14F-4D97-AF65-F5344CB8AC3E}">
        <p14:creationId xmlns:p14="http://schemas.microsoft.com/office/powerpoint/2010/main" xmlns="" val="4009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04800" y="1066800"/>
            <a:ext cx="7661275" cy="4114800"/>
          </a:xfrm>
        </p:spPr>
        <p:txBody>
          <a:bodyPr/>
          <a:lstStyle/>
          <a:p>
            <a:pPr>
              <a:buNone/>
            </a:pPr>
            <a:r>
              <a:rPr lang="en-US" u="sng" dirty="0" smtClean="0"/>
              <a:t>Phase 1</a:t>
            </a:r>
          </a:p>
          <a:p>
            <a:pPr>
              <a:buBlip>
                <a:blip r:embed="rId3"/>
              </a:buBlip>
            </a:pPr>
            <a:r>
              <a:rPr lang="en-US" dirty="0" smtClean="0"/>
              <a:t>Job Analysis </a:t>
            </a:r>
          </a:p>
          <a:p>
            <a:pPr>
              <a:buBlip>
                <a:blip r:embed="rId3"/>
              </a:buBlip>
            </a:pPr>
            <a:r>
              <a:rPr lang="en-US" dirty="0" smtClean="0"/>
              <a:t>Agency Specific Job Analysis Results</a:t>
            </a:r>
          </a:p>
          <a:p>
            <a:pPr>
              <a:buBlip>
                <a:blip r:embed="rId3"/>
              </a:buBlip>
            </a:pPr>
            <a:r>
              <a:rPr lang="en-US" dirty="0" smtClean="0"/>
              <a:t>Study of How the Jobs Have Changed</a:t>
            </a:r>
          </a:p>
          <a:p>
            <a:pPr>
              <a:buNone/>
            </a:pPr>
            <a:r>
              <a:rPr lang="en-US" u="sng" dirty="0" smtClean="0"/>
              <a:t>Phase 2</a:t>
            </a:r>
          </a:p>
          <a:p>
            <a:pPr>
              <a:buFont typeface="Wingdings" panose="05000000000000000000" pitchFamily="2" charset="2"/>
              <a:buChar char="q"/>
            </a:pPr>
            <a:r>
              <a:rPr lang="en-US" dirty="0" smtClean="0"/>
              <a:t>Revision of Selection and Training Standards</a:t>
            </a:r>
          </a:p>
        </p:txBody>
      </p:sp>
    </p:spTree>
    <p:extLst>
      <p:ext uri="{BB962C8B-B14F-4D97-AF65-F5344CB8AC3E}">
        <p14:creationId xmlns:p14="http://schemas.microsoft.com/office/powerpoint/2010/main" xmlns="" val="310606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Milestones</a:t>
            </a:r>
            <a:endParaRPr lang="en-US" dirty="0"/>
          </a:p>
        </p:txBody>
      </p:sp>
      <p:sp>
        <p:nvSpPr>
          <p:cNvPr id="3" name="Content Placeholder 2"/>
          <p:cNvSpPr>
            <a:spLocks noGrp="1"/>
          </p:cNvSpPr>
          <p:nvPr>
            <p:ph idx="1"/>
          </p:nvPr>
        </p:nvSpPr>
        <p:spPr>
          <a:xfrm>
            <a:off x="685800" y="914400"/>
            <a:ext cx="7848600" cy="5031658"/>
          </a:xfrm>
        </p:spPr>
        <p:txBody>
          <a:bodyPr/>
          <a:lstStyle/>
          <a:p>
            <a:pPr marL="0" indent="0">
              <a:buNone/>
            </a:pPr>
            <a:r>
              <a:rPr lang="en-US" u="sng" dirty="0" smtClean="0"/>
              <a:t>Phase 1</a:t>
            </a:r>
          </a:p>
          <a:p>
            <a:r>
              <a:rPr lang="en-US" dirty="0" smtClean="0"/>
              <a:t>Job Analysis</a:t>
            </a:r>
          </a:p>
          <a:p>
            <a:r>
              <a:rPr lang="en-US" dirty="0"/>
              <a:t>Agency Specific Job Analysis Results</a:t>
            </a:r>
          </a:p>
          <a:p>
            <a:r>
              <a:rPr lang="en-US" dirty="0" smtClean="0"/>
              <a:t>Study of How the Jobs have Changed</a:t>
            </a:r>
          </a:p>
          <a:p>
            <a:pPr marL="0" indent="0">
              <a:buNone/>
            </a:pPr>
            <a:r>
              <a:rPr lang="en-US" u="sng" dirty="0" smtClean="0"/>
              <a:t>Phase 2</a:t>
            </a:r>
          </a:p>
          <a:p>
            <a:r>
              <a:rPr lang="en-US" dirty="0" smtClean="0"/>
              <a:t>Revision of Selection and Training Standards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Analysis Design &amp; Methodology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Comply with all professional and legal guidelines</a:t>
            </a:r>
          </a:p>
          <a:p>
            <a:pPr marL="514350" indent="-514350">
              <a:buFont typeface="+mj-lt"/>
              <a:buAutoNum type="arabicPeriod"/>
            </a:pPr>
            <a:r>
              <a:rPr lang="en-US" dirty="0" smtClean="0"/>
              <a:t>Conduct concurrent analysis of 3 jobs to identify similarities/differences</a:t>
            </a:r>
          </a:p>
          <a:p>
            <a:pPr marL="514350" indent="-514350">
              <a:buFont typeface="+mj-lt"/>
              <a:buAutoNum type="arabicPeriod"/>
            </a:pPr>
            <a:r>
              <a:rPr lang="en-US" dirty="0" smtClean="0"/>
              <a:t>Identify how the jobs have changed</a:t>
            </a:r>
          </a:p>
          <a:p>
            <a:pPr marL="514350" indent="-514350">
              <a:buFont typeface="+mj-lt"/>
              <a:buAutoNum type="arabicPeriod"/>
            </a:pPr>
            <a:r>
              <a:rPr lang="en-US" dirty="0" smtClean="0"/>
              <a:t>Provide agency specific information</a:t>
            </a:r>
          </a:p>
        </p:txBody>
      </p:sp>
    </p:spTree>
    <p:extLst>
      <p:ext uri="{BB962C8B-B14F-4D97-AF65-F5344CB8AC3E}">
        <p14:creationId xmlns:p14="http://schemas.microsoft.com/office/powerpoint/2010/main" xmlns="" val="268529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0" y="1447800"/>
            <a:ext cx="5562600" cy="3048000"/>
          </a:xfrm>
        </p:spPr>
        <p:txBody>
          <a:bodyPr/>
          <a:lstStyle/>
          <a:p>
            <a:r>
              <a:rPr lang="en-US" dirty="0">
                <a:solidFill>
                  <a:srgbClr val="1E3C78"/>
                </a:solidFill>
              </a:rPr>
              <a:t>4,750 </a:t>
            </a:r>
            <a:r>
              <a:rPr lang="en-US" dirty="0" smtClean="0">
                <a:solidFill>
                  <a:srgbClr val="1E3C78"/>
                </a:solidFill>
              </a:rPr>
              <a:t>Respondents</a:t>
            </a:r>
          </a:p>
          <a:p>
            <a:pPr lvl="2"/>
            <a:r>
              <a:rPr lang="en-US" sz="2400" dirty="0" smtClean="0">
                <a:solidFill>
                  <a:srgbClr val="1E3C78"/>
                </a:solidFill>
              </a:rPr>
              <a:t>50 Sheriff’s Offices</a:t>
            </a:r>
          </a:p>
          <a:p>
            <a:pPr lvl="2"/>
            <a:r>
              <a:rPr lang="en-US" sz="2400" dirty="0" smtClean="0">
                <a:solidFill>
                  <a:srgbClr val="1E3C78"/>
                </a:solidFill>
              </a:rPr>
              <a:t>56 Probation Departments</a:t>
            </a:r>
          </a:p>
          <a:p>
            <a:pPr lvl="2"/>
            <a:r>
              <a:rPr lang="en-US" sz="2400" dirty="0" smtClean="0">
                <a:solidFill>
                  <a:srgbClr val="1E3C78"/>
                </a:solidFill>
              </a:rPr>
              <a:t>38 Police Departments</a:t>
            </a:r>
          </a:p>
          <a:p>
            <a:pPr lvl="2"/>
            <a:r>
              <a:rPr lang="en-US" sz="2400" dirty="0" smtClean="0">
                <a:solidFill>
                  <a:srgbClr val="1E3C78"/>
                </a:solidFill>
              </a:rPr>
              <a:t>2 Departments of    Corrections</a:t>
            </a:r>
          </a:p>
          <a:p>
            <a:pPr marL="890588" lvl="2" indent="0">
              <a:buNone/>
            </a:pPr>
            <a:endParaRPr lang="en-US" dirty="0" smtClean="0">
              <a:solidFill>
                <a:srgbClr val="1E3C78"/>
              </a:solidFill>
            </a:endParaRPr>
          </a:p>
          <a:p>
            <a:pPr marL="0" indent="0">
              <a:buNone/>
            </a:pPr>
            <a:endParaRPr lang="en-US" dirty="0"/>
          </a:p>
        </p:txBody>
      </p:sp>
      <p:sp>
        <p:nvSpPr>
          <p:cNvPr id="2" name="Title 1"/>
          <p:cNvSpPr>
            <a:spLocks noGrp="1"/>
          </p:cNvSpPr>
          <p:nvPr>
            <p:ph type="title"/>
          </p:nvPr>
        </p:nvSpPr>
        <p:spPr/>
        <p:txBody>
          <a:bodyPr/>
          <a:lstStyle/>
          <a:p>
            <a:r>
              <a:rPr lang="en-US" dirty="0" smtClean="0"/>
              <a:t>Job Analysis Questionnaire</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xmlns="" val="1863889192"/>
              </p:ext>
            </p:extLst>
          </p:nvPr>
        </p:nvGraphicFramePr>
        <p:xfrm>
          <a:off x="381000" y="762000"/>
          <a:ext cx="4572000" cy="549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60260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Analysis Results</a:t>
            </a:r>
            <a:endParaRPr lang="en-US" dirty="0"/>
          </a:p>
        </p:txBody>
      </p:sp>
      <p:sp>
        <p:nvSpPr>
          <p:cNvPr id="3" name="Content Placeholder 2"/>
          <p:cNvSpPr>
            <a:spLocks noGrp="1"/>
          </p:cNvSpPr>
          <p:nvPr>
            <p:ph idx="1"/>
          </p:nvPr>
        </p:nvSpPr>
        <p:spPr>
          <a:xfrm>
            <a:off x="685800" y="990600"/>
            <a:ext cx="7661275" cy="5410200"/>
          </a:xfrm>
        </p:spPr>
        <p:txBody>
          <a:bodyPr/>
          <a:lstStyle/>
          <a:p>
            <a:r>
              <a:rPr lang="en-US" sz="2800" dirty="0" smtClean="0"/>
              <a:t>Complex jobs</a:t>
            </a:r>
          </a:p>
          <a:p>
            <a:pPr lvl="2"/>
            <a:r>
              <a:rPr lang="en-US" sz="2000" dirty="0" smtClean="0"/>
              <a:t>ACO 257 Tasks</a:t>
            </a:r>
          </a:p>
          <a:p>
            <a:pPr lvl="2"/>
            <a:r>
              <a:rPr lang="en-US" sz="2000" dirty="0" smtClean="0"/>
              <a:t>JCO 260 Tasks</a:t>
            </a:r>
          </a:p>
          <a:p>
            <a:pPr lvl="2"/>
            <a:r>
              <a:rPr lang="en-US" sz="2000" dirty="0" smtClean="0"/>
              <a:t>PO 261 Tasks</a:t>
            </a:r>
            <a:endParaRPr lang="en-US" sz="800" dirty="0" smtClean="0"/>
          </a:p>
          <a:p>
            <a:r>
              <a:rPr lang="en-US" sz="2800" dirty="0" smtClean="0"/>
              <a:t>52% overlap in tasks across ACO, JCO, and PO jobs.</a:t>
            </a:r>
          </a:p>
          <a:p>
            <a:r>
              <a:rPr lang="en-US" sz="2800" dirty="0" smtClean="0"/>
              <a:t>Overlap in tasks between classifications</a:t>
            </a:r>
            <a:r>
              <a:rPr lang="en-US" sz="2000" dirty="0" smtClean="0"/>
              <a:t>:</a:t>
            </a:r>
          </a:p>
          <a:p>
            <a:pPr lvl="2"/>
            <a:r>
              <a:rPr lang="en-US" sz="2000" dirty="0" smtClean="0"/>
              <a:t>ACO and JCO = 66% overlap</a:t>
            </a:r>
          </a:p>
          <a:p>
            <a:pPr lvl="2"/>
            <a:r>
              <a:rPr lang="en-US" sz="2000" dirty="0" smtClean="0"/>
              <a:t>ACO and PO = 55% overlap</a:t>
            </a:r>
          </a:p>
          <a:p>
            <a:pPr lvl="2"/>
            <a:r>
              <a:rPr lang="en-US" sz="2000" dirty="0" smtClean="0"/>
              <a:t>JCO and PO = 56% overlap</a:t>
            </a:r>
            <a:endParaRPr lang="en-US" sz="800" dirty="0" smtClean="0"/>
          </a:p>
          <a:p>
            <a:r>
              <a:rPr lang="en-US" sz="2800" dirty="0" smtClean="0"/>
              <a:t>Over 90% overlap in KSAs </a:t>
            </a:r>
          </a:p>
          <a:p>
            <a:endParaRPr lang="en-US" sz="2800" dirty="0" smtClean="0"/>
          </a:p>
          <a:p>
            <a:endParaRPr lang="en-US" dirty="0"/>
          </a:p>
        </p:txBody>
      </p:sp>
    </p:spTree>
    <p:extLst>
      <p:ext uri="{BB962C8B-B14F-4D97-AF65-F5344CB8AC3E}">
        <p14:creationId xmlns:p14="http://schemas.microsoft.com/office/powerpoint/2010/main" xmlns="" val="1357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a:xfrm>
            <a:off x="152400" y="990600"/>
            <a:ext cx="8686800" cy="5181600"/>
          </a:xfrm>
        </p:spPr>
        <p:txBody>
          <a:bodyPr/>
          <a:lstStyle/>
          <a:p>
            <a:r>
              <a:rPr lang="en-US" sz="2400" dirty="0" smtClean="0"/>
              <a:t>Few </a:t>
            </a:r>
            <a:r>
              <a:rPr lang="en-US" sz="2400" u="sng" dirty="0" smtClean="0"/>
              <a:t>new</a:t>
            </a:r>
            <a:r>
              <a:rPr lang="en-US" sz="2400" dirty="0" smtClean="0"/>
              <a:t> tasks</a:t>
            </a:r>
          </a:p>
          <a:p>
            <a:r>
              <a:rPr lang="en-US" sz="2400" dirty="0" smtClean="0"/>
              <a:t>Significant changes in task frequency and importance</a:t>
            </a:r>
          </a:p>
          <a:p>
            <a:pPr marL="0" indent="0">
              <a:buNone/>
            </a:pPr>
            <a:r>
              <a:rPr lang="en-US" sz="1600" dirty="0" smtClean="0"/>
              <a:t>	</a:t>
            </a:r>
            <a:r>
              <a:rPr lang="en-US" sz="1600" b="1" dirty="0" smtClean="0"/>
              <a:t>Probation Officer</a:t>
            </a:r>
          </a:p>
          <a:p>
            <a:pPr lvl="2"/>
            <a:r>
              <a:rPr lang="en-US" sz="1600" b="1" dirty="0" smtClean="0"/>
              <a:t>44% of tasks changed in Frequency</a:t>
            </a:r>
          </a:p>
          <a:p>
            <a:pPr lvl="2"/>
            <a:r>
              <a:rPr lang="en-US" sz="1600" b="1" dirty="0" smtClean="0"/>
              <a:t>53% of tasks changed in Importance</a:t>
            </a:r>
          </a:p>
          <a:p>
            <a:pPr lvl="2"/>
            <a:r>
              <a:rPr lang="en-US" sz="1600" b="1" dirty="0" smtClean="0"/>
              <a:t>21% of task changed in Both Frequency and Importance</a:t>
            </a:r>
          </a:p>
          <a:p>
            <a:pPr marL="0" indent="0">
              <a:buNone/>
            </a:pPr>
            <a:r>
              <a:rPr lang="en-US" sz="1600" b="1" dirty="0" smtClean="0"/>
              <a:t>	Adult Correction Officer</a:t>
            </a:r>
          </a:p>
          <a:p>
            <a:pPr lvl="2"/>
            <a:r>
              <a:rPr lang="en-US" sz="1600" b="1" dirty="0" smtClean="0"/>
              <a:t>34% of tasks changed in Frequency</a:t>
            </a:r>
          </a:p>
          <a:p>
            <a:pPr lvl="2"/>
            <a:r>
              <a:rPr lang="en-US" sz="1600" b="1" dirty="0" smtClean="0"/>
              <a:t>57% of tasks changed in Importance</a:t>
            </a:r>
          </a:p>
          <a:p>
            <a:pPr lvl="2"/>
            <a:r>
              <a:rPr lang="en-US" sz="1600" b="1" dirty="0" smtClean="0"/>
              <a:t>16% of tasks changed in Both Frequency and Importance</a:t>
            </a:r>
          </a:p>
          <a:p>
            <a:pPr marL="0" indent="0">
              <a:buNone/>
            </a:pPr>
            <a:r>
              <a:rPr lang="en-US" sz="1600" b="1" dirty="0" smtClean="0"/>
              <a:t>	Juvenile Correction Officer</a:t>
            </a:r>
          </a:p>
          <a:p>
            <a:pPr lvl="2"/>
            <a:r>
              <a:rPr lang="en-US" sz="1600" b="1" dirty="0" smtClean="0"/>
              <a:t>38% of tasks changed in Frequency</a:t>
            </a:r>
          </a:p>
          <a:p>
            <a:pPr lvl="2"/>
            <a:r>
              <a:rPr lang="en-US" sz="1600" b="1" dirty="0" smtClean="0"/>
              <a:t>48% of tasks changed in Importance</a:t>
            </a:r>
          </a:p>
          <a:p>
            <a:pPr lvl="2"/>
            <a:r>
              <a:rPr lang="en-US" sz="1600" b="1" dirty="0" smtClean="0"/>
              <a:t>17% of tasks changed in Both Frequency and Importance</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p:txBody>
          <a:bodyPr/>
          <a:lstStyle/>
          <a:p>
            <a:pPr marL="0" indent="0">
              <a:buNone/>
            </a:pPr>
            <a:r>
              <a:rPr lang="en-US" sz="3600" dirty="0" smtClean="0"/>
              <a:t>Probation Officer</a:t>
            </a:r>
          </a:p>
          <a:p>
            <a:r>
              <a:rPr lang="en-US" sz="2400" dirty="0" smtClean="0"/>
              <a:t>44% of tasks changed in Frequency</a:t>
            </a:r>
          </a:p>
          <a:p>
            <a:r>
              <a:rPr lang="en-US" sz="2400" dirty="0" smtClean="0"/>
              <a:t>53% of tasks changed in Importance</a:t>
            </a:r>
          </a:p>
          <a:p>
            <a:r>
              <a:rPr lang="en-US" sz="2400" dirty="0" smtClean="0"/>
              <a:t>21% of task changed in both Frequency and Importance</a:t>
            </a:r>
          </a:p>
          <a:p>
            <a:pPr>
              <a:buNone/>
            </a:pPr>
            <a:endParaRPr lang="en-US" sz="800" dirty="0" smtClean="0"/>
          </a:p>
          <a:p>
            <a:pPr>
              <a:buNone/>
            </a:pPr>
            <a:r>
              <a:rPr lang="en-US" sz="3600" dirty="0" smtClean="0"/>
              <a:t>Contributing factors included…</a:t>
            </a:r>
          </a:p>
          <a:p>
            <a:pPr>
              <a:spcBef>
                <a:spcPts val="0"/>
              </a:spcBef>
              <a:buNone/>
            </a:pPr>
            <a:r>
              <a:rPr lang="en-US" dirty="0" smtClean="0"/>
              <a:t>	</a:t>
            </a:r>
            <a:r>
              <a:rPr lang="en-US" sz="2400" dirty="0" smtClean="0"/>
              <a:t>Increased field work</a:t>
            </a:r>
          </a:p>
          <a:p>
            <a:pPr marL="461963" indent="0">
              <a:buNone/>
            </a:pPr>
            <a:r>
              <a:rPr lang="en-US" sz="2400" dirty="0" smtClean="0"/>
              <a:t>Increased programs for offenders</a:t>
            </a:r>
          </a:p>
          <a:p>
            <a:endParaRPr lang="en-US" dirty="0" smtClean="0"/>
          </a:p>
          <a:p>
            <a:pPr>
              <a:buNone/>
            </a:pPr>
            <a:endParaRPr lang="en-US" dirty="0" smtClean="0"/>
          </a:p>
          <a:p>
            <a:pPr>
              <a:buNone/>
            </a:pPr>
            <a:endParaRPr lang="en-US" dirty="0"/>
          </a:p>
        </p:txBody>
      </p:sp>
      <p:sp>
        <p:nvSpPr>
          <p:cNvPr id="4" name="Up Arrow 3"/>
          <p:cNvSpPr/>
          <p:nvPr/>
        </p:nvSpPr>
        <p:spPr bwMode="auto">
          <a:xfrm>
            <a:off x="914400" y="46482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Up Arrow 4"/>
          <p:cNvSpPr/>
          <p:nvPr/>
        </p:nvSpPr>
        <p:spPr bwMode="auto">
          <a:xfrm>
            <a:off x="914400" y="51054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p:txBody>
          <a:bodyPr/>
          <a:lstStyle/>
          <a:p>
            <a:pPr marL="0" indent="0">
              <a:buNone/>
            </a:pPr>
            <a:r>
              <a:rPr lang="en-US" sz="3600" dirty="0" smtClean="0"/>
              <a:t>Adult Corrections Officer</a:t>
            </a:r>
          </a:p>
          <a:p>
            <a:r>
              <a:rPr lang="en-US" sz="2400" dirty="0" smtClean="0"/>
              <a:t>34% of tasks changed in Frequency</a:t>
            </a:r>
          </a:p>
          <a:p>
            <a:r>
              <a:rPr lang="en-US" sz="2400" dirty="0" smtClean="0"/>
              <a:t>57% of tasks changed in Importance</a:t>
            </a:r>
          </a:p>
          <a:p>
            <a:r>
              <a:rPr lang="en-US" sz="2400" dirty="0" smtClean="0"/>
              <a:t>16% of tasks changed in Both Frequency and Importance</a:t>
            </a:r>
            <a:endParaRPr lang="en-US" sz="800" dirty="0" smtClean="0"/>
          </a:p>
          <a:p>
            <a:pPr>
              <a:buNone/>
            </a:pPr>
            <a:r>
              <a:rPr lang="en-US" sz="3600" dirty="0" smtClean="0"/>
              <a:t>Contributing factors included…</a:t>
            </a:r>
          </a:p>
          <a:p>
            <a:pPr>
              <a:spcBef>
                <a:spcPts val="0"/>
              </a:spcBef>
              <a:buNone/>
            </a:pPr>
            <a:r>
              <a:rPr lang="en-US" dirty="0" smtClean="0"/>
              <a:t>	</a:t>
            </a:r>
            <a:r>
              <a:rPr lang="en-US" sz="2400" dirty="0" smtClean="0"/>
              <a:t>Increased length of commitment</a:t>
            </a:r>
          </a:p>
          <a:p>
            <a:pPr marL="461963" indent="0">
              <a:buNone/>
            </a:pPr>
            <a:r>
              <a:rPr lang="en-US" sz="2400" dirty="0" smtClean="0"/>
              <a:t>Increased programs</a:t>
            </a:r>
          </a:p>
          <a:p>
            <a:endParaRPr lang="en-US" dirty="0" smtClean="0"/>
          </a:p>
          <a:p>
            <a:pPr>
              <a:buNone/>
            </a:pPr>
            <a:endParaRPr lang="en-US" dirty="0" smtClean="0"/>
          </a:p>
          <a:p>
            <a:pPr>
              <a:buNone/>
            </a:pPr>
            <a:endParaRPr lang="en-US" dirty="0"/>
          </a:p>
        </p:txBody>
      </p:sp>
      <p:sp>
        <p:nvSpPr>
          <p:cNvPr id="4" name="Up Arrow 3"/>
          <p:cNvSpPr/>
          <p:nvPr/>
        </p:nvSpPr>
        <p:spPr bwMode="auto">
          <a:xfrm>
            <a:off x="914400" y="45720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Up Arrow 4"/>
          <p:cNvSpPr/>
          <p:nvPr/>
        </p:nvSpPr>
        <p:spPr bwMode="auto">
          <a:xfrm>
            <a:off x="914400" y="50292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p:txBody>
          <a:bodyPr/>
          <a:lstStyle/>
          <a:p>
            <a:pPr marL="0" indent="0">
              <a:buNone/>
            </a:pPr>
            <a:r>
              <a:rPr lang="en-US" sz="3600" dirty="0" smtClean="0"/>
              <a:t>Juvenile Corrections Officer</a:t>
            </a:r>
          </a:p>
          <a:p>
            <a:r>
              <a:rPr lang="en-US" sz="2400" dirty="0" smtClean="0"/>
              <a:t>38% of tasks changed in Frequency</a:t>
            </a:r>
          </a:p>
          <a:p>
            <a:r>
              <a:rPr lang="en-US" sz="2400" dirty="0" smtClean="0"/>
              <a:t>48% of tasks changed in Importance</a:t>
            </a:r>
          </a:p>
          <a:p>
            <a:r>
              <a:rPr lang="en-US" sz="2400" dirty="0" smtClean="0"/>
              <a:t>17% of tasks changed in Both Frequency and Importance</a:t>
            </a:r>
          </a:p>
          <a:p>
            <a:pPr>
              <a:buNone/>
            </a:pPr>
            <a:r>
              <a:rPr lang="en-US" sz="3600" dirty="0" smtClean="0"/>
              <a:t>Contributing factors included…</a:t>
            </a:r>
          </a:p>
          <a:p>
            <a:pPr marL="0" indent="0">
              <a:spcBef>
                <a:spcPts val="0"/>
              </a:spcBef>
              <a:buNone/>
            </a:pPr>
            <a:r>
              <a:rPr lang="en-US" dirty="0" smtClean="0"/>
              <a:t>    </a:t>
            </a:r>
            <a:r>
              <a:rPr lang="en-US" sz="2400" dirty="0" smtClean="0"/>
              <a:t>Decreased population </a:t>
            </a:r>
          </a:p>
          <a:p>
            <a:pPr marL="0" indent="0">
              <a:spcBef>
                <a:spcPts val="0"/>
              </a:spcBef>
              <a:buNone/>
            </a:pPr>
            <a:r>
              <a:rPr lang="en-US" sz="2400" dirty="0" smtClean="0"/>
              <a:t>      Increased interaction and counseling</a:t>
            </a:r>
          </a:p>
          <a:p>
            <a:endParaRPr lang="en-US" dirty="0" smtClean="0"/>
          </a:p>
          <a:p>
            <a:pPr>
              <a:buNone/>
            </a:pPr>
            <a:endParaRPr lang="en-US" dirty="0" smtClean="0"/>
          </a:p>
          <a:p>
            <a:pPr>
              <a:buNone/>
            </a:pPr>
            <a:endParaRPr lang="en-US" dirty="0"/>
          </a:p>
        </p:txBody>
      </p:sp>
      <p:sp>
        <p:nvSpPr>
          <p:cNvPr id="4" name="Up Arrow 3"/>
          <p:cNvSpPr/>
          <p:nvPr/>
        </p:nvSpPr>
        <p:spPr bwMode="auto">
          <a:xfrm>
            <a:off x="914400" y="44958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Up Arrow 4"/>
          <p:cNvSpPr/>
          <p:nvPr/>
        </p:nvSpPr>
        <p:spPr bwMode="auto">
          <a:xfrm>
            <a:off x="914400" y="4912415"/>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4242</TotalTime>
  <Words>2151</Words>
  <Application>Microsoft Office PowerPoint</Application>
  <PresentationFormat>On-screen Show (4:3)</PresentationFormat>
  <Paragraphs>189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Axis</vt:lpstr>
      <vt:lpstr>Update on STC Local Selection and Training Standards (LSATS) Project</vt:lpstr>
      <vt:lpstr>Project Milestones</vt:lpstr>
      <vt:lpstr>Job Analysis Design &amp; Methodology</vt:lpstr>
      <vt:lpstr>Job Analysis Questionnaire</vt:lpstr>
      <vt:lpstr>Summary of Job Analysis Results</vt:lpstr>
      <vt:lpstr>Summary of Job Change Findings</vt:lpstr>
      <vt:lpstr>Summary of Job Change Findings</vt:lpstr>
      <vt:lpstr>Summary of Job Change Findings</vt:lpstr>
      <vt:lpstr>Summary of Job Change Findings</vt:lpstr>
      <vt:lpstr>Example - JCO Task Category 10: Activities </vt:lpstr>
      <vt:lpstr>Next Steps</vt:lpstr>
    </vt:vector>
  </TitlesOfParts>
  <Company>CA Department of Corrections and Rehabilitation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California</dc:creator>
  <cp:lastModifiedBy>Evonne.Garner</cp:lastModifiedBy>
  <cp:revision>375</cp:revision>
  <cp:lastPrinted>2015-04-09T16:02:44Z</cp:lastPrinted>
  <dcterms:created xsi:type="dcterms:W3CDTF">2009-10-14T22:33:33Z</dcterms:created>
  <dcterms:modified xsi:type="dcterms:W3CDTF">2015-04-09T16:09:36Z</dcterms:modified>
</cp:coreProperties>
</file>