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7"/>
  </p:notesMasterIdLst>
  <p:handoutMasterIdLst>
    <p:handoutMasterId r:id="rId58"/>
  </p:handoutMasterIdLst>
  <p:sldIdLst>
    <p:sldId id="316" r:id="rId2"/>
    <p:sldId id="334" r:id="rId3"/>
    <p:sldId id="337" r:id="rId4"/>
    <p:sldId id="339" r:id="rId5"/>
    <p:sldId id="375" r:id="rId6"/>
    <p:sldId id="326" r:id="rId7"/>
    <p:sldId id="361" r:id="rId8"/>
    <p:sldId id="376" r:id="rId9"/>
    <p:sldId id="377" r:id="rId10"/>
    <p:sldId id="378" r:id="rId11"/>
    <p:sldId id="379" r:id="rId12"/>
    <p:sldId id="380" r:id="rId13"/>
    <p:sldId id="358" r:id="rId14"/>
    <p:sldId id="364" r:id="rId15"/>
    <p:sldId id="398" r:id="rId16"/>
    <p:sldId id="381" r:id="rId17"/>
    <p:sldId id="341" r:id="rId18"/>
    <p:sldId id="400" r:id="rId19"/>
    <p:sldId id="382" r:id="rId20"/>
    <p:sldId id="360" r:id="rId21"/>
    <p:sldId id="384" r:id="rId22"/>
    <p:sldId id="383" r:id="rId23"/>
    <p:sldId id="386" r:id="rId24"/>
    <p:sldId id="256" r:id="rId25"/>
    <p:sldId id="293" r:id="rId26"/>
    <p:sldId id="284" r:id="rId27"/>
    <p:sldId id="285" r:id="rId28"/>
    <p:sldId id="286" r:id="rId29"/>
    <p:sldId id="287" r:id="rId30"/>
    <p:sldId id="291" r:id="rId31"/>
    <p:sldId id="294" r:id="rId32"/>
    <p:sldId id="385" r:id="rId33"/>
    <p:sldId id="388" r:id="rId34"/>
    <p:sldId id="397" r:id="rId35"/>
    <p:sldId id="396" r:id="rId36"/>
    <p:sldId id="342" r:id="rId37"/>
    <p:sldId id="351" r:id="rId38"/>
    <p:sldId id="352" r:id="rId39"/>
    <p:sldId id="366" r:id="rId40"/>
    <p:sldId id="353" r:id="rId41"/>
    <p:sldId id="354" r:id="rId42"/>
    <p:sldId id="391" r:id="rId43"/>
    <p:sldId id="367" r:id="rId44"/>
    <p:sldId id="392" r:id="rId45"/>
    <p:sldId id="368" r:id="rId46"/>
    <p:sldId id="393" r:id="rId47"/>
    <p:sldId id="369" r:id="rId48"/>
    <p:sldId id="370" r:id="rId49"/>
    <p:sldId id="394" r:id="rId50"/>
    <p:sldId id="371" r:id="rId51"/>
    <p:sldId id="373" r:id="rId52"/>
    <p:sldId id="335" r:id="rId53"/>
    <p:sldId id="387" r:id="rId54"/>
    <p:sldId id="348" r:id="rId55"/>
    <p:sldId id="355" r:id="rId56"/>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DDBE75CF-C1AC-4020-8AA5-D73596034343}">
          <p14:sldIdLst>
            <p14:sldId id="316"/>
            <p14:sldId id="334"/>
            <p14:sldId id="337"/>
            <p14:sldId id="339"/>
            <p14:sldId id="375"/>
            <p14:sldId id="326"/>
            <p14:sldId id="361"/>
            <p14:sldId id="376"/>
            <p14:sldId id="377"/>
            <p14:sldId id="378"/>
            <p14:sldId id="379"/>
            <p14:sldId id="380"/>
            <p14:sldId id="358"/>
            <p14:sldId id="364"/>
            <p14:sldId id="398"/>
            <p14:sldId id="381"/>
            <p14:sldId id="341"/>
            <p14:sldId id="400"/>
            <p14:sldId id="382"/>
            <p14:sldId id="360"/>
            <p14:sldId id="384"/>
            <p14:sldId id="383"/>
            <p14:sldId id="386"/>
            <p14:sldId id="256"/>
            <p14:sldId id="293"/>
            <p14:sldId id="284"/>
            <p14:sldId id="285"/>
            <p14:sldId id="286"/>
            <p14:sldId id="287"/>
            <p14:sldId id="291"/>
            <p14:sldId id="294"/>
            <p14:sldId id="385"/>
            <p14:sldId id="388"/>
            <p14:sldId id="397"/>
            <p14:sldId id="396"/>
            <p14:sldId id="342"/>
            <p14:sldId id="351"/>
            <p14:sldId id="352"/>
            <p14:sldId id="366"/>
            <p14:sldId id="353"/>
            <p14:sldId id="354"/>
            <p14:sldId id="391"/>
            <p14:sldId id="367"/>
            <p14:sldId id="392"/>
            <p14:sldId id="368"/>
            <p14:sldId id="393"/>
            <p14:sldId id="369"/>
            <p14:sldId id="370"/>
            <p14:sldId id="394"/>
            <p14:sldId id="371"/>
            <p14:sldId id="373"/>
            <p14:sldId id="335"/>
            <p14:sldId id="387"/>
            <p14:sldId id="348"/>
            <p14:sldId id="35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962F"/>
    <a:srgbClr val="070C11"/>
    <a:srgbClr val="1E3C78"/>
    <a:srgbClr val="2E2A22"/>
    <a:srgbClr val="0000FF"/>
    <a:srgbClr val="EBE6F6"/>
    <a:srgbClr val="F9F0E3"/>
    <a:srgbClr val="F4E8F1"/>
    <a:srgbClr val="DEFEE4"/>
    <a:srgbClr val="F2EF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8344" autoAdjust="0"/>
  </p:normalViewPr>
  <p:slideViewPr>
    <p:cSldViewPr>
      <p:cViewPr varScale="1">
        <p:scale>
          <a:sx n="96" d="100"/>
          <a:sy n="96" d="100"/>
        </p:scale>
        <p:origin x="2070"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6588"/>
    </p:cViewPr>
  </p:sorterViewPr>
  <p:notesViewPr>
    <p:cSldViewPr>
      <p:cViewPr varScale="1">
        <p:scale>
          <a:sx n="82" d="100"/>
          <a:sy n="82" d="100"/>
        </p:scale>
        <p:origin x="3918"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91312" tIns="45656" rIns="91312" bIns="45656" rtlCol="0"/>
          <a:lstStyle>
            <a:lvl1pPr algn="l">
              <a:defRPr sz="1300"/>
            </a:lvl1pPr>
          </a:lstStyle>
          <a:p>
            <a:pPr>
              <a:defRPr/>
            </a:pPr>
            <a:endParaRPr lang="en-US"/>
          </a:p>
        </p:txBody>
      </p:sp>
      <p:sp>
        <p:nvSpPr>
          <p:cNvPr id="3" name="Date Placeholder 2"/>
          <p:cNvSpPr>
            <a:spLocks noGrp="1"/>
          </p:cNvSpPr>
          <p:nvPr>
            <p:ph type="dt" sz="quarter" idx="1"/>
          </p:nvPr>
        </p:nvSpPr>
        <p:spPr>
          <a:xfrm>
            <a:off x="3970734" y="0"/>
            <a:ext cx="3038145" cy="465743"/>
          </a:xfrm>
          <a:prstGeom prst="rect">
            <a:avLst/>
          </a:prstGeom>
        </p:spPr>
        <p:txBody>
          <a:bodyPr vert="horz" lIns="91312" tIns="45656" rIns="91312" bIns="45656" rtlCol="0"/>
          <a:lstStyle>
            <a:lvl1pPr algn="r">
              <a:defRPr sz="1300"/>
            </a:lvl1pPr>
          </a:lstStyle>
          <a:p>
            <a:pPr>
              <a:defRPr/>
            </a:pPr>
            <a:fld id="{3B7892F4-2BBB-436C-AA5B-421043F639F2}" type="datetimeFigureOut">
              <a:rPr lang="en-US"/>
              <a:pPr>
                <a:defRPr/>
              </a:pPr>
              <a:t>3/5/2020</a:t>
            </a:fld>
            <a:endParaRPr lang="en-US"/>
          </a:p>
        </p:txBody>
      </p:sp>
      <p:sp>
        <p:nvSpPr>
          <p:cNvPr id="4" name="Footer Placeholder 3"/>
          <p:cNvSpPr>
            <a:spLocks noGrp="1"/>
          </p:cNvSpPr>
          <p:nvPr>
            <p:ph type="ftr" sz="quarter" idx="2"/>
          </p:nvPr>
        </p:nvSpPr>
        <p:spPr>
          <a:xfrm>
            <a:off x="0" y="8829121"/>
            <a:ext cx="3038145" cy="465743"/>
          </a:xfrm>
          <a:prstGeom prst="rect">
            <a:avLst/>
          </a:prstGeom>
        </p:spPr>
        <p:txBody>
          <a:bodyPr vert="horz" lIns="91312" tIns="45656" rIns="91312" bIns="45656" rtlCol="0" anchor="b"/>
          <a:lstStyle>
            <a:lvl1pPr algn="l">
              <a:defRPr sz="1300"/>
            </a:lvl1pPr>
          </a:lstStyle>
          <a:p>
            <a:pPr>
              <a:defRPr/>
            </a:pPr>
            <a:endParaRPr lang="en-US"/>
          </a:p>
        </p:txBody>
      </p:sp>
      <p:sp>
        <p:nvSpPr>
          <p:cNvPr id="5" name="Slide Number Placeholder 4"/>
          <p:cNvSpPr>
            <a:spLocks noGrp="1"/>
          </p:cNvSpPr>
          <p:nvPr>
            <p:ph type="sldNum" sz="quarter" idx="3"/>
          </p:nvPr>
        </p:nvSpPr>
        <p:spPr>
          <a:xfrm>
            <a:off x="3970734" y="8829121"/>
            <a:ext cx="3038145" cy="465743"/>
          </a:xfrm>
          <a:prstGeom prst="rect">
            <a:avLst/>
          </a:prstGeom>
        </p:spPr>
        <p:txBody>
          <a:bodyPr vert="horz" lIns="91312" tIns="45656" rIns="91312" bIns="45656" rtlCol="0" anchor="b"/>
          <a:lstStyle>
            <a:lvl1pPr algn="r">
              <a:defRPr sz="1300"/>
            </a:lvl1pPr>
          </a:lstStyle>
          <a:p>
            <a:pPr>
              <a:defRPr/>
            </a:pPr>
            <a:fld id="{0B49206A-C0FE-4D1E-ABC8-B7490504445E}" type="slidenum">
              <a:rPr lang="en-US"/>
              <a:pPr>
                <a:defRPr/>
              </a:pPr>
              <a:t>‹#›</a:t>
            </a:fld>
            <a:endParaRPr lang="en-US"/>
          </a:p>
        </p:txBody>
      </p:sp>
    </p:spTree>
    <p:extLst>
      <p:ext uri="{BB962C8B-B14F-4D97-AF65-F5344CB8AC3E}">
        <p14:creationId xmlns:p14="http://schemas.microsoft.com/office/powerpoint/2010/main" val="7875615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3039666" cy="465743"/>
          </a:xfrm>
          <a:prstGeom prst="rect">
            <a:avLst/>
          </a:prstGeom>
          <a:noFill/>
          <a:ln w="9525">
            <a:noFill/>
            <a:miter lim="800000"/>
            <a:headEnd/>
            <a:tailEnd/>
          </a:ln>
          <a:effectLst/>
        </p:spPr>
        <p:txBody>
          <a:bodyPr vert="horz" wrap="square" lIns="93148" tIns="46575" rIns="93148" bIns="46575" numCol="1" anchor="t" anchorCtr="0" compatLnSpc="1">
            <a:prstTxWarp prst="textNoShape">
              <a:avLst/>
            </a:prstTxWarp>
          </a:bodyPr>
          <a:lstStyle>
            <a:lvl1pPr defTabSz="931582" eaLnBrk="1" hangingPunct="1">
              <a:defRPr sz="1300"/>
            </a:lvl1pPr>
          </a:lstStyle>
          <a:p>
            <a:pPr>
              <a:defRPr/>
            </a:pPr>
            <a:endParaRPr lang="en-US"/>
          </a:p>
        </p:txBody>
      </p:sp>
      <p:sp>
        <p:nvSpPr>
          <p:cNvPr id="72707" name="Rectangle 3"/>
          <p:cNvSpPr>
            <a:spLocks noGrp="1" noChangeArrowheads="1"/>
          </p:cNvSpPr>
          <p:nvPr>
            <p:ph type="dt" idx="1"/>
          </p:nvPr>
        </p:nvSpPr>
        <p:spPr bwMode="auto">
          <a:xfrm>
            <a:off x="3969214" y="0"/>
            <a:ext cx="3039666" cy="465743"/>
          </a:xfrm>
          <a:prstGeom prst="rect">
            <a:avLst/>
          </a:prstGeom>
          <a:noFill/>
          <a:ln w="9525">
            <a:noFill/>
            <a:miter lim="800000"/>
            <a:headEnd/>
            <a:tailEnd/>
          </a:ln>
          <a:effectLst/>
        </p:spPr>
        <p:txBody>
          <a:bodyPr vert="horz" wrap="square" lIns="93148" tIns="46575" rIns="93148" bIns="46575" numCol="1" anchor="t" anchorCtr="0" compatLnSpc="1">
            <a:prstTxWarp prst="textNoShape">
              <a:avLst/>
            </a:prstTxWarp>
          </a:bodyPr>
          <a:lstStyle>
            <a:lvl1pPr algn="r" defTabSz="931582" eaLnBrk="1" hangingPunct="1">
              <a:defRPr sz="1300"/>
            </a:lvl1pPr>
          </a:lstStyle>
          <a:p>
            <a:pPr>
              <a:defRPr/>
            </a:pPr>
            <a:endParaRPr lang="en-US"/>
          </a:p>
        </p:txBody>
      </p:sp>
      <p:sp>
        <p:nvSpPr>
          <p:cNvPr id="563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72709" name="Rectangle 5"/>
          <p:cNvSpPr>
            <a:spLocks noGrp="1" noChangeArrowheads="1"/>
          </p:cNvSpPr>
          <p:nvPr>
            <p:ph type="body" sz="quarter" idx="3"/>
          </p:nvPr>
        </p:nvSpPr>
        <p:spPr bwMode="auto">
          <a:xfrm>
            <a:off x="702866" y="4416098"/>
            <a:ext cx="5604669" cy="4183995"/>
          </a:xfrm>
          <a:prstGeom prst="rect">
            <a:avLst/>
          </a:prstGeom>
          <a:noFill/>
          <a:ln w="9525">
            <a:noFill/>
            <a:miter lim="800000"/>
            <a:headEnd/>
            <a:tailEnd/>
          </a:ln>
          <a:effectLst/>
        </p:spPr>
        <p:txBody>
          <a:bodyPr vert="horz" wrap="square" lIns="93148" tIns="46575" rIns="93148" bIns="4657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2710" name="Rectangle 6"/>
          <p:cNvSpPr>
            <a:spLocks noGrp="1" noChangeArrowheads="1"/>
          </p:cNvSpPr>
          <p:nvPr>
            <p:ph type="ftr" sz="quarter" idx="4"/>
          </p:nvPr>
        </p:nvSpPr>
        <p:spPr bwMode="auto">
          <a:xfrm>
            <a:off x="0" y="8829121"/>
            <a:ext cx="3039666" cy="465743"/>
          </a:xfrm>
          <a:prstGeom prst="rect">
            <a:avLst/>
          </a:prstGeom>
          <a:noFill/>
          <a:ln w="9525">
            <a:noFill/>
            <a:miter lim="800000"/>
            <a:headEnd/>
            <a:tailEnd/>
          </a:ln>
          <a:effectLst/>
        </p:spPr>
        <p:txBody>
          <a:bodyPr vert="horz" wrap="square" lIns="93148" tIns="46575" rIns="93148" bIns="46575" numCol="1" anchor="b" anchorCtr="0" compatLnSpc="1">
            <a:prstTxWarp prst="textNoShape">
              <a:avLst/>
            </a:prstTxWarp>
          </a:bodyPr>
          <a:lstStyle>
            <a:lvl1pPr defTabSz="931582" eaLnBrk="1" hangingPunct="1">
              <a:defRPr sz="1300"/>
            </a:lvl1pPr>
          </a:lstStyle>
          <a:p>
            <a:pPr>
              <a:defRPr/>
            </a:pPr>
            <a:endParaRPr lang="en-US"/>
          </a:p>
        </p:txBody>
      </p:sp>
      <p:sp>
        <p:nvSpPr>
          <p:cNvPr id="72711" name="Rectangle 7"/>
          <p:cNvSpPr>
            <a:spLocks noGrp="1" noChangeArrowheads="1"/>
          </p:cNvSpPr>
          <p:nvPr>
            <p:ph type="sldNum" sz="quarter" idx="5"/>
          </p:nvPr>
        </p:nvSpPr>
        <p:spPr bwMode="auto">
          <a:xfrm>
            <a:off x="3969214" y="8829121"/>
            <a:ext cx="3039666" cy="465743"/>
          </a:xfrm>
          <a:prstGeom prst="rect">
            <a:avLst/>
          </a:prstGeom>
          <a:noFill/>
          <a:ln w="9525">
            <a:noFill/>
            <a:miter lim="800000"/>
            <a:headEnd/>
            <a:tailEnd/>
          </a:ln>
          <a:effectLst/>
        </p:spPr>
        <p:txBody>
          <a:bodyPr vert="horz" wrap="square" lIns="93148" tIns="46575" rIns="93148" bIns="46575" numCol="1" anchor="b" anchorCtr="0" compatLnSpc="1">
            <a:prstTxWarp prst="textNoShape">
              <a:avLst/>
            </a:prstTxWarp>
          </a:bodyPr>
          <a:lstStyle>
            <a:lvl1pPr algn="r" defTabSz="931582" eaLnBrk="1" hangingPunct="1">
              <a:defRPr sz="1300"/>
            </a:lvl1pPr>
          </a:lstStyle>
          <a:p>
            <a:pPr>
              <a:defRPr/>
            </a:pPr>
            <a:fld id="{A96E7DF0-4989-4C25-B9FB-1ED8B126B169}" type="slidenum">
              <a:rPr lang="en-US"/>
              <a:pPr>
                <a:defRPr/>
              </a:pPr>
              <a:t>‹#›</a:t>
            </a:fld>
            <a:endParaRPr lang="en-US"/>
          </a:p>
        </p:txBody>
      </p:sp>
    </p:spTree>
    <p:extLst>
      <p:ext uri="{BB962C8B-B14F-4D97-AF65-F5344CB8AC3E}">
        <p14:creationId xmlns:p14="http://schemas.microsoft.com/office/powerpoint/2010/main" val="22642373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914400" y="4415492"/>
            <a:ext cx="5604669" cy="4183995"/>
          </a:xfrm>
        </p:spPr>
        <p:txBody>
          <a:bodyPr>
            <a:normAutofit/>
          </a:bodyPr>
          <a:lstStyle/>
          <a:p>
            <a:pPr eaLnBrk="1" hangingPunct="1">
              <a:defRPr/>
            </a:pPr>
            <a:r>
              <a:rPr lang="en-US" dirty="0"/>
              <a:t>Good morning and welcome to the second CalVIP Bidders’ Conference. </a:t>
            </a:r>
          </a:p>
          <a:p>
            <a:pPr eaLnBrk="1" hangingPunct="1">
              <a:defRPr/>
            </a:pPr>
            <a:r>
              <a:rPr lang="en-US" dirty="0"/>
              <a:t>The purpose of today’s meeting is to:</a:t>
            </a:r>
          </a:p>
          <a:p>
            <a:pPr eaLnBrk="1" hangingPunct="1">
              <a:defRPr/>
            </a:pPr>
            <a:endParaRPr lang="en-US" dirty="0"/>
          </a:p>
          <a:p>
            <a:pPr marL="171450" indent="-171450" eaLnBrk="1" hangingPunct="1">
              <a:buFont typeface="Arial" panose="020B0604020202020204" pitchFamily="34" charset="0"/>
              <a:buChar char="•"/>
              <a:defRPr/>
            </a:pPr>
            <a:r>
              <a:rPr lang="en-US" dirty="0"/>
              <a:t>Review the RFP</a:t>
            </a:r>
          </a:p>
          <a:p>
            <a:pPr marL="171450" indent="-171450" eaLnBrk="1" hangingPunct="1">
              <a:buFont typeface="Arial" panose="020B0604020202020204" pitchFamily="34" charset="0"/>
              <a:buChar char="•"/>
              <a:defRPr/>
            </a:pPr>
            <a:r>
              <a:rPr lang="en-US" dirty="0"/>
              <a:t>Learn a little more about how to implement evidence-based violence reduction strategies</a:t>
            </a:r>
          </a:p>
          <a:p>
            <a:pPr marL="171450" indent="-171450" eaLnBrk="1" hangingPunct="1">
              <a:buFont typeface="Arial" panose="020B0604020202020204" pitchFamily="34" charset="0"/>
              <a:buChar char="•"/>
              <a:defRPr/>
            </a:pPr>
            <a:r>
              <a:rPr lang="en-US" dirty="0"/>
              <a:t>Answer questions about the RFP or RFP process</a:t>
            </a:r>
          </a:p>
          <a:p>
            <a:pPr marL="171450" indent="-171450" eaLnBrk="1" hangingPunct="1">
              <a:buFont typeface="Arial" panose="020B0604020202020204" pitchFamily="34" charset="0"/>
              <a:buChar char="•"/>
              <a:defRPr/>
            </a:pPr>
            <a:r>
              <a:rPr lang="en-US" dirty="0"/>
              <a:t>Hopefully, make this process easier</a:t>
            </a:r>
          </a:p>
          <a:p>
            <a:pPr eaLnBrk="1" hangingPunct="1">
              <a:defRPr/>
            </a:pPr>
            <a:endParaRPr lang="en-US" dirty="0"/>
          </a:p>
          <a:p>
            <a:pPr marL="0" indent="0" eaLnBrk="1" hangingPunct="1">
              <a:buFont typeface="Arial" panose="020B0604020202020204" pitchFamily="34" charset="0"/>
              <a:buNone/>
              <a:defRPr/>
            </a:pPr>
            <a:r>
              <a:rPr lang="en-US" dirty="0"/>
              <a:t>I have a PowerPoint that I will walk through, stopping for questions at the end of each slide.</a:t>
            </a:r>
          </a:p>
          <a:p>
            <a:pPr marL="0" indent="0" eaLnBrk="1" hangingPunct="1">
              <a:buFont typeface="Arial" panose="020B0604020202020204" pitchFamily="34" charset="0"/>
              <a:buNone/>
              <a:defRPr/>
            </a:pPr>
            <a:endParaRPr lang="en-US" dirty="0"/>
          </a:p>
          <a:p>
            <a:pPr marL="0" indent="0" eaLnBrk="1" hangingPunct="1">
              <a:buFont typeface="Arial" panose="020B0604020202020204" pitchFamily="34" charset="0"/>
              <a:buNone/>
              <a:defRPr/>
            </a:pPr>
            <a:r>
              <a:rPr lang="en-US" dirty="0"/>
              <a:t>I will also take questions at the end of the presentation and then we will adjourn.</a:t>
            </a:r>
          </a:p>
          <a:p>
            <a:pPr eaLnBrk="1" hangingPunct="1">
              <a:defRPr/>
            </a:pPr>
            <a:endParaRPr lang="en-US" dirty="0"/>
          </a:p>
          <a:p>
            <a:pPr eaLnBrk="1" hangingPunct="1">
              <a:defRPr/>
            </a:pPr>
            <a:endParaRPr lang="en-US" dirty="0"/>
          </a:p>
        </p:txBody>
      </p:sp>
      <p:sp>
        <p:nvSpPr>
          <p:cNvPr id="57348" name="Slide Number Placeholder 3"/>
          <p:cNvSpPr>
            <a:spLocks noGrp="1"/>
          </p:cNvSpPr>
          <p:nvPr>
            <p:ph type="sldNum" sz="quarter" idx="5"/>
          </p:nvPr>
        </p:nvSpPr>
        <p:spPr>
          <a:noFill/>
        </p:spPr>
        <p:txBody>
          <a:bodyPr/>
          <a:lstStyle/>
          <a:p>
            <a:pPr defTabSz="930356"/>
            <a:fld id="{9B55826A-C67D-4599-9B44-222DD1009CDA}" type="slidenum">
              <a:rPr lang="en-US" smtClean="0"/>
              <a:pPr defTabSz="930356"/>
              <a:t>1</a:t>
            </a:fld>
            <a:endParaRPr lang="en-US" dirty="0"/>
          </a:p>
        </p:txBody>
      </p:sp>
    </p:spTree>
    <p:extLst>
      <p:ext uri="{BB962C8B-B14F-4D97-AF65-F5344CB8AC3E}">
        <p14:creationId xmlns:p14="http://schemas.microsoft.com/office/powerpoint/2010/main" val="4155980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10</a:t>
            </a:fld>
            <a:endParaRPr lang="en-US"/>
          </a:p>
        </p:txBody>
      </p:sp>
    </p:spTree>
    <p:extLst>
      <p:ext uri="{BB962C8B-B14F-4D97-AF65-F5344CB8AC3E}">
        <p14:creationId xmlns:p14="http://schemas.microsoft.com/office/powerpoint/2010/main" val="747536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11</a:t>
            </a:fld>
            <a:endParaRPr lang="en-US"/>
          </a:p>
        </p:txBody>
      </p:sp>
    </p:spTree>
    <p:extLst>
      <p:ext uri="{BB962C8B-B14F-4D97-AF65-F5344CB8AC3E}">
        <p14:creationId xmlns:p14="http://schemas.microsoft.com/office/powerpoint/2010/main" val="1232819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12</a:t>
            </a:fld>
            <a:endParaRPr lang="en-US"/>
          </a:p>
        </p:txBody>
      </p:sp>
    </p:spTree>
    <p:extLst>
      <p:ext uri="{BB962C8B-B14F-4D97-AF65-F5344CB8AC3E}">
        <p14:creationId xmlns:p14="http://schemas.microsoft.com/office/powerpoint/2010/main" val="1529682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$3 million set-aside for small cities appeared in the Budget Act, this was non-negotiable.</a:t>
            </a:r>
          </a:p>
          <a:p>
            <a:r>
              <a:rPr lang="en-US" dirty="0"/>
              <a:t>What the ESC did decide was to take the remaining $24.5 million and split in half between categories 1 and 2. </a:t>
            </a:r>
          </a:p>
          <a:p>
            <a:r>
              <a:rPr lang="en-US" dirty="0"/>
              <a:t>The $3 million set-aside for small cities appeared in the Budget Act, BSCC had no control over that.</a:t>
            </a:r>
          </a:p>
          <a:p>
            <a:r>
              <a:rPr lang="en-US" dirty="0"/>
              <a:t>What the ESC did decide was to take the remaining $24.5 million and split in half between categories 1 and 2. </a:t>
            </a:r>
          </a:p>
          <a:p>
            <a:r>
              <a:rPr lang="en-US" baseline="0" dirty="0"/>
              <a:t>As this table demonstrates, cities and CBOs will not compete against one another</a:t>
            </a:r>
            <a:r>
              <a:rPr lang="en-US" dirty="0"/>
              <a:t> and small cities will compete alone as well.</a:t>
            </a:r>
            <a:endParaRPr lang="en-US" baseline="0" dirty="0"/>
          </a:p>
          <a:p>
            <a:r>
              <a:rPr lang="en-US" baseline="0" dirty="0"/>
              <a:t>If there are not sufficient applicants in any one category, BSCC will move to the next if there are funds available.</a:t>
            </a:r>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13</a:t>
            </a:fld>
            <a:endParaRPr lang="en-US"/>
          </a:p>
        </p:txBody>
      </p:sp>
    </p:spTree>
    <p:extLst>
      <p:ext uri="{BB962C8B-B14F-4D97-AF65-F5344CB8AC3E}">
        <p14:creationId xmlns:p14="http://schemas.microsoft.com/office/powerpoint/2010/main" val="4019724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Budget will be scored in part on how reasonable it is.</a:t>
            </a:r>
          </a:p>
          <a:p>
            <a:r>
              <a:rPr lang="en-US" dirty="0"/>
              <a:t>Remember that you can request any amount up to the maximum.</a:t>
            </a:r>
          </a:p>
          <a:p>
            <a:r>
              <a:rPr lang="en-US" dirty="0"/>
              <a:t>This amount will be your budget for the entire grant period. </a:t>
            </a:r>
          </a:p>
          <a:p>
            <a:endParaRPr lang="en-US" dirty="0"/>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14</a:t>
            </a:fld>
            <a:endParaRPr lang="en-US"/>
          </a:p>
        </p:txBody>
      </p:sp>
    </p:spTree>
    <p:extLst>
      <p:ext uri="{BB962C8B-B14F-4D97-AF65-F5344CB8AC3E}">
        <p14:creationId xmlns:p14="http://schemas.microsoft.com/office/powerpoint/2010/main" val="1073129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Every year I have to chase down grantees who do not spend their money. </a:t>
            </a:r>
          </a:p>
          <a:p>
            <a:r>
              <a:rPr lang="en-US" dirty="0"/>
              <a:t>Do not apply for more than you need or more than  you can reasonably spend.</a:t>
            </a:r>
          </a:p>
          <a:p>
            <a:r>
              <a:rPr lang="en-US" dirty="0"/>
              <a:t>Be realistic</a:t>
            </a:r>
          </a:p>
          <a:p>
            <a:r>
              <a:rPr lang="en-US" dirty="0"/>
              <a:t>Take your start-up period into account – spending tends to be very slow at the beginning of the grant, especially if you are implementing a brand new program.</a:t>
            </a:r>
          </a:p>
          <a:p>
            <a:endParaRPr lang="en-US" dirty="0"/>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15</a:t>
            </a:fld>
            <a:endParaRPr lang="en-US"/>
          </a:p>
        </p:txBody>
      </p:sp>
    </p:spTree>
    <p:extLst>
      <p:ext uri="{BB962C8B-B14F-4D97-AF65-F5344CB8AC3E}">
        <p14:creationId xmlns:p14="http://schemas.microsoft.com/office/powerpoint/2010/main" val="1752001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400" dirty="0">
              <a:solidFill>
                <a:srgbClr val="070C11"/>
              </a:solidFill>
            </a:endParaRPr>
          </a:p>
          <a:p>
            <a:pPr lvl="0"/>
            <a:r>
              <a:rPr lang="en-US" sz="1200" dirty="0">
                <a:solidFill>
                  <a:srgbClr val="070C11"/>
                </a:solidFill>
              </a:rPr>
              <a:t>Note: if the city designates this type of department or agency as the applicant entity, and the applicant retains 50 percent of the grant funds, this requirement will be automatically met.</a:t>
            </a:r>
          </a:p>
          <a:p>
            <a:r>
              <a:rPr lang="en-US" dirty="0"/>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Professional grants management organizations, consulting firms, auditors and evaluators may not count toward meeting this pass-through obligation.</a:t>
            </a:r>
          </a:p>
          <a:p>
            <a:endParaRPr lang="en-US" dirty="0"/>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16</a:t>
            </a:fld>
            <a:endParaRPr lang="en-US"/>
          </a:p>
        </p:txBody>
      </p:sp>
    </p:spTree>
    <p:extLst>
      <p:ext uri="{BB962C8B-B14F-4D97-AF65-F5344CB8AC3E}">
        <p14:creationId xmlns:p14="http://schemas.microsoft.com/office/powerpoint/2010/main" val="961569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Important – Match must be tracked and reported in the same way as are grant funds. </a:t>
            </a:r>
          </a:p>
          <a:p>
            <a:r>
              <a:rPr lang="en-US" baseline="0" dirty="0"/>
              <a:t>There are no differences for tracking purposes.</a:t>
            </a:r>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17</a:t>
            </a:fld>
            <a:endParaRPr lang="en-US"/>
          </a:p>
        </p:txBody>
      </p:sp>
    </p:spTree>
    <p:extLst>
      <p:ext uri="{BB962C8B-B14F-4D97-AF65-F5344CB8AC3E}">
        <p14:creationId xmlns:p14="http://schemas.microsoft.com/office/powerpoint/2010/main" val="41534706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Important – Match must be tracked and reported in the same way as are grant funds. </a:t>
            </a:r>
          </a:p>
          <a:p>
            <a:r>
              <a:rPr lang="en-US" baseline="0" dirty="0"/>
              <a:t>There are no differences for tracking purposes.</a:t>
            </a:r>
          </a:p>
          <a:p>
            <a:endParaRPr lang="en-US" baseline="0" dirty="0"/>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18</a:t>
            </a:fld>
            <a:endParaRPr lang="en-US"/>
          </a:p>
        </p:txBody>
      </p:sp>
    </p:spTree>
    <p:extLst>
      <p:ext uri="{BB962C8B-B14F-4D97-AF65-F5344CB8AC3E}">
        <p14:creationId xmlns:p14="http://schemas.microsoft.com/office/powerpoint/2010/main" val="20704565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You will see this later on as a rating factor</a:t>
            </a:r>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19</a:t>
            </a:fld>
            <a:endParaRPr lang="en-US"/>
          </a:p>
        </p:txBody>
      </p:sp>
    </p:spTree>
    <p:extLst>
      <p:ext uri="{BB962C8B-B14F-4D97-AF65-F5344CB8AC3E}">
        <p14:creationId xmlns:p14="http://schemas.microsoft.com/office/powerpoint/2010/main" val="446931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a:t>I would like to now walk through today’s agenda. (Read from slide.)</a:t>
            </a:r>
          </a:p>
          <a:p>
            <a:pPr marL="228600" indent="-228600" eaLnBrk="1" hangingPunct="1">
              <a:buAutoNum type="arabicPeriod"/>
              <a:defRPr/>
            </a:pPr>
            <a:r>
              <a:rPr lang="en-US" dirty="0"/>
              <a:t>My name is Colleen Curtin and I’m a Field Representative with the Board of State and Community Corrections. With me today is Ellice Ramm, the research specialist for CalVIP. We will probably not take formal breaks, but please feel free to get up and move around if you need to. Restrooms are located…</a:t>
            </a:r>
          </a:p>
          <a:p>
            <a:pPr marL="228600" indent="-228600" eaLnBrk="1" hangingPunct="1">
              <a:buAutoNum type="arabicPeriod"/>
              <a:defRPr/>
            </a:pPr>
            <a:r>
              <a:rPr lang="en-US" dirty="0"/>
              <a:t>First, I will tell you a little about our agency and how this RFP was developed.</a:t>
            </a:r>
          </a:p>
          <a:p>
            <a:pPr marL="228600" indent="-228600" eaLnBrk="1" hangingPunct="1">
              <a:buAutoNum type="arabicPeriod"/>
              <a:defRPr/>
            </a:pPr>
            <a:r>
              <a:rPr lang="en-US" dirty="0"/>
              <a:t>Next, I’ll provide an overview of the CalVIP grant, its authorizing legislation and key requirements</a:t>
            </a:r>
          </a:p>
          <a:p>
            <a:pPr marL="228600" indent="-228600" eaLnBrk="1" hangingPunct="1">
              <a:buAutoNum type="arabicPeriod"/>
              <a:defRPr/>
            </a:pPr>
            <a:r>
              <a:rPr lang="en-US" dirty="0"/>
              <a:t>Then, I plan to walk through the RFP section by section, reviewing the key components and taking questions along the way.</a:t>
            </a:r>
          </a:p>
          <a:p>
            <a:pPr marL="228600" indent="-228600" eaLnBrk="1" hangingPunct="1">
              <a:buAutoNum type="arabicPeriod"/>
              <a:defRPr/>
            </a:pPr>
            <a:r>
              <a:rPr lang="en-US" dirty="0"/>
              <a:t>We’re doing something a little different today. I have a special video presentation…</a:t>
            </a:r>
          </a:p>
          <a:p>
            <a:pPr marL="228600" indent="-228600" eaLnBrk="1" hangingPunct="1">
              <a:buAutoNum type="arabicPeriod"/>
              <a:defRPr/>
            </a:pPr>
            <a:r>
              <a:rPr lang="en-US" dirty="0"/>
              <a:t>Continue review of RFP</a:t>
            </a:r>
          </a:p>
          <a:p>
            <a:pPr marL="228600" indent="-228600" eaLnBrk="1" hangingPunct="1">
              <a:buAutoNum type="arabicPeriod"/>
              <a:defRPr/>
            </a:pPr>
            <a:r>
              <a:rPr lang="en-US" dirty="0"/>
              <a:t>Hear from our Research staff on evaluation requirements for the grant.</a:t>
            </a:r>
          </a:p>
          <a:p>
            <a:pPr marL="228600" indent="-228600" eaLnBrk="1" hangingPunct="1">
              <a:buAutoNum type="arabicPeriod"/>
              <a:defRPr/>
            </a:pPr>
            <a:r>
              <a:rPr lang="en-US" dirty="0"/>
              <a:t>Walk through the proposal submission process.</a:t>
            </a:r>
          </a:p>
          <a:p>
            <a:pPr marL="228600" indent="-228600" eaLnBrk="1" hangingPunct="1">
              <a:buAutoNum type="arabicPeriod"/>
              <a:defRPr/>
            </a:pPr>
            <a:r>
              <a:rPr lang="en-US" dirty="0"/>
              <a:t>Answer any remaining questions. </a:t>
            </a:r>
          </a:p>
          <a:p>
            <a:endParaRPr lang="en-US" dirty="0"/>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2</a:t>
            </a:fld>
            <a:endParaRPr lang="en-US" dirty="0"/>
          </a:p>
        </p:txBody>
      </p:sp>
    </p:spTree>
    <p:extLst>
      <p:ext uri="{BB962C8B-B14F-4D97-AF65-F5344CB8AC3E}">
        <p14:creationId xmlns:p14="http://schemas.microsoft.com/office/powerpoint/2010/main" val="2423002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200" baseline="0" dirty="0"/>
              <a:t>The Legislature did not impose program requirements.</a:t>
            </a:r>
          </a:p>
          <a:p>
            <a:pPr marL="0" indent="0">
              <a:buFontTx/>
              <a:buNone/>
            </a:pPr>
            <a:r>
              <a:rPr lang="en-US" sz="1200" baseline="0" dirty="0"/>
              <a:t>As such, CalVIP is a fairly broad grant program.</a:t>
            </a:r>
          </a:p>
          <a:p>
            <a:pPr marL="0" indent="0">
              <a:buFontTx/>
              <a:buNone/>
            </a:pPr>
            <a:r>
              <a:rPr lang="en-US" sz="1200" baseline="0" dirty="0"/>
              <a:t>Applicants have some flexibility in what they can propose to do with the grant funds.</a:t>
            </a:r>
          </a:p>
          <a:p>
            <a:pPr marL="0" indent="0">
              <a:buFontTx/>
              <a:buNone/>
            </a:pPr>
            <a:r>
              <a:rPr lang="en-US" sz="1200" baseline="0" dirty="0"/>
              <a:t>A big focus on the needs of the applicant and how the grant will help address those needs.</a:t>
            </a:r>
          </a:p>
          <a:p>
            <a:pPr marL="0" indent="0">
              <a:buFontTx/>
              <a:buNone/>
            </a:pPr>
            <a:r>
              <a:rPr lang="en-US" sz="1200" baseline="0" dirty="0"/>
              <a:t>“Programs that have been shown to be the most effective at reducing violence.”</a:t>
            </a:r>
          </a:p>
          <a:p>
            <a:pPr marL="0" indent="0">
              <a:buFontTx/>
              <a:buNone/>
            </a:pPr>
            <a:r>
              <a:rPr lang="en-US" sz="1200" baseline="0" dirty="0"/>
              <a:t>May either implement new activities or programs OR expand existing activities or programs.</a:t>
            </a:r>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20</a:t>
            </a:fld>
            <a:endParaRPr lang="en-US"/>
          </a:p>
        </p:txBody>
      </p:sp>
    </p:spTree>
    <p:extLst>
      <p:ext uri="{BB962C8B-B14F-4D97-AF65-F5344CB8AC3E}">
        <p14:creationId xmlns:p14="http://schemas.microsoft.com/office/powerpoint/2010/main" val="21947392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200" baseline="0" dirty="0"/>
              <a:t>.</a:t>
            </a:r>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21</a:t>
            </a:fld>
            <a:endParaRPr lang="en-US"/>
          </a:p>
        </p:txBody>
      </p:sp>
    </p:spTree>
    <p:extLst>
      <p:ext uri="{BB962C8B-B14F-4D97-AF65-F5344CB8AC3E}">
        <p14:creationId xmlns:p14="http://schemas.microsoft.com/office/powerpoint/2010/main" val="18234160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200" baseline="0" dirty="0"/>
              <a:t>.</a:t>
            </a:r>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22</a:t>
            </a:fld>
            <a:endParaRPr lang="en-US"/>
          </a:p>
        </p:txBody>
      </p:sp>
    </p:spTree>
    <p:extLst>
      <p:ext uri="{BB962C8B-B14F-4D97-AF65-F5344CB8AC3E}">
        <p14:creationId xmlns:p14="http://schemas.microsoft.com/office/powerpoint/2010/main" val="31319052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200" kern="1200" baseline="0" dirty="0">
                <a:solidFill>
                  <a:schemeClr val="tx1"/>
                </a:solidFill>
                <a:effectLst/>
                <a:latin typeface="Arial" charset="0"/>
                <a:ea typeface="+mn-ea"/>
                <a:cs typeface="+mn-cs"/>
              </a:rPr>
              <a:t>Statutory requirements – Complete appendices. Not scored. Used to determine compliance only. </a:t>
            </a:r>
            <a:endParaRPr lang="en-US" sz="1200" kern="1200" dirty="0">
              <a:solidFill>
                <a:schemeClr val="tx1"/>
              </a:solidFill>
              <a:effectLst/>
              <a:latin typeface="Arial" charset="0"/>
              <a:ea typeface="+mn-ea"/>
              <a:cs typeface="+mn-cs"/>
            </a:endParaRPr>
          </a:p>
          <a:p>
            <a:pPr marL="0" indent="0">
              <a:buFontTx/>
              <a:buNone/>
            </a:pPr>
            <a:endParaRPr lang="en-US" sz="1200" baseline="0" dirty="0"/>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23</a:t>
            </a:fld>
            <a:endParaRPr lang="en-US"/>
          </a:p>
        </p:txBody>
      </p:sp>
    </p:spTree>
    <p:extLst>
      <p:ext uri="{BB962C8B-B14F-4D97-AF65-F5344CB8AC3E}">
        <p14:creationId xmlns:p14="http://schemas.microsoft.com/office/powerpoint/2010/main" val="12131736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3B3897-DA58-4264-B23F-848C64E9A9F0}" type="slidenum">
              <a:rPr lang="en-US"/>
              <a:pPr/>
              <a:t>24</a:t>
            </a:fld>
            <a:endParaRPr lang="en-US" dirty="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sz="1800" dirty="0">
              <a:latin typeface="Times New Roman" pitchFamily="18" charset="0"/>
            </a:endParaRPr>
          </a:p>
        </p:txBody>
      </p:sp>
    </p:spTree>
    <p:extLst>
      <p:ext uri="{BB962C8B-B14F-4D97-AF65-F5344CB8AC3E}">
        <p14:creationId xmlns:p14="http://schemas.microsoft.com/office/powerpoint/2010/main" val="7938909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0C22AB-2F2D-4B54-B34C-5091ADC92004}" type="slidenum">
              <a:rPr lang="en-US" smtClean="0"/>
              <a:pPr/>
              <a:t>25</a:t>
            </a:fld>
            <a:endParaRPr lang="en-US" dirty="0"/>
          </a:p>
        </p:txBody>
      </p:sp>
    </p:spTree>
    <p:extLst>
      <p:ext uri="{BB962C8B-B14F-4D97-AF65-F5344CB8AC3E}">
        <p14:creationId xmlns:p14="http://schemas.microsoft.com/office/powerpoint/2010/main" val="37944452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0C22AB-2F2D-4B54-B34C-5091ADC92004}" type="slidenum">
              <a:rPr lang="en-US" smtClean="0"/>
              <a:pPr/>
              <a:t>26</a:t>
            </a:fld>
            <a:endParaRPr lang="en-US" dirty="0"/>
          </a:p>
        </p:txBody>
      </p:sp>
    </p:spTree>
    <p:extLst>
      <p:ext uri="{BB962C8B-B14F-4D97-AF65-F5344CB8AC3E}">
        <p14:creationId xmlns:p14="http://schemas.microsoft.com/office/powerpoint/2010/main" val="28289921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DC0C22AB-2F2D-4B54-B34C-5091ADC92004}" type="slidenum">
              <a:rPr lang="en-US" smtClean="0"/>
              <a:pPr/>
              <a:t>27</a:t>
            </a:fld>
            <a:endParaRPr lang="en-US" dirty="0"/>
          </a:p>
        </p:txBody>
      </p:sp>
    </p:spTree>
    <p:extLst>
      <p:ext uri="{BB962C8B-B14F-4D97-AF65-F5344CB8AC3E}">
        <p14:creationId xmlns:p14="http://schemas.microsoft.com/office/powerpoint/2010/main" val="41788305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DC0C22AB-2F2D-4B54-B34C-5091ADC92004}" type="slidenum">
              <a:rPr lang="en-US" smtClean="0"/>
              <a:pPr/>
              <a:t>28</a:t>
            </a:fld>
            <a:endParaRPr lang="en-US" dirty="0"/>
          </a:p>
        </p:txBody>
      </p:sp>
    </p:spTree>
    <p:extLst>
      <p:ext uri="{BB962C8B-B14F-4D97-AF65-F5344CB8AC3E}">
        <p14:creationId xmlns:p14="http://schemas.microsoft.com/office/powerpoint/2010/main" val="37045570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DC0C22AB-2F2D-4B54-B34C-5091ADC92004}" type="slidenum">
              <a:rPr lang="en-US" smtClean="0"/>
              <a:pPr/>
              <a:t>29</a:t>
            </a:fld>
            <a:endParaRPr lang="en-US" dirty="0"/>
          </a:p>
        </p:txBody>
      </p:sp>
    </p:spTree>
    <p:extLst>
      <p:ext uri="{BB962C8B-B14F-4D97-AF65-F5344CB8AC3E}">
        <p14:creationId xmlns:p14="http://schemas.microsoft.com/office/powerpoint/2010/main" val="2131972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Board meets 5-6 times per year</a:t>
            </a:r>
          </a:p>
          <a:p>
            <a:r>
              <a:rPr lang="en-US" dirty="0"/>
              <a:t>Meetings are open to the public and livestreamed on our website.</a:t>
            </a:r>
          </a:p>
          <a:p>
            <a:r>
              <a:rPr lang="en-US" dirty="0"/>
              <a:t>All of our business goes before the Board and must be approved by the Board.</a:t>
            </a:r>
          </a:p>
          <a:p>
            <a:r>
              <a:rPr lang="en-US" dirty="0"/>
              <a:t>For example, this RFP had to be approved by the Board before it could be released and the Board will approve final awards.</a:t>
            </a:r>
          </a:p>
          <a:p>
            <a:r>
              <a:rPr lang="en-US" dirty="0"/>
              <a:t>As a little background, we are not affiliated with CDCR. CDCR runs state prisons and parole.</a:t>
            </a:r>
          </a:p>
          <a:p>
            <a:r>
              <a:rPr lang="en-US" dirty="0"/>
              <a:t>We provide oversight, technical assistance and grants management to local communities on local corrections issues.</a:t>
            </a:r>
          </a:p>
          <a:p>
            <a:r>
              <a:rPr lang="en-US" dirty="0"/>
              <a:t>In addition to our grants management division, which is where I work, we also have Field Reps who biannually inspect jails and juvenile halls and we have Field Reps who monitor hiring and training standards for all county probation departments and local corrections officers.</a:t>
            </a:r>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3</a:t>
            </a:fld>
            <a:endParaRPr lang="en-US"/>
          </a:p>
        </p:txBody>
      </p:sp>
    </p:spTree>
    <p:extLst>
      <p:ext uri="{BB962C8B-B14F-4D97-AF65-F5344CB8AC3E}">
        <p14:creationId xmlns:p14="http://schemas.microsoft.com/office/powerpoint/2010/main" val="26184065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sz="2000" dirty="0"/>
          </a:p>
        </p:txBody>
      </p:sp>
      <p:sp>
        <p:nvSpPr>
          <p:cNvPr id="4" name="Slide Number Placeholder 3"/>
          <p:cNvSpPr>
            <a:spLocks noGrp="1"/>
          </p:cNvSpPr>
          <p:nvPr>
            <p:ph type="sldNum" sz="quarter" idx="10"/>
          </p:nvPr>
        </p:nvSpPr>
        <p:spPr/>
        <p:txBody>
          <a:bodyPr/>
          <a:lstStyle/>
          <a:p>
            <a:fld id="{DC0C22AB-2F2D-4B54-B34C-5091ADC92004}" type="slidenum">
              <a:rPr lang="en-US" smtClean="0"/>
              <a:pPr/>
              <a:t>30</a:t>
            </a:fld>
            <a:endParaRPr lang="en-US" dirty="0"/>
          </a:p>
        </p:txBody>
      </p:sp>
    </p:spTree>
    <p:extLst>
      <p:ext uri="{BB962C8B-B14F-4D97-AF65-F5344CB8AC3E}">
        <p14:creationId xmlns:p14="http://schemas.microsoft.com/office/powerpoint/2010/main" val="40067759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0C22AB-2F2D-4B54-B34C-5091ADC92004}" type="slidenum">
              <a:rPr lang="en-US" smtClean="0"/>
              <a:pPr/>
              <a:t>31</a:t>
            </a:fld>
            <a:endParaRPr lang="en-US" dirty="0"/>
          </a:p>
        </p:txBody>
      </p:sp>
    </p:spTree>
    <p:extLst>
      <p:ext uri="{BB962C8B-B14F-4D97-AF65-F5344CB8AC3E}">
        <p14:creationId xmlns:p14="http://schemas.microsoft.com/office/powerpoint/2010/main" val="20372204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200" kern="1200" dirty="0">
                <a:solidFill>
                  <a:schemeClr val="tx1"/>
                </a:solidFill>
                <a:effectLst/>
                <a:latin typeface="Arial" charset="0"/>
                <a:ea typeface="+mn-ea"/>
                <a:cs typeface="+mn-cs"/>
              </a:rPr>
              <a:t>If an applicant is unable to identify staff and/or subcontractors until after the grant is awarded, the applicant should explain this in the appropriate section and, at a minimum, specify the process and criteria by which they will select staff and/or subcontractors.</a:t>
            </a:r>
            <a:endParaRPr lang="en-US" sz="1200" kern="1200" baseline="0" dirty="0">
              <a:solidFill>
                <a:schemeClr val="tx1"/>
              </a:solidFill>
              <a:effectLst/>
              <a:latin typeface="Arial" charset="0"/>
              <a:ea typeface="+mn-ea"/>
              <a:cs typeface="+mn-cs"/>
            </a:endParaRPr>
          </a:p>
          <a:p>
            <a:pPr marL="0" indent="0">
              <a:buFontTx/>
              <a:buNone/>
            </a:pPr>
            <a:endParaRPr lang="en-US" sz="1200" kern="1200" baseline="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Distinct from administrative staff and partners, applicants must also demonstrate how they plan to ensure that the staff who deliver the services or work with the target population in the field have backgrounds and experience that are culturally relevant to the proposed strategy and/or target population (to include racial/ethnic diversity, gender diversity, current or prior system involvement, etc.)</a:t>
            </a:r>
          </a:p>
          <a:p>
            <a:pPr marL="0" indent="0">
              <a:buFontTx/>
              <a:buNone/>
            </a:pPr>
            <a:endParaRPr lang="en-US" sz="1200" baseline="0" dirty="0"/>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32</a:t>
            </a:fld>
            <a:endParaRPr lang="en-US"/>
          </a:p>
        </p:txBody>
      </p:sp>
    </p:spTree>
    <p:extLst>
      <p:ext uri="{BB962C8B-B14F-4D97-AF65-F5344CB8AC3E}">
        <p14:creationId xmlns:p14="http://schemas.microsoft.com/office/powerpoint/2010/main" val="21331544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CE08D07-7153-479D-BDBC-416CD7563091}"/>
              </a:ext>
            </a:extLst>
          </p:cNvPr>
          <p:cNvSpPr>
            <a:spLocks noGrp="1"/>
          </p:cNvSpPr>
          <p:nvPr>
            <p:ph type="body" idx="1"/>
          </p:nvPr>
        </p:nvSpPr>
        <p:spPr/>
        <p:txBody>
          <a:bodyPr/>
          <a:lstStyle/>
          <a:p>
            <a:r>
              <a:rPr lang="en-US" dirty="0"/>
              <a:t>Review pages 17-20 carefully on your own.</a:t>
            </a:r>
          </a:p>
          <a:p>
            <a:r>
              <a:rPr lang="en-US" dirty="0"/>
              <a:t>Will hit on some of the important points here.</a:t>
            </a:r>
          </a:p>
          <a:p>
            <a:r>
              <a:rPr lang="en-US" dirty="0"/>
              <a:t>Will cover some of them in upcoming slides.</a:t>
            </a:r>
          </a:p>
        </p:txBody>
      </p:sp>
    </p:spTree>
    <p:extLst>
      <p:ext uri="{BB962C8B-B14F-4D97-AF65-F5344CB8AC3E}">
        <p14:creationId xmlns:p14="http://schemas.microsoft.com/office/powerpoint/2010/main" val="16556391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CE08D07-7153-479D-BDBC-416CD7563091}"/>
              </a:ext>
            </a:extLst>
          </p:cNvPr>
          <p:cNvSpPr>
            <a:spLocks noGrp="1"/>
          </p:cNvSpPr>
          <p:nvPr>
            <p:ph type="body" idx="1"/>
          </p:nvPr>
        </p:nvSpPr>
        <p:spPr/>
        <p:txBody>
          <a:bodyPr/>
          <a:lstStyle/>
          <a:p>
            <a:r>
              <a:rPr lang="en-US" dirty="0"/>
              <a:t>Invoicing – quarterly or monthly - you choose</a:t>
            </a:r>
          </a:p>
        </p:txBody>
      </p:sp>
    </p:spTree>
    <p:extLst>
      <p:ext uri="{BB962C8B-B14F-4D97-AF65-F5344CB8AC3E}">
        <p14:creationId xmlns:p14="http://schemas.microsoft.com/office/powerpoint/2010/main" val="6782231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CE08D07-7153-479D-BDBC-416CD756309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927451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Font typeface="Wingdings" panose="05000000000000000000" pitchFamily="2" charset="2"/>
              <a:buNone/>
            </a:pPr>
            <a:endParaRPr lang="en-US" sz="1100" dirty="0">
              <a:solidFill>
                <a:srgbClr val="090807"/>
              </a:solidFill>
            </a:endParaRPr>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36</a:t>
            </a:fld>
            <a:endParaRPr lang="en-US"/>
          </a:p>
        </p:txBody>
      </p:sp>
    </p:spTree>
    <p:extLst>
      <p:ext uri="{BB962C8B-B14F-4D97-AF65-F5344CB8AC3E}">
        <p14:creationId xmlns:p14="http://schemas.microsoft.com/office/powerpoint/2010/main" val="19314402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Disqualification criteria on page 21 – review these carefully. BSCC has changed its policies regarding disqualifications.</a:t>
            </a:r>
          </a:p>
          <a:p>
            <a:r>
              <a:rPr lang="en-US" baseline="0" dirty="0"/>
              <a:t>More strict. In the past, we allowed for corrections. Due to the high number of proposals we receive, can no longer afford to do this.</a:t>
            </a:r>
          </a:p>
          <a:p>
            <a:endParaRPr lang="en-US" baseline="0" dirty="0"/>
          </a:p>
          <a:p>
            <a:endParaRPr lang="en-US" baseline="0" dirty="0"/>
          </a:p>
          <a:p>
            <a:r>
              <a:rPr lang="en-US" baseline="0" dirty="0"/>
              <a:t>ESC Rating Process – It is the members of the ESC who will be reading and scoring the proposals.</a:t>
            </a:r>
          </a:p>
          <a:p>
            <a:r>
              <a:rPr lang="en-US" baseline="0" dirty="0"/>
              <a:t>ESC members will be trained in how to use the scoring forms. Scale of 1-12 for each rating factor.</a:t>
            </a:r>
          </a:p>
          <a:p>
            <a:r>
              <a:rPr lang="en-US" baseline="0" dirty="0"/>
              <a:t>ESC members with potential conflicts will recuse themselves from scoring certain proposals.</a:t>
            </a:r>
          </a:p>
          <a:p>
            <a:endParaRPr lang="en-US" baseline="0" dirty="0"/>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37</a:t>
            </a:fld>
            <a:endParaRPr lang="en-US"/>
          </a:p>
        </p:txBody>
      </p:sp>
    </p:spTree>
    <p:extLst>
      <p:ext uri="{BB962C8B-B14F-4D97-AF65-F5344CB8AC3E}">
        <p14:creationId xmlns:p14="http://schemas.microsoft.com/office/powerpoint/2010/main" val="21162710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38</a:t>
            </a:fld>
            <a:endParaRPr lang="en-US"/>
          </a:p>
        </p:txBody>
      </p:sp>
    </p:spTree>
    <p:extLst>
      <p:ext uri="{BB962C8B-B14F-4D97-AF65-F5344CB8AC3E}">
        <p14:creationId xmlns:p14="http://schemas.microsoft.com/office/powerpoint/2010/main" val="28939311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Page 22 of the RFP.</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The five </a:t>
            </a:r>
            <a:r>
              <a:rPr lang="en-US" sz="1200" i="1" kern="1200" dirty="0">
                <a:solidFill>
                  <a:schemeClr val="tx1"/>
                </a:solidFill>
                <a:effectLst/>
                <a:latin typeface="Arial" charset="0"/>
                <a:ea typeface="+mn-ea"/>
                <a:cs typeface="+mn-cs"/>
              </a:rPr>
              <a:t>Rating Factors</a:t>
            </a:r>
            <a:r>
              <a:rPr lang="en-US" sz="1200" kern="1200" dirty="0">
                <a:solidFill>
                  <a:schemeClr val="tx1"/>
                </a:solidFill>
                <a:effectLst/>
                <a:latin typeface="Arial" charset="0"/>
                <a:ea typeface="+mn-ea"/>
                <a:cs typeface="+mn-cs"/>
              </a:rPr>
              <a:t> that will be used and the maximum points assigned to each factor are shown in the table.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Applicants will be asked to address each of these factors as a part of their proposal.</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The CalVIP ESC assigned a percent value to each of the four </a:t>
            </a:r>
            <a:r>
              <a:rPr lang="en-US" sz="1200" i="1" kern="1200" dirty="0">
                <a:solidFill>
                  <a:schemeClr val="tx1"/>
                </a:solidFill>
                <a:effectLst/>
                <a:latin typeface="Arial" charset="0"/>
                <a:ea typeface="+mn-ea"/>
                <a:cs typeface="+mn-cs"/>
              </a:rPr>
              <a:t>Rating Factors</a:t>
            </a:r>
            <a:r>
              <a:rPr lang="en-US" sz="1200" kern="1200" dirty="0">
                <a:solidFill>
                  <a:schemeClr val="tx1"/>
                </a:solidFill>
                <a:effectLst/>
                <a:latin typeface="Arial" charset="0"/>
                <a:ea typeface="+mn-ea"/>
                <a:cs typeface="+mn-cs"/>
              </a:rPr>
              <a:t>, correlating to its importance (see </a:t>
            </a:r>
            <a:r>
              <a:rPr lang="en-US" sz="1200" i="1" kern="1200" dirty="0">
                <a:solidFill>
                  <a:schemeClr val="tx1"/>
                </a:solidFill>
                <a:effectLst/>
                <a:latin typeface="Arial" charset="0"/>
                <a:ea typeface="+mn-ea"/>
                <a:cs typeface="+mn-cs"/>
              </a:rPr>
              <a:t>Percent of Total Value</a:t>
            </a:r>
            <a:r>
              <a:rPr lang="en-US" sz="1200" kern="1200" dirty="0">
                <a:solidFill>
                  <a:schemeClr val="tx1"/>
                </a:solidFill>
                <a:effectLst/>
                <a:latin typeface="Arial" charset="0"/>
                <a:ea typeface="+mn-ea"/>
                <a:cs typeface="+mn-cs"/>
              </a:rPr>
              <a:t> column).</a:t>
            </a:r>
          </a:p>
          <a:p>
            <a:endParaRPr lang="en-US" baseline="0" dirty="0"/>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39</a:t>
            </a:fld>
            <a:endParaRPr lang="en-US"/>
          </a:p>
        </p:txBody>
      </p:sp>
    </p:spTree>
    <p:extLst>
      <p:ext uri="{BB962C8B-B14F-4D97-AF65-F5344CB8AC3E}">
        <p14:creationId xmlns:p14="http://schemas.microsoft.com/office/powerpoint/2010/main" val="1591253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BSCC uses executive steering committees to direct our work.</a:t>
            </a:r>
          </a:p>
          <a:p>
            <a:r>
              <a:rPr lang="en-US" dirty="0"/>
              <a:t>An ESC developed the RFP in front of you, using the statute as a guide.</a:t>
            </a:r>
          </a:p>
          <a:p>
            <a:r>
              <a:rPr lang="en-US" dirty="0"/>
              <a:t>Conflict of interest laws apply to this process.</a:t>
            </a:r>
          </a:p>
          <a:p>
            <a:r>
              <a:rPr lang="en-US" dirty="0"/>
              <a:t>Anyone who served on the ESC (including their employers) may not receive grant funds, either as a direct grantee or as a subgrantee.</a:t>
            </a:r>
          </a:p>
          <a:p>
            <a:r>
              <a:rPr lang="en-US" dirty="0"/>
              <a:t>ESC members may not assist in the preparation of a CalVIP proposal. </a:t>
            </a:r>
          </a:p>
          <a:p>
            <a:r>
              <a:rPr lang="en-US" dirty="0"/>
              <a:t>ESC members will be the ones reading and rating your proposals. If there is a conflict of interest (either real or perceived), we ask that member to recuse themselves from scoring that proposal.</a:t>
            </a:r>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4</a:t>
            </a:fld>
            <a:endParaRPr lang="en-US"/>
          </a:p>
        </p:txBody>
      </p:sp>
    </p:spTree>
    <p:extLst>
      <p:ext uri="{BB962C8B-B14F-4D97-AF65-F5344CB8AC3E}">
        <p14:creationId xmlns:p14="http://schemas.microsoft.com/office/powerpoint/2010/main" val="27177010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page 22 of the RFP.</a:t>
            </a:r>
          </a:p>
          <a:p>
            <a:r>
              <a:rPr lang="en-US" dirty="0"/>
              <a:t>0-12 correlates to a letter grade </a:t>
            </a:r>
          </a:p>
          <a:p>
            <a:r>
              <a:rPr lang="en-US" dirty="0"/>
              <a:t>F / D / C / B / A</a:t>
            </a:r>
          </a:p>
          <a:p>
            <a:endParaRPr lang="en-US" dirty="0"/>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40</a:t>
            </a:fld>
            <a:endParaRPr lang="en-US"/>
          </a:p>
        </p:txBody>
      </p:sp>
    </p:spTree>
    <p:extLst>
      <p:ext uri="{BB962C8B-B14F-4D97-AF65-F5344CB8AC3E}">
        <p14:creationId xmlns:p14="http://schemas.microsoft.com/office/powerpoint/2010/main" val="1201866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41</a:t>
            </a:fld>
            <a:endParaRPr lang="en-US"/>
          </a:p>
        </p:txBody>
      </p:sp>
    </p:spTree>
    <p:extLst>
      <p:ext uri="{BB962C8B-B14F-4D97-AF65-F5344CB8AC3E}">
        <p14:creationId xmlns:p14="http://schemas.microsoft.com/office/powerpoint/2010/main" val="26060148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42</a:t>
            </a:fld>
            <a:endParaRPr lang="en-US"/>
          </a:p>
        </p:txBody>
      </p:sp>
    </p:spTree>
    <p:extLst>
      <p:ext uri="{BB962C8B-B14F-4D97-AF65-F5344CB8AC3E}">
        <p14:creationId xmlns:p14="http://schemas.microsoft.com/office/powerpoint/2010/main" val="34961004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43</a:t>
            </a:fld>
            <a:endParaRPr lang="en-US"/>
          </a:p>
        </p:txBody>
      </p:sp>
    </p:spTree>
    <p:extLst>
      <p:ext uri="{BB962C8B-B14F-4D97-AF65-F5344CB8AC3E}">
        <p14:creationId xmlns:p14="http://schemas.microsoft.com/office/powerpoint/2010/main" val="37472791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scored, to determine compliance only.</a:t>
            </a:r>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44</a:t>
            </a:fld>
            <a:endParaRPr lang="en-US"/>
          </a:p>
        </p:txBody>
      </p:sp>
    </p:spTree>
    <p:extLst>
      <p:ext uri="{BB962C8B-B14F-4D97-AF65-F5344CB8AC3E}">
        <p14:creationId xmlns:p14="http://schemas.microsoft.com/office/powerpoint/2010/main" val="8202555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45</a:t>
            </a:fld>
            <a:endParaRPr lang="en-US"/>
          </a:p>
        </p:txBody>
      </p:sp>
    </p:spTree>
    <p:extLst>
      <p:ext uri="{BB962C8B-B14F-4D97-AF65-F5344CB8AC3E}">
        <p14:creationId xmlns:p14="http://schemas.microsoft.com/office/powerpoint/2010/main" val="17042235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46</a:t>
            </a:fld>
            <a:endParaRPr lang="en-US"/>
          </a:p>
        </p:txBody>
      </p:sp>
    </p:spTree>
    <p:extLst>
      <p:ext uri="{BB962C8B-B14F-4D97-AF65-F5344CB8AC3E}">
        <p14:creationId xmlns:p14="http://schemas.microsoft.com/office/powerpoint/2010/main" val="15027647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instructions carefully.</a:t>
            </a:r>
          </a:p>
          <a:p>
            <a:r>
              <a:rPr lang="en-US" baseline="0" dirty="0"/>
              <a:t>Any questions?</a:t>
            </a:r>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47</a:t>
            </a:fld>
            <a:endParaRPr lang="en-US"/>
          </a:p>
        </p:txBody>
      </p:sp>
    </p:spTree>
    <p:extLst>
      <p:ext uri="{BB962C8B-B14F-4D97-AF65-F5344CB8AC3E}">
        <p14:creationId xmlns:p14="http://schemas.microsoft.com/office/powerpoint/2010/main" val="12879299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Review rating criteria for each rating factor. This is what you will be scored on!!!</a:t>
            </a:r>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48</a:t>
            </a:fld>
            <a:endParaRPr lang="en-US"/>
          </a:p>
        </p:txBody>
      </p:sp>
    </p:spTree>
    <p:extLst>
      <p:ext uri="{BB962C8B-B14F-4D97-AF65-F5344CB8AC3E}">
        <p14:creationId xmlns:p14="http://schemas.microsoft.com/office/powerpoint/2010/main" val="36175043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Review rating criteria for each rating factor. This is what you will be scored on!!!</a:t>
            </a:r>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49</a:t>
            </a:fld>
            <a:endParaRPr lang="en-US"/>
          </a:p>
        </p:txBody>
      </p:sp>
    </p:spTree>
    <p:extLst>
      <p:ext uri="{BB962C8B-B14F-4D97-AF65-F5344CB8AC3E}">
        <p14:creationId xmlns:p14="http://schemas.microsoft.com/office/powerpoint/2010/main" val="1289082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866" y="4267200"/>
            <a:ext cx="5604669" cy="4183995"/>
          </a:xfrm>
        </p:spPr>
        <p:txBody>
          <a:bodyPr/>
          <a:lstStyle/>
          <a:p>
            <a:pPr marL="0" indent="0">
              <a:buFont typeface="Arial" panose="020B0604020202020204" pitchFamily="34" charset="0"/>
              <a:buNone/>
            </a:pPr>
            <a:r>
              <a:rPr lang="en-US" dirty="0"/>
              <a:t>Many of you know that the CalVIP grant has been around a long time, but it was called the </a:t>
            </a:r>
            <a:r>
              <a:rPr lang="en-US" dirty="0" err="1"/>
              <a:t>CalGRIP</a:t>
            </a:r>
            <a:r>
              <a:rPr lang="en-US" dirty="0"/>
              <a:t> grant. In 2007, it lost its focus on gangs and moved to broad violence intervention and prevention. </a:t>
            </a:r>
          </a:p>
          <a:p>
            <a:pPr marL="0" indent="0">
              <a:buFont typeface="Arial" panose="020B0604020202020204" pitchFamily="34" charset="0"/>
              <a:buNone/>
            </a:pPr>
            <a:r>
              <a:rPr lang="en-US" dirty="0"/>
              <a:t>The grant appears each year in the Budget Act, but beyond that, there is not a lot of detail or direction. That is why the job of the ESC is so important. </a:t>
            </a:r>
          </a:p>
          <a:p>
            <a:pPr marL="0" indent="0">
              <a:buFont typeface="Arial" panose="020B0604020202020204" pitchFamily="34" charset="0"/>
              <a:buNone/>
            </a:pPr>
            <a:r>
              <a:rPr lang="en-US" dirty="0"/>
              <a:t>But this year, Assembly Bill 1603, also known as the Break the Cycle of Violence Act, brought a narrower focus and additional direction to BSCC on how to administer this grant.</a:t>
            </a:r>
          </a:p>
          <a:p>
            <a:pPr marL="0" indent="0">
              <a:buFont typeface="Arial" panose="020B0604020202020204" pitchFamily="34" charset="0"/>
              <a:buNone/>
            </a:pPr>
            <a:r>
              <a:rPr lang="en-US" dirty="0"/>
              <a:t>Read the purpose of the grant.</a:t>
            </a:r>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5</a:t>
            </a:fld>
            <a:endParaRPr lang="en-US"/>
          </a:p>
        </p:txBody>
      </p:sp>
    </p:spTree>
    <p:extLst>
      <p:ext uri="{BB962C8B-B14F-4D97-AF65-F5344CB8AC3E}">
        <p14:creationId xmlns:p14="http://schemas.microsoft.com/office/powerpoint/2010/main" val="13477213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Review budget instructions with the group.</a:t>
            </a:r>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50</a:t>
            </a:fld>
            <a:endParaRPr lang="en-US"/>
          </a:p>
        </p:txBody>
      </p:sp>
    </p:spTree>
    <p:extLst>
      <p:ext uri="{BB962C8B-B14F-4D97-AF65-F5344CB8AC3E}">
        <p14:creationId xmlns:p14="http://schemas.microsoft.com/office/powerpoint/2010/main" val="9597988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Please note that Attachment I is incorrectly labeled as Attachment H in the RFP.</a:t>
            </a:r>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51</a:t>
            </a:fld>
            <a:endParaRPr lang="en-US"/>
          </a:p>
        </p:txBody>
      </p:sp>
    </p:spTree>
    <p:extLst>
      <p:ext uri="{BB962C8B-B14F-4D97-AF65-F5344CB8AC3E}">
        <p14:creationId xmlns:p14="http://schemas.microsoft.com/office/powerpoint/2010/main" val="38865799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52</a:t>
            </a:fld>
            <a:endParaRPr lang="en-US"/>
          </a:p>
        </p:txBody>
      </p:sp>
    </p:spTree>
    <p:extLst>
      <p:ext uri="{BB962C8B-B14F-4D97-AF65-F5344CB8AC3E}">
        <p14:creationId xmlns:p14="http://schemas.microsoft.com/office/powerpoint/2010/main" val="23235278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By next Friday, please submit letters of intent. It really helps us with the planning process.</a:t>
            </a:r>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53</a:t>
            </a:fld>
            <a:endParaRPr lang="en-US"/>
          </a:p>
        </p:txBody>
      </p:sp>
    </p:spTree>
    <p:extLst>
      <p:ext uri="{BB962C8B-B14F-4D97-AF65-F5344CB8AC3E}">
        <p14:creationId xmlns:p14="http://schemas.microsoft.com/office/powerpoint/2010/main" val="11545700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54</a:t>
            </a:fld>
            <a:endParaRPr lang="en-US"/>
          </a:p>
        </p:txBody>
      </p:sp>
    </p:spTree>
    <p:extLst>
      <p:ext uri="{BB962C8B-B14F-4D97-AF65-F5344CB8AC3E}">
        <p14:creationId xmlns:p14="http://schemas.microsoft.com/office/powerpoint/2010/main" val="233140017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55</a:t>
            </a:fld>
            <a:endParaRPr lang="en-US"/>
          </a:p>
        </p:txBody>
      </p:sp>
    </p:spTree>
    <p:extLst>
      <p:ext uri="{BB962C8B-B14F-4D97-AF65-F5344CB8AC3E}">
        <p14:creationId xmlns:p14="http://schemas.microsoft.com/office/powerpoint/2010/main" val="3173685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year, the Governor allocated $30 million to the CalVIP grant. This is HUGE!! </a:t>
            </a:r>
          </a:p>
          <a:p>
            <a:r>
              <a:rPr lang="en-US" dirty="0"/>
              <a:t>The grant had been funded at $9 million annually, so this represents a triple increase.</a:t>
            </a:r>
          </a:p>
          <a:p>
            <a:r>
              <a:rPr lang="en-US" dirty="0"/>
              <a:t>This increase was due largely to the efforts of gun violence prevention advocates who organized and lobbied at the Capitol, arguing that California does not invest sufficient resources in gun violence reduction.</a:t>
            </a:r>
          </a:p>
          <a:p>
            <a:r>
              <a:rPr lang="en-US" dirty="0"/>
              <a:t>Read through how the money will go out to the field.</a:t>
            </a:r>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6</a:t>
            </a:fld>
            <a:endParaRPr lang="en-US"/>
          </a:p>
        </p:txBody>
      </p:sp>
    </p:spTree>
    <p:extLst>
      <p:ext uri="{BB962C8B-B14F-4D97-AF65-F5344CB8AC3E}">
        <p14:creationId xmlns:p14="http://schemas.microsoft.com/office/powerpoint/2010/main" val="1406193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year, the CalVIP funds have a longer lifespan than they had in the past. This means that we have the luxury of a 3-½ year contract term. </a:t>
            </a:r>
          </a:p>
          <a:p>
            <a:r>
              <a:rPr lang="en-US" dirty="0"/>
              <a:t>We are allowing 3 years for implementation and service delivery and then</a:t>
            </a:r>
          </a:p>
          <a:p>
            <a:r>
              <a:rPr lang="en-US" dirty="0"/>
              <a:t>A 6 month “tail” for you to complete a final evaluation report and conduct a financial audit.</a:t>
            </a:r>
          </a:p>
          <a:p>
            <a:r>
              <a:rPr lang="en-US" dirty="0"/>
              <a:t>It is important to note when you are developing your budgets (which we’ll talk about later) that you take into account the difference between these the grant project period and the contract term.</a:t>
            </a:r>
          </a:p>
          <a:p>
            <a:r>
              <a:rPr lang="en-US" dirty="0"/>
              <a:t>BSCC will not reimburse for anything other than evaluation and audit activities during those last 6 months.</a:t>
            </a:r>
          </a:p>
          <a:p>
            <a:r>
              <a:rPr lang="en-US" dirty="0"/>
              <a:t>June 30</a:t>
            </a:r>
            <a:r>
              <a:rPr lang="en-US" baseline="30000" dirty="0"/>
              <a:t>th</a:t>
            </a:r>
            <a:r>
              <a:rPr lang="en-US" dirty="0"/>
              <a:t>, program activities must end. </a:t>
            </a:r>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7</a:t>
            </a:fld>
            <a:endParaRPr lang="en-US"/>
          </a:p>
        </p:txBody>
      </p:sp>
    </p:spTree>
    <p:extLst>
      <p:ext uri="{BB962C8B-B14F-4D97-AF65-F5344CB8AC3E}">
        <p14:creationId xmlns:p14="http://schemas.microsoft.com/office/powerpoint/2010/main" val="3220063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8</a:t>
            </a:fld>
            <a:endParaRPr lang="en-US"/>
          </a:p>
        </p:txBody>
      </p:sp>
    </p:spTree>
    <p:extLst>
      <p:ext uri="{BB962C8B-B14F-4D97-AF65-F5344CB8AC3E}">
        <p14:creationId xmlns:p14="http://schemas.microsoft.com/office/powerpoint/2010/main" val="677453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9</a:t>
            </a:fld>
            <a:endParaRPr lang="en-US"/>
          </a:p>
        </p:txBody>
      </p:sp>
    </p:spTree>
    <p:extLst>
      <p:ext uri="{BB962C8B-B14F-4D97-AF65-F5344CB8AC3E}">
        <p14:creationId xmlns:p14="http://schemas.microsoft.com/office/powerpoint/2010/main" val="33327179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3" name="Rectangle 217"/>
          <p:cNvSpPr>
            <a:spLocks noChangeArrowheads="1"/>
          </p:cNvSpPr>
          <p:nvPr userDrawn="1"/>
        </p:nvSpPr>
        <p:spPr bwMode="auto">
          <a:xfrm>
            <a:off x="0" y="0"/>
            <a:ext cx="9144000" cy="1714500"/>
          </a:xfrm>
          <a:prstGeom prst="rect">
            <a:avLst/>
          </a:prstGeom>
          <a:solidFill>
            <a:srgbClr val="BF962F">
              <a:alpha val="60000"/>
            </a:srgbClr>
          </a:solidFill>
          <a:ln w="9525" algn="in">
            <a:noFill/>
            <a:miter lim="800000"/>
            <a:headEnd/>
            <a:tailEnd/>
          </a:ln>
        </p:spPr>
        <p:txBody>
          <a:bodyPr lIns="36576" tIns="36576" rIns="36576" bIns="36576"/>
          <a:lstStyle/>
          <a:p>
            <a:endParaRPr lang="en-US"/>
          </a:p>
        </p:txBody>
      </p:sp>
      <p:pic>
        <p:nvPicPr>
          <p:cNvPr id="15" name="Picture 220" descr="MP900439486[1]"/>
          <p:cNvPicPr>
            <a:picLocks noChangeArrowheads="1"/>
          </p:cNvPicPr>
          <p:nvPr userDrawn="1"/>
        </p:nvPicPr>
        <p:blipFill>
          <a:blip r:embed="rId2" cstate="print"/>
          <a:srcRect l="6728" t="14291" r="5042"/>
          <a:stretch>
            <a:fillRect/>
          </a:stretch>
        </p:blipFill>
        <p:spPr bwMode="auto">
          <a:xfrm>
            <a:off x="6553200" y="381000"/>
            <a:ext cx="2587752" cy="2590800"/>
          </a:xfrm>
          <a:prstGeom prst="rect">
            <a:avLst/>
          </a:prstGeom>
          <a:noFill/>
          <a:ln w="9525" algn="in">
            <a:noFill/>
            <a:miter lim="800000"/>
            <a:headEnd/>
            <a:tailEnd/>
          </a:ln>
        </p:spPr>
      </p:pic>
      <p:pic>
        <p:nvPicPr>
          <p:cNvPr id="32" name="Picture 220" descr="MP900439486[1]"/>
          <p:cNvPicPr>
            <a:picLocks noChangeAspect="1" noChangeArrowheads="1"/>
          </p:cNvPicPr>
          <p:nvPr userDrawn="1"/>
        </p:nvPicPr>
        <p:blipFill>
          <a:blip r:embed="rId3" cstate="print"/>
          <a:srcRect l="4348" r="20274" b="26092"/>
          <a:stretch>
            <a:fillRect/>
          </a:stretch>
        </p:blipFill>
        <p:spPr bwMode="auto">
          <a:xfrm flipH="1">
            <a:off x="2590800" y="381660"/>
            <a:ext cx="3962400" cy="2590140"/>
          </a:xfrm>
          <a:prstGeom prst="rect">
            <a:avLst/>
          </a:prstGeom>
          <a:noFill/>
          <a:ln w="9525" algn="in">
            <a:noFill/>
            <a:miter lim="800000"/>
            <a:headEnd/>
            <a:tailEnd/>
          </a:ln>
        </p:spPr>
      </p:pic>
      <p:pic>
        <p:nvPicPr>
          <p:cNvPr id="14" name="Picture 218" descr="MP900422246[1]"/>
          <p:cNvPicPr>
            <a:picLocks noChangeAspect="1" noChangeArrowheads="1"/>
          </p:cNvPicPr>
          <p:nvPr userDrawn="1"/>
        </p:nvPicPr>
        <p:blipFill>
          <a:blip r:embed="rId4" cstate="print"/>
          <a:srcRect t="19489" r="50450" b="4039"/>
          <a:stretch>
            <a:fillRect/>
          </a:stretch>
        </p:blipFill>
        <p:spPr bwMode="auto">
          <a:xfrm flipH="1">
            <a:off x="0" y="381000"/>
            <a:ext cx="2590800" cy="2667000"/>
          </a:xfrm>
          <a:prstGeom prst="rect">
            <a:avLst/>
          </a:prstGeom>
          <a:noFill/>
          <a:ln w="9525" algn="in">
            <a:noFill/>
            <a:miter lim="800000"/>
            <a:headEnd/>
            <a:tailEnd/>
          </a:ln>
        </p:spPr>
      </p:pic>
      <p:grpSp>
        <p:nvGrpSpPr>
          <p:cNvPr id="17" name="Group 221"/>
          <p:cNvGrpSpPr>
            <a:grpSpLocks/>
          </p:cNvGrpSpPr>
          <p:nvPr userDrawn="1"/>
        </p:nvGrpSpPr>
        <p:grpSpPr bwMode="auto">
          <a:xfrm>
            <a:off x="0" y="1752601"/>
            <a:ext cx="9144000" cy="2527300"/>
            <a:chOff x="106299000" y="112232102"/>
            <a:chExt cx="7772400" cy="2527844"/>
          </a:xfrm>
        </p:grpSpPr>
        <p:sp>
          <p:nvSpPr>
            <p:cNvPr id="18" name="Freeform 222"/>
            <p:cNvSpPr>
              <a:spLocks/>
            </p:cNvSpPr>
            <p:nvPr/>
          </p:nvSpPr>
          <p:spPr bwMode="auto">
            <a:xfrm>
              <a:off x="106299000" y="112357287"/>
              <a:ext cx="7772400" cy="2402659"/>
            </a:xfrm>
            <a:custGeom>
              <a:avLst/>
              <a:gdLst>
                <a:gd name="T0" fmla="*/ 5488891 w 8001000"/>
                <a:gd name="T1" fmla="*/ 137222 h 2473325"/>
                <a:gd name="T2" fmla="*/ 5449688 w 8001000"/>
                <a:gd name="T3" fmla="*/ 124155 h 2473325"/>
                <a:gd name="T4" fmla="*/ 5399589 w 8001000"/>
                <a:gd name="T5" fmla="*/ 111086 h 2473325"/>
                <a:gd name="T6" fmla="*/ 5342959 w 8001000"/>
                <a:gd name="T7" fmla="*/ 95839 h 2473325"/>
                <a:gd name="T8" fmla="*/ 5277613 w 8001000"/>
                <a:gd name="T9" fmla="*/ 78413 h 2473325"/>
                <a:gd name="T10" fmla="*/ 5203559 w 8001000"/>
                <a:gd name="T11" fmla="*/ 63165 h 2473325"/>
                <a:gd name="T12" fmla="*/ 5120785 w 8001000"/>
                <a:gd name="T13" fmla="*/ 47920 h 2473325"/>
                <a:gd name="T14" fmla="*/ 5029304 w 8001000"/>
                <a:gd name="T15" fmla="*/ 34850 h 2473325"/>
                <a:gd name="T16" fmla="*/ 4931291 w 8001000"/>
                <a:gd name="T17" fmla="*/ 21781 h 2473325"/>
                <a:gd name="T18" fmla="*/ 4824566 w 8001000"/>
                <a:gd name="T19" fmla="*/ 13069 h 2473325"/>
                <a:gd name="T20" fmla="*/ 4711301 w 8001000"/>
                <a:gd name="T21" fmla="*/ 4357 h 2473325"/>
                <a:gd name="T22" fmla="*/ 4589321 w 8001000"/>
                <a:gd name="T23" fmla="*/ 0 h 2473325"/>
                <a:gd name="T24" fmla="*/ 4458636 w 8001000"/>
                <a:gd name="T25" fmla="*/ 0 h 2473325"/>
                <a:gd name="T26" fmla="*/ 4321413 w 8001000"/>
                <a:gd name="T27" fmla="*/ 4357 h 2473325"/>
                <a:gd name="T28" fmla="*/ 4175477 w 8001000"/>
                <a:gd name="T29" fmla="*/ 13069 h 2473325"/>
                <a:gd name="T30" fmla="*/ 4023000 w 8001000"/>
                <a:gd name="T31" fmla="*/ 28316 h 2473325"/>
                <a:gd name="T32" fmla="*/ 3864009 w 8001000"/>
                <a:gd name="T33" fmla="*/ 47920 h 2473325"/>
                <a:gd name="T34" fmla="*/ 3696290 w 8001000"/>
                <a:gd name="T35" fmla="*/ 74057 h 2473325"/>
                <a:gd name="T36" fmla="*/ 3522037 w 8001000"/>
                <a:gd name="T37" fmla="*/ 108907 h 2473325"/>
                <a:gd name="T38" fmla="*/ 3341254 w 8001000"/>
                <a:gd name="T39" fmla="*/ 150292 h 2473325"/>
                <a:gd name="T40" fmla="*/ 3153935 w 8001000"/>
                <a:gd name="T41" fmla="*/ 198212 h 2473325"/>
                <a:gd name="T42" fmla="*/ 2957905 w 8001000"/>
                <a:gd name="T43" fmla="*/ 254845 h 2473325"/>
                <a:gd name="T44" fmla="*/ 2757517 w 8001000"/>
                <a:gd name="T45" fmla="*/ 322366 h 2473325"/>
                <a:gd name="T46" fmla="*/ 2554949 w 8001000"/>
                <a:gd name="T47" fmla="*/ 389888 h 2473325"/>
                <a:gd name="T48" fmla="*/ 2358918 w 8001000"/>
                <a:gd name="T49" fmla="*/ 446521 h 2473325"/>
                <a:gd name="T50" fmla="*/ 2169420 w 8001000"/>
                <a:gd name="T51" fmla="*/ 494441 h 2473325"/>
                <a:gd name="T52" fmla="*/ 1988638 w 8001000"/>
                <a:gd name="T53" fmla="*/ 535826 h 2473325"/>
                <a:gd name="T54" fmla="*/ 1812207 w 8001000"/>
                <a:gd name="T55" fmla="*/ 568498 h 2473325"/>
                <a:gd name="T56" fmla="*/ 1644493 w 8001000"/>
                <a:gd name="T57" fmla="*/ 594635 h 2473325"/>
                <a:gd name="T58" fmla="*/ 1483312 w 8001000"/>
                <a:gd name="T59" fmla="*/ 614239 h 2473325"/>
                <a:gd name="T60" fmla="*/ 1328663 w 8001000"/>
                <a:gd name="T61" fmla="*/ 627308 h 2473325"/>
                <a:gd name="T62" fmla="*/ 1182730 w 8001000"/>
                <a:gd name="T63" fmla="*/ 636020 h 2473325"/>
                <a:gd name="T64" fmla="*/ 1043330 w 8001000"/>
                <a:gd name="T65" fmla="*/ 640377 h 2473325"/>
                <a:gd name="T66" fmla="*/ 912641 w 8001000"/>
                <a:gd name="T67" fmla="*/ 638198 h 2473325"/>
                <a:gd name="T68" fmla="*/ 788486 w 8001000"/>
                <a:gd name="T69" fmla="*/ 633842 h 2473325"/>
                <a:gd name="T70" fmla="*/ 673043 w 8001000"/>
                <a:gd name="T71" fmla="*/ 625130 h 2473325"/>
                <a:gd name="T72" fmla="*/ 564137 w 8001000"/>
                <a:gd name="T73" fmla="*/ 614239 h 2473325"/>
                <a:gd name="T74" fmla="*/ 463943 w 8001000"/>
                <a:gd name="T75" fmla="*/ 601170 h 2473325"/>
                <a:gd name="T76" fmla="*/ 372461 w 8001000"/>
                <a:gd name="T77" fmla="*/ 585924 h 2473325"/>
                <a:gd name="T78" fmla="*/ 289694 w 8001000"/>
                <a:gd name="T79" fmla="*/ 570675 h 2473325"/>
                <a:gd name="T80" fmla="*/ 213457 w 8001000"/>
                <a:gd name="T81" fmla="*/ 555428 h 2473325"/>
                <a:gd name="T82" fmla="*/ 148114 w 8001000"/>
                <a:gd name="T83" fmla="*/ 538003 h 2473325"/>
                <a:gd name="T84" fmla="*/ 89304 w 8001000"/>
                <a:gd name="T85" fmla="*/ 522755 h 2473325"/>
                <a:gd name="T86" fmla="*/ 41385 w 8001000"/>
                <a:gd name="T87" fmla="*/ 507510 h 2473325"/>
                <a:gd name="T88" fmla="*/ 0 w 8001000"/>
                <a:gd name="T89" fmla="*/ 494441 h 2473325"/>
                <a:gd name="T90" fmla="*/ 0 w 8001000"/>
                <a:gd name="T91" fmla="*/ 1696776 h 2473325"/>
                <a:gd name="T92" fmla="*/ 5488891 w 8001000"/>
                <a:gd name="T93" fmla="*/ 1696776 h 2473325"/>
                <a:gd name="T94" fmla="*/ 5488891 w 8001000"/>
                <a:gd name="T95" fmla="*/ 137222 h 24733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001000"/>
                <a:gd name="T145" fmla="*/ 0 h 2473325"/>
                <a:gd name="T146" fmla="*/ 8001000 w 8001000"/>
                <a:gd name="T147" fmla="*/ 2473325 h 24733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001000" h="2473325">
                  <a:moveTo>
                    <a:pt x="8001000" y="200025"/>
                  </a:moveTo>
                  <a:lnTo>
                    <a:pt x="7943850" y="180975"/>
                  </a:lnTo>
                  <a:lnTo>
                    <a:pt x="7870825" y="161925"/>
                  </a:lnTo>
                  <a:lnTo>
                    <a:pt x="7788275" y="139700"/>
                  </a:lnTo>
                  <a:lnTo>
                    <a:pt x="7693025" y="114300"/>
                  </a:lnTo>
                  <a:lnTo>
                    <a:pt x="7585075" y="92075"/>
                  </a:lnTo>
                  <a:lnTo>
                    <a:pt x="7464425" y="69850"/>
                  </a:lnTo>
                  <a:lnTo>
                    <a:pt x="7331075" y="50800"/>
                  </a:lnTo>
                  <a:lnTo>
                    <a:pt x="7188200" y="31750"/>
                  </a:lnTo>
                  <a:lnTo>
                    <a:pt x="7032625" y="19050"/>
                  </a:lnTo>
                  <a:lnTo>
                    <a:pt x="6867525" y="6350"/>
                  </a:lnTo>
                  <a:lnTo>
                    <a:pt x="6689725" y="0"/>
                  </a:lnTo>
                  <a:lnTo>
                    <a:pt x="6499225" y="0"/>
                  </a:lnTo>
                  <a:lnTo>
                    <a:pt x="6299200" y="6350"/>
                  </a:lnTo>
                  <a:lnTo>
                    <a:pt x="6086475" y="19050"/>
                  </a:lnTo>
                  <a:lnTo>
                    <a:pt x="5864225" y="41275"/>
                  </a:lnTo>
                  <a:lnTo>
                    <a:pt x="5632450" y="69850"/>
                  </a:lnTo>
                  <a:lnTo>
                    <a:pt x="5387975" y="107950"/>
                  </a:lnTo>
                  <a:lnTo>
                    <a:pt x="5133975" y="158750"/>
                  </a:lnTo>
                  <a:lnTo>
                    <a:pt x="4870450" y="219075"/>
                  </a:lnTo>
                  <a:lnTo>
                    <a:pt x="4597400" y="288925"/>
                  </a:lnTo>
                  <a:lnTo>
                    <a:pt x="4311650" y="371475"/>
                  </a:lnTo>
                  <a:lnTo>
                    <a:pt x="4019550" y="469900"/>
                  </a:lnTo>
                  <a:lnTo>
                    <a:pt x="3724275" y="568325"/>
                  </a:lnTo>
                  <a:lnTo>
                    <a:pt x="3438525" y="650875"/>
                  </a:lnTo>
                  <a:lnTo>
                    <a:pt x="3162300" y="720725"/>
                  </a:lnTo>
                  <a:lnTo>
                    <a:pt x="2898775" y="781050"/>
                  </a:lnTo>
                  <a:lnTo>
                    <a:pt x="2641600" y="828675"/>
                  </a:lnTo>
                  <a:lnTo>
                    <a:pt x="2397125" y="866775"/>
                  </a:lnTo>
                  <a:lnTo>
                    <a:pt x="2162175" y="895350"/>
                  </a:lnTo>
                  <a:lnTo>
                    <a:pt x="1936750" y="914400"/>
                  </a:lnTo>
                  <a:lnTo>
                    <a:pt x="1724025" y="927100"/>
                  </a:lnTo>
                  <a:lnTo>
                    <a:pt x="1520825" y="933450"/>
                  </a:lnTo>
                  <a:lnTo>
                    <a:pt x="1330325" y="930275"/>
                  </a:lnTo>
                  <a:lnTo>
                    <a:pt x="1149350" y="923925"/>
                  </a:lnTo>
                  <a:lnTo>
                    <a:pt x="981075" y="911225"/>
                  </a:lnTo>
                  <a:lnTo>
                    <a:pt x="822325" y="895350"/>
                  </a:lnTo>
                  <a:lnTo>
                    <a:pt x="676275" y="876300"/>
                  </a:lnTo>
                  <a:lnTo>
                    <a:pt x="542925" y="854075"/>
                  </a:lnTo>
                  <a:lnTo>
                    <a:pt x="422275" y="831850"/>
                  </a:lnTo>
                  <a:lnTo>
                    <a:pt x="311150" y="809625"/>
                  </a:lnTo>
                  <a:lnTo>
                    <a:pt x="215900" y="784225"/>
                  </a:lnTo>
                  <a:lnTo>
                    <a:pt x="130175" y="762000"/>
                  </a:lnTo>
                  <a:lnTo>
                    <a:pt x="60325" y="739775"/>
                  </a:lnTo>
                  <a:lnTo>
                    <a:pt x="0" y="720725"/>
                  </a:lnTo>
                  <a:lnTo>
                    <a:pt x="0" y="2473325"/>
                  </a:lnTo>
                  <a:lnTo>
                    <a:pt x="8001000" y="2473325"/>
                  </a:lnTo>
                  <a:lnTo>
                    <a:pt x="8001000" y="200025"/>
                  </a:lnTo>
                  <a:close/>
                </a:path>
              </a:pathLst>
            </a:custGeom>
            <a:solidFill>
              <a:srgbClr val="FFFFFE"/>
            </a:solidFill>
            <a:ln w="0" cap="flat" cmpd="sng" algn="ctr">
              <a:solidFill>
                <a:srgbClr val="FFFFFE"/>
              </a:solidFill>
              <a:prstDash val="solid"/>
              <a:round/>
              <a:headEnd/>
              <a:tailEnd/>
            </a:ln>
          </p:spPr>
          <p:txBody>
            <a:bodyPr/>
            <a:lstStyle/>
            <a:p>
              <a:endParaRPr lang="en-US"/>
            </a:p>
          </p:txBody>
        </p:sp>
        <p:sp>
          <p:nvSpPr>
            <p:cNvPr id="19" name="Freeform 223"/>
            <p:cNvSpPr>
              <a:spLocks/>
            </p:cNvSpPr>
            <p:nvPr/>
          </p:nvSpPr>
          <p:spPr bwMode="auto">
            <a:xfrm>
              <a:off x="106299000" y="112232102"/>
              <a:ext cx="7772400" cy="900836"/>
            </a:xfrm>
            <a:custGeom>
              <a:avLst/>
              <a:gdLst>
                <a:gd name="T0" fmla="*/ 8073705 w 7747804"/>
                <a:gd name="T1" fmla="*/ 193695 h 900836"/>
                <a:gd name="T2" fmla="*/ 8016023 w 7747804"/>
                <a:gd name="T3" fmla="*/ 175248 h 900836"/>
                <a:gd name="T4" fmla="*/ 7942338 w 7747804"/>
                <a:gd name="T5" fmla="*/ 153726 h 900836"/>
                <a:gd name="T6" fmla="*/ 7859030 w 7747804"/>
                <a:gd name="T7" fmla="*/ 132205 h 900836"/>
                <a:gd name="T8" fmla="*/ 7762918 w 7747804"/>
                <a:gd name="T9" fmla="*/ 110683 h 900836"/>
                <a:gd name="T10" fmla="*/ 7653997 w 7747804"/>
                <a:gd name="T11" fmla="*/ 86087 h 900836"/>
                <a:gd name="T12" fmla="*/ 7532240 w 7747804"/>
                <a:gd name="T13" fmla="*/ 67640 h 900836"/>
                <a:gd name="T14" fmla="*/ 7400880 w 7747804"/>
                <a:gd name="T15" fmla="*/ 46118 h 900836"/>
                <a:gd name="T16" fmla="*/ 7253510 w 7747804"/>
                <a:gd name="T17" fmla="*/ 30745 h 900836"/>
                <a:gd name="T18" fmla="*/ 7096517 w 7747804"/>
                <a:gd name="T19" fmla="*/ 15373 h 900836"/>
                <a:gd name="T20" fmla="*/ 6929922 w 7747804"/>
                <a:gd name="T21" fmla="*/ 6149 h 900836"/>
                <a:gd name="T22" fmla="*/ 6750506 w 7747804"/>
                <a:gd name="T23" fmla="*/ 0 h 900836"/>
                <a:gd name="T24" fmla="*/ 6558270 w 7747804"/>
                <a:gd name="T25" fmla="*/ 0 h 900836"/>
                <a:gd name="T26" fmla="*/ 6356436 w 7747804"/>
                <a:gd name="T27" fmla="*/ 6149 h 900836"/>
                <a:gd name="T28" fmla="*/ 6141768 w 7747804"/>
                <a:gd name="T29" fmla="*/ 18447 h 900836"/>
                <a:gd name="T30" fmla="*/ 5917511 w 7747804"/>
                <a:gd name="T31" fmla="*/ 36894 h 900836"/>
                <a:gd name="T32" fmla="*/ 5683635 w 7747804"/>
                <a:gd name="T33" fmla="*/ 67640 h 900836"/>
                <a:gd name="T34" fmla="*/ 5436926 w 7747804"/>
                <a:gd name="T35" fmla="*/ 104534 h 900836"/>
                <a:gd name="T36" fmla="*/ 5180623 w 7747804"/>
                <a:gd name="T37" fmla="*/ 150652 h 900836"/>
                <a:gd name="T38" fmla="*/ 4914709 w 7747804"/>
                <a:gd name="T39" fmla="*/ 209068 h 900836"/>
                <a:gd name="T40" fmla="*/ 4639174 w 7747804"/>
                <a:gd name="T41" fmla="*/ 276708 h 900836"/>
                <a:gd name="T42" fmla="*/ 4350825 w 7747804"/>
                <a:gd name="T43" fmla="*/ 359720 h 900836"/>
                <a:gd name="T44" fmla="*/ 4056076 w 7747804"/>
                <a:gd name="T45" fmla="*/ 451956 h 900836"/>
                <a:gd name="T46" fmla="*/ 3758117 w 7747804"/>
                <a:gd name="T47" fmla="*/ 547266 h 900836"/>
                <a:gd name="T48" fmla="*/ 3469770 w 7747804"/>
                <a:gd name="T49" fmla="*/ 627204 h 900836"/>
                <a:gd name="T50" fmla="*/ 3191032 w 7747804"/>
                <a:gd name="T51" fmla="*/ 697918 h 900836"/>
                <a:gd name="T52" fmla="*/ 2925117 w 7747804"/>
                <a:gd name="T53" fmla="*/ 753259 h 900836"/>
                <a:gd name="T54" fmla="*/ 2665602 w 7747804"/>
                <a:gd name="T55" fmla="*/ 802452 h 900836"/>
                <a:gd name="T56" fmla="*/ 2418905 w 7747804"/>
                <a:gd name="T57" fmla="*/ 839346 h 900836"/>
                <a:gd name="T58" fmla="*/ 2181825 w 7747804"/>
                <a:gd name="T59" fmla="*/ 863942 h 900836"/>
                <a:gd name="T60" fmla="*/ 1954354 w 7747804"/>
                <a:gd name="T61" fmla="*/ 885464 h 900836"/>
                <a:gd name="T62" fmla="*/ 1739696 w 7747804"/>
                <a:gd name="T63" fmla="*/ 894687 h 900836"/>
                <a:gd name="T64" fmla="*/ 1534648 w 7747804"/>
                <a:gd name="T65" fmla="*/ 900836 h 900836"/>
                <a:gd name="T66" fmla="*/ 1342417 w 7747804"/>
                <a:gd name="T67" fmla="*/ 900836 h 900836"/>
                <a:gd name="T68" fmla="*/ 1159798 w 7747804"/>
                <a:gd name="T69" fmla="*/ 891613 h 900836"/>
                <a:gd name="T70" fmla="*/ 989991 w 7747804"/>
                <a:gd name="T71" fmla="*/ 882389 h 900836"/>
                <a:gd name="T72" fmla="*/ 829798 w 7747804"/>
                <a:gd name="T73" fmla="*/ 867017 h 900836"/>
                <a:gd name="T74" fmla="*/ 682423 w 7747804"/>
                <a:gd name="T75" fmla="*/ 848569 h 900836"/>
                <a:gd name="T76" fmla="*/ 547860 w 7747804"/>
                <a:gd name="T77" fmla="*/ 827048 h 900836"/>
                <a:gd name="T78" fmla="*/ 426112 w 7747804"/>
                <a:gd name="T79" fmla="*/ 805526 h 900836"/>
                <a:gd name="T80" fmla="*/ 313980 w 7747804"/>
                <a:gd name="T81" fmla="*/ 780930 h 900836"/>
                <a:gd name="T82" fmla="*/ 217862 w 7747804"/>
                <a:gd name="T83" fmla="*/ 756334 h 900836"/>
                <a:gd name="T84" fmla="*/ 131358 w 7747804"/>
                <a:gd name="T85" fmla="*/ 734812 h 900836"/>
                <a:gd name="T86" fmla="*/ 57669 w 7747804"/>
                <a:gd name="T87" fmla="*/ 713290 h 900836"/>
                <a:gd name="T88" fmla="*/ 0 w 7747804"/>
                <a:gd name="T89" fmla="*/ 694843 h 9008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747804"/>
                <a:gd name="T136" fmla="*/ 0 h 900836"/>
                <a:gd name="T137" fmla="*/ 7747804 w 7747804"/>
                <a:gd name="T138" fmla="*/ 900836 h 9008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747804" h="900836">
                  <a:moveTo>
                    <a:pt x="7747804" y="193695"/>
                  </a:moveTo>
                  <a:lnTo>
                    <a:pt x="7692462" y="175248"/>
                  </a:lnTo>
                  <a:lnTo>
                    <a:pt x="7621748" y="153726"/>
                  </a:lnTo>
                  <a:lnTo>
                    <a:pt x="7541811" y="132205"/>
                  </a:lnTo>
                  <a:lnTo>
                    <a:pt x="7449575" y="110683"/>
                  </a:lnTo>
                  <a:lnTo>
                    <a:pt x="7345041" y="86087"/>
                  </a:lnTo>
                  <a:lnTo>
                    <a:pt x="7228209" y="67640"/>
                  </a:lnTo>
                  <a:lnTo>
                    <a:pt x="7102154" y="46118"/>
                  </a:lnTo>
                  <a:lnTo>
                    <a:pt x="6960725" y="30745"/>
                  </a:lnTo>
                  <a:lnTo>
                    <a:pt x="6810074" y="15373"/>
                  </a:lnTo>
                  <a:lnTo>
                    <a:pt x="6650198" y="6149"/>
                  </a:lnTo>
                  <a:lnTo>
                    <a:pt x="6478025" y="0"/>
                  </a:lnTo>
                  <a:lnTo>
                    <a:pt x="6293553" y="0"/>
                  </a:lnTo>
                  <a:lnTo>
                    <a:pt x="6099858" y="6149"/>
                  </a:lnTo>
                  <a:lnTo>
                    <a:pt x="5893865" y="18447"/>
                  </a:lnTo>
                  <a:lnTo>
                    <a:pt x="5678648" y="36894"/>
                  </a:lnTo>
                  <a:lnTo>
                    <a:pt x="5454208" y="67640"/>
                  </a:lnTo>
                  <a:lnTo>
                    <a:pt x="5217470" y="104534"/>
                  </a:lnTo>
                  <a:lnTo>
                    <a:pt x="4971508" y="150652"/>
                  </a:lnTo>
                  <a:lnTo>
                    <a:pt x="4716322" y="209068"/>
                  </a:lnTo>
                  <a:lnTo>
                    <a:pt x="4451913" y="276708"/>
                  </a:lnTo>
                  <a:lnTo>
                    <a:pt x="4175205" y="359720"/>
                  </a:lnTo>
                  <a:lnTo>
                    <a:pt x="3892349" y="451956"/>
                  </a:lnTo>
                  <a:lnTo>
                    <a:pt x="3606418" y="547266"/>
                  </a:lnTo>
                  <a:lnTo>
                    <a:pt x="3329711" y="627204"/>
                  </a:lnTo>
                  <a:lnTo>
                    <a:pt x="3062227" y="697918"/>
                  </a:lnTo>
                  <a:lnTo>
                    <a:pt x="2807042" y="753259"/>
                  </a:lnTo>
                  <a:lnTo>
                    <a:pt x="2558005" y="802452"/>
                  </a:lnTo>
                  <a:lnTo>
                    <a:pt x="2321267" y="839346"/>
                  </a:lnTo>
                  <a:lnTo>
                    <a:pt x="2093752" y="863942"/>
                  </a:lnTo>
                  <a:lnTo>
                    <a:pt x="1875461" y="885464"/>
                  </a:lnTo>
                  <a:lnTo>
                    <a:pt x="1669467" y="894687"/>
                  </a:lnTo>
                  <a:lnTo>
                    <a:pt x="1472698" y="900836"/>
                  </a:lnTo>
                  <a:lnTo>
                    <a:pt x="1288226" y="900836"/>
                  </a:lnTo>
                  <a:lnTo>
                    <a:pt x="1112978" y="891613"/>
                  </a:lnTo>
                  <a:lnTo>
                    <a:pt x="950028" y="882389"/>
                  </a:lnTo>
                  <a:lnTo>
                    <a:pt x="796302" y="867017"/>
                  </a:lnTo>
                  <a:lnTo>
                    <a:pt x="654874" y="848569"/>
                  </a:lnTo>
                  <a:lnTo>
                    <a:pt x="525744" y="827048"/>
                  </a:lnTo>
                  <a:lnTo>
                    <a:pt x="408912" y="805526"/>
                  </a:lnTo>
                  <a:lnTo>
                    <a:pt x="301304" y="780930"/>
                  </a:lnTo>
                  <a:lnTo>
                    <a:pt x="209068" y="756334"/>
                  </a:lnTo>
                  <a:lnTo>
                    <a:pt x="126056" y="734812"/>
                  </a:lnTo>
                  <a:lnTo>
                    <a:pt x="55342" y="713290"/>
                  </a:lnTo>
                  <a:lnTo>
                    <a:pt x="0" y="694843"/>
                  </a:lnTo>
                </a:path>
              </a:pathLst>
            </a:custGeom>
            <a:noFill/>
            <a:ln w="9224" algn="ctr">
              <a:solidFill>
                <a:srgbClr val="FFFFFE"/>
              </a:solidFill>
              <a:prstDash val="solid"/>
              <a:round/>
              <a:headEnd/>
              <a:tailEnd/>
            </a:ln>
          </p:spPr>
          <p:txBody>
            <a:bodyPr/>
            <a:lstStyle/>
            <a:p>
              <a:endParaRPr lang="en-US"/>
            </a:p>
          </p:txBody>
        </p:sp>
      </p:grpSp>
      <p:sp>
        <p:nvSpPr>
          <p:cNvPr id="22" name="Line 229"/>
          <p:cNvSpPr>
            <a:spLocks noChangeShapeType="1"/>
          </p:cNvSpPr>
          <p:nvPr userDrawn="1"/>
        </p:nvSpPr>
        <p:spPr bwMode="auto">
          <a:xfrm flipH="1" flipV="1">
            <a:off x="0" y="381001"/>
            <a:ext cx="9144000" cy="0"/>
          </a:xfrm>
          <a:prstGeom prst="line">
            <a:avLst/>
          </a:prstGeom>
          <a:noFill/>
          <a:ln w="9525" algn="ctr">
            <a:solidFill>
              <a:srgbClr val="FFFFFE"/>
            </a:solidFill>
            <a:round/>
            <a:headEnd/>
            <a:tailEnd/>
          </a:ln>
        </p:spPr>
        <p:txBody>
          <a:bodyPr lIns="36576" tIns="36576" rIns="36576" bIns="36576"/>
          <a:lstStyle/>
          <a:p>
            <a:endParaRPr lang="en-US"/>
          </a:p>
        </p:txBody>
      </p:sp>
      <p:sp>
        <p:nvSpPr>
          <p:cNvPr id="23" name="Line 230"/>
          <p:cNvSpPr>
            <a:spLocks noChangeShapeType="1"/>
          </p:cNvSpPr>
          <p:nvPr userDrawn="1"/>
        </p:nvSpPr>
        <p:spPr bwMode="auto">
          <a:xfrm>
            <a:off x="6553200" y="381000"/>
            <a:ext cx="0" cy="1645920"/>
          </a:xfrm>
          <a:prstGeom prst="line">
            <a:avLst/>
          </a:prstGeom>
          <a:noFill/>
          <a:ln w="9525" algn="ctr">
            <a:solidFill>
              <a:srgbClr val="FFFFFE"/>
            </a:solidFill>
            <a:round/>
            <a:headEnd/>
            <a:tailEnd/>
          </a:ln>
        </p:spPr>
        <p:txBody>
          <a:bodyPr lIns="36576" tIns="36576" rIns="36576" bIns="36576"/>
          <a:lstStyle/>
          <a:p>
            <a:endParaRPr lang="en-US"/>
          </a:p>
        </p:txBody>
      </p:sp>
      <p:sp>
        <p:nvSpPr>
          <p:cNvPr id="24" name="Line 231"/>
          <p:cNvSpPr>
            <a:spLocks noChangeShapeType="1"/>
          </p:cNvSpPr>
          <p:nvPr userDrawn="1"/>
        </p:nvSpPr>
        <p:spPr bwMode="auto">
          <a:xfrm>
            <a:off x="2590800" y="381000"/>
            <a:ext cx="0" cy="2377440"/>
          </a:xfrm>
          <a:prstGeom prst="line">
            <a:avLst/>
          </a:prstGeom>
          <a:noFill/>
          <a:ln w="9525" algn="ctr">
            <a:solidFill>
              <a:srgbClr val="FFFFFE"/>
            </a:solidFill>
            <a:round/>
            <a:headEnd/>
            <a:tailEnd/>
          </a:ln>
        </p:spPr>
        <p:txBody>
          <a:bodyPr lIns="36576" tIns="36576" rIns="36576" bIns="36576"/>
          <a:lstStyle/>
          <a:p>
            <a:endParaRPr lang="en-US"/>
          </a:p>
        </p:txBody>
      </p:sp>
      <p:pic>
        <p:nvPicPr>
          <p:cNvPr id="31" name="Picture 9"/>
          <p:cNvPicPr>
            <a:picLocks noChangeAspect="1" noChangeArrowheads="1"/>
          </p:cNvPicPr>
          <p:nvPr userDrawn="1"/>
        </p:nvPicPr>
        <p:blipFill>
          <a:blip r:embed="rId5" cstate="print"/>
          <a:srcRect/>
          <a:stretch>
            <a:fillRect/>
          </a:stretch>
        </p:blipFill>
        <p:spPr bwMode="auto">
          <a:xfrm>
            <a:off x="0" y="5387975"/>
            <a:ext cx="9144000" cy="1476433"/>
          </a:xfrm>
          <a:prstGeom prst="rect">
            <a:avLst/>
          </a:prstGeom>
          <a:noFill/>
          <a:ln w="9525">
            <a:noFill/>
            <a:miter lim="800000"/>
            <a:headEnd/>
            <a:tailEnd/>
          </a:ln>
          <a:effectLst/>
        </p:spPr>
      </p:pic>
      <p:sp>
        <p:nvSpPr>
          <p:cNvPr id="6146" name="Rectangle 2"/>
          <p:cNvSpPr>
            <a:spLocks noGrp="1" noChangeArrowheads="1"/>
          </p:cNvSpPr>
          <p:nvPr>
            <p:ph type="subTitle" idx="1"/>
          </p:nvPr>
        </p:nvSpPr>
        <p:spPr>
          <a:xfrm>
            <a:off x="2133600" y="3886200"/>
            <a:ext cx="6858000" cy="609600"/>
          </a:xfrm>
        </p:spPr>
        <p:txBody>
          <a:bodyPr/>
          <a:lstStyle>
            <a:lvl1pPr marL="0" indent="0" algn="ctr">
              <a:buFont typeface="Wingdings" pitchFamily="2" charset="2"/>
              <a:buNone/>
              <a:defRPr sz="2400">
                <a:solidFill>
                  <a:srgbClr val="BF962F"/>
                </a:solidFill>
                <a:latin typeface="+mj-lt"/>
              </a:defRPr>
            </a:lvl1pPr>
          </a:lstStyle>
          <a:p>
            <a:r>
              <a:rPr lang="en-US" dirty="0"/>
              <a:t>Click to edit Master subtitle style</a:t>
            </a:r>
          </a:p>
        </p:txBody>
      </p:sp>
      <p:sp>
        <p:nvSpPr>
          <p:cNvPr id="6156" name="Rectangle 12"/>
          <p:cNvSpPr>
            <a:spLocks noGrp="1" noChangeArrowheads="1"/>
          </p:cNvSpPr>
          <p:nvPr>
            <p:ph type="ctrTitle"/>
          </p:nvPr>
        </p:nvSpPr>
        <p:spPr>
          <a:xfrm>
            <a:off x="2133600" y="3124200"/>
            <a:ext cx="6858000" cy="762000"/>
          </a:xfrm>
          <a:noFill/>
          <a:ln>
            <a:noFill/>
          </a:ln>
          <a:scene3d>
            <a:camera prst="orthographicFront"/>
            <a:lightRig rig="balanced" dir="t"/>
          </a:scene3d>
          <a:sp3d prstMaterial="clear"/>
        </p:spPr>
        <p:txBody>
          <a:bodyPr anchor="ctr"/>
          <a:lstStyle>
            <a:lvl1pPr>
              <a:defRPr sz="3200" cap="none" baseline="0">
                <a:solidFill>
                  <a:srgbClr val="1E3C78"/>
                </a:solidFill>
              </a:defRPr>
            </a:lvl1pPr>
          </a:lstStyle>
          <a:p>
            <a:r>
              <a:rPr lang="en-US" dirty="0"/>
              <a:t>Click to edit Master title style</a:t>
            </a:r>
          </a:p>
        </p:txBody>
      </p:sp>
      <p:sp>
        <p:nvSpPr>
          <p:cNvPr id="12" name="Rectangle 5"/>
          <p:cNvSpPr>
            <a:spLocks noGrp="1" noChangeArrowheads="1"/>
          </p:cNvSpPr>
          <p:nvPr>
            <p:ph type="sldNum" sz="quarter" idx="12"/>
          </p:nvPr>
        </p:nvSpPr>
        <p:spPr>
          <a:xfrm>
            <a:off x="0" y="6553200"/>
            <a:ext cx="381000" cy="304800"/>
          </a:xfrm>
        </p:spPr>
        <p:txBody>
          <a:bodyPr/>
          <a:lstStyle>
            <a:lvl1pPr>
              <a:defRPr/>
            </a:lvl1pPr>
          </a:lstStyle>
          <a:p>
            <a:pPr>
              <a:defRPr/>
            </a:pPr>
            <a:fld id="{7ED48888-3581-4331-A0A4-93E9F0A57B37}" type="slidenum">
              <a:rPr lang="en-US"/>
              <a:pPr>
                <a:defRPr/>
              </a:pPr>
              <a:t>‹#›</a:t>
            </a:fld>
            <a:endParaRPr lang="en-US"/>
          </a:p>
        </p:txBody>
      </p:sp>
      <p:pic>
        <p:nvPicPr>
          <p:cNvPr id="26" name="Picture 25" descr="Blue Gold Logo.png"/>
          <p:cNvPicPr>
            <a:picLocks noChangeAspect="1"/>
          </p:cNvPicPr>
          <p:nvPr/>
        </p:nvPicPr>
        <p:blipFill>
          <a:blip r:embed="rId6" cstate="print"/>
          <a:stretch>
            <a:fillRect/>
          </a:stretch>
        </p:blipFill>
        <p:spPr>
          <a:xfrm>
            <a:off x="533400" y="5485403"/>
            <a:ext cx="2011680" cy="68679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title"/>
          </p:nvPr>
        </p:nvSpPr>
        <p:spPr>
          <a:xfrm>
            <a:off x="0" y="152400"/>
            <a:ext cx="9144000" cy="838200"/>
          </a:xfrm>
        </p:spPr>
        <p:txBody>
          <a:bodyPr tIns="0" bIns="0" anchor="ctr" anchorCtr="0"/>
          <a:lstStyle/>
          <a:p>
            <a:r>
              <a:rPr lang="en-US" dirty="0"/>
              <a:t>Click to edit Master title style</a:t>
            </a:r>
          </a:p>
        </p:txBody>
      </p:sp>
      <p:pic>
        <p:nvPicPr>
          <p:cNvPr id="12" name="Picture 11" descr="Blue Gold Logo.png"/>
          <p:cNvPicPr>
            <a:picLocks noChangeAspect="1"/>
          </p:cNvPicPr>
          <p:nvPr userDrawn="1"/>
        </p:nvPicPr>
        <p:blipFill>
          <a:blip r:embed="rId2" cstate="print"/>
          <a:stretch>
            <a:fillRect/>
          </a:stretch>
        </p:blipFill>
        <p:spPr>
          <a:xfrm>
            <a:off x="7863840" y="6309360"/>
            <a:ext cx="1097280" cy="37461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143000"/>
            <a:ext cx="5111750" cy="50292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143000"/>
            <a:ext cx="3008313" cy="5029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itle 1"/>
          <p:cNvSpPr>
            <a:spLocks noGrp="1"/>
          </p:cNvSpPr>
          <p:nvPr>
            <p:ph type="title"/>
          </p:nvPr>
        </p:nvSpPr>
        <p:spPr>
          <a:xfrm>
            <a:off x="0" y="152400"/>
            <a:ext cx="9144000" cy="838200"/>
          </a:xfrm>
        </p:spPr>
        <p:txBody>
          <a:bodyPr tIns="0" bIns="0" anchor="ctr" anchorCtr="0"/>
          <a:lstStyle/>
          <a:p>
            <a:r>
              <a:rPr lang="en-US" dirty="0"/>
              <a:t>Click to edit Master title style</a:t>
            </a:r>
          </a:p>
        </p:txBody>
      </p:sp>
      <p:pic>
        <p:nvPicPr>
          <p:cNvPr id="11" name="Picture 2"/>
          <p:cNvPicPr>
            <a:picLocks noChangeAspect="1" noChangeArrowheads="1"/>
          </p:cNvPicPr>
          <p:nvPr userDrawn="1"/>
        </p:nvPicPr>
        <p:blipFill>
          <a:blip r:embed="rId2" cstate="print"/>
          <a:srcRect/>
          <a:stretch>
            <a:fillRect/>
          </a:stretch>
        </p:blipFill>
        <p:spPr bwMode="auto">
          <a:xfrm>
            <a:off x="-6350" y="5791200"/>
            <a:ext cx="9156700" cy="1079500"/>
          </a:xfrm>
          <a:prstGeom prst="rect">
            <a:avLst/>
          </a:prstGeom>
          <a:noFill/>
          <a:ln w="9525">
            <a:noFill/>
            <a:miter lim="800000"/>
            <a:headEnd/>
            <a:tailEnd/>
          </a:ln>
          <a:effectLst/>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828800" y="1066800"/>
            <a:ext cx="6217920" cy="4495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828800" y="5595938"/>
            <a:ext cx="62179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2"/>
          <p:cNvPicPr>
            <a:picLocks noChangeAspect="1" noChangeArrowheads="1"/>
          </p:cNvPicPr>
          <p:nvPr userDrawn="1"/>
        </p:nvPicPr>
        <p:blipFill>
          <a:blip r:embed="rId2" cstate="print"/>
          <a:srcRect r="26784"/>
          <a:stretch>
            <a:fillRect/>
          </a:stretch>
        </p:blipFill>
        <p:spPr bwMode="auto">
          <a:xfrm rot="5400000" flipH="1">
            <a:off x="-2693988" y="2693988"/>
            <a:ext cx="6858001" cy="1470025"/>
          </a:xfrm>
          <a:prstGeom prst="rect">
            <a:avLst/>
          </a:prstGeom>
          <a:noFill/>
          <a:ln w="9525">
            <a:noFill/>
            <a:miter lim="800000"/>
            <a:headEnd/>
            <a:tailEnd/>
          </a:ln>
          <a:effectLst/>
        </p:spPr>
      </p:pic>
      <p:sp>
        <p:nvSpPr>
          <p:cNvPr id="9" name="Title 1"/>
          <p:cNvSpPr>
            <a:spLocks noGrp="1"/>
          </p:cNvSpPr>
          <p:nvPr>
            <p:ph type="title"/>
          </p:nvPr>
        </p:nvSpPr>
        <p:spPr>
          <a:xfrm>
            <a:off x="914400" y="152400"/>
            <a:ext cx="8229600" cy="838200"/>
          </a:xfrm>
          <a:noFill/>
          <a:scene3d>
            <a:camera prst="orthographicFront"/>
            <a:lightRig rig="balanced" dir="t"/>
          </a:scene3d>
          <a:sp3d prstMaterial="clear"/>
        </p:spPr>
        <p:txBody>
          <a:bodyPr tIns="0" bIns="0" anchor="ctr" anchorCtr="0"/>
          <a:lstStyle>
            <a:lvl1pPr marL="400050" indent="0">
              <a:defRPr>
                <a:solidFill>
                  <a:srgbClr val="1E3C78"/>
                </a:solidFill>
              </a:defRPr>
            </a:lvl1pPr>
          </a:lstStyle>
          <a:p>
            <a:r>
              <a:rPr lang="en-US" dirty="0"/>
              <a:t>Click to edit Master title style</a:t>
            </a:r>
          </a:p>
        </p:txBody>
      </p:sp>
      <p:pic>
        <p:nvPicPr>
          <p:cNvPr id="11" name="Picture 10" descr="Blue Gold Logo.png"/>
          <p:cNvPicPr>
            <a:picLocks noChangeAspect="1"/>
          </p:cNvPicPr>
          <p:nvPr userDrawn="1"/>
        </p:nvPicPr>
        <p:blipFill>
          <a:blip r:embed="rId3" cstate="print"/>
          <a:stretch>
            <a:fillRect/>
          </a:stretch>
        </p:blipFill>
        <p:spPr>
          <a:xfrm>
            <a:off x="7863840" y="6309360"/>
            <a:ext cx="1097280" cy="37461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8" name="Picture 7" descr="Blue Gold Logo.png"/>
          <p:cNvPicPr>
            <a:picLocks noChangeAspect="1"/>
          </p:cNvPicPr>
          <p:nvPr userDrawn="1"/>
        </p:nvPicPr>
        <p:blipFill>
          <a:blip r:embed="rId2" cstate="print"/>
          <a:stretch>
            <a:fillRect/>
          </a:stretch>
        </p:blipFill>
        <p:spPr>
          <a:xfrm>
            <a:off x="7863840" y="6309360"/>
            <a:ext cx="1097280" cy="37461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Vertical Title and Text">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srcRect/>
          <a:stretch>
            <a:fillRect/>
          </a:stretch>
        </p:blipFill>
        <p:spPr bwMode="auto">
          <a:xfrm>
            <a:off x="-6350" y="5791200"/>
            <a:ext cx="9156700" cy="1079500"/>
          </a:xfrm>
          <a:prstGeom prst="rect">
            <a:avLst/>
          </a:prstGeom>
          <a:noFill/>
          <a:ln w="9525">
            <a:noFill/>
            <a:miter lim="800000"/>
            <a:headEnd/>
            <a:tailEnd/>
          </a:ln>
          <a:effec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Vertical Title and Text">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print"/>
          <a:srcRect r="26784"/>
          <a:stretch>
            <a:fillRect/>
          </a:stretch>
        </p:blipFill>
        <p:spPr bwMode="auto">
          <a:xfrm rot="5400000" flipH="1">
            <a:off x="-2693988" y="2693988"/>
            <a:ext cx="6858001" cy="1470025"/>
          </a:xfrm>
          <a:prstGeom prst="rect">
            <a:avLst/>
          </a:prstGeom>
          <a:noFill/>
          <a:ln w="9525">
            <a:noFill/>
            <a:miter lim="800000"/>
            <a:headEnd/>
            <a:tailEnd/>
          </a:ln>
          <a:effectLst/>
        </p:spPr>
      </p:pic>
      <p:pic>
        <p:nvPicPr>
          <p:cNvPr id="3" name="Picture 2" descr="Blue Gold Logo.png"/>
          <p:cNvPicPr>
            <a:picLocks noChangeAspect="1"/>
          </p:cNvPicPr>
          <p:nvPr userDrawn="1"/>
        </p:nvPicPr>
        <p:blipFill>
          <a:blip r:embed="rId3" cstate="print"/>
          <a:stretch>
            <a:fillRect/>
          </a:stretch>
        </p:blipFill>
        <p:spPr>
          <a:xfrm>
            <a:off x="7863840" y="6309360"/>
            <a:ext cx="1097280" cy="374617"/>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Vertical Title and Text">
    <p:bg>
      <p:bgPr>
        <a:solidFill>
          <a:schemeClr val="bg1"/>
        </a:solidFill>
        <a:effectLst/>
      </p:bgPr>
    </p:bg>
    <p:spTree>
      <p:nvGrpSpPr>
        <p:cNvPr id="1" name=""/>
        <p:cNvGrpSpPr/>
        <p:nvPr/>
      </p:nvGrpSpPr>
      <p:grpSpPr>
        <a:xfrm>
          <a:off x="0" y="0"/>
          <a:ext cx="0" cy="0"/>
          <a:chOff x="0" y="0"/>
          <a:chExt cx="0" cy="0"/>
        </a:xfrm>
      </p:grpSpPr>
      <p:pic>
        <p:nvPicPr>
          <p:cNvPr id="3" name="Picture 2" descr="Blue Gold Logo.png"/>
          <p:cNvPicPr>
            <a:picLocks noChangeAspect="1"/>
          </p:cNvPicPr>
          <p:nvPr userDrawn="1"/>
        </p:nvPicPr>
        <p:blipFill>
          <a:blip r:embed="rId2" cstate="print"/>
          <a:stretch>
            <a:fillRect/>
          </a:stretch>
        </p:blipFill>
        <p:spPr>
          <a:xfrm>
            <a:off x="7863840" y="6309360"/>
            <a:ext cx="1097280" cy="37461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21" name="Rectangle 20"/>
          <p:cNvSpPr/>
          <p:nvPr userDrawn="1"/>
        </p:nvSpPr>
        <p:spPr bwMode="auto">
          <a:xfrm>
            <a:off x="0" y="0"/>
            <a:ext cx="9144000" cy="990600"/>
          </a:xfrm>
          <a:prstGeom prst="rect">
            <a:avLst/>
          </a:prstGeom>
          <a:solidFill>
            <a:srgbClr val="1E3C7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15" name="Picture 220" descr="MP900439486[1]"/>
          <p:cNvPicPr>
            <a:picLocks noChangeAspect="1" noChangeArrowheads="1"/>
          </p:cNvPicPr>
          <p:nvPr userDrawn="1"/>
        </p:nvPicPr>
        <p:blipFill>
          <a:blip r:embed="rId2" cstate="print"/>
          <a:srcRect t="27272" r="1989"/>
          <a:stretch>
            <a:fillRect/>
          </a:stretch>
        </p:blipFill>
        <p:spPr bwMode="auto">
          <a:xfrm flipH="1">
            <a:off x="0" y="228600"/>
            <a:ext cx="9144000" cy="2438400"/>
          </a:xfrm>
          <a:prstGeom prst="rect">
            <a:avLst/>
          </a:prstGeom>
          <a:noFill/>
          <a:ln w="9525" algn="in">
            <a:noFill/>
            <a:miter lim="800000"/>
            <a:headEnd/>
            <a:tailEnd/>
          </a:ln>
        </p:spPr>
      </p:pic>
      <p:grpSp>
        <p:nvGrpSpPr>
          <p:cNvPr id="2" name="Group 221"/>
          <p:cNvGrpSpPr>
            <a:grpSpLocks/>
          </p:cNvGrpSpPr>
          <p:nvPr userDrawn="1"/>
        </p:nvGrpSpPr>
        <p:grpSpPr bwMode="auto">
          <a:xfrm flipH="1">
            <a:off x="0" y="1600201"/>
            <a:ext cx="9144000" cy="1600199"/>
            <a:chOff x="106299000" y="112232102"/>
            <a:chExt cx="7772400" cy="2527844"/>
          </a:xfrm>
        </p:grpSpPr>
        <p:sp>
          <p:nvSpPr>
            <p:cNvPr id="18" name="Freeform 222"/>
            <p:cNvSpPr>
              <a:spLocks/>
            </p:cNvSpPr>
            <p:nvPr/>
          </p:nvSpPr>
          <p:spPr bwMode="auto">
            <a:xfrm>
              <a:off x="106299000" y="112357287"/>
              <a:ext cx="7772400" cy="2402659"/>
            </a:xfrm>
            <a:custGeom>
              <a:avLst/>
              <a:gdLst>
                <a:gd name="T0" fmla="*/ 5488891 w 8001000"/>
                <a:gd name="T1" fmla="*/ 137222 h 2473325"/>
                <a:gd name="T2" fmla="*/ 5449688 w 8001000"/>
                <a:gd name="T3" fmla="*/ 124155 h 2473325"/>
                <a:gd name="T4" fmla="*/ 5399589 w 8001000"/>
                <a:gd name="T5" fmla="*/ 111086 h 2473325"/>
                <a:gd name="T6" fmla="*/ 5342959 w 8001000"/>
                <a:gd name="T7" fmla="*/ 95839 h 2473325"/>
                <a:gd name="T8" fmla="*/ 5277613 w 8001000"/>
                <a:gd name="T9" fmla="*/ 78413 h 2473325"/>
                <a:gd name="T10" fmla="*/ 5203559 w 8001000"/>
                <a:gd name="T11" fmla="*/ 63165 h 2473325"/>
                <a:gd name="T12" fmla="*/ 5120785 w 8001000"/>
                <a:gd name="T13" fmla="*/ 47920 h 2473325"/>
                <a:gd name="T14" fmla="*/ 5029304 w 8001000"/>
                <a:gd name="T15" fmla="*/ 34850 h 2473325"/>
                <a:gd name="T16" fmla="*/ 4931291 w 8001000"/>
                <a:gd name="T17" fmla="*/ 21781 h 2473325"/>
                <a:gd name="T18" fmla="*/ 4824566 w 8001000"/>
                <a:gd name="T19" fmla="*/ 13069 h 2473325"/>
                <a:gd name="T20" fmla="*/ 4711301 w 8001000"/>
                <a:gd name="T21" fmla="*/ 4357 h 2473325"/>
                <a:gd name="T22" fmla="*/ 4589321 w 8001000"/>
                <a:gd name="T23" fmla="*/ 0 h 2473325"/>
                <a:gd name="T24" fmla="*/ 4458636 w 8001000"/>
                <a:gd name="T25" fmla="*/ 0 h 2473325"/>
                <a:gd name="T26" fmla="*/ 4321413 w 8001000"/>
                <a:gd name="T27" fmla="*/ 4357 h 2473325"/>
                <a:gd name="T28" fmla="*/ 4175477 w 8001000"/>
                <a:gd name="T29" fmla="*/ 13069 h 2473325"/>
                <a:gd name="T30" fmla="*/ 4023000 w 8001000"/>
                <a:gd name="T31" fmla="*/ 28316 h 2473325"/>
                <a:gd name="T32" fmla="*/ 3864009 w 8001000"/>
                <a:gd name="T33" fmla="*/ 47920 h 2473325"/>
                <a:gd name="T34" fmla="*/ 3696290 w 8001000"/>
                <a:gd name="T35" fmla="*/ 74057 h 2473325"/>
                <a:gd name="T36" fmla="*/ 3522037 w 8001000"/>
                <a:gd name="T37" fmla="*/ 108907 h 2473325"/>
                <a:gd name="T38" fmla="*/ 3341254 w 8001000"/>
                <a:gd name="T39" fmla="*/ 150292 h 2473325"/>
                <a:gd name="T40" fmla="*/ 3153935 w 8001000"/>
                <a:gd name="T41" fmla="*/ 198212 h 2473325"/>
                <a:gd name="T42" fmla="*/ 2957905 w 8001000"/>
                <a:gd name="T43" fmla="*/ 254845 h 2473325"/>
                <a:gd name="T44" fmla="*/ 2757517 w 8001000"/>
                <a:gd name="T45" fmla="*/ 322366 h 2473325"/>
                <a:gd name="T46" fmla="*/ 2554949 w 8001000"/>
                <a:gd name="T47" fmla="*/ 389888 h 2473325"/>
                <a:gd name="T48" fmla="*/ 2358918 w 8001000"/>
                <a:gd name="T49" fmla="*/ 446521 h 2473325"/>
                <a:gd name="T50" fmla="*/ 2169420 w 8001000"/>
                <a:gd name="T51" fmla="*/ 494441 h 2473325"/>
                <a:gd name="T52" fmla="*/ 1988638 w 8001000"/>
                <a:gd name="T53" fmla="*/ 535826 h 2473325"/>
                <a:gd name="T54" fmla="*/ 1812207 w 8001000"/>
                <a:gd name="T55" fmla="*/ 568498 h 2473325"/>
                <a:gd name="T56" fmla="*/ 1644493 w 8001000"/>
                <a:gd name="T57" fmla="*/ 594635 h 2473325"/>
                <a:gd name="T58" fmla="*/ 1483312 w 8001000"/>
                <a:gd name="T59" fmla="*/ 614239 h 2473325"/>
                <a:gd name="T60" fmla="*/ 1328663 w 8001000"/>
                <a:gd name="T61" fmla="*/ 627308 h 2473325"/>
                <a:gd name="T62" fmla="*/ 1182730 w 8001000"/>
                <a:gd name="T63" fmla="*/ 636020 h 2473325"/>
                <a:gd name="T64" fmla="*/ 1043330 w 8001000"/>
                <a:gd name="T65" fmla="*/ 640377 h 2473325"/>
                <a:gd name="T66" fmla="*/ 912641 w 8001000"/>
                <a:gd name="T67" fmla="*/ 638198 h 2473325"/>
                <a:gd name="T68" fmla="*/ 788486 w 8001000"/>
                <a:gd name="T69" fmla="*/ 633842 h 2473325"/>
                <a:gd name="T70" fmla="*/ 673043 w 8001000"/>
                <a:gd name="T71" fmla="*/ 625130 h 2473325"/>
                <a:gd name="T72" fmla="*/ 564137 w 8001000"/>
                <a:gd name="T73" fmla="*/ 614239 h 2473325"/>
                <a:gd name="T74" fmla="*/ 463943 w 8001000"/>
                <a:gd name="T75" fmla="*/ 601170 h 2473325"/>
                <a:gd name="T76" fmla="*/ 372461 w 8001000"/>
                <a:gd name="T77" fmla="*/ 585924 h 2473325"/>
                <a:gd name="T78" fmla="*/ 289694 w 8001000"/>
                <a:gd name="T79" fmla="*/ 570675 h 2473325"/>
                <a:gd name="T80" fmla="*/ 213457 w 8001000"/>
                <a:gd name="T81" fmla="*/ 555428 h 2473325"/>
                <a:gd name="T82" fmla="*/ 148114 w 8001000"/>
                <a:gd name="T83" fmla="*/ 538003 h 2473325"/>
                <a:gd name="T84" fmla="*/ 89304 w 8001000"/>
                <a:gd name="T85" fmla="*/ 522755 h 2473325"/>
                <a:gd name="T86" fmla="*/ 41385 w 8001000"/>
                <a:gd name="T87" fmla="*/ 507510 h 2473325"/>
                <a:gd name="T88" fmla="*/ 0 w 8001000"/>
                <a:gd name="T89" fmla="*/ 494441 h 2473325"/>
                <a:gd name="T90" fmla="*/ 0 w 8001000"/>
                <a:gd name="T91" fmla="*/ 1696776 h 2473325"/>
                <a:gd name="T92" fmla="*/ 5488891 w 8001000"/>
                <a:gd name="T93" fmla="*/ 1696776 h 2473325"/>
                <a:gd name="T94" fmla="*/ 5488891 w 8001000"/>
                <a:gd name="T95" fmla="*/ 137222 h 24733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001000"/>
                <a:gd name="T145" fmla="*/ 0 h 2473325"/>
                <a:gd name="T146" fmla="*/ 8001000 w 8001000"/>
                <a:gd name="T147" fmla="*/ 2473325 h 24733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001000" h="2473325">
                  <a:moveTo>
                    <a:pt x="8001000" y="200025"/>
                  </a:moveTo>
                  <a:lnTo>
                    <a:pt x="7943850" y="180975"/>
                  </a:lnTo>
                  <a:lnTo>
                    <a:pt x="7870825" y="161925"/>
                  </a:lnTo>
                  <a:lnTo>
                    <a:pt x="7788275" y="139700"/>
                  </a:lnTo>
                  <a:lnTo>
                    <a:pt x="7693025" y="114300"/>
                  </a:lnTo>
                  <a:lnTo>
                    <a:pt x="7585075" y="92075"/>
                  </a:lnTo>
                  <a:lnTo>
                    <a:pt x="7464425" y="69850"/>
                  </a:lnTo>
                  <a:lnTo>
                    <a:pt x="7331075" y="50800"/>
                  </a:lnTo>
                  <a:lnTo>
                    <a:pt x="7188200" y="31750"/>
                  </a:lnTo>
                  <a:lnTo>
                    <a:pt x="7032625" y="19050"/>
                  </a:lnTo>
                  <a:lnTo>
                    <a:pt x="6867525" y="6350"/>
                  </a:lnTo>
                  <a:lnTo>
                    <a:pt x="6689725" y="0"/>
                  </a:lnTo>
                  <a:lnTo>
                    <a:pt x="6499225" y="0"/>
                  </a:lnTo>
                  <a:lnTo>
                    <a:pt x="6299200" y="6350"/>
                  </a:lnTo>
                  <a:lnTo>
                    <a:pt x="6086475" y="19050"/>
                  </a:lnTo>
                  <a:lnTo>
                    <a:pt x="5864225" y="41275"/>
                  </a:lnTo>
                  <a:lnTo>
                    <a:pt x="5632450" y="69850"/>
                  </a:lnTo>
                  <a:lnTo>
                    <a:pt x="5387975" y="107950"/>
                  </a:lnTo>
                  <a:lnTo>
                    <a:pt x="5133975" y="158750"/>
                  </a:lnTo>
                  <a:lnTo>
                    <a:pt x="4870450" y="219075"/>
                  </a:lnTo>
                  <a:lnTo>
                    <a:pt x="4597400" y="288925"/>
                  </a:lnTo>
                  <a:lnTo>
                    <a:pt x="4311650" y="371475"/>
                  </a:lnTo>
                  <a:lnTo>
                    <a:pt x="4019550" y="469900"/>
                  </a:lnTo>
                  <a:lnTo>
                    <a:pt x="3724275" y="568325"/>
                  </a:lnTo>
                  <a:lnTo>
                    <a:pt x="3438525" y="650875"/>
                  </a:lnTo>
                  <a:lnTo>
                    <a:pt x="3162300" y="720725"/>
                  </a:lnTo>
                  <a:lnTo>
                    <a:pt x="2898775" y="781050"/>
                  </a:lnTo>
                  <a:lnTo>
                    <a:pt x="2641600" y="828675"/>
                  </a:lnTo>
                  <a:lnTo>
                    <a:pt x="2397125" y="866775"/>
                  </a:lnTo>
                  <a:lnTo>
                    <a:pt x="2162175" y="895350"/>
                  </a:lnTo>
                  <a:lnTo>
                    <a:pt x="1936750" y="914400"/>
                  </a:lnTo>
                  <a:lnTo>
                    <a:pt x="1724025" y="927100"/>
                  </a:lnTo>
                  <a:lnTo>
                    <a:pt x="1520825" y="933450"/>
                  </a:lnTo>
                  <a:lnTo>
                    <a:pt x="1330325" y="930275"/>
                  </a:lnTo>
                  <a:lnTo>
                    <a:pt x="1149350" y="923925"/>
                  </a:lnTo>
                  <a:lnTo>
                    <a:pt x="981075" y="911225"/>
                  </a:lnTo>
                  <a:lnTo>
                    <a:pt x="822325" y="895350"/>
                  </a:lnTo>
                  <a:lnTo>
                    <a:pt x="676275" y="876300"/>
                  </a:lnTo>
                  <a:lnTo>
                    <a:pt x="542925" y="854075"/>
                  </a:lnTo>
                  <a:lnTo>
                    <a:pt x="422275" y="831850"/>
                  </a:lnTo>
                  <a:lnTo>
                    <a:pt x="311150" y="809625"/>
                  </a:lnTo>
                  <a:lnTo>
                    <a:pt x="215900" y="784225"/>
                  </a:lnTo>
                  <a:lnTo>
                    <a:pt x="130175" y="762000"/>
                  </a:lnTo>
                  <a:lnTo>
                    <a:pt x="60325" y="739775"/>
                  </a:lnTo>
                  <a:lnTo>
                    <a:pt x="0" y="720725"/>
                  </a:lnTo>
                  <a:lnTo>
                    <a:pt x="0" y="2473325"/>
                  </a:lnTo>
                  <a:lnTo>
                    <a:pt x="8001000" y="2473325"/>
                  </a:lnTo>
                  <a:lnTo>
                    <a:pt x="8001000" y="200025"/>
                  </a:lnTo>
                  <a:close/>
                </a:path>
              </a:pathLst>
            </a:custGeom>
            <a:solidFill>
              <a:srgbClr val="FFFFFE"/>
            </a:solidFill>
            <a:ln w="0" cap="flat" cmpd="sng" algn="ctr">
              <a:solidFill>
                <a:srgbClr val="FFFFFE"/>
              </a:solidFill>
              <a:prstDash val="solid"/>
              <a:round/>
              <a:headEnd/>
              <a:tailEnd/>
            </a:ln>
          </p:spPr>
          <p:txBody>
            <a:bodyPr/>
            <a:lstStyle/>
            <a:p>
              <a:endParaRPr lang="en-US"/>
            </a:p>
          </p:txBody>
        </p:sp>
        <p:sp>
          <p:nvSpPr>
            <p:cNvPr id="19" name="Freeform 223"/>
            <p:cNvSpPr>
              <a:spLocks/>
            </p:cNvSpPr>
            <p:nvPr/>
          </p:nvSpPr>
          <p:spPr bwMode="auto">
            <a:xfrm>
              <a:off x="106299000" y="112232102"/>
              <a:ext cx="7772400" cy="900836"/>
            </a:xfrm>
            <a:custGeom>
              <a:avLst/>
              <a:gdLst>
                <a:gd name="T0" fmla="*/ 8073705 w 7747804"/>
                <a:gd name="T1" fmla="*/ 193695 h 900836"/>
                <a:gd name="T2" fmla="*/ 8016023 w 7747804"/>
                <a:gd name="T3" fmla="*/ 175248 h 900836"/>
                <a:gd name="T4" fmla="*/ 7942338 w 7747804"/>
                <a:gd name="T5" fmla="*/ 153726 h 900836"/>
                <a:gd name="T6" fmla="*/ 7859030 w 7747804"/>
                <a:gd name="T7" fmla="*/ 132205 h 900836"/>
                <a:gd name="T8" fmla="*/ 7762918 w 7747804"/>
                <a:gd name="T9" fmla="*/ 110683 h 900836"/>
                <a:gd name="T10" fmla="*/ 7653997 w 7747804"/>
                <a:gd name="T11" fmla="*/ 86087 h 900836"/>
                <a:gd name="T12" fmla="*/ 7532240 w 7747804"/>
                <a:gd name="T13" fmla="*/ 67640 h 900836"/>
                <a:gd name="T14" fmla="*/ 7400880 w 7747804"/>
                <a:gd name="T15" fmla="*/ 46118 h 900836"/>
                <a:gd name="T16" fmla="*/ 7253510 w 7747804"/>
                <a:gd name="T17" fmla="*/ 30745 h 900836"/>
                <a:gd name="T18" fmla="*/ 7096517 w 7747804"/>
                <a:gd name="T19" fmla="*/ 15373 h 900836"/>
                <a:gd name="T20" fmla="*/ 6929922 w 7747804"/>
                <a:gd name="T21" fmla="*/ 6149 h 900836"/>
                <a:gd name="T22" fmla="*/ 6750506 w 7747804"/>
                <a:gd name="T23" fmla="*/ 0 h 900836"/>
                <a:gd name="T24" fmla="*/ 6558270 w 7747804"/>
                <a:gd name="T25" fmla="*/ 0 h 900836"/>
                <a:gd name="T26" fmla="*/ 6356436 w 7747804"/>
                <a:gd name="T27" fmla="*/ 6149 h 900836"/>
                <a:gd name="T28" fmla="*/ 6141768 w 7747804"/>
                <a:gd name="T29" fmla="*/ 18447 h 900836"/>
                <a:gd name="T30" fmla="*/ 5917511 w 7747804"/>
                <a:gd name="T31" fmla="*/ 36894 h 900836"/>
                <a:gd name="T32" fmla="*/ 5683635 w 7747804"/>
                <a:gd name="T33" fmla="*/ 67640 h 900836"/>
                <a:gd name="T34" fmla="*/ 5436926 w 7747804"/>
                <a:gd name="T35" fmla="*/ 104534 h 900836"/>
                <a:gd name="T36" fmla="*/ 5180623 w 7747804"/>
                <a:gd name="T37" fmla="*/ 150652 h 900836"/>
                <a:gd name="T38" fmla="*/ 4914709 w 7747804"/>
                <a:gd name="T39" fmla="*/ 209068 h 900836"/>
                <a:gd name="T40" fmla="*/ 4639174 w 7747804"/>
                <a:gd name="T41" fmla="*/ 276708 h 900836"/>
                <a:gd name="T42" fmla="*/ 4350825 w 7747804"/>
                <a:gd name="T43" fmla="*/ 359720 h 900836"/>
                <a:gd name="T44" fmla="*/ 4056076 w 7747804"/>
                <a:gd name="T45" fmla="*/ 451956 h 900836"/>
                <a:gd name="T46" fmla="*/ 3758117 w 7747804"/>
                <a:gd name="T47" fmla="*/ 547266 h 900836"/>
                <a:gd name="T48" fmla="*/ 3469770 w 7747804"/>
                <a:gd name="T49" fmla="*/ 627204 h 900836"/>
                <a:gd name="T50" fmla="*/ 3191032 w 7747804"/>
                <a:gd name="T51" fmla="*/ 697918 h 900836"/>
                <a:gd name="T52" fmla="*/ 2925117 w 7747804"/>
                <a:gd name="T53" fmla="*/ 753259 h 900836"/>
                <a:gd name="T54" fmla="*/ 2665602 w 7747804"/>
                <a:gd name="T55" fmla="*/ 802452 h 900836"/>
                <a:gd name="T56" fmla="*/ 2418905 w 7747804"/>
                <a:gd name="T57" fmla="*/ 839346 h 900836"/>
                <a:gd name="T58" fmla="*/ 2181825 w 7747804"/>
                <a:gd name="T59" fmla="*/ 863942 h 900836"/>
                <a:gd name="T60" fmla="*/ 1954354 w 7747804"/>
                <a:gd name="T61" fmla="*/ 885464 h 900836"/>
                <a:gd name="T62" fmla="*/ 1739696 w 7747804"/>
                <a:gd name="T63" fmla="*/ 894687 h 900836"/>
                <a:gd name="T64" fmla="*/ 1534648 w 7747804"/>
                <a:gd name="T65" fmla="*/ 900836 h 900836"/>
                <a:gd name="T66" fmla="*/ 1342417 w 7747804"/>
                <a:gd name="T67" fmla="*/ 900836 h 900836"/>
                <a:gd name="T68" fmla="*/ 1159798 w 7747804"/>
                <a:gd name="T69" fmla="*/ 891613 h 900836"/>
                <a:gd name="T70" fmla="*/ 989991 w 7747804"/>
                <a:gd name="T71" fmla="*/ 882389 h 900836"/>
                <a:gd name="T72" fmla="*/ 829798 w 7747804"/>
                <a:gd name="T73" fmla="*/ 867017 h 900836"/>
                <a:gd name="T74" fmla="*/ 682423 w 7747804"/>
                <a:gd name="T75" fmla="*/ 848569 h 900836"/>
                <a:gd name="T76" fmla="*/ 547860 w 7747804"/>
                <a:gd name="T77" fmla="*/ 827048 h 900836"/>
                <a:gd name="T78" fmla="*/ 426112 w 7747804"/>
                <a:gd name="T79" fmla="*/ 805526 h 900836"/>
                <a:gd name="T80" fmla="*/ 313980 w 7747804"/>
                <a:gd name="T81" fmla="*/ 780930 h 900836"/>
                <a:gd name="T82" fmla="*/ 217862 w 7747804"/>
                <a:gd name="T83" fmla="*/ 756334 h 900836"/>
                <a:gd name="T84" fmla="*/ 131358 w 7747804"/>
                <a:gd name="T85" fmla="*/ 734812 h 900836"/>
                <a:gd name="T86" fmla="*/ 57669 w 7747804"/>
                <a:gd name="T87" fmla="*/ 713290 h 900836"/>
                <a:gd name="T88" fmla="*/ 0 w 7747804"/>
                <a:gd name="T89" fmla="*/ 694843 h 9008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747804"/>
                <a:gd name="T136" fmla="*/ 0 h 900836"/>
                <a:gd name="T137" fmla="*/ 7747804 w 7747804"/>
                <a:gd name="T138" fmla="*/ 900836 h 9008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747804" h="900836">
                  <a:moveTo>
                    <a:pt x="7747804" y="193695"/>
                  </a:moveTo>
                  <a:lnTo>
                    <a:pt x="7692462" y="175248"/>
                  </a:lnTo>
                  <a:lnTo>
                    <a:pt x="7621748" y="153726"/>
                  </a:lnTo>
                  <a:lnTo>
                    <a:pt x="7541811" y="132205"/>
                  </a:lnTo>
                  <a:lnTo>
                    <a:pt x="7449575" y="110683"/>
                  </a:lnTo>
                  <a:lnTo>
                    <a:pt x="7345041" y="86087"/>
                  </a:lnTo>
                  <a:lnTo>
                    <a:pt x="7228209" y="67640"/>
                  </a:lnTo>
                  <a:lnTo>
                    <a:pt x="7102154" y="46118"/>
                  </a:lnTo>
                  <a:lnTo>
                    <a:pt x="6960725" y="30745"/>
                  </a:lnTo>
                  <a:lnTo>
                    <a:pt x="6810074" y="15373"/>
                  </a:lnTo>
                  <a:lnTo>
                    <a:pt x="6650198" y="6149"/>
                  </a:lnTo>
                  <a:lnTo>
                    <a:pt x="6478025" y="0"/>
                  </a:lnTo>
                  <a:lnTo>
                    <a:pt x="6293553" y="0"/>
                  </a:lnTo>
                  <a:lnTo>
                    <a:pt x="6099858" y="6149"/>
                  </a:lnTo>
                  <a:lnTo>
                    <a:pt x="5893865" y="18447"/>
                  </a:lnTo>
                  <a:lnTo>
                    <a:pt x="5678648" y="36894"/>
                  </a:lnTo>
                  <a:lnTo>
                    <a:pt x="5454208" y="67640"/>
                  </a:lnTo>
                  <a:lnTo>
                    <a:pt x="5217470" y="104534"/>
                  </a:lnTo>
                  <a:lnTo>
                    <a:pt x="4971508" y="150652"/>
                  </a:lnTo>
                  <a:lnTo>
                    <a:pt x="4716322" y="209068"/>
                  </a:lnTo>
                  <a:lnTo>
                    <a:pt x="4451913" y="276708"/>
                  </a:lnTo>
                  <a:lnTo>
                    <a:pt x="4175205" y="359720"/>
                  </a:lnTo>
                  <a:lnTo>
                    <a:pt x="3892349" y="451956"/>
                  </a:lnTo>
                  <a:lnTo>
                    <a:pt x="3606418" y="547266"/>
                  </a:lnTo>
                  <a:lnTo>
                    <a:pt x="3329711" y="627204"/>
                  </a:lnTo>
                  <a:lnTo>
                    <a:pt x="3062227" y="697918"/>
                  </a:lnTo>
                  <a:lnTo>
                    <a:pt x="2807042" y="753259"/>
                  </a:lnTo>
                  <a:lnTo>
                    <a:pt x="2558005" y="802452"/>
                  </a:lnTo>
                  <a:lnTo>
                    <a:pt x="2321267" y="839346"/>
                  </a:lnTo>
                  <a:lnTo>
                    <a:pt x="2093752" y="863942"/>
                  </a:lnTo>
                  <a:lnTo>
                    <a:pt x="1875461" y="885464"/>
                  </a:lnTo>
                  <a:lnTo>
                    <a:pt x="1669467" y="894687"/>
                  </a:lnTo>
                  <a:lnTo>
                    <a:pt x="1472698" y="900836"/>
                  </a:lnTo>
                  <a:lnTo>
                    <a:pt x="1288226" y="900836"/>
                  </a:lnTo>
                  <a:lnTo>
                    <a:pt x="1112978" y="891613"/>
                  </a:lnTo>
                  <a:lnTo>
                    <a:pt x="950028" y="882389"/>
                  </a:lnTo>
                  <a:lnTo>
                    <a:pt x="796302" y="867017"/>
                  </a:lnTo>
                  <a:lnTo>
                    <a:pt x="654874" y="848569"/>
                  </a:lnTo>
                  <a:lnTo>
                    <a:pt x="525744" y="827048"/>
                  </a:lnTo>
                  <a:lnTo>
                    <a:pt x="408912" y="805526"/>
                  </a:lnTo>
                  <a:lnTo>
                    <a:pt x="301304" y="780930"/>
                  </a:lnTo>
                  <a:lnTo>
                    <a:pt x="209068" y="756334"/>
                  </a:lnTo>
                  <a:lnTo>
                    <a:pt x="126056" y="734812"/>
                  </a:lnTo>
                  <a:lnTo>
                    <a:pt x="55342" y="713290"/>
                  </a:lnTo>
                  <a:lnTo>
                    <a:pt x="0" y="694843"/>
                  </a:lnTo>
                </a:path>
              </a:pathLst>
            </a:custGeom>
            <a:noFill/>
            <a:ln w="9224" algn="ctr">
              <a:solidFill>
                <a:srgbClr val="FFFFFE"/>
              </a:solidFill>
              <a:prstDash val="solid"/>
              <a:round/>
              <a:headEnd/>
              <a:tailEnd/>
            </a:ln>
          </p:spPr>
          <p:txBody>
            <a:bodyPr/>
            <a:lstStyle/>
            <a:p>
              <a:endParaRPr lang="en-US"/>
            </a:p>
          </p:txBody>
        </p:sp>
      </p:grpSp>
      <p:sp>
        <p:nvSpPr>
          <p:cNvPr id="22" name="Line 229"/>
          <p:cNvSpPr>
            <a:spLocks noChangeShapeType="1"/>
          </p:cNvSpPr>
          <p:nvPr userDrawn="1"/>
        </p:nvSpPr>
        <p:spPr bwMode="auto">
          <a:xfrm flipV="1">
            <a:off x="0" y="228601"/>
            <a:ext cx="9144000" cy="0"/>
          </a:xfrm>
          <a:prstGeom prst="line">
            <a:avLst/>
          </a:prstGeom>
          <a:noFill/>
          <a:ln w="9525" algn="ctr">
            <a:solidFill>
              <a:srgbClr val="FFFFFE"/>
            </a:solidFill>
            <a:round/>
            <a:headEnd/>
            <a:tailEnd/>
          </a:ln>
        </p:spPr>
        <p:txBody>
          <a:bodyPr lIns="36576" tIns="36576" rIns="36576" bIns="36576"/>
          <a:lstStyle/>
          <a:p>
            <a:endParaRPr lang="en-US"/>
          </a:p>
        </p:txBody>
      </p:sp>
      <p:sp>
        <p:nvSpPr>
          <p:cNvPr id="23" name="Line 230"/>
          <p:cNvSpPr>
            <a:spLocks noChangeShapeType="1"/>
          </p:cNvSpPr>
          <p:nvPr userDrawn="1"/>
        </p:nvSpPr>
        <p:spPr bwMode="auto">
          <a:xfrm flipH="1">
            <a:off x="2590800" y="228601"/>
            <a:ext cx="0" cy="1645920"/>
          </a:xfrm>
          <a:prstGeom prst="line">
            <a:avLst/>
          </a:prstGeom>
          <a:noFill/>
          <a:ln w="9525" algn="ctr">
            <a:solidFill>
              <a:srgbClr val="FFFFFE"/>
            </a:solidFill>
            <a:round/>
            <a:headEnd/>
            <a:tailEnd/>
          </a:ln>
        </p:spPr>
        <p:txBody>
          <a:bodyPr lIns="36576" tIns="36576" rIns="36576" bIns="36576"/>
          <a:lstStyle/>
          <a:p>
            <a:endParaRPr lang="en-US"/>
          </a:p>
        </p:txBody>
      </p:sp>
      <p:sp>
        <p:nvSpPr>
          <p:cNvPr id="24" name="Line 231"/>
          <p:cNvSpPr>
            <a:spLocks noChangeShapeType="1"/>
          </p:cNvSpPr>
          <p:nvPr userDrawn="1"/>
        </p:nvSpPr>
        <p:spPr bwMode="auto">
          <a:xfrm flipH="1">
            <a:off x="6553200" y="228601"/>
            <a:ext cx="0" cy="2377440"/>
          </a:xfrm>
          <a:prstGeom prst="line">
            <a:avLst/>
          </a:prstGeom>
          <a:noFill/>
          <a:ln w="9525" algn="ctr">
            <a:solidFill>
              <a:srgbClr val="FFFFFE"/>
            </a:solidFill>
            <a:round/>
            <a:headEnd/>
            <a:tailEnd/>
          </a:ln>
        </p:spPr>
        <p:txBody>
          <a:bodyPr lIns="36576" tIns="36576" rIns="36576" bIns="36576"/>
          <a:lstStyle/>
          <a:p>
            <a:endParaRPr lang="en-US"/>
          </a:p>
        </p:txBody>
      </p:sp>
      <p:sp>
        <p:nvSpPr>
          <p:cNvPr id="6146" name="Rectangle 2"/>
          <p:cNvSpPr>
            <a:spLocks noGrp="1" noChangeArrowheads="1"/>
          </p:cNvSpPr>
          <p:nvPr userDrawn="1">
            <p:ph type="subTitle" idx="1"/>
          </p:nvPr>
        </p:nvSpPr>
        <p:spPr>
          <a:xfrm>
            <a:off x="0" y="3886200"/>
            <a:ext cx="9144000" cy="609600"/>
          </a:xfrm>
        </p:spPr>
        <p:txBody>
          <a:bodyPr/>
          <a:lstStyle>
            <a:lvl1pPr marL="0" indent="0" algn="ctr">
              <a:buFont typeface="Wingdings" pitchFamily="2" charset="2"/>
              <a:buNone/>
              <a:defRPr sz="2400">
                <a:solidFill>
                  <a:srgbClr val="BF962F"/>
                </a:solidFill>
                <a:latin typeface="+mj-lt"/>
              </a:defRPr>
            </a:lvl1pPr>
          </a:lstStyle>
          <a:p>
            <a:r>
              <a:rPr lang="en-US" dirty="0"/>
              <a:t>Click to edit Master subtitle style</a:t>
            </a:r>
          </a:p>
        </p:txBody>
      </p:sp>
      <p:sp>
        <p:nvSpPr>
          <p:cNvPr id="6156" name="Rectangle 12"/>
          <p:cNvSpPr>
            <a:spLocks noGrp="1" noChangeArrowheads="1"/>
          </p:cNvSpPr>
          <p:nvPr userDrawn="1">
            <p:ph type="ctrTitle"/>
          </p:nvPr>
        </p:nvSpPr>
        <p:spPr>
          <a:xfrm>
            <a:off x="0" y="3124200"/>
            <a:ext cx="9144000" cy="762000"/>
          </a:xfrm>
          <a:noFill/>
          <a:ln>
            <a:noFill/>
          </a:ln>
          <a:scene3d>
            <a:camera prst="orthographicFront"/>
            <a:lightRig rig="balanced" dir="t"/>
          </a:scene3d>
          <a:sp3d prstMaterial="clear"/>
        </p:spPr>
        <p:txBody>
          <a:bodyPr anchor="ctr"/>
          <a:lstStyle>
            <a:lvl1pPr>
              <a:defRPr sz="4400" cap="none" baseline="0">
                <a:solidFill>
                  <a:srgbClr val="1E3C78"/>
                </a:solidFill>
              </a:defRPr>
            </a:lvl1pPr>
          </a:lstStyle>
          <a:p>
            <a:r>
              <a:rPr lang="en-US" dirty="0"/>
              <a:t>Click to edit Master title style</a:t>
            </a:r>
          </a:p>
        </p:txBody>
      </p:sp>
      <p:pic>
        <p:nvPicPr>
          <p:cNvPr id="20" name="Picture 2"/>
          <p:cNvPicPr>
            <a:picLocks noChangeAspect="1" noChangeArrowheads="1"/>
          </p:cNvPicPr>
          <p:nvPr userDrawn="1"/>
        </p:nvPicPr>
        <p:blipFill>
          <a:blip r:embed="rId3" cstate="print"/>
          <a:srcRect/>
          <a:stretch>
            <a:fillRect/>
          </a:stretch>
        </p:blipFill>
        <p:spPr bwMode="auto">
          <a:xfrm>
            <a:off x="-6350" y="5791200"/>
            <a:ext cx="9156700" cy="1079500"/>
          </a:xfrm>
          <a:prstGeom prst="rect">
            <a:avLst/>
          </a:prstGeom>
          <a:noFill/>
          <a:ln w="9525">
            <a:noFill/>
            <a:miter lim="800000"/>
            <a:headEnd/>
            <a:tailEnd/>
          </a:ln>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tIns="0" bIns="0" anchor="ctr" anchorCtr="0"/>
          <a:lstStyle/>
          <a:p>
            <a:r>
              <a:rPr lang="en-US" dirty="0"/>
              <a:t>Click to edit Master title style</a:t>
            </a:r>
          </a:p>
        </p:txBody>
      </p:sp>
      <p:sp>
        <p:nvSpPr>
          <p:cNvPr id="3" name="Content Placeholder 2"/>
          <p:cNvSpPr>
            <a:spLocks noGrp="1"/>
          </p:cNvSpPr>
          <p:nvPr>
            <p:ph idx="1"/>
          </p:nvPr>
        </p:nvSpPr>
        <p:spPr>
          <a:xfrm>
            <a:off x="838200" y="1524000"/>
            <a:ext cx="7661275" cy="4114800"/>
          </a:xfrm>
        </p:spPr>
        <p:txBody>
          <a:bodyPr/>
          <a:lstStyle>
            <a:lvl1pPr>
              <a:defRPr>
                <a:solidFill>
                  <a:srgbClr val="264D9A"/>
                </a:solidFill>
              </a:defRPr>
            </a:lvl1pPr>
            <a:lvl2pPr>
              <a:defRPr>
                <a:solidFill>
                  <a:srgbClr val="264D9A"/>
                </a:solidFill>
              </a:defRPr>
            </a:lvl2pPr>
            <a:lvl3pPr>
              <a:defRPr>
                <a:solidFill>
                  <a:srgbClr val="264D9A"/>
                </a:solidFill>
              </a:defRPr>
            </a:lvl3pPr>
            <a:lvl4pPr>
              <a:defRPr>
                <a:solidFill>
                  <a:srgbClr val="264D9A"/>
                </a:solidFill>
              </a:defRPr>
            </a:lvl4pPr>
            <a:lvl5pPr>
              <a:defRPr>
                <a:solidFill>
                  <a:srgbClr val="264D9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962D946E-3767-4B1B-821F-E197722984EE}" type="slidenum">
              <a:rPr lang="en-US"/>
              <a:pPr>
                <a:defRPr/>
              </a:pPr>
              <a:t>‹#›</a:t>
            </a:fld>
            <a:endParaRPr lang="en-US"/>
          </a:p>
        </p:txBody>
      </p:sp>
      <p:pic>
        <p:nvPicPr>
          <p:cNvPr id="7" name="Picture 2"/>
          <p:cNvPicPr>
            <a:picLocks noChangeAspect="1" noChangeArrowheads="1"/>
          </p:cNvPicPr>
          <p:nvPr userDrawn="1"/>
        </p:nvPicPr>
        <p:blipFill>
          <a:blip r:embed="rId2" cstate="print"/>
          <a:srcRect/>
          <a:stretch>
            <a:fillRect/>
          </a:stretch>
        </p:blipFill>
        <p:spPr bwMode="auto">
          <a:xfrm>
            <a:off x="-6350" y="5410200"/>
            <a:ext cx="9156700" cy="1487488"/>
          </a:xfrm>
          <a:prstGeom prst="rect">
            <a:avLst/>
          </a:prstGeom>
          <a:noFill/>
          <a:ln w="9525">
            <a:noFill/>
            <a:miter lim="800000"/>
            <a:headEnd/>
            <a:tailEnd/>
          </a:ln>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838200"/>
          </a:xfrm>
          <a:noFill/>
          <a:scene3d>
            <a:camera prst="orthographicFront"/>
            <a:lightRig rig="balanced" dir="t"/>
          </a:scene3d>
          <a:sp3d prstMaterial="clear"/>
        </p:spPr>
        <p:txBody>
          <a:bodyPr tIns="0" bIns="0" anchor="ctr" anchorCtr="0"/>
          <a:lstStyle>
            <a:lvl1pPr marL="400050" indent="0">
              <a:defRPr>
                <a:solidFill>
                  <a:srgbClr val="1E3C78"/>
                </a:solidFill>
              </a:defRPr>
            </a:lvl1pPr>
          </a:lstStyle>
          <a:p>
            <a:r>
              <a:rPr lang="en-US" dirty="0"/>
              <a:t>Click to edit Master title style</a:t>
            </a:r>
          </a:p>
        </p:txBody>
      </p:sp>
      <p:sp>
        <p:nvSpPr>
          <p:cNvPr id="3" name="Content Placeholder 2"/>
          <p:cNvSpPr>
            <a:spLocks noGrp="1"/>
          </p:cNvSpPr>
          <p:nvPr>
            <p:ph idx="1"/>
          </p:nvPr>
        </p:nvSpPr>
        <p:spPr>
          <a:xfrm>
            <a:off x="1330325" y="1676400"/>
            <a:ext cx="7661275" cy="4114800"/>
          </a:xfrm>
        </p:spPr>
        <p:txBody>
          <a:bodyPr/>
          <a:lstStyle>
            <a:lvl1pPr>
              <a:defRPr>
                <a:solidFill>
                  <a:srgbClr val="264D9A"/>
                </a:solidFill>
              </a:defRPr>
            </a:lvl1pPr>
            <a:lvl2pPr>
              <a:defRPr>
                <a:solidFill>
                  <a:srgbClr val="264D9A"/>
                </a:solidFill>
              </a:defRPr>
            </a:lvl2pPr>
            <a:lvl3pPr>
              <a:defRPr>
                <a:solidFill>
                  <a:srgbClr val="264D9A"/>
                </a:solidFill>
              </a:defRPr>
            </a:lvl3pPr>
            <a:lvl4pPr>
              <a:defRPr>
                <a:solidFill>
                  <a:srgbClr val="264D9A"/>
                </a:solidFill>
              </a:defRPr>
            </a:lvl4pPr>
            <a:lvl5pPr>
              <a:defRPr>
                <a:solidFill>
                  <a:srgbClr val="264D9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2"/>
          <p:cNvPicPr>
            <a:picLocks noChangeAspect="1" noChangeArrowheads="1"/>
          </p:cNvPicPr>
          <p:nvPr userDrawn="1"/>
        </p:nvPicPr>
        <p:blipFill>
          <a:blip r:embed="rId2" cstate="print"/>
          <a:srcRect r="26784"/>
          <a:stretch>
            <a:fillRect/>
          </a:stretch>
        </p:blipFill>
        <p:spPr bwMode="auto">
          <a:xfrm rot="5400000" flipH="1">
            <a:off x="-2693988" y="2693988"/>
            <a:ext cx="6858001" cy="1470025"/>
          </a:xfrm>
          <a:prstGeom prst="rect">
            <a:avLst/>
          </a:prstGeom>
          <a:noFill/>
          <a:ln w="9525">
            <a:noFill/>
            <a:miter lim="800000"/>
            <a:headEnd/>
            <a:tailEnd/>
          </a:ln>
          <a:effectLst/>
        </p:spPr>
      </p:pic>
      <p:pic>
        <p:nvPicPr>
          <p:cNvPr id="10" name="Picture 9" descr="Blue Gold Logo.png"/>
          <p:cNvPicPr>
            <a:picLocks noChangeAspect="1"/>
          </p:cNvPicPr>
          <p:nvPr userDrawn="1"/>
        </p:nvPicPr>
        <p:blipFill>
          <a:blip r:embed="rId3" cstate="print"/>
          <a:stretch>
            <a:fillRect/>
          </a:stretch>
        </p:blipFill>
        <p:spPr>
          <a:xfrm>
            <a:off x="7863840" y="6309360"/>
            <a:ext cx="1097280" cy="37461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741363" y="1752600"/>
            <a:ext cx="7661275" cy="4114800"/>
          </a:xfrm>
        </p:spPr>
        <p:txBody>
          <a:bodyPr/>
          <a:lstStyle>
            <a:lvl1pPr>
              <a:defRPr>
                <a:solidFill>
                  <a:srgbClr val="264D9A"/>
                </a:solidFill>
              </a:defRPr>
            </a:lvl1pPr>
            <a:lvl2pPr>
              <a:defRPr>
                <a:solidFill>
                  <a:srgbClr val="264D9A"/>
                </a:solidFill>
              </a:defRPr>
            </a:lvl2pPr>
            <a:lvl3pPr>
              <a:defRPr>
                <a:solidFill>
                  <a:srgbClr val="264D9A"/>
                </a:solidFill>
              </a:defRPr>
            </a:lvl3pPr>
            <a:lvl4pPr>
              <a:defRPr>
                <a:solidFill>
                  <a:srgbClr val="264D9A"/>
                </a:solidFill>
              </a:defRPr>
            </a:lvl4pPr>
            <a:lvl5pPr>
              <a:defRPr>
                <a:solidFill>
                  <a:srgbClr val="264D9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0" y="152400"/>
            <a:ext cx="9144000" cy="838200"/>
          </a:xfrm>
        </p:spPr>
        <p:txBody>
          <a:bodyPr tIns="0" bIns="0" anchor="ctr" anchorCtr="0"/>
          <a:lstStyle/>
          <a:p>
            <a:r>
              <a:rPr lang="en-US" dirty="0"/>
              <a:t>Click to edit Master title style</a:t>
            </a:r>
          </a:p>
        </p:txBody>
      </p:sp>
      <p:pic>
        <p:nvPicPr>
          <p:cNvPr id="9" name="Picture 8" descr="Blue Gold Logo.png"/>
          <p:cNvPicPr>
            <a:picLocks noChangeAspect="1"/>
          </p:cNvPicPr>
          <p:nvPr userDrawn="1"/>
        </p:nvPicPr>
        <p:blipFill>
          <a:blip r:embed="rId2" cstate="print"/>
          <a:stretch>
            <a:fillRect/>
          </a:stretch>
        </p:blipFill>
        <p:spPr>
          <a:xfrm>
            <a:off x="7863840" y="6309360"/>
            <a:ext cx="1097280" cy="37461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20725" y="1524000"/>
            <a:ext cx="3754438" cy="4114800"/>
          </a:xfrm>
        </p:spPr>
        <p:txBody>
          <a:bodyPr/>
          <a:lstStyle>
            <a:lvl1pPr>
              <a:buSzPct val="110000"/>
              <a:buFontTx/>
              <a:buBlip>
                <a:blip r:embed="rId2"/>
              </a:buBlip>
              <a:defRPr sz="2800">
                <a:solidFill>
                  <a:srgbClr val="264D9A"/>
                </a:solidFill>
                <a:latin typeface="Arial Rounded MT Bold" pitchFamily="34" charset="0"/>
              </a:defRPr>
            </a:lvl1pPr>
            <a:lvl2pPr>
              <a:buSzPct val="90000"/>
              <a:buFontTx/>
              <a:buBlip>
                <a:blip r:embed="rId2"/>
              </a:buBlip>
              <a:defRPr sz="2400">
                <a:solidFill>
                  <a:srgbClr val="264D9A"/>
                </a:solidFill>
                <a:latin typeface="Arial Rounded MT Bold" pitchFamily="34" charset="0"/>
              </a:defRPr>
            </a:lvl2pPr>
            <a:lvl3pPr>
              <a:buSzPct val="80000"/>
              <a:buFontTx/>
              <a:buBlip>
                <a:blip r:embed="rId2"/>
              </a:buBlip>
              <a:defRPr sz="2000">
                <a:solidFill>
                  <a:srgbClr val="264D9A"/>
                </a:solidFill>
                <a:latin typeface="Arial Rounded MT Bold" pitchFamily="34" charset="0"/>
              </a:defRPr>
            </a:lvl3pPr>
            <a:lvl4pPr>
              <a:defRPr sz="1800">
                <a:solidFill>
                  <a:srgbClr val="264D9A"/>
                </a:solidFill>
                <a:latin typeface="Arial Rounded MT Bold" pitchFamily="34" charset="0"/>
              </a:defRPr>
            </a:lvl4pPr>
            <a:lvl5pPr>
              <a:defRPr sz="1800">
                <a:solidFill>
                  <a:srgbClr val="264D9A"/>
                </a:solidFill>
                <a:latin typeface="Arial Rounded MT Bold"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7563" y="1524000"/>
            <a:ext cx="3754437" cy="4114800"/>
          </a:xfrm>
        </p:spPr>
        <p:txBody>
          <a:bodyPr/>
          <a:lstStyle>
            <a:lvl1pPr>
              <a:buSzPct val="110000"/>
              <a:buFontTx/>
              <a:buBlip>
                <a:blip r:embed="rId2"/>
              </a:buBlip>
              <a:defRPr sz="2800">
                <a:solidFill>
                  <a:srgbClr val="264D9A"/>
                </a:solidFill>
              </a:defRPr>
            </a:lvl1pPr>
            <a:lvl2pPr>
              <a:buSzPct val="90000"/>
              <a:buFontTx/>
              <a:buBlip>
                <a:blip r:embed="rId2"/>
              </a:buBlip>
              <a:defRPr sz="2400">
                <a:solidFill>
                  <a:srgbClr val="264D9A"/>
                </a:solidFill>
              </a:defRPr>
            </a:lvl2pPr>
            <a:lvl3pPr>
              <a:buSzPct val="80000"/>
              <a:buFontTx/>
              <a:buBlip>
                <a:blip r:embed="rId2"/>
              </a:buBlip>
              <a:defRPr sz="2000">
                <a:solidFill>
                  <a:srgbClr val="264D9A"/>
                </a:solidFill>
              </a:defRPr>
            </a:lvl3pPr>
            <a:lvl4pPr>
              <a:defRPr sz="1800">
                <a:solidFill>
                  <a:srgbClr val="264D9A"/>
                </a:solidFill>
              </a:defRPr>
            </a:lvl4pPr>
            <a:lvl5pPr>
              <a:defRPr sz="1800">
                <a:solidFill>
                  <a:srgbClr val="264D9A"/>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2"/>
          <p:cNvPicPr>
            <a:picLocks noChangeAspect="1" noChangeArrowheads="1"/>
          </p:cNvPicPr>
          <p:nvPr userDrawn="1"/>
        </p:nvPicPr>
        <p:blipFill>
          <a:blip r:embed="rId3" cstate="print"/>
          <a:srcRect/>
          <a:stretch>
            <a:fillRect/>
          </a:stretch>
        </p:blipFill>
        <p:spPr bwMode="auto">
          <a:xfrm>
            <a:off x="-6350" y="5410200"/>
            <a:ext cx="9156700" cy="1487488"/>
          </a:xfrm>
          <a:prstGeom prst="rect">
            <a:avLst/>
          </a:prstGeom>
          <a:noFill/>
          <a:ln w="9525">
            <a:noFill/>
            <a:miter lim="800000"/>
            <a:headEnd/>
            <a:tailEnd/>
          </a:ln>
          <a:effectLst/>
        </p:spPr>
      </p:pic>
      <p:sp>
        <p:nvSpPr>
          <p:cNvPr id="10" name="Title 1"/>
          <p:cNvSpPr>
            <a:spLocks noGrp="1"/>
          </p:cNvSpPr>
          <p:nvPr>
            <p:ph type="title"/>
          </p:nvPr>
        </p:nvSpPr>
        <p:spPr>
          <a:xfrm>
            <a:off x="0" y="152400"/>
            <a:ext cx="9144000" cy="838200"/>
          </a:xfrm>
        </p:spPr>
        <p:txBody>
          <a:bodyPr tIns="0" bIns="0" anchor="ctr" anchorCtr="0"/>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20725" y="1600200"/>
            <a:ext cx="3754438" cy="4114800"/>
          </a:xfrm>
        </p:spPr>
        <p:txBody>
          <a:bodyPr/>
          <a:lstStyle>
            <a:lvl1pPr>
              <a:buSzPct val="110000"/>
              <a:buFontTx/>
              <a:buBlip>
                <a:blip r:embed="rId2"/>
              </a:buBlip>
              <a:defRPr sz="2800">
                <a:solidFill>
                  <a:srgbClr val="264D9A"/>
                </a:solidFill>
                <a:latin typeface="Arial Rounded MT Bold" pitchFamily="34" charset="0"/>
              </a:defRPr>
            </a:lvl1pPr>
            <a:lvl2pPr>
              <a:buSzPct val="90000"/>
              <a:buFontTx/>
              <a:buBlip>
                <a:blip r:embed="rId2"/>
              </a:buBlip>
              <a:defRPr sz="2400">
                <a:solidFill>
                  <a:srgbClr val="264D9A"/>
                </a:solidFill>
                <a:latin typeface="Arial Rounded MT Bold" pitchFamily="34" charset="0"/>
              </a:defRPr>
            </a:lvl2pPr>
            <a:lvl3pPr>
              <a:buSzPct val="80000"/>
              <a:buFontTx/>
              <a:buBlip>
                <a:blip r:embed="rId2"/>
              </a:buBlip>
              <a:defRPr sz="2000">
                <a:solidFill>
                  <a:srgbClr val="264D9A"/>
                </a:solidFill>
                <a:latin typeface="Arial Rounded MT Bold" pitchFamily="34" charset="0"/>
              </a:defRPr>
            </a:lvl3pPr>
            <a:lvl4pPr>
              <a:defRPr sz="1800">
                <a:solidFill>
                  <a:srgbClr val="264D9A"/>
                </a:solidFill>
                <a:latin typeface="Arial Rounded MT Bold" pitchFamily="34" charset="0"/>
              </a:defRPr>
            </a:lvl4pPr>
            <a:lvl5pPr>
              <a:defRPr sz="1800">
                <a:solidFill>
                  <a:srgbClr val="264D9A"/>
                </a:solidFill>
                <a:latin typeface="Arial Rounded MT Bold"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7563" y="1600200"/>
            <a:ext cx="3754437" cy="4114800"/>
          </a:xfrm>
        </p:spPr>
        <p:txBody>
          <a:bodyPr/>
          <a:lstStyle>
            <a:lvl1pPr>
              <a:buSzPct val="110000"/>
              <a:buFontTx/>
              <a:buBlip>
                <a:blip r:embed="rId2"/>
              </a:buBlip>
              <a:defRPr sz="2800">
                <a:solidFill>
                  <a:srgbClr val="264D9A"/>
                </a:solidFill>
              </a:defRPr>
            </a:lvl1pPr>
            <a:lvl2pPr>
              <a:buSzPct val="90000"/>
              <a:buFontTx/>
              <a:buBlip>
                <a:blip r:embed="rId2"/>
              </a:buBlip>
              <a:defRPr sz="2400">
                <a:solidFill>
                  <a:srgbClr val="264D9A"/>
                </a:solidFill>
              </a:defRPr>
            </a:lvl2pPr>
            <a:lvl3pPr>
              <a:buSzPct val="80000"/>
              <a:buFontTx/>
              <a:buBlip>
                <a:blip r:embed="rId2"/>
              </a:buBlip>
              <a:defRPr sz="2000">
                <a:solidFill>
                  <a:srgbClr val="264D9A"/>
                </a:solidFill>
              </a:defRPr>
            </a:lvl3pPr>
            <a:lvl4pPr>
              <a:defRPr sz="1800">
                <a:solidFill>
                  <a:srgbClr val="264D9A"/>
                </a:solidFill>
              </a:defRPr>
            </a:lvl4pPr>
            <a:lvl5pPr>
              <a:defRPr sz="1800">
                <a:solidFill>
                  <a:srgbClr val="264D9A"/>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0" y="152400"/>
            <a:ext cx="9144000" cy="838200"/>
          </a:xfrm>
        </p:spPr>
        <p:txBody>
          <a:bodyPr tIns="0" bIns="0" anchor="ctr" anchorCtr="0"/>
          <a:lstStyle/>
          <a:p>
            <a:r>
              <a:rPr lang="en-US" dirty="0"/>
              <a:t>Click to edit Master title style</a:t>
            </a:r>
          </a:p>
        </p:txBody>
      </p:sp>
      <p:pic>
        <p:nvPicPr>
          <p:cNvPr id="10" name="Picture 9" descr="Blue Gold Logo.png"/>
          <p:cNvPicPr>
            <a:picLocks noChangeAspect="1"/>
          </p:cNvPicPr>
          <p:nvPr userDrawn="1"/>
        </p:nvPicPr>
        <p:blipFill>
          <a:blip r:embed="rId3" cstate="print"/>
          <a:stretch>
            <a:fillRect/>
          </a:stretch>
        </p:blipFill>
        <p:spPr>
          <a:xfrm>
            <a:off x="7863840" y="6309360"/>
            <a:ext cx="1097280" cy="37461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0" name="Title 1"/>
          <p:cNvSpPr>
            <a:spLocks noGrp="1"/>
          </p:cNvSpPr>
          <p:nvPr>
            <p:ph type="title"/>
          </p:nvPr>
        </p:nvSpPr>
        <p:spPr>
          <a:xfrm>
            <a:off x="0" y="152400"/>
            <a:ext cx="9144000" cy="838200"/>
          </a:xfrm>
        </p:spPr>
        <p:txBody>
          <a:bodyPr tIns="0" bIns="0" anchor="ctr" anchorCtr="0"/>
          <a:lstStyle/>
          <a:p>
            <a:r>
              <a:rPr lang="en-US" dirty="0"/>
              <a:t>Click to edit Master title style</a:t>
            </a:r>
          </a:p>
        </p:txBody>
      </p:sp>
      <p:pic>
        <p:nvPicPr>
          <p:cNvPr id="3" name="Picture 2"/>
          <p:cNvPicPr>
            <a:picLocks noChangeAspect="1" noChangeArrowheads="1"/>
          </p:cNvPicPr>
          <p:nvPr userDrawn="1"/>
        </p:nvPicPr>
        <p:blipFill>
          <a:blip r:embed="rId2" cstate="print"/>
          <a:srcRect/>
          <a:stretch>
            <a:fillRect/>
          </a:stretch>
        </p:blipFill>
        <p:spPr bwMode="auto">
          <a:xfrm>
            <a:off x="-6350" y="5410200"/>
            <a:ext cx="9156700" cy="1487488"/>
          </a:xfrm>
          <a:prstGeom prst="rect">
            <a:avLst/>
          </a:prstGeom>
          <a:noFill/>
          <a:ln w="9525">
            <a:noFill/>
            <a:miter lim="800000"/>
            <a:headEnd/>
            <a:tailEnd/>
          </a:ln>
          <a:effec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838200"/>
          </a:xfrm>
          <a:noFill/>
          <a:scene3d>
            <a:camera prst="orthographicFront"/>
            <a:lightRig rig="balanced" dir="t"/>
          </a:scene3d>
          <a:sp3d prstMaterial="clear"/>
        </p:spPr>
        <p:txBody>
          <a:bodyPr tIns="0" bIns="0" anchor="ctr" anchorCtr="0"/>
          <a:lstStyle>
            <a:lvl1pPr marL="400050" indent="0">
              <a:defRPr>
                <a:solidFill>
                  <a:srgbClr val="1E3C78"/>
                </a:solidFill>
              </a:defRPr>
            </a:lvl1pPr>
          </a:lstStyle>
          <a:p>
            <a:r>
              <a:rPr lang="en-US" dirty="0"/>
              <a:t>Click to edit Master title style</a:t>
            </a:r>
          </a:p>
        </p:txBody>
      </p:sp>
      <p:pic>
        <p:nvPicPr>
          <p:cNvPr id="8" name="Picture 2"/>
          <p:cNvPicPr>
            <a:picLocks noChangeAspect="1" noChangeArrowheads="1"/>
          </p:cNvPicPr>
          <p:nvPr userDrawn="1"/>
        </p:nvPicPr>
        <p:blipFill>
          <a:blip r:embed="rId2" cstate="print"/>
          <a:srcRect r="26784"/>
          <a:stretch>
            <a:fillRect/>
          </a:stretch>
        </p:blipFill>
        <p:spPr bwMode="auto">
          <a:xfrm rot="5400000" flipH="1">
            <a:off x="-2693988" y="2693988"/>
            <a:ext cx="6858001" cy="1470025"/>
          </a:xfrm>
          <a:prstGeom prst="rect">
            <a:avLst/>
          </a:prstGeom>
          <a:noFill/>
          <a:ln w="9525">
            <a:noFill/>
            <a:miter lim="800000"/>
            <a:headEnd/>
            <a:tailEnd/>
          </a:ln>
          <a:effectLst/>
        </p:spPr>
      </p:pic>
      <p:pic>
        <p:nvPicPr>
          <p:cNvPr id="6" name="Picture 5" descr="Blue Gold Logo.png"/>
          <p:cNvPicPr>
            <a:picLocks noChangeAspect="1"/>
          </p:cNvPicPr>
          <p:nvPr userDrawn="1"/>
        </p:nvPicPr>
        <p:blipFill>
          <a:blip r:embed="rId3" cstate="print"/>
          <a:stretch>
            <a:fillRect/>
          </a:stretch>
        </p:blipFill>
        <p:spPr>
          <a:xfrm>
            <a:off x="7863840" y="6309360"/>
            <a:ext cx="1097280" cy="37461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264D9A"/>
            </a:gs>
            <a:gs pos="21000">
              <a:schemeClr val="bg1"/>
            </a:gs>
            <a:gs pos="100000">
              <a:schemeClr val="bg1"/>
            </a:gs>
            <a:gs pos="100000">
              <a:schemeClr val="bg1"/>
            </a:gs>
          </a:gsLst>
          <a:lin ang="5400000" scaled="1"/>
        </a:gradFill>
        <a:effectLst/>
      </p:bgPr>
    </p:bg>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bwMode="auto">
          <a:xfrm>
            <a:off x="0" y="76200"/>
            <a:ext cx="9144000" cy="1295400"/>
          </a:xfrm>
          <a:prstGeom prst="rect">
            <a:avLst/>
          </a:prstGeom>
          <a:solidFill>
            <a:srgbClr val="264D9A"/>
          </a:solidFill>
          <a:ln w="9525">
            <a:noFill/>
            <a:miter lim="800000"/>
            <a:headEnd/>
            <a:tailEnd/>
          </a:ln>
          <a:scene3d>
            <a:camera prst="orthographicFront"/>
            <a:lightRig rig="balanced" dir="t"/>
          </a:scene3d>
          <a:sp3d prstMaterial="clear">
            <a:bevelT/>
          </a:sp3d>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3077" name="Rectangle 5"/>
          <p:cNvSpPr>
            <a:spLocks noGrp="1" noChangeArrowheads="1"/>
          </p:cNvSpPr>
          <p:nvPr>
            <p:ph type="body" idx="1"/>
          </p:nvPr>
        </p:nvSpPr>
        <p:spPr bwMode="auto">
          <a:xfrm>
            <a:off x="949325" y="1981200"/>
            <a:ext cx="7661275"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126" name="Rectangle 6"/>
          <p:cNvSpPr>
            <a:spLocks noGrp="1" noChangeArrowheads="1"/>
          </p:cNvSpPr>
          <p:nvPr>
            <p:ph type="dt" sz="half" idx="2"/>
          </p:nvPr>
        </p:nvSpPr>
        <p:spPr bwMode="auto">
          <a:xfrm>
            <a:off x="94615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en-US"/>
          </a:p>
        </p:txBody>
      </p:sp>
      <p:sp>
        <p:nvSpPr>
          <p:cNvPr id="5127" name="Rectangle 7"/>
          <p:cNvSpPr>
            <a:spLocks noGrp="1" noChangeArrowheads="1"/>
          </p:cNvSpPr>
          <p:nvPr>
            <p:ph type="ftr" sz="quarter" idx="3"/>
          </p:nvPr>
        </p:nvSpPr>
        <p:spPr bwMode="auto">
          <a:xfrm>
            <a:off x="33528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en-US"/>
          </a:p>
        </p:txBody>
      </p:sp>
      <p:sp>
        <p:nvSpPr>
          <p:cNvPr id="5128" name="Rectangle 8"/>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A536AC6B-3E1A-4283-88DD-FAF875A3B3B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93" r:id="rId1"/>
    <p:sldLayoutId id="2147484314" r:id="rId2"/>
    <p:sldLayoutId id="2147484272" r:id="rId3"/>
    <p:sldLayoutId id="2147484307" r:id="rId4"/>
    <p:sldLayoutId id="2147484294" r:id="rId5"/>
    <p:sldLayoutId id="2147484274" r:id="rId6"/>
    <p:sldLayoutId id="2147484308" r:id="rId7"/>
    <p:sldLayoutId id="2147484309" r:id="rId8"/>
    <p:sldLayoutId id="2147484310" r:id="rId9"/>
    <p:sldLayoutId id="2147484275" r:id="rId10"/>
    <p:sldLayoutId id="2147484278" r:id="rId11"/>
    <p:sldLayoutId id="2147484279" r:id="rId12"/>
    <p:sldLayoutId id="2147484281" r:id="rId13"/>
    <p:sldLayoutId id="2147484311" r:id="rId14"/>
    <p:sldLayoutId id="2147484312" r:id="rId15"/>
    <p:sldLayoutId id="2147484313" r:id="rId16"/>
  </p:sldLayoutIdLst>
  <p:txStyles>
    <p:titleStyle>
      <a:lvl1pPr algn="ctr" rtl="0" eaLnBrk="0" fontAlgn="base" hangingPunct="0">
        <a:spcBef>
          <a:spcPct val="0"/>
        </a:spcBef>
        <a:spcAft>
          <a:spcPct val="0"/>
        </a:spcAft>
        <a:defRPr sz="3600" cap="small" baseline="0">
          <a:solidFill>
            <a:schemeClr val="bg1"/>
          </a:solidFill>
          <a:latin typeface="Arial Rounded MT Bold"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447675" indent="-447675" algn="l" rtl="0" eaLnBrk="0" fontAlgn="base" hangingPunct="0">
        <a:spcBef>
          <a:spcPct val="20000"/>
        </a:spcBef>
        <a:spcAft>
          <a:spcPct val="0"/>
        </a:spcAft>
        <a:buClr>
          <a:schemeClr val="accent1"/>
        </a:buClr>
        <a:buSzPct val="110000"/>
        <a:buFontTx/>
        <a:buBlip>
          <a:blip r:embed="rId18"/>
        </a:buBlip>
        <a:defRPr sz="3200">
          <a:solidFill>
            <a:srgbClr val="264D9A"/>
          </a:solidFill>
          <a:latin typeface="Arial Rounded MT Bold" pitchFamily="34" charset="0"/>
          <a:ea typeface="+mn-ea"/>
          <a:cs typeface="+mn-cs"/>
        </a:defRPr>
      </a:lvl1pPr>
      <a:lvl2pPr marL="889000" indent="-439738" algn="l" rtl="0" eaLnBrk="0" fontAlgn="base" hangingPunct="0">
        <a:spcBef>
          <a:spcPct val="20000"/>
        </a:spcBef>
        <a:spcAft>
          <a:spcPct val="0"/>
        </a:spcAft>
        <a:buClr>
          <a:schemeClr val="hlink"/>
        </a:buClr>
        <a:buSzPct val="90000"/>
        <a:buFontTx/>
        <a:buBlip>
          <a:blip r:embed="rId18"/>
        </a:buBlip>
        <a:defRPr sz="2800">
          <a:solidFill>
            <a:srgbClr val="264D9A"/>
          </a:solidFill>
          <a:latin typeface="Arial Rounded MT Bold" pitchFamily="34" charset="0"/>
        </a:defRPr>
      </a:lvl2pPr>
      <a:lvl3pPr marL="1293813" indent="-403225" algn="l" rtl="0" eaLnBrk="0" fontAlgn="base" hangingPunct="0">
        <a:spcBef>
          <a:spcPct val="20000"/>
        </a:spcBef>
        <a:spcAft>
          <a:spcPct val="0"/>
        </a:spcAft>
        <a:buClr>
          <a:schemeClr val="accent1"/>
        </a:buClr>
        <a:buSzPct val="80000"/>
        <a:buFontTx/>
        <a:buBlip>
          <a:blip r:embed="rId18"/>
        </a:buBlip>
        <a:defRPr sz="2400">
          <a:solidFill>
            <a:srgbClr val="264D9A"/>
          </a:solidFill>
          <a:latin typeface="Arial Rounded MT Bold" pitchFamily="34" charset="0"/>
        </a:defRPr>
      </a:lvl3pPr>
      <a:lvl4pPr marL="1681163" indent="-385763" algn="l" rtl="0" eaLnBrk="0" fontAlgn="base" hangingPunct="0">
        <a:spcBef>
          <a:spcPct val="20000"/>
        </a:spcBef>
        <a:spcAft>
          <a:spcPct val="0"/>
        </a:spcAft>
        <a:buClr>
          <a:schemeClr val="hlink"/>
        </a:buClr>
        <a:buSzPct val="75000"/>
        <a:buFontTx/>
        <a:buBlip>
          <a:blip r:embed="rId18"/>
        </a:buBlip>
        <a:defRPr sz="2000">
          <a:solidFill>
            <a:srgbClr val="264D9A"/>
          </a:solidFill>
          <a:latin typeface="Arial Rounded MT Bold" pitchFamily="34" charset="0"/>
        </a:defRPr>
      </a:lvl4pPr>
      <a:lvl5pPr marL="2070100" indent="-387350" algn="l" rtl="0" eaLnBrk="0" fontAlgn="base" hangingPunct="0">
        <a:spcBef>
          <a:spcPct val="20000"/>
        </a:spcBef>
        <a:spcAft>
          <a:spcPct val="0"/>
        </a:spcAft>
        <a:buClr>
          <a:schemeClr val="accent1"/>
        </a:buClr>
        <a:buSzPct val="70000"/>
        <a:buFontTx/>
        <a:buBlip>
          <a:blip r:embed="rId18"/>
        </a:buBlip>
        <a:defRPr sz="2000">
          <a:solidFill>
            <a:srgbClr val="264D9A"/>
          </a:solidFill>
          <a:latin typeface="Arial Rounded MT Bold" pitchFamily="34" charset="0"/>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hyperlink" Target="mailto:CalVIP-3@bscc.ca.gov" TargetMode="External"/><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ctrTitle"/>
          </p:nvPr>
        </p:nvSpPr>
        <p:spPr>
          <a:xfrm>
            <a:off x="228600" y="3048000"/>
            <a:ext cx="8839200" cy="914400"/>
          </a:xfrm>
        </p:spPr>
        <p:txBody>
          <a:bodyPr/>
          <a:lstStyle/>
          <a:p>
            <a:br>
              <a:rPr lang="en-US" dirty="0"/>
            </a:br>
            <a:r>
              <a:rPr lang="en-US" sz="3600" b="1" dirty="0"/>
              <a:t>California Violence Intervention &amp; Prevention (CalVIP) Grant</a:t>
            </a:r>
            <a:br>
              <a:rPr lang="en-US" dirty="0"/>
            </a:br>
            <a:endParaRPr lang="en-US" dirty="0"/>
          </a:p>
        </p:txBody>
      </p:sp>
      <p:sp>
        <p:nvSpPr>
          <p:cNvPr id="5" name="Title 21"/>
          <p:cNvSpPr txBox="1">
            <a:spLocks/>
          </p:cNvSpPr>
          <p:nvPr/>
        </p:nvSpPr>
        <p:spPr bwMode="auto">
          <a:xfrm>
            <a:off x="190500" y="4114800"/>
            <a:ext cx="8763000" cy="762000"/>
          </a:xfrm>
          <a:prstGeom prst="rect">
            <a:avLst/>
          </a:prstGeom>
          <a:noFill/>
          <a:ln w="9525">
            <a:noFill/>
            <a:miter lim="800000"/>
            <a:headEnd/>
            <a:tailEnd/>
          </a:ln>
          <a:scene3d>
            <a:camera prst="orthographicFront"/>
            <a:lightRig rig="balanced" dir="t"/>
          </a:scene3d>
          <a:sp3d prstMaterial="clear"/>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cap="none" baseline="0">
                <a:solidFill>
                  <a:srgbClr val="1E3C78"/>
                </a:solidFill>
                <a:latin typeface="Arial Rounded MT Bold"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r>
              <a:rPr lang="en-US" sz="3600" kern="0" dirty="0">
                <a:solidFill>
                  <a:srgbClr val="BF962F"/>
                </a:solidFill>
              </a:rPr>
              <a:t>BIDDERS’ CONFERENCE</a:t>
            </a:r>
          </a:p>
        </p:txBody>
      </p:sp>
      <p:sp>
        <p:nvSpPr>
          <p:cNvPr id="4" name="Title 21"/>
          <p:cNvSpPr txBox="1">
            <a:spLocks/>
          </p:cNvSpPr>
          <p:nvPr/>
        </p:nvSpPr>
        <p:spPr bwMode="auto">
          <a:xfrm>
            <a:off x="304800" y="4876800"/>
            <a:ext cx="8534400" cy="685800"/>
          </a:xfrm>
          <a:prstGeom prst="rect">
            <a:avLst/>
          </a:prstGeom>
          <a:noFill/>
          <a:ln w="9525">
            <a:noFill/>
            <a:miter lim="800000"/>
            <a:headEnd/>
            <a:tailEnd/>
          </a:ln>
          <a:scene3d>
            <a:camera prst="orthographicFront"/>
            <a:lightRig rig="balanced" dir="t"/>
          </a:scene3d>
          <a:sp3d prstMaterial="clear"/>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cap="none" baseline="0">
                <a:solidFill>
                  <a:srgbClr val="1E3C78"/>
                </a:solidFill>
                <a:latin typeface="Arial Rounded MT Bold"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r>
              <a:rPr lang="en-US" sz="2800" kern="0" dirty="0"/>
              <a:t>March 2020</a:t>
            </a:r>
          </a:p>
        </p:txBody>
      </p:sp>
    </p:spTree>
  </p:cSld>
  <p:clrMapOvr>
    <a:masterClrMapping/>
  </p:clrMapOvr>
  <p:transition>
    <p:cover dir="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447800" y="1905000"/>
            <a:ext cx="6934200" cy="3886200"/>
          </a:xfrm>
        </p:spPr>
        <p:txBody>
          <a:bodyPr/>
          <a:lstStyle/>
          <a:p>
            <a:pPr algn="ctr">
              <a:spcBef>
                <a:spcPts val="0"/>
              </a:spcBef>
              <a:buClrTx/>
            </a:pPr>
            <a:r>
              <a:rPr lang="en-US" sz="3600" dirty="0">
                <a:solidFill>
                  <a:srgbClr val="070C11"/>
                </a:solidFill>
              </a:rPr>
              <a:t>Community-Based Organizations (CBOs) that serve the residents of the</a:t>
            </a:r>
          </a:p>
          <a:p>
            <a:pPr algn="ctr">
              <a:spcBef>
                <a:spcPts val="0"/>
              </a:spcBef>
              <a:buClrTx/>
            </a:pPr>
            <a:r>
              <a:rPr lang="en-US" sz="3600" dirty="0">
                <a:solidFill>
                  <a:srgbClr val="BF962F"/>
                </a:solidFill>
              </a:rPr>
              <a:t>29 cities </a:t>
            </a:r>
            <a:r>
              <a:rPr lang="en-US" sz="3600" dirty="0">
                <a:solidFill>
                  <a:srgbClr val="070C11"/>
                </a:solidFill>
              </a:rPr>
              <a:t>disproportionately impacted by violence</a:t>
            </a:r>
          </a:p>
          <a:p>
            <a:pPr algn="ctr">
              <a:spcBef>
                <a:spcPts val="0"/>
              </a:spcBef>
              <a:buClrTx/>
            </a:pPr>
            <a:endParaRPr lang="en-US" dirty="0">
              <a:solidFill>
                <a:srgbClr val="070C11"/>
              </a:solidFill>
            </a:endParaRPr>
          </a:p>
          <a:p>
            <a:pPr algn="ctr">
              <a:spcBef>
                <a:spcPts val="0"/>
              </a:spcBef>
              <a:buClrTx/>
            </a:pPr>
            <a:endParaRPr lang="en-US" dirty="0">
              <a:solidFill>
                <a:srgbClr val="070C11"/>
              </a:solidFill>
            </a:endParaRPr>
          </a:p>
          <a:p>
            <a:pPr algn="ctr">
              <a:spcBef>
                <a:spcPts val="0"/>
              </a:spcBef>
              <a:buClrTx/>
            </a:pPr>
            <a:r>
              <a:rPr lang="en-US" sz="3200" i="1" dirty="0">
                <a:solidFill>
                  <a:srgbClr val="070C11"/>
                </a:solidFill>
              </a:rPr>
              <a:t>(listed in Table 1 of RFP, page 6)</a:t>
            </a:r>
          </a:p>
          <a:p>
            <a:pPr>
              <a:spcBef>
                <a:spcPts val="0"/>
              </a:spcBef>
            </a:pPr>
            <a:endParaRPr lang="en-US" sz="1600" dirty="0">
              <a:solidFill>
                <a:srgbClr val="090807"/>
              </a:solidFill>
            </a:endParaRPr>
          </a:p>
          <a:p>
            <a:pPr>
              <a:spcBef>
                <a:spcPts val="0"/>
              </a:spcBef>
            </a:pPr>
            <a:endParaRPr lang="en-US" sz="3200" dirty="0">
              <a:solidFill>
                <a:srgbClr val="090807"/>
              </a:solidFill>
            </a:endParaRPr>
          </a:p>
          <a:p>
            <a:pPr>
              <a:spcBef>
                <a:spcPts val="0"/>
              </a:spcBef>
            </a:pPr>
            <a:endParaRPr lang="en-US" sz="3200" dirty="0">
              <a:solidFill>
                <a:srgbClr val="BF962F"/>
              </a:solidFill>
              <a:ea typeface="+mn-ea"/>
              <a:cs typeface="+mn-cs"/>
            </a:endParaRPr>
          </a:p>
          <a:p>
            <a:pPr marL="342900" indent="-342900">
              <a:spcBef>
                <a:spcPts val="0"/>
              </a:spcBef>
              <a:buFont typeface="Wingdings" panose="05000000000000000000" pitchFamily="2" charset="2"/>
              <a:buChar char="v"/>
            </a:pPr>
            <a:endParaRPr lang="en-US" sz="3200" dirty="0">
              <a:solidFill>
                <a:srgbClr val="090807"/>
              </a:solidFill>
              <a:ea typeface="+mn-ea"/>
              <a:cs typeface="+mn-cs"/>
            </a:endParaRPr>
          </a:p>
          <a:p>
            <a:pPr>
              <a:spcBef>
                <a:spcPts val="0"/>
              </a:spcBef>
            </a:pPr>
            <a:endParaRPr lang="en-US" sz="3200" dirty="0">
              <a:solidFill>
                <a:srgbClr val="090807"/>
              </a:solidFill>
              <a:ea typeface="+mn-ea"/>
              <a:cs typeface="+mn-cs"/>
            </a:endParaRPr>
          </a:p>
        </p:txBody>
      </p:sp>
      <p:sp>
        <p:nvSpPr>
          <p:cNvPr id="4" name="Title 3"/>
          <p:cNvSpPr>
            <a:spLocks noGrp="1"/>
          </p:cNvSpPr>
          <p:nvPr>
            <p:ph type="title"/>
          </p:nvPr>
        </p:nvSpPr>
        <p:spPr>
          <a:xfrm>
            <a:off x="1066800" y="609600"/>
            <a:ext cx="7391400" cy="838200"/>
          </a:xfrm>
        </p:spPr>
        <p:txBody>
          <a:bodyPr/>
          <a:lstStyle/>
          <a:p>
            <a:r>
              <a:rPr lang="en-US" sz="4000" cap="none" dirty="0"/>
              <a:t>Eligibility (2 of 3)</a:t>
            </a:r>
          </a:p>
        </p:txBody>
      </p:sp>
      <p:cxnSp>
        <p:nvCxnSpPr>
          <p:cNvPr id="5" name="Straight Connector 4"/>
          <p:cNvCxnSpPr/>
          <p:nvPr/>
        </p:nvCxnSpPr>
        <p:spPr bwMode="auto">
          <a:xfrm>
            <a:off x="2590800" y="1447800"/>
            <a:ext cx="4724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247837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447800" y="1904999"/>
            <a:ext cx="6934200" cy="4190999"/>
          </a:xfrm>
        </p:spPr>
        <p:txBody>
          <a:bodyPr/>
          <a:lstStyle/>
          <a:p>
            <a:pPr algn="ctr">
              <a:spcBef>
                <a:spcPts val="0"/>
              </a:spcBef>
              <a:buClrTx/>
            </a:pPr>
            <a:r>
              <a:rPr lang="en-US" sz="3600" dirty="0">
                <a:solidFill>
                  <a:srgbClr val="070C11"/>
                </a:solidFill>
              </a:rPr>
              <a:t>Cities with population of 40,000 or less also disproportionately impacted by violence</a:t>
            </a:r>
          </a:p>
          <a:p>
            <a:pPr algn="ctr">
              <a:spcBef>
                <a:spcPts val="0"/>
              </a:spcBef>
              <a:buClrTx/>
            </a:pPr>
            <a:endParaRPr lang="en-US" dirty="0">
              <a:solidFill>
                <a:srgbClr val="BF962F"/>
              </a:solidFill>
            </a:endParaRPr>
          </a:p>
          <a:p>
            <a:pPr algn="ctr">
              <a:spcBef>
                <a:spcPts val="0"/>
              </a:spcBef>
              <a:buClrTx/>
            </a:pPr>
            <a:r>
              <a:rPr lang="en-US" sz="4800" dirty="0">
                <a:solidFill>
                  <a:srgbClr val="BF962F"/>
                </a:solidFill>
              </a:rPr>
              <a:t>66 cities</a:t>
            </a:r>
            <a:endParaRPr lang="en-US" dirty="0">
              <a:solidFill>
                <a:srgbClr val="070C11"/>
              </a:solidFill>
            </a:endParaRPr>
          </a:p>
          <a:p>
            <a:pPr algn="ctr">
              <a:spcBef>
                <a:spcPts val="0"/>
              </a:spcBef>
              <a:buClrTx/>
            </a:pPr>
            <a:endParaRPr lang="en-US" dirty="0">
              <a:solidFill>
                <a:srgbClr val="070C11"/>
              </a:solidFill>
            </a:endParaRPr>
          </a:p>
          <a:p>
            <a:pPr algn="ctr">
              <a:spcBef>
                <a:spcPts val="0"/>
              </a:spcBef>
              <a:buClrTx/>
            </a:pPr>
            <a:r>
              <a:rPr lang="en-US" sz="3200" i="1" dirty="0">
                <a:solidFill>
                  <a:srgbClr val="070C11"/>
                </a:solidFill>
              </a:rPr>
              <a:t>(listed in Table 2 of RFP, page 7)</a:t>
            </a:r>
          </a:p>
          <a:p>
            <a:pPr>
              <a:spcBef>
                <a:spcPts val="0"/>
              </a:spcBef>
            </a:pPr>
            <a:endParaRPr lang="en-US" sz="1600" dirty="0">
              <a:solidFill>
                <a:srgbClr val="090807"/>
              </a:solidFill>
            </a:endParaRPr>
          </a:p>
          <a:p>
            <a:pPr>
              <a:spcBef>
                <a:spcPts val="0"/>
              </a:spcBef>
            </a:pPr>
            <a:endParaRPr lang="en-US" sz="3200" dirty="0">
              <a:solidFill>
                <a:srgbClr val="090807"/>
              </a:solidFill>
            </a:endParaRPr>
          </a:p>
          <a:p>
            <a:pPr>
              <a:spcBef>
                <a:spcPts val="0"/>
              </a:spcBef>
            </a:pPr>
            <a:endParaRPr lang="en-US" sz="3200" dirty="0">
              <a:solidFill>
                <a:srgbClr val="BF962F"/>
              </a:solidFill>
              <a:ea typeface="+mn-ea"/>
              <a:cs typeface="+mn-cs"/>
            </a:endParaRPr>
          </a:p>
          <a:p>
            <a:pPr marL="342900" indent="-342900">
              <a:spcBef>
                <a:spcPts val="0"/>
              </a:spcBef>
              <a:buFont typeface="Wingdings" panose="05000000000000000000" pitchFamily="2" charset="2"/>
              <a:buChar char="v"/>
            </a:pPr>
            <a:endParaRPr lang="en-US" sz="3200" dirty="0">
              <a:solidFill>
                <a:srgbClr val="090807"/>
              </a:solidFill>
              <a:ea typeface="+mn-ea"/>
              <a:cs typeface="+mn-cs"/>
            </a:endParaRPr>
          </a:p>
          <a:p>
            <a:pPr>
              <a:spcBef>
                <a:spcPts val="0"/>
              </a:spcBef>
            </a:pPr>
            <a:endParaRPr lang="en-US" sz="3200" dirty="0">
              <a:solidFill>
                <a:srgbClr val="090807"/>
              </a:solidFill>
              <a:ea typeface="+mn-ea"/>
              <a:cs typeface="+mn-cs"/>
            </a:endParaRPr>
          </a:p>
        </p:txBody>
      </p:sp>
      <p:sp>
        <p:nvSpPr>
          <p:cNvPr id="4" name="Title 3"/>
          <p:cNvSpPr>
            <a:spLocks noGrp="1"/>
          </p:cNvSpPr>
          <p:nvPr>
            <p:ph type="title"/>
          </p:nvPr>
        </p:nvSpPr>
        <p:spPr>
          <a:xfrm>
            <a:off x="1066800" y="609600"/>
            <a:ext cx="7391400" cy="838200"/>
          </a:xfrm>
        </p:spPr>
        <p:txBody>
          <a:bodyPr/>
          <a:lstStyle/>
          <a:p>
            <a:r>
              <a:rPr lang="en-US" sz="4000" cap="none" dirty="0"/>
              <a:t>Eligibility (3 of 3)</a:t>
            </a:r>
          </a:p>
        </p:txBody>
      </p:sp>
      <p:cxnSp>
        <p:nvCxnSpPr>
          <p:cNvPr id="5" name="Straight Connector 4"/>
          <p:cNvCxnSpPr/>
          <p:nvPr/>
        </p:nvCxnSpPr>
        <p:spPr bwMode="auto">
          <a:xfrm>
            <a:off x="2590800" y="1447800"/>
            <a:ext cx="4724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704901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409700" y="1600200"/>
            <a:ext cx="6934200" cy="4648199"/>
          </a:xfrm>
        </p:spPr>
        <p:txBody>
          <a:bodyPr/>
          <a:lstStyle/>
          <a:p>
            <a:pPr marL="457200" indent="-457200">
              <a:buFont typeface="Arial" panose="020B0604020202020204" pitchFamily="34" charset="0"/>
              <a:buChar char="•"/>
            </a:pPr>
            <a:r>
              <a:rPr lang="en-US" sz="2800" dirty="0">
                <a:solidFill>
                  <a:srgbClr val="070C11"/>
                </a:solidFill>
              </a:rPr>
              <a:t>Applies to grantees and subgrantees</a:t>
            </a:r>
          </a:p>
          <a:p>
            <a:pPr marL="457200" indent="-457200">
              <a:buFont typeface="Arial" panose="020B0604020202020204" pitchFamily="34" charset="0"/>
              <a:buChar char="•"/>
            </a:pPr>
            <a:r>
              <a:rPr lang="en-US" sz="2800" dirty="0">
                <a:solidFill>
                  <a:srgbClr val="070C11"/>
                </a:solidFill>
              </a:rPr>
              <a:t>501(c)(3) status not necessary</a:t>
            </a:r>
          </a:p>
          <a:p>
            <a:pPr marL="457200" indent="-457200">
              <a:buFont typeface="Arial" panose="020B0604020202020204" pitchFamily="34" charset="0"/>
              <a:buChar char="•"/>
            </a:pPr>
            <a:r>
              <a:rPr lang="en-US" sz="2800" dirty="0">
                <a:solidFill>
                  <a:srgbClr val="070C11"/>
                </a:solidFill>
              </a:rPr>
              <a:t>Refer to </a:t>
            </a:r>
            <a:r>
              <a:rPr lang="en-US" sz="2800" dirty="0">
                <a:solidFill>
                  <a:srgbClr val="BF962F"/>
                </a:solidFill>
              </a:rPr>
              <a:t>RFP, page 8</a:t>
            </a:r>
          </a:p>
          <a:p>
            <a:pPr marL="457200" indent="-457200">
              <a:buFont typeface="Arial" panose="020B0604020202020204" pitchFamily="34" charset="0"/>
              <a:buChar char="•"/>
            </a:pPr>
            <a:r>
              <a:rPr lang="en-US" sz="2800" dirty="0">
                <a:solidFill>
                  <a:srgbClr val="070C11"/>
                </a:solidFill>
              </a:rPr>
              <a:t>Any CBO/NGO receiving CalVIP funds must meet these criteria</a:t>
            </a:r>
          </a:p>
          <a:p>
            <a:pPr marL="457200" indent="-457200">
              <a:buFont typeface="Arial" panose="020B0604020202020204" pitchFamily="34" charset="0"/>
              <a:buChar char="•"/>
            </a:pPr>
            <a:r>
              <a:rPr lang="en-US" sz="2800" dirty="0">
                <a:solidFill>
                  <a:srgbClr val="070C11"/>
                </a:solidFill>
              </a:rPr>
              <a:t>Must submit Appendix B with proposal package and keep it updated throughout grant term</a:t>
            </a:r>
          </a:p>
          <a:p>
            <a:pPr>
              <a:spcBef>
                <a:spcPts val="0"/>
              </a:spcBef>
            </a:pPr>
            <a:endParaRPr lang="en-US" sz="3600" dirty="0">
              <a:solidFill>
                <a:srgbClr val="BF962F"/>
              </a:solidFill>
              <a:ea typeface="+mn-ea"/>
              <a:cs typeface="+mn-cs"/>
            </a:endParaRPr>
          </a:p>
          <a:p>
            <a:pPr marL="342900" indent="-342900">
              <a:spcBef>
                <a:spcPts val="0"/>
              </a:spcBef>
              <a:buFont typeface="Wingdings" panose="05000000000000000000" pitchFamily="2" charset="2"/>
              <a:buChar char="v"/>
            </a:pPr>
            <a:endParaRPr lang="en-US" sz="3600" dirty="0">
              <a:solidFill>
                <a:srgbClr val="090807"/>
              </a:solidFill>
              <a:ea typeface="+mn-ea"/>
              <a:cs typeface="+mn-cs"/>
            </a:endParaRPr>
          </a:p>
          <a:p>
            <a:pPr>
              <a:spcBef>
                <a:spcPts val="0"/>
              </a:spcBef>
            </a:pPr>
            <a:endParaRPr lang="en-US" sz="3600" dirty="0">
              <a:solidFill>
                <a:srgbClr val="090807"/>
              </a:solidFill>
              <a:ea typeface="+mn-ea"/>
              <a:cs typeface="+mn-cs"/>
            </a:endParaRPr>
          </a:p>
        </p:txBody>
      </p:sp>
      <p:sp>
        <p:nvSpPr>
          <p:cNvPr id="4" name="Title 3"/>
          <p:cNvSpPr>
            <a:spLocks noGrp="1"/>
          </p:cNvSpPr>
          <p:nvPr>
            <p:ph type="title"/>
          </p:nvPr>
        </p:nvSpPr>
        <p:spPr>
          <a:xfrm>
            <a:off x="914400" y="457200"/>
            <a:ext cx="7391400" cy="838200"/>
          </a:xfrm>
        </p:spPr>
        <p:txBody>
          <a:bodyPr/>
          <a:lstStyle/>
          <a:p>
            <a:r>
              <a:rPr lang="en-US" cap="none" dirty="0"/>
              <a:t>Eligibility for CBOs</a:t>
            </a:r>
          </a:p>
        </p:txBody>
      </p:sp>
      <p:cxnSp>
        <p:nvCxnSpPr>
          <p:cNvPr id="5" name="Straight Connector 4"/>
          <p:cNvCxnSpPr/>
          <p:nvPr/>
        </p:nvCxnSpPr>
        <p:spPr bwMode="auto">
          <a:xfrm>
            <a:off x="2438400" y="1219200"/>
            <a:ext cx="4724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387870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447800" y="1524001"/>
            <a:ext cx="7353300" cy="4114799"/>
          </a:xfrm>
        </p:spPr>
        <p:txBody>
          <a:bodyPr/>
          <a:lstStyle/>
          <a:p>
            <a:pPr>
              <a:spcBef>
                <a:spcPts val="0"/>
              </a:spcBef>
            </a:pPr>
            <a:r>
              <a:rPr lang="en-US" sz="2400" dirty="0">
                <a:solidFill>
                  <a:srgbClr val="070C11"/>
                </a:solidFill>
              </a:rPr>
              <a:t>Applicants will compete in separate categories: </a:t>
            </a:r>
            <a:r>
              <a:rPr lang="en-US" sz="2400" dirty="0">
                <a:solidFill>
                  <a:srgbClr val="BF962F"/>
                </a:solidFill>
              </a:rPr>
              <a:t>RFP, page 9</a:t>
            </a:r>
            <a:endParaRPr lang="en-US" sz="2800" dirty="0">
              <a:solidFill>
                <a:srgbClr val="BF962F"/>
              </a:solidFill>
            </a:endParaRPr>
          </a:p>
        </p:txBody>
      </p:sp>
      <p:sp>
        <p:nvSpPr>
          <p:cNvPr id="4" name="Title 3"/>
          <p:cNvSpPr>
            <a:spLocks noGrp="1"/>
          </p:cNvSpPr>
          <p:nvPr>
            <p:ph type="title"/>
          </p:nvPr>
        </p:nvSpPr>
        <p:spPr>
          <a:xfrm>
            <a:off x="2057400" y="542450"/>
            <a:ext cx="6248400" cy="541338"/>
          </a:xfrm>
        </p:spPr>
        <p:txBody>
          <a:bodyPr/>
          <a:lstStyle/>
          <a:p>
            <a:pPr algn="l"/>
            <a:r>
              <a:rPr lang="en-US" sz="4000" cap="none" dirty="0"/>
              <a:t>Funding Distribution</a:t>
            </a:r>
          </a:p>
        </p:txBody>
      </p:sp>
      <p:cxnSp>
        <p:nvCxnSpPr>
          <p:cNvPr id="3" name="Straight Connector 2"/>
          <p:cNvCxnSpPr/>
          <p:nvPr/>
        </p:nvCxnSpPr>
        <p:spPr bwMode="auto">
          <a:xfrm>
            <a:off x="2895600" y="1219200"/>
            <a:ext cx="4191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aphicFrame>
        <p:nvGraphicFramePr>
          <p:cNvPr id="7" name="Table 6">
            <a:extLst>
              <a:ext uri="{FF2B5EF4-FFF2-40B4-BE49-F238E27FC236}">
                <a16:creationId xmlns:a16="http://schemas.microsoft.com/office/drawing/2014/main" id="{175D807B-FBAC-4986-95B1-6E67284E5C3B}"/>
              </a:ext>
            </a:extLst>
          </p:cNvPr>
          <p:cNvGraphicFramePr>
            <a:graphicFrameLocks noGrp="1"/>
          </p:cNvGraphicFramePr>
          <p:nvPr>
            <p:extLst>
              <p:ext uri="{D42A27DB-BD31-4B8C-83A1-F6EECF244321}">
                <p14:modId xmlns:p14="http://schemas.microsoft.com/office/powerpoint/2010/main" val="2464238850"/>
              </p:ext>
            </p:extLst>
          </p:nvPr>
        </p:nvGraphicFramePr>
        <p:xfrm>
          <a:off x="1066800" y="2438400"/>
          <a:ext cx="7734300" cy="3536493"/>
        </p:xfrm>
        <a:graphic>
          <a:graphicData uri="http://schemas.openxmlformats.org/drawingml/2006/table">
            <a:tbl>
              <a:tblPr firstRow="1" firstCol="1" bandRow="1">
                <a:tableStyleId>{5C22544A-7EE6-4342-B048-85BDC9FD1C3A}</a:tableStyleId>
              </a:tblPr>
              <a:tblGrid>
                <a:gridCol w="446611">
                  <a:extLst>
                    <a:ext uri="{9D8B030D-6E8A-4147-A177-3AD203B41FA5}">
                      <a16:colId xmlns:a16="http://schemas.microsoft.com/office/drawing/2014/main" val="3167388055"/>
                    </a:ext>
                  </a:extLst>
                </a:gridCol>
                <a:gridCol w="4224600">
                  <a:extLst>
                    <a:ext uri="{9D8B030D-6E8A-4147-A177-3AD203B41FA5}">
                      <a16:colId xmlns:a16="http://schemas.microsoft.com/office/drawing/2014/main" val="1626441591"/>
                    </a:ext>
                  </a:extLst>
                </a:gridCol>
                <a:gridCol w="1454967">
                  <a:extLst>
                    <a:ext uri="{9D8B030D-6E8A-4147-A177-3AD203B41FA5}">
                      <a16:colId xmlns:a16="http://schemas.microsoft.com/office/drawing/2014/main" val="1556326721"/>
                    </a:ext>
                  </a:extLst>
                </a:gridCol>
                <a:gridCol w="1608122">
                  <a:extLst>
                    <a:ext uri="{9D8B030D-6E8A-4147-A177-3AD203B41FA5}">
                      <a16:colId xmlns:a16="http://schemas.microsoft.com/office/drawing/2014/main" val="4247853580"/>
                    </a:ext>
                  </a:extLst>
                </a:gridCol>
              </a:tblGrid>
              <a:tr h="444552">
                <a:tc gridSpan="4">
                  <a:txBody>
                    <a:bodyPr/>
                    <a:lstStyle/>
                    <a:p>
                      <a:pPr marL="0" marR="0" algn="ctr">
                        <a:lnSpc>
                          <a:spcPct val="115000"/>
                        </a:lnSpc>
                        <a:spcBef>
                          <a:spcPts val="0"/>
                        </a:spcBef>
                        <a:spcAft>
                          <a:spcPts val="0"/>
                        </a:spcAft>
                      </a:pPr>
                      <a:r>
                        <a:rPr lang="en-US" sz="1800" dirty="0">
                          <a:solidFill>
                            <a:srgbClr val="1E3C78"/>
                          </a:solidFill>
                          <a:effectLst/>
                        </a:rPr>
                        <a:t>Table 3. Funding Distribution and Maximum Grant Amounts</a:t>
                      </a:r>
                      <a:endParaRPr lang="en-US" sz="1600" dirty="0">
                        <a:solidFill>
                          <a:srgbClr val="1E3C78"/>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8701343"/>
                  </a:ext>
                </a:extLst>
              </a:tr>
              <a:tr h="704757">
                <a:tc gridSpan="2">
                  <a:txBody>
                    <a:bodyPr/>
                    <a:lstStyle/>
                    <a:p>
                      <a:pPr marL="45720" marR="0" algn="just">
                        <a:lnSpc>
                          <a:spcPct val="115000"/>
                        </a:lnSpc>
                        <a:spcBef>
                          <a:spcPts val="0"/>
                        </a:spcBef>
                        <a:spcAft>
                          <a:spcPts val="0"/>
                        </a:spcAft>
                      </a:pPr>
                      <a:r>
                        <a:rPr lang="en-US" sz="1600" dirty="0">
                          <a:solidFill>
                            <a:srgbClr val="1E3C78"/>
                          </a:solidFill>
                          <a:effectLst/>
                        </a:rPr>
                        <a:t>Funding Categories</a:t>
                      </a:r>
                      <a:endParaRPr lang="en-US" sz="1600" dirty="0">
                        <a:solidFill>
                          <a:srgbClr val="1E3C78"/>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en-US"/>
                    </a:p>
                  </a:txBody>
                  <a:tcPr/>
                </a:tc>
                <a:tc>
                  <a:txBody>
                    <a:bodyPr/>
                    <a:lstStyle/>
                    <a:p>
                      <a:pPr marL="45720" marR="47625" algn="ctr">
                        <a:lnSpc>
                          <a:spcPct val="115000"/>
                        </a:lnSpc>
                        <a:spcBef>
                          <a:spcPts val="0"/>
                        </a:spcBef>
                        <a:spcAft>
                          <a:spcPts val="0"/>
                        </a:spcAft>
                      </a:pPr>
                      <a:r>
                        <a:rPr lang="en-US" sz="1600" b="1" dirty="0">
                          <a:solidFill>
                            <a:srgbClr val="1E3C78"/>
                          </a:solidFill>
                          <a:effectLst/>
                        </a:rPr>
                        <a:t>Maximum Grant Amount</a:t>
                      </a:r>
                      <a:endParaRPr lang="en-US" sz="2000" b="1" dirty="0">
                        <a:solidFill>
                          <a:srgbClr val="1E3C78"/>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600" b="1" dirty="0">
                          <a:solidFill>
                            <a:srgbClr val="1E3C78"/>
                          </a:solidFill>
                          <a:effectLst/>
                        </a:rPr>
                        <a:t>Available Funding</a:t>
                      </a:r>
                      <a:endParaRPr lang="en-US" sz="2000" b="1" dirty="0">
                        <a:solidFill>
                          <a:srgbClr val="1E3C7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7502137"/>
                  </a:ext>
                </a:extLst>
              </a:tr>
              <a:tr h="552075">
                <a:tc>
                  <a:txBody>
                    <a:bodyPr/>
                    <a:lstStyle/>
                    <a:p>
                      <a:pPr marL="0" marR="0" algn="ctr">
                        <a:lnSpc>
                          <a:spcPct val="115000"/>
                        </a:lnSpc>
                        <a:spcBef>
                          <a:spcPts val="0"/>
                        </a:spcBef>
                        <a:spcAft>
                          <a:spcPts val="0"/>
                        </a:spcAft>
                      </a:pPr>
                      <a:r>
                        <a:rPr lang="en-US" sz="1600" dirty="0">
                          <a:solidFill>
                            <a:srgbClr val="1E3C78"/>
                          </a:solidFill>
                          <a:effectLst/>
                        </a:rPr>
                        <a:t>(1)</a:t>
                      </a:r>
                      <a:endParaRPr lang="en-US" sz="1400" dirty="0">
                        <a:solidFill>
                          <a:srgbClr val="1E3C78"/>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800" b="1" dirty="0">
                          <a:solidFill>
                            <a:srgbClr val="1E3C78"/>
                          </a:solidFill>
                          <a:effectLst/>
                        </a:rPr>
                        <a:t>29 Cities in Table 1</a:t>
                      </a:r>
                      <a:endParaRPr lang="en-US" sz="1600" b="1" dirty="0">
                        <a:solidFill>
                          <a:srgbClr val="1E3C7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38100" algn="r">
                        <a:lnSpc>
                          <a:spcPct val="115000"/>
                        </a:lnSpc>
                        <a:spcBef>
                          <a:spcPts val="0"/>
                        </a:spcBef>
                        <a:spcAft>
                          <a:spcPts val="0"/>
                        </a:spcAft>
                      </a:pPr>
                      <a:r>
                        <a:rPr lang="en-US" sz="1800" b="1" dirty="0">
                          <a:solidFill>
                            <a:srgbClr val="1E3C78"/>
                          </a:solidFill>
                          <a:effectLst/>
                        </a:rPr>
                        <a:t>$1,500,000</a:t>
                      </a:r>
                      <a:endParaRPr lang="en-US" sz="1800" b="1" dirty="0">
                        <a:solidFill>
                          <a:srgbClr val="1E3C78"/>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800" b="1" dirty="0">
                          <a:solidFill>
                            <a:srgbClr val="1E3C78"/>
                          </a:solidFill>
                          <a:effectLst/>
                        </a:rPr>
                        <a:t>$12,250,000 </a:t>
                      </a:r>
                      <a:endParaRPr lang="en-US" sz="1800" b="1" dirty="0">
                        <a:solidFill>
                          <a:srgbClr val="1E3C7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9664219"/>
                  </a:ext>
                </a:extLst>
              </a:tr>
              <a:tr h="699383">
                <a:tc>
                  <a:txBody>
                    <a:bodyPr/>
                    <a:lstStyle/>
                    <a:p>
                      <a:pPr marL="0" marR="0" algn="ctr">
                        <a:lnSpc>
                          <a:spcPct val="115000"/>
                        </a:lnSpc>
                        <a:spcBef>
                          <a:spcPts val="0"/>
                        </a:spcBef>
                        <a:spcAft>
                          <a:spcPts val="0"/>
                        </a:spcAft>
                      </a:pPr>
                      <a:r>
                        <a:rPr lang="en-US" sz="1600" dirty="0">
                          <a:solidFill>
                            <a:srgbClr val="1E3C78"/>
                          </a:solidFill>
                          <a:effectLst/>
                        </a:rPr>
                        <a:t>(2)</a:t>
                      </a:r>
                      <a:endParaRPr lang="en-US" sz="1400" dirty="0">
                        <a:solidFill>
                          <a:srgbClr val="1E3C78"/>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800" b="1" dirty="0">
                          <a:solidFill>
                            <a:srgbClr val="1E3C78"/>
                          </a:solidFill>
                          <a:effectLst/>
                        </a:rPr>
                        <a:t>CBOs that Serve the Residents of the 29 Cities in Table 1</a:t>
                      </a:r>
                      <a:endParaRPr lang="en-US" sz="1600" b="1" dirty="0">
                        <a:solidFill>
                          <a:srgbClr val="1E3C7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38100" algn="r">
                        <a:lnSpc>
                          <a:spcPct val="115000"/>
                        </a:lnSpc>
                        <a:spcBef>
                          <a:spcPts val="0"/>
                        </a:spcBef>
                        <a:spcAft>
                          <a:spcPts val="0"/>
                        </a:spcAft>
                      </a:pPr>
                      <a:r>
                        <a:rPr lang="en-US" sz="1800" b="1" dirty="0">
                          <a:solidFill>
                            <a:srgbClr val="1E3C78"/>
                          </a:solidFill>
                          <a:effectLst/>
                        </a:rPr>
                        <a:t>$1,500,000</a:t>
                      </a:r>
                      <a:endParaRPr lang="en-US" sz="1800" b="1" dirty="0">
                        <a:solidFill>
                          <a:srgbClr val="1E3C78"/>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800" b="1" dirty="0">
                          <a:solidFill>
                            <a:srgbClr val="1E3C78"/>
                          </a:solidFill>
                          <a:effectLst/>
                        </a:rPr>
                        <a:t>$12,250,000</a:t>
                      </a:r>
                      <a:endParaRPr lang="en-US" sz="1800" b="1" dirty="0">
                        <a:solidFill>
                          <a:srgbClr val="1E3C7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5830336"/>
                  </a:ext>
                </a:extLst>
              </a:tr>
              <a:tr h="634627">
                <a:tc>
                  <a:txBody>
                    <a:bodyPr/>
                    <a:lstStyle/>
                    <a:p>
                      <a:pPr marL="0" marR="0" algn="ctr">
                        <a:lnSpc>
                          <a:spcPct val="115000"/>
                        </a:lnSpc>
                        <a:spcBef>
                          <a:spcPts val="0"/>
                        </a:spcBef>
                        <a:spcAft>
                          <a:spcPts val="0"/>
                        </a:spcAft>
                      </a:pPr>
                      <a:r>
                        <a:rPr lang="en-US" sz="1600" dirty="0">
                          <a:solidFill>
                            <a:srgbClr val="1E3C78"/>
                          </a:solidFill>
                          <a:effectLst/>
                        </a:rPr>
                        <a:t>(3)</a:t>
                      </a:r>
                      <a:endParaRPr lang="en-US" sz="1400" dirty="0">
                        <a:solidFill>
                          <a:srgbClr val="1E3C78"/>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800" b="1" dirty="0">
                          <a:solidFill>
                            <a:srgbClr val="1E3C78"/>
                          </a:solidFill>
                          <a:effectLst/>
                        </a:rPr>
                        <a:t>66 Select Cities with Population of 40,000 or Less, in Table 2</a:t>
                      </a:r>
                      <a:endParaRPr lang="en-US" sz="1600" b="1" dirty="0">
                        <a:solidFill>
                          <a:srgbClr val="1E3C7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38100" algn="r">
                        <a:lnSpc>
                          <a:spcPct val="115000"/>
                        </a:lnSpc>
                        <a:spcBef>
                          <a:spcPts val="0"/>
                        </a:spcBef>
                        <a:spcAft>
                          <a:spcPts val="0"/>
                        </a:spcAft>
                      </a:pPr>
                      <a:r>
                        <a:rPr lang="en-US" sz="1800" b="1" dirty="0">
                          <a:solidFill>
                            <a:srgbClr val="1E3C78"/>
                          </a:solidFill>
                          <a:effectLst/>
                        </a:rPr>
                        <a:t>$600,000</a:t>
                      </a:r>
                      <a:endParaRPr lang="en-US" sz="1800" b="1" dirty="0">
                        <a:solidFill>
                          <a:srgbClr val="1E3C78"/>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800" b="1" dirty="0">
                          <a:solidFill>
                            <a:srgbClr val="1E3C78"/>
                          </a:solidFill>
                          <a:effectLst/>
                        </a:rPr>
                        <a:t>$3,000,000</a:t>
                      </a:r>
                      <a:endParaRPr lang="en-US" sz="1800" b="1" dirty="0">
                        <a:solidFill>
                          <a:srgbClr val="1E3C7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8496302"/>
                  </a:ext>
                </a:extLst>
              </a:tr>
              <a:tr h="501099">
                <a:tc gridSpan="3">
                  <a:txBody>
                    <a:bodyPr/>
                    <a:lstStyle/>
                    <a:p>
                      <a:pPr marL="0" marR="57150" algn="r">
                        <a:lnSpc>
                          <a:spcPct val="115000"/>
                        </a:lnSpc>
                        <a:spcBef>
                          <a:spcPts val="0"/>
                        </a:spcBef>
                        <a:spcAft>
                          <a:spcPts val="0"/>
                        </a:spcAft>
                      </a:pPr>
                      <a:r>
                        <a:rPr lang="en-US" sz="1600" dirty="0">
                          <a:solidFill>
                            <a:srgbClr val="1E3C78"/>
                          </a:solidFill>
                          <a:effectLst/>
                        </a:rPr>
                        <a:t>Total Funding Available for Competitive Grants:</a:t>
                      </a:r>
                      <a:endParaRPr lang="en-US" sz="1600" dirty="0">
                        <a:solidFill>
                          <a:srgbClr val="1E3C78"/>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en-US"/>
                    </a:p>
                  </a:txBody>
                  <a:tcPr/>
                </a:tc>
                <a:tc hMerge="1">
                  <a:txBody>
                    <a:bodyPr/>
                    <a:lstStyle/>
                    <a:p>
                      <a:endParaRPr lang="en-US"/>
                    </a:p>
                  </a:txBody>
                  <a:tcPr/>
                </a:tc>
                <a:tc>
                  <a:txBody>
                    <a:bodyPr/>
                    <a:lstStyle/>
                    <a:p>
                      <a:pPr marL="0" marR="0" algn="r">
                        <a:lnSpc>
                          <a:spcPct val="115000"/>
                        </a:lnSpc>
                        <a:spcBef>
                          <a:spcPts val="0"/>
                        </a:spcBef>
                        <a:spcAft>
                          <a:spcPts val="0"/>
                        </a:spcAft>
                      </a:pPr>
                      <a:r>
                        <a:rPr lang="en-US" sz="1600" b="1" dirty="0">
                          <a:solidFill>
                            <a:srgbClr val="1E3C78"/>
                          </a:solidFill>
                          <a:effectLst/>
                        </a:rPr>
                        <a:t>$27,500,000</a:t>
                      </a:r>
                      <a:endParaRPr lang="en-US" sz="1600" b="1" dirty="0">
                        <a:solidFill>
                          <a:srgbClr val="1E3C7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456467958"/>
                  </a:ext>
                </a:extLst>
              </a:tr>
            </a:tbl>
          </a:graphicData>
        </a:graphic>
      </p:graphicFrame>
    </p:spTree>
    <p:extLst>
      <p:ext uri="{BB962C8B-B14F-4D97-AF65-F5344CB8AC3E}">
        <p14:creationId xmlns:p14="http://schemas.microsoft.com/office/powerpoint/2010/main" val="740256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219200" y="1752600"/>
            <a:ext cx="7620000" cy="3581400"/>
          </a:xfrm>
        </p:spPr>
        <p:txBody>
          <a:bodyPr/>
          <a:lstStyle/>
          <a:p>
            <a:pPr>
              <a:spcBef>
                <a:spcPts val="0"/>
              </a:spcBef>
            </a:pPr>
            <a:r>
              <a:rPr lang="en-US" sz="3600" dirty="0">
                <a:solidFill>
                  <a:srgbClr val="BF962F"/>
                </a:solidFill>
              </a:rPr>
              <a:t>For Categories 1 &amp; 2: </a:t>
            </a:r>
            <a:r>
              <a:rPr lang="en-US" sz="3600" dirty="0">
                <a:solidFill>
                  <a:srgbClr val="1E3C78"/>
                </a:solidFill>
              </a:rPr>
              <a:t>Maximum of $1,500,000</a:t>
            </a:r>
          </a:p>
          <a:p>
            <a:pPr>
              <a:spcBef>
                <a:spcPts val="0"/>
              </a:spcBef>
            </a:pPr>
            <a:endParaRPr lang="en-US" sz="1200" dirty="0">
              <a:solidFill>
                <a:srgbClr val="1E3C78"/>
              </a:solidFill>
            </a:endParaRPr>
          </a:p>
          <a:p>
            <a:pPr>
              <a:spcBef>
                <a:spcPts val="0"/>
              </a:spcBef>
            </a:pPr>
            <a:r>
              <a:rPr lang="en-US" sz="3600" dirty="0">
                <a:solidFill>
                  <a:srgbClr val="BF962F"/>
                </a:solidFill>
              </a:rPr>
              <a:t>For Category 3:</a:t>
            </a:r>
          </a:p>
          <a:p>
            <a:pPr>
              <a:spcBef>
                <a:spcPts val="0"/>
              </a:spcBef>
            </a:pPr>
            <a:r>
              <a:rPr lang="en-US" sz="3600" dirty="0">
                <a:solidFill>
                  <a:srgbClr val="1E3C78"/>
                </a:solidFill>
              </a:rPr>
              <a:t>Maximum of $600,000</a:t>
            </a:r>
          </a:p>
          <a:p>
            <a:pPr>
              <a:spcBef>
                <a:spcPts val="0"/>
              </a:spcBef>
            </a:pPr>
            <a:endParaRPr lang="en-US" sz="1200" dirty="0">
              <a:solidFill>
                <a:srgbClr val="090807"/>
              </a:solidFill>
            </a:endParaRPr>
          </a:p>
          <a:p>
            <a:pPr marL="457200" indent="-457200">
              <a:spcBef>
                <a:spcPts val="0"/>
              </a:spcBef>
              <a:buFont typeface="Arial" panose="020B0604020202020204" pitchFamily="34" charset="0"/>
              <a:buChar char="•"/>
            </a:pPr>
            <a:r>
              <a:rPr lang="en-US" sz="2800" i="1" dirty="0">
                <a:solidFill>
                  <a:srgbClr val="090807"/>
                </a:solidFill>
              </a:rPr>
              <a:t>For the entire grant period; not per year.</a:t>
            </a:r>
          </a:p>
          <a:p>
            <a:pPr marL="285750" indent="-285750">
              <a:spcBef>
                <a:spcPts val="0"/>
              </a:spcBef>
              <a:buFont typeface="Arial" panose="020B0604020202020204" pitchFamily="34" charset="0"/>
              <a:buChar char="•"/>
            </a:pPr>
            <a:endParaRPr lang="en-US" sz="900" i="1" dirty="0">
              <a:solidFill>
                <a:srgbClr val="090807"/>
              </a:solidFill>
            </a:endParaRPr>
          </a:p>
          <a:p>
            <a:pPr marL="457200" indent="-457200">
              <a:spcBef>
                <a:spcPts val="0"/>
              </a:spcBef>
              <a:buFont typeface="Arial" panose="020B0604020202020204" pitchFamily="34" charset="0"/>
              <a:buChar char="•"/>
            </a:pPr>
            <a:r>
              <a:rPr lang="en-US" sz="2800" i="1" dirty="0">
                <a:solidFill>
                  <a:srgbClr val="090807"/>
                </a:solidFill>
              </a:rPr>
              <a:t>Applicants may apply for </a:t>
            </a:r>
            <a:r>
              <a:rPr lang="en-US" sz="2800" i="1" dirty="0">
                <a:solidFill>
                  <a:srgbClr val="070C11"/>
                </a:solidFill>
              </a:rPr>
              <a:t>any amount </a:t>
            </a:r>
            <a:r>
              <a:rPr lang="en-US" sz="2800" i="1" dirty="0">
                <a:solidFill>
                  <a:srgbClr val="090807"/>
                </a:solidFill>
              </a:rPr>
              <a:t>up to the maximum.</a:t>
            </a:r>
          </a:p>
          <a:p>
            <a:pPr algn="ctr">
              <a:spcBef>
                <a:spcPts val="0"/>
              </a:spcBef>
            </a:pPr>
            <a:r>
              <a:rPr lang="en-US" sz="3200" dirty="0">
                <a:solidFill>
                  <a:srgbClr val="090807"/>
                </a:solidFill>
              </a:rPr>
              <a:t>			</a:t>
            </a:r>
            <a:endParaRPr lang="en-US" sz="3200" dirty="0">
              <a:solidFill>
                <a:srgbClr val="BF962F"/>
              </a:solidFill>
              <a:ea typeface="+mn-ea"/>
              <a:cs typeface="+mn-cs"/>
            </a:endParaRPr>
          </a:p>
          <a:p>
            <a:pPr marL="342900" indent="-342900">
              <a:spcBef>
                <a:spcPts val="0"/>
              </a:spcBef>
              <a:buFont typeface="Wingdings" panose="05000000000000000000" pitchFamily="2" charset="2"/>
              <a:buChar char="v"/>
            </a:pPr>
            <a:endParaRPr lang="en-US" sz="3200" dirty="0">
              <a:solidFill>
                <a:srgbClr val="090807"/>
              </a:solidFill>
              <a:ea typeface="+mn-ea"/>
              <a:cs typeface="+mn-cs"/>
            </a:endParaRPr>
          </a:p>
          <a:p>
            <a:pPr>
              <a:spcBef>
                <a:spcPts val="0"/>
              </a:spcBef>
            </a:pPr>
            <a:endParaRPr lang="en-US" sz="3200" dirty="0">
              <a:solidFill>
                <a:srgbClr val="090807"/>
              </a:solidFill>
              <a:ea typeface="+mn-ea"/>
              <a:cs typeface="+mn-cs"/>
            </a:endParaRPr>
          </a:p>
        </p:txBody>
      </p:sp>
      <p:sp>
        <p:nvSpPr>
          <p:cNvPr id="4" name="Title 3"/>
          <p:cNvSpPr>
            <a:spLocks noGrp="1"/>
          </p:cNvSpPr>
          <p:nvPr>
            <p:ph type="title"/>
          </p:nvPr>
        </p:nvSpPr>
        <p:spPr>
          <a:xfrm>
            <a:off x="1143000" y="533400"/>
            <a:ext cx="7239000" cy="838200"/>
          </a:xfrm>
        </p:spPr>
        <p:txBody>
          <a:bodyPr/>
          <a:lstStyle/>
          <a:p>
            <a:r>
              <a:rPr lang="en-US" sz="4000" cap="none" dirty="0"/>
              <a:t>Award Caps</a:t>
            </a:r>
          </a:p>
        </p:txBody>
      </p:sp>
      <p:cxnSp>
        <p:nvCxnSpPr>
          <p:cNvPr id="5" name="Straight Connector 4"/>
          <p:cNvCxnSpPr/>
          <p:nvPr/>
        </p:nvCxnSpPr>
        <p:spPr bwMode="auto">
          <a:xfrm>
            <a:off x="2514600" y="1371600"/>
            <a:ext cx="4724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542108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219200" y="1638300"/>
            <a:ext cx="7620000" cy="3581400"/>
          </a:xfrm>
        </p:spPr>
        <p:txBody>
          <a:bodyPr/>
          <a:lstStyle/>
          <a:p>
            <a:pPr marL="457200" indent="-457200">
              <a:spcBef>
                <a:spcPts val="0"/>
              </a:spcBef>
              <a:buFont typeface="Arial" panose="020B0604020202020204" pitchFamily="34" charset="0"/>
              <a:buChar char="•"/>
            </a:pPr>
            <a:r>
              <a:rPr lang="en-US" sz="3200" dirty="0">
                <a:solidFill>
                  <a:srgbClr val="090807"/>
                </a:solidFill>
              </a:rPr>
              <a:t>Do not request the maximum amount just because you can</a:t>
            </a:r>
          </a:p>
          <a:p>
            <a:pPr marL="457200" indent="-457200">
              <a:spcBef>
                <a:spcPts val="0"/>
              </a:spcBef>
              <a:buFont typeface="Arial" panose="020B0604020202020204" pitchFamily="34" charset="0"/>
              <a:buChar char="•"/>
            </a:pPr>
            <a:endParaRPr lang="en-US" sz="1000" dirty="0">
              <a:solidFill>
                <a:srgbClr val="090807"/>
              </a:solidFill>
              <a:ea typeface="+mn-ea"/>
              <a:cs typeface="+mn-cs"/>
            </a:endParaRPr>
          </a:p>
          <a:p>
            <a:pPr marL="457200" indent="-457200">
              <a:spcBef>
                <a:spcPts val="0"/>
              </a:spcBef>
              <a:buFont typeface="Arial" panose="020B0604020202020204" pitchFamily="34" charset="0"/>
              <a:buChar char="•"/>
            </a:pPr>
            <a:r>
              <a:rPr lang="en-US" sz="3200" dirty="0">
                <a:solidFill>
                  <a:srgbClr val="090807"/>
                </a:solidFill>
                <a:ea typeface="+mn-ea"/>
                <a:cs typeface="+mn-cs"/>
              </a:rPr>
              <a:t>Spend some time with your fiscal team mapping out your budget</a:t>
            </a:r>
          </a:p>
          <a:p>
            <a:pPr marL="457200" indent="-457200">
              <a:spcBef>
                <a:spcPts val="0"/>
              </a:spcBef>
              <a:buFont typeface="Arial" panose="020B0604020202020204" pitchFamily="34" charset="0"/>
              <a:buChar char="•"/>
            </a:pPr>
            <a:endParaRPr lang="en-US" sz="1000" dirty="0">
              <a:solidFill>
                <a:srgbClr val="090807"/>
              </a:solidFill>
              <a:ea typeface="+mn-ea"/>
              <a:cs typeface="+mn-cs"/>
            </a:endParaRPr>
          </a:p>
          <a:p>
            <a:pPr marL="457200" indent="-457200">
              <a:spcBef>
                <a:spcPts val="0"/>
              </a:spcBef>
              <a:buFont typeface="Arial" panose="020B0604020202020204" pitchFamily="34" charset="0"/>
              <a:buChar char="•"/>
            </a:pPr>
            <a:r>
              <a:rPr lang="en-US" sz="3200" dirty="0">
                <a:solidFill>
                  <a:srgbClr val="090807"/>
                </a:solidFill>
              </a:rPr>
              <a:t>Be realistic and take start-up period into account</a:t>
            </a:r>
            <a:endParaRPr lang="en-US" sz="1000" dirty="0">
              <a:solidFill>
                <a:srgbClr val="090807"/>
              </a:solidFill>
            </a:endParaRPr>
          </a:p>
          <a:p>
            <a:pPr marL="457200" indent="-457200">
              <a:spcBef>
                <a:spcPts val="0"/>
              </a:spcBef>
              <a:buFont typeface="Arial" panose="020B0604020202020204" pitchFamily="34" charset="0"/>
              <a:buChar char="•"/>
            </a:pPr>
            <a:endParaRPr lang="en-US" sz="1000" dirty="0">
              <a:solidFill>
                <a:srgbClr val="090807"/>
              </a:solidFill>
              <a:ea typeface="+mn-ea"/>
              <a:cs typeface="+mn-cs"/>
            </a:endParaRPr>
          </a:p>
          <a:p>
            <a:pPr marL="457200" indent="-457200">
              <a:spcBef>
                <a:spcPts val="0"/>
              </a:spcBef>
              <a:buFont typeface="Arial" panose="020B0604020202020204" pitchFamily="34" charset="0"/>
              <a:buChar char="•"/>
            </a:pPr>
            <a:r>
              <a:rPr lang="en-US" sz="3200" dirty="0">
                <a:solidFill>
                  <a:srgbClr val="090807"/>
                </a:solidFill>
                <a:ea typeface="+mn-ea"/>
                <a:cs typeface="+mn-cs"/>
              </a:rPr>
              <a:t>Apply only for what you can reasonably spend AND match</a:t>
            </a:r>
          </a:p>
        </p:txBody>
      </p:sp>
      <p:sp>
        <p:nvSpPr>
          <p:cNvPr id="4" name="Title 3"/>
          <p:cNvSpPr>
            <a:spLocks noGrp="1"/>
          </p:cNvSpPr>
          <p:nvPr>
            <p:ph type="title"/>
          </p:nvPr>
        </p:nvSpPr>
        <p:spPr>
          <a:xfrm>
            <a:off x="1143000" y="533400"/>
            <a:ext cx="7239000" cy="838200"/>
          </a:xfrm>
        </p:spPr>
        <p:txBody>
          <a:bodyPr/>
          <a:lstStyle/>
          <a:p>
            <a:r>
              <a:rPr lang="en-US" sz="4000" cap="none" dirty="0"/>
              <a:t>IMPORTANT </a:t>
            </a:r>
          </a:p>
        </p:txBody>
      </p:sp>
      <p:cxnSp>
        <p:nvCxnSpPr>
          <p:cNvPr id="5" name="Straight Connector 4"/>
          <p:cNvCxnSpPr/>
          <p:nvPr/>
        </p:nvCxnSpPr>
        <p:spPr bwMode="auto">
          <a:xfrm>
            <a:off x="2514600" y="1371600"/>
            <a:ext cx="4724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17170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491343" y="2057406"/>
            <a:ext cx="6934200" cy="3581394"/>
          </a:xfrm>
        </p:spPr>
        <p:txBody>
          <a:bodyPr/>
          <a:lstStyle/>
          <a:p>
            <a:r>
              <a:rPr lang="en-US" sz="2400" dirty="0">
                <a:solidFill>
                  <a:srgbClr val="070C11"/>
                </a:solidFill>
              </a:rPr>
              <a:t>All city grantees must pass through </a:t>
            </a:r>
            <a:r>
              <a:rPr lang="en-US" sz="2400" u="sng" dirty="0">
                <a:solidFill>
                  <a:srgbClr val="070C11"/>
                </a:solidFill>
              </a:rPr>
              <a:t>at least 50 percent</a:t>
            </a:r>
            <a:r>
              <a:rPr lang="en-US" sz="2400" dirty="0">
                <a:solidFill>
                  <a:srgbClr val="070C11"/>
                </a:solidFill>
              </a:rPr>
              <a:t> of the grant funds they receive to one or more of the following:</a:t>
            </a:r>
          </a:p>
          <a:p>
            <a:pPr marL="285750" lvl="0" indent="-285750">
              <a:buFont typeface="Arial" panose="020B0604020202020204" pitchFamily="34" charset="0"/>
              <a:buChar char="•"/>
            </a:pPr>
            <a:r>
              <a:rPr lang="en-US" sz="2400" dirty="0">
                <a:solidFill>
                  <a:srgbClr val="1E3C78"/>
                </a:solidFill>
              </a:rPr>
              <a:t>Non-governmental, community-based organizations and/or</a:t>
            </a:r>
            <a:endParaRPr lang="en-US" sz="800" dirty="0">
              <a:solidFill>
                <a:srgbClr val="1E3C78"/>
              </a:solidFill>
            </a:endParaRPr>
          </a:p>
          <a:p>
            <a:pPr marL="285750" lvl="0" indent="-285750">
              <a:buFont typeface="Arial" panose="020B0604020202020204" pitchFamily="34" charset="0"/>
              <a:buChar char="•"/>
            </a:pPr>
            <a:r>
              <a:rPr lang="en-US" sz="2400" dirty="0">
                <a:solidFill>
                  <a:srgbClr val="1E3C78"/>
                </a:solidFill>
              </a:rPr>
              <a:t>Public agencies that are not law enforcement whose primary mission is violence prevention or community safety (e.g. Office of Violence Prevention, Office of Neighborhood Safety, etc.).</a:t>
            </a:r>
          </a:p>
          <a:p>
            <a:pPr lvl="0"/>
            <a:r>
              <a:rPr lang="en-US" sz="2400" dirty="0">
                <a:solidFill>
                  <a:srgbClr val="1E3C78"/>
                </a:solidFill>
              </a:rPr>
              <a:t>				</a:t>
            </a:r>
            <a:r>
              <a:rPr lang="en-US" sz="2400" i="1" dirty="0">
                <a:solidFill>
                  <a:srgbClr val="BF962F"/>
                </a:solidFill>
              </a:rPr>
              <a:t>RFP, page 10</a:t>
            </a:r>
            <a:endParaRPr lang="en-US" sz="3600" i="1" dirty="0">
              <a:solidFill>
                <a:srgbClr val="BF962F"/>
              </a:solidFill>
            </a:endParaRPr>
          </a:p>
          <a:p>
            <a:pPr algn="ctr">
              <a:spcBef>
                <a:spcPts val="0"/>
              </a:spcBef>
            </a:pPr>
            <a:endParaRPr lang="en-US" sz="3600" dirty="0">
              <a:solidFill>
                <a:srgbClr val="BF962F"/>
              </a:solidFill>
              <a:ea typeface="+mn-ea"/>
              <a:cs typeface="+mn-cs"/>
            </a:endParaRPr>
          </a:p>
          <a:p>
            <a:pPr marL="342900" indent="-342900">
              <a:spcBef>
                <a:spcPts val="0"/>
              </a:spcBef>
              <a:buFont typeface="Wingdings" panose="05000000000000000000" pitchFamily="2" charset="2"/>
              <a:buChar char="v"/>
            </a:pPr>
            <a:endParaRPr lang="en-US" sz="3600" dirty="0">
              <a:solidFill>
                <a:srgbClr val="090807"/>
              </a:solidFill>
              <a:ea typeface="+mn-ea"/>
              <a:cs typeface="+mn-cs"/>
            </a:endParaRPr>
          </a:p>
          <a:p>
            <a:pPr>
              <a:spcBef>
                <a:spcPts val="0"/>
              </a:spcBef>
            </a:pPr>
            <a:endParaRPr lang="en-US" sz="3600" dirty="0">
              <a:solidFill>
                <a:srgbClr val="090807"/>
              </a:solidFill>
              <a:ea typeface="+mn-ea"/>
              <a:cs typeface="+mn-cs"/>
            </a:endParaRPr>
          </a:p>
        </p:txBody>
      </p:sp>
      <p:sp>
        <p:nvSpPr>
          <p:cNvPr id="4" name="Title 3"/>
          <p:cNvSpPr>
            <a:spLocks noGrp="1"/>
          </p:cNvSpPr>
          <p:nvPr>
            <p:ph type="title"/>
          </p:nvPr>
        </p:nvSpPr>
        <p:spPr>
          <a:xfrm>
            <a:off x="1219200" y="533405"/>
            <a:ext cx="7239000" cy="1142995"/>
          </a:xfrm>
        </p:spPr>
        <p:txBody>
          <a:bodyPr/>
          <a:lstStyle/>
          <a:p>
            <a:r>
              <a:rPr lang="en-US" sz="3200" cap="none" dirty="0"/>
              <a:t>Mandatory Pass-Through</a:t>
            </a:r>
            <a:br>
              <a:rPr lang="en-US" sz="3200" cap="none" dirty="0"/>
            </a:br>
            <a:r>
              <a:rPr lang="en-US" sz="3200" cap="none" dirty="0"/>
              <a:t>for Cities </a:t>
            </a:r>
          </a:p>
        </p:txBody>
      </p:sp>
      <p:cxnSp>
        <p:nvCxnSpPr>
          <p:cNvPr id="5" name="Straight Connector 4"/>
          <p:cNvCxnSpPr/>
          <p:nvPr/>
        </p:nvCxnSpPr>
        <p:spPr bwMode="auto">
          <a:xfrm>
            <a:off x="2590800" y="1676400"/>
            <a:ext cx="4724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259322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219200" y="1447800"/>
            <a:ext cx="7620000" cy="5029200"/>
          </a:xfrm>
        </p:spPr>
        <p:txBody>
          <a:bodyPr/>
          <a:lstStyle/>
          <a:p>
            <a:pPr marL="342900" indent="-342900">
              <a:spcBef>
                <a:spcPts val="0"/>
              </a:spcBef>
              <a:buFont typeface="Arial" panose="020B0604020202020204" pitchFamily="34" charset="0"/>
              <a:buChar char="•"/>
            </a:pPr>
            <a:r>
              <a:rPr lang="en-US" sz="2800" b="1" u="sng" dirty="0">
                <a:solidFill>
                  <a:srgbClr val="2E2A22"/>
                </a:solidFill>
              </a:rPr>
              <a:t>Cash</a:t>
            </a:r>
            <a:r>
              <a:rPr lang="en-US" sz="2800" b="1" dirty="0">
                <a:solidFill>
                  <a:srgbClr val="2E2A22"/>
                </a:solidFill>
              </a:rPr>
              <a:t> </a:t>
            </a:r>
            <a:r>
              <a:rPr lang="en-US" sz="2800" dirty="0">
                <a:solidFill>
                  <a:srgbClr val="2E2A22"/>
                </a:solidFill>
              </a:rPr>
              <a:t>or</a:t>
            </a:r>
            <a:r>
              <a:rPr lang="en-US" sz="2800" b="1" dirty="0">
                <a:solidFill>
                  <a:srgbClr val="2E2A22"/>
                </a:solidFill>
              </a:rPr>
              <a:t> </a:t>
            </a:r>
            <a:r>
              <a:rPr lang="en-US" sz="2800" b="1" u="sng" dirty="0">
                <a:solidFill>
                  <a:srgbClr val="2E2A22"/>
                </a:solidFill>
              </a:rPr>
              <a:t>in-kind</a:t>
            </a:r>
            <a:r>
              <a:rPr lang="en-US" sz="2800" dirty="0">
                <a:solidFill>
                  <a:srgbClr val="2E2A22"/>
                </a:solidFill>
              </a:rPr>
              <a:t> or a combination of both.</a:t>
            </a:r>
          </a:p>
          <a:p>
            <a:pPr marL="342900" indent="-342900">
              <a:spcBef>
                <a:spcPts val="0"/>
              </a:spcBef>
              <a:buFont typeface="Arial" panose="020B0604020202020204" pitchFamily="34" charset="0"/>
              <a:buChar char="•"/>
            </a:pPr>
            <a:endParaRPr lang="en-US" sz="1000" dirty="0">
              <a:solidFill>
                <a:srgbClr val="2E2A22"/>
              </a:solidFill>
            </a:endParaRPr>
          </a:p>
          <a:p>
            <a:pPr marL="342900" indent="-342900">
              <a:spcBef>
                <a:spcPts val="0"/>
              </a:spcBef>
              <a:buFont typeface="Arial" panose="020B0604020202020204" pitchFamily="34" charset="0"/>
              <a:buChar char="•"/>
            </a:pPr>
            <a:r>
              <a:rPr lang="en-US" sz="2600" b="1" u="sng" dirty="0">
                <a:solidFill>
                  <a:srgbClr val="070C11"/>
                </a:solidFill>
              </a:rPr>
              <a:t>Cash</a:t>
            </a:r>
            <a:r>
              <a:rPr lang="en-US" sz="2600" dirty="0">
                <a:solidFill>
                  <a:srgbClr val="070C11"/>
                </a:solidFill>
              </a:rPr>
              <a:t> match is income from a source other than grant funds budgeted for the project.</a:t>
            </a:r>
            <a:r>
              <a:rPr lang="en-US" sz="2800" dirty="0">
                <a:solidFill>
                  <a:srgbClr val="070C11"/>
                </a:solidFill>
              </a:rPr>
              <a:t> </a:t>
            </a:r>
            <a:endParaRPr lang="en-US" sz="1000" dirty="0">
              <a:solidFill>
                <a:srgbClr val="BF962F"/>
              </a:solidFill>
            </a:endParaRPr>
          </a:p>
          <a:p>
            <a:pPr>
              <a:spcBef>
                <a:spcPts val="0"/>
              </a:spcBef>
            </a:pPr>
            <a:r>
              <a:rPr lang="en-US" sz="2800" dirty="0">
                <a:solidFill>
                  <a:srgbClr val="070C11"/>
                </a:solidFill>
              </a:rPr>
              <a:t>	</a:t>
            </a:r>
            <a:r>
              <a:rPr lang="en-US" sz="2400" dirty="0">
                <a:solidFill>
                  <a:srgbClr val="BF962F"/>
                </a:solidFill>
              </a:rPr>
              <a:t>Examples:</a:t>
            </a:r>
            <a:r>
              <a:rPr lang="en-US" sz="2400" dirty="0">
                <a:solidFill>
                  <a:srgbClr val="070C11"/>
                </a:solidFill>
              </a:rPr>
              <a:t> salaries &amp; benefits, equipment, 	supplies, indirect costs, etc.</a:t>
            </a:r>
          </a:p>
          <a:p>
            <a:pPr marL="342900" indent="-342900">
              <a:spcBef>
                <a:spcPts val="0"/>
              </a:spcBef>
              <a:buFont typeface="Arial" panose="020B0604020202020204" pitchFamily="34" charset="0"/>
              <a:buChar char="•"/>
            </a:pPr>
            <a:endParaRPr lang="en-US" sz="1000" dirty="0">
              <a:solidFill>
                <a:srgbClr val="070C11"/>
              </a:solidFill>
            </a:endParaRPr>
          </a:p>
          <a:p>
            <a:pPr marL="342900" indent="-342900">
              <a:spcBef>
                <a:spcPts val="0"/>
              </a:spcBef>
              <a:buFont typeface="Arial" panose="020B0604020202020204" pitchFamily="34" charset="0"/>
              <a:buChar char="•"/>
            </a:pPr>
            <a:r>
              <a:rPr lang="en-US" sz="2600" b="1" u="sng" dirty="0">
                <a:solidFill>
                  <a:srgbClr val="070C11"/>
                </a:solidFill>
              </a:rPr>
              <a:t>In-kind</a:t>
            </a:r>
            <a:r>
              <a:rPr lang="en-US" sz="2600" dirty="0">
                <a:solidFill>
                  <a:srgbClr val="070C11"/>
                </a:solidFill>
              </a:rPr>
              <a:t> match is non-cash outlay of materials or resources that support grant activities</a:t>
            </a:r>
            <a:r>
              <a:rPr lang="en-US" sz="2800" dirty="0">
                <a:solidFill>
                  <a:srgbClr val="070C11"/>
                </a:solidFill>
              </a:rPr>
              <a:t>.</a:t>
            </a:r>
            <a:endParaRPr lang="en-US" sz="1000" dirty="0">
              <a:solidFill>
                <a:srgbClr val="070C11"/>
              </a:solidFill>
            </a:endParaRPr>
          </a:p>
          <a:p>
            <a:pPr>
              <a:spcBef>
                <a:spcPts val="0"/>
              </a:spcBef>
            </a:pPr>
            <a:r>
              <a:rPr lang="en-US" sz="2800" dirty="0">
                <a:solidFill>
                  <a:srgbClr val="070C11"/>
                </a:solidFill>
              </a:rPr>
              <a:t> 	</a:t>
            </a:r>
            <a:r>
              <a:rPr lang="en-US" sz="2400" dirty="0">
                <a:solidFill>
                  <a:srgbClr val="BF962F"/>
                </a:solidFill>
              </a:rPr>
              <a:t>Examples: </a:t>
            </a:r>
            <a:r>
              <a:rPr lang="en-US" sz="2400" dirty="0">
                <a:solidFill>
                  <a:srgbClr val="070C11"/>
                </a:solidFill>
              </a:rPr>
              <a:t>donated supplies, donated 	meeting space, donated 	staff or volunteers.</a:t>
            </a:r>
          </a:p>
          <a:p>
            <a:pPr>
              <a:spcBef>
                <a:spcPts val="0"/>
              </a:spcBef>
            </a:pPr>
            <a:r>
              <a:rPr lang="en-US" sz="2400" i="1" dirty="0">
                <a:solidFill>
                  <a:srgbClr val="070C11"/>
                </a:solidFill>
              </a:rPr>
              <a:t>				   </a:t>
            </a:r>
            <a:r>
              <a:rPr lang="en-US" sz="2400" i="1" dirty="0">
                <a:solidFill>
                  <a:srgbClr val="BF962F"/>
                </a:solidFill>
              </a:rPr>
              <a:t>RFP, page10</a:t>
            </a:r>
            <a:endParaRPr lang="en-US" sz="2800" i="1" dirty="0">
              <a:solidFill>
                <a:srgbClr val="BF962F"/>
              </a:solidFill>
            </a:endParaRPr>
          </a:p>
          <a:p>
            <a:pPr>
              <a:spcBef>
                <a:spcPts val="0"/>
              </a:spcBef>
            </a:pPr>
            <a:endParaRPr lang="en-US" sz="2800" i="1" dirty="0">
              <a:solidFill>
                <a:srgbClr val="090807"/>
              </a:solidFill>
            </a:endParaRPr>
          </a:p>
        </p:txBody>
      </p:sp>
      <p:sp>
        <p:nvSpPr>
          <p:cNvPr id="4" name="Title 3"/>
          <p:cNvSpPr>
            <a:spLocks noGrp="1"/>
          </p:cNvSpPr>
          <p:nvPr>
            <p:ph type="title"/>
          </p:nvPr>
        </p:nvSpPr>
        <p:spPr>
          <a:xfrm>
            <a:off x="914400" y="457200"/>
            <a:ext cx="7848600" cy="838200"/>
          </a:xfrm>
        </p:spPr>
        <p:txBody>
          <a:bodyPr/>
          <a:lstStyle/>
          <a:p>
            <a:r>
              <a:rPr lang="en-US" sz="3400" cap="none" dirty="0"/>
              <a:t>100% Match Requirement</a:t>
            </a:r>
          </a:p>
        </p:txBody>
      </p:sp>
      <p:cxnSp>
        <p:nvCxnSpPr>
          <p:cNvPr id="3" name="Straight Connector 2"/>
          <p:cNvCxnSpPr>
            <a:cxnSpLocks/>
          </p:cNvCxnSpPr>
          <p:nvPr/>
        </p:nvCxnSpPr>
        <p:spPr bwMode="auto">
          <a:xfrm>
            <a:off x="2133600" y="1219200"/>
            <a:ext cx="5715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239098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143000" y="1524000"/>
            <a:ext cx="7620000" cy="5029200"/>
          </a:xfrm>
        </p:spPr>
        <p:txBody>
          <a:bodyPr/>
          <a:lstStyle/>
          <a:p>
            <a:pPr marL="342900" indent="-342900" algn="ctr">
              <a:spcBef>
                <a:spcPts val="0"/>
              </a:spcBef>
              <a:buFont typeface="Arial" panose="020B0604020202020204" pitchFamily="34" charset="0"/>
              <a:buChar char="•"/>
            </a:pPr>
            <a:endParaRPr lang="en-US" sz="800" dirty="0">
              <a:solidFill>
                <a:srgbClr val="070C11"/>
              </a:solidFill>
            </a:endParaRPr>
          </a:p>
          <a:p>
            <a:pPr marL="342900" indent="-342900">
              <a:spcBef>
                <a:spcPts val="0"/>
              </a:spcBef>
              <a:buFont typeface="Arial" panose="020B0604020202020204" pitchFamily="34" charset="0"/>
              <a:buChar char="•"/>
            </a:pPr>
            <a:r>
              <a:rPr lang="en-US" sz="2800" dirty="0">
                <a:solidFill>
                  <a:srgbClr val="070C11"/>
                </a:solidFill>
              </a:rPr>
              <a:t>Match does not have to come solely from the grantee (but grantee responsible)</a:t>
            </a:r>
          </a:p>
          <a:p>
            <a:pPr marL="342900" indent="-342900">
              <a:spcBef>
                <a:spcPts val="0"/>
              </a:spcBef>
              <a:buFont typeface="Arial" panose="020B0604020202020204" pitchFamily="34" charset="0"/>
              <a:buChar char="•"/>
            </a:pPr>
            <a:endParaRPr lang="en-US" sz="1050" dirty="0">
              <a:solidFill>
                <a:srgbClr val="070C11"/>
              </a:solidFill>
            </a:endParaRPr>
          </a:p>
          <a:p>
            <a:pPr marL="342900" indent="-342900">
              <a:spcBef>
                <a:spcPts val="0"/>
              </a:spcBef>
              <a:buFont typeface="Arial" panose="020B0604020202020204" pitchFamily="34" charset="0"/>
              <a:buChar char="•"/>
            </a:pPr>
            <a:r>
              <a:rPr lang="en-US" sz="2800" dirty="0">
                <a:solidFill>
                  <a:srgbClr val="070C11"/>
                </a:solidFill>
              </a:rPr>
              <a:t>Subcontractors or in-kind partners may contribute match</a:t>
            </a:r>
          </a:p>
          <a:p>
            <a:pPr marL="342900" indent="-342900">
              <a:spcBef>
                <a:spcPts val="0"/>
              </a:spcBef>
              <a:buFont typeface="Arial" panose="020B0604020202020204" pitchFamily="34" charset="0"/>
              <a:buChar char="•"/>
            </a:pPr>
            <a:endParaRPr lang="en-US" sz="1100" dirty="0">
              <a:solidFill>
                <a:srgbClr val="070C11"/>
              </a:solidFill>
            </a:endParaRPr>
          </a:p>
          <a:p>
            <a:pPr marL="342900" indent="-342900">
              <a:spcBef>
                <a:spcPts val="0"/>
              </a:spcBef>
              <a:buFont typeface="Arial" panose="020B0604020202020204" pitchFamily="34" charset="0"/>
              <a:buChar char="•"/>
            </a:pPr>
            <a:r>
              <a:rPr lang="en-US" sz="2800" dirty="0">
                <a:solidFill>
                  <a:srgbClr val="070C11"/>
                </a:solidFill>
              </a:rPr>
              <a:t>Match contributions are treated like grant funds; must be tracked and reported in the same way</a:t>
            </a:r>
          </a:p>
          <a:p>
            <a:pPr marL="342900" indent="-342900">
              <a:spcBef>
                <a:spcPts val="0"/>
              </a:spcBef>
              <a:buFont typeface="Arial" panose="020B0604020202020204" pitchFamily="34" charset="0"/>
              <a:buChar char="•"/>
            </a:pPr>
            <a:endParaRPr lang="en-US" sz="1000" dirty="0">
              <a:solidFill>
                <a:srgbClr val="070C11"/>
              </a:solidFill>
            </a:endParaRPr>
          </a:p>
          <a:p>
            <a:pPr marL="342900" indent="-342900">
              <a:spcBef>
                <a:spcPts val="0"/>
              </a:spcBef>
              <a:buFont typeface="Arial" panose="020B0604020202020204" pitchFamily="34" charset="0"/>
              <a:buChar char="•"/>
            </a:pPr>
            <a:r>
              <a:rPr lang="en-US" sz="2800" dirty="0">
                <a:solidFill>
                  <a:srgbClr val="070C11"/>
                </a:solidFill>
              </a:rPr>
              <a:t>For donated staff time, only actual time will count</a:t>
            </a:r>
          </a:p>
          <a:p>
            <a:pPr algn="ctr">
              <a:spcBef>
                <a:spcPts val="0"/>
              </a:spcBef>
            </a:pPr>
            <a:r>
              <a:rPr lang="en-US" sz="800" i="1" dirty="0">
                <a:solidFill>
                  <a:srgbClr val="1E3C78"/>
                </a:solidFill>
              </a:rPr>
              <a:t>		</a:t>
            </a:r>
          </a:p>
          <a:p>
            <a:pPr algn="ctr">
              <a:spcBef>
                <a:spcPts val="0"/>
              </a:spcBef>
            </a:pPr>
            <a:r>
              <a:rPr lang="en-US" sz="800" i="1" dirty="0">
                <a:solidFill>
                  <a:srgbClr val="070C11"/>
                </a:solidFill>
              </a:rPr>
              <a:t>		</a:t>
            </a:r>
            <a:endParaRPr lang="en-US" sz="2400" i="1" dirty="0">
              <a:solidFill>
                <a:srgbClr val="090807"/>
              </a:solidFill>
            </a:endParaRPr>
          </a:p>
        </p:txBody>
      </p:sp>
      <p:sp>
        <p:nvSpPr>
          <p:cNvPr id="4" name="Title 3"/>
          <p:cNvSpPr>
            <a:spLocks noGrp="1"/>
          </p:cNvSpPr>
          <p:nvPr>
            <p:ph type="title"/>
          </p:nvPr>
        </p:nvSpPr>
        <p:spPr>
          <a:xfrm>
            <a:off x="990600" y="457200"/>
            <a:ext cx="7848600" cy="838200"/>
          </a:xfrm>
        </p:spPr>
        <p:txBody>
          <a:bodyPr/>
          <a:lstStyle/>
          <a:p>
            <a:r>
              <a:rPr lang="en-US" cap="none" dirty="0"/>
              <a:t>About the Match Requirement</a:t>
            </a:r>
          </a:p>
        </p:txBody>
      </p:sp>
      <p:cxnSp>
        <p:nvCxnSpPr>
          <p:cNvPr id="3" name="Straight Connector 2"/>
          <p:cNvCxnSpPr>
            <a:cxnSpLocks/>
          </p:cNvCxnSpPr>
          <p:nvPr/>
        </p:nvCxnSpPr>
        <p:spPr bwMode="auto">
          <a:xfrm>
            <a:off x="2209800" y="1371600"/>
            <a:ext cx="5715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4066123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230086" y="1981200"/>
            <a:ext cx="7620000" cy="4267199"/>
          </a:xfrm>
        </p:spPr>
        <p:txBody>
          <a:bodyPr/>
          <a:lstStyle/>
          <a:p>
            <a:pPr>
              <a:spcBef>
                <a:spcPts val="0"/>
              </a:spcBef>
            </a:pPr>
            <a:r>
              <a:rPr lang="en-US" sz="2800" dirty="0">
                <a:solidFill>
                  <a:srgbClr val="070C11"/>
                </a:solidFill>
              </a:rPr>
              <a:t>AB 1603 mandates that initiatives funded by the CalVIP grant shall be primarily focused on:</a:t>
            </a:r>
          </a:p>
          <a:p>
            <a:pPr>
              <a:spcBef>
                <a:spcPts val="0"/>
              </a:spcBef>
            </a:pPr>
            <a:endParaRPr lang="en-US" sz="1000" dirty="0">
              <a:solidFill>
                <a:srgbClr val="070C11"/>
              </a:solidFill>
            </a:endParaRPr>
          </a:p>
          <a:p>
            <a:pPr>
              <a:spcBef>
                <a:spcPts val="0"/>
              </a:spcBef>
            </a:pPr>
            <a:r>
              <a:rPr lang="en-US" sz="2800" dirty="0">
                <a:solidFill>
                  <a:srgbClr val="1E3C78"/>
                </a:solidFill>
              </a:rPr>
              <a:t>the small segment of the population that is identified as having the highest risk of </a:t>
            </a:r>
          </a:p>
          <a:p>
            <a:pPr>
              <a:spcBef>
                <a:spcPts val="0"/>
              </a:spcBef>
            </a:pPr>
            <a:endParaRPr lang="en-US" sz="1000" dirty="0">
              <a:solidFill>
                <a:srgbClr val="1E3C78"/>
              </a:solidFill>
            </a:endParaRPr>
          </a:p>
          <a:p>
            <a:pPr marL="457200" indent="-457200">
              <a:spcBef>
                <a:spcPts val="0"/>
              </a:spcBef>
              <a:buFont typeface="Arial" panose="020B0604020202020204" pitchFamily="34" charset="0"/>
              <a:buChar char="•"/>
            </a:pPr>
            <a:r>
              <a:rPr lang="en-US" sz="2800" dirty="0">
                <a:solidFill>
                  <a:srgbClr val="1E3C78"/>
                </a:solidFill>
              </a:rPr>
              <a:t>perpetrating violence or</a:t>
            </a:r>
          </a:p>
          <a:p>
            <a:pPr marL="457200" indent="-457200">
              <a:spcBef>
                <a:spcPts val="0"/>
              </a:spcBef>
              <a:buFont typeface="Arial" panose="020B0604020202020204" pitchFamily="34" charset="0"/>
              <a:buChar char="•"/>
            </a:pPr>
            <a:endParaRPr lang="en-US" sz="1000" dirty="0">
              <a:solidFill>
                <a:srgbClr val="1E3C78"/>
              </a:solidFill>
            </a:endParaRPr>
          </a:p>
          <a:p>
            <a:pPr marL="457200" indent="-457200">
              <a:spcBef>
                <a:spcPts val="0"/>
              </a:spcBef>
              <a:buFont typeface="Arial" panose="020B0604020202020204" pitchFamily="34" charset="0"/>
              <a:buChar char="•"/>
            </a:pPr>
            <a:r>
              <a:rPr lang="en-US" sz="2800" dirty="0">
                <a:solidFill>
                  <a:srgbClr val="1E3C78"/>
                </a:solidFill>
              </a:rPr>
              <a:t>being victimized by violence</a:t>
            </a:r>
          </a:p>
          <a:p>
            <a:pPr>
              <a:spcBef>
                <a:spcPts val="0"/>
              </a:spcBef>
            </a:pPr>
            <a:endParaRPr lang="en-US" sz="1000" i="1" dirty="0">
              <a:solidFill>
                <a:srgbClr val="1E3C78"/>
              </a:solidFill>
            </a:endParaRPr>
          </a:p>
          <a:p>
            <a:pPr>
              <a:spcBef>
                <a:spcPts val="0"/>
              </a:spcBef>
            </a:pPr>
            <a:r>
              <a:rPr lang="en-US" sz="2800" i="1" dirty="0">
                <a:solidFill>
                  <a:srgbClr val="1E3C78"/>
                </a:solidFill>
              </a:rPr>
              <a:t>					</a:t>
            </a:r>
            <a:r>
              <a:rPr lang="en-US" sz="2400" i="1" dirty="0">
                <a:solidFill>
                  <a:srgbClr val="BF962F"/>
                </a:solidFill>
              </a:rPr>
              <a:t>RFP, page 11</a:t>
            </a:r>
          </a:p>
        </p:txBody>
      </p:sp>
      <p:sp>
        <p:nvSpPr>
          <p:cNvPr id="4" name="Title 3"/>
          <p:cNvSpPr>
            <a:spLocks noGrp="1"/>
          </p:cNvSpPr>
          <p:nvPr>
            <p:ph type="title"/>
          </p:nvPr>
        </p:nvSpPr>
        <p:spPr>
          <a:xfrm>
            <a:off x="990600" y="685800"/>
            <a:ext cx="7848600" cy="838200"/>
          </a:xfrm>
        </p:spPr>
        <p:txBody>
          <a:bodyPr/>
          <a:lstStyle/>
          <a:p>
            <a:r>
              <a:rPr lang="en-US" sz="4000" cap="none" dirty="0"/>
              <a:t>Target Population</a:t>
            </a:r>
          </a:p>
        </p:txBody>
      </p:sp>
      <p:cxnSp>
        <p:nvCxnSpPr>
          <p:cNvPr id="3" name="Straight Connector 2"/>
          <p:cNvCxnSpPr>
            <a:cxnSpLocks/>
          </p:cNvCxnSpPr>
          <p:nvPr/>
        </p:nvCxnSpPr>
        <p:spPr bwMode="auto">
          <a:xfrm>
            <a:off x="2133600" y="1524000"/>
            <a:ext cx="5715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773827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600200" y="1676400"/>
            <a:ext cx="6629400" cy="4648199"/>
          </a:xfrm>
        </p:spPr>
        <p:txBody>
          <a:bodyPr/>
          <a:lstStyle/>
          <a:p>
            <a:pPr marL="514350" indent="-514350">
              <a:spcBef>
                <a:spcPts val="0"/>
              </a:spcBef>
              <a:buFont typeface="+mj-lt"/>
              <a:buAutoNum type="arabicPeriod"/>
            </a:pPr>
            <a:r>
              <a:rPr lang="en-US" sz="2800" dirty="0">
                <a:solidFill>
                  <a:srgbClr val="090807"/>
                </a:solidFill>
              </a:rPr>
              <a:t>Welcome &amp; Introductions</a:t>
            </a:r>
          </a:p>
          <a:p>
            <a:pPr marL="514350" indent="-514350">
              <a:spcBef>
                <a:spcPts val="0"/>
              </a:spcBef>
              <a:buFont typeface="+mj-lt"/>
              <a:buAutoNum type="arabicPeriod"/>
            </a:pPr>
            <a:endParaRPr lang="en-US" sz="800" dirty="0">
              <a:solidFill>
                <a:srgbClr val="090807"/>
              </a:solidFill>
            </a:endParaRPr>
          </a:p>
          <a:p>
            <a:pPr marL="514350" indent="-514350">
              <a:spcBef>
                <a:spcPts val="0"/>
              </a:spcBef>
              <a:buFont typeface="+mj-lt"/>
              <a:buAutoNum type="arabicPeriod"/>
            </a:pPr>
            <a:r>
              <a:rPr lang="en-US" sz="2800" dirty="0">
                <a:solidFill>
                  <a:srgbClr val="090807"/>
                </a:solidFill>
              </a:rPr>
              <a:t>Overview of BSCC &amp; ESC Process</a:t>
            </a:r>
          </a:p>
          <a:p>
            <a:pPr marL="514350" indent="-514350">
              <a:spcBef>
                <a:spcPts val="0"/>
              </a:spcBef>
              <a:buFont typeface="+mj-lt"/>
              <a:buAutoNum type="arabicPeriod"/>
            </a:pPr>
            <a:endParaRPr lang="en-US" sz="800" dirty="0">
              <a:solidFill>
                <a:srgbClr val="090807"/>
              </a:solidFill>
            </a:endParaRPr>
          </a:p>
          <a:p>
            <a:pPr marL="514350" indent="-514350">
              <a:spcBef>
                <a:spcPts val="0"/>
              </a:spcBef>
              <a:buFont typeface="+mj-lt"/>
              <a:buAutoNum type="arabicPeriod"/>
            </a:pPr>
            <a:r>
              <a:rPr lang="en-US" sz="2800" dirty="0">
                <a:solidFill>
                  <a:srgbClr val="090807"/>
                </a:solidFill>
              </a:rPr>
              <a:t>Overview of CalVIP Grant</a:t>
            </a:r>
          </a:p>
          <a:p>
            <a:pPr marL="514350" indent="-514350">
              <a:spcBef>
                <a:spcPts val="0"/>
              </a:spcBef>
              <a:buFont typeface="+mj-lt"/>
              <a:buAutoNum type="arabicPeriod"/>
            </a:pPr>
            <a:endParaRPr lang="en-US" sz="800" dirty="0">
              <a:solidFill>
                <a:srgbClr val="090807"/>
              </a:solidFill>
            </a:endParaRPr>
          </a:p>
          <a:p>
            <a:pPr marL="514350" indent="-514350">
              <a:spcBef>
                <a:spcPts val="0"/>
              </a:spcBef>
              <a:buFont typeface="+mj-lt"/>
              <a:buAutoNum type="arabicPeriod"/>
            </a:pPr>
            <a:r>
              <a:rPr lang="en-US" sz="2800" dirty="0">
                <a:solidFill>
                  <a:srgbClr val="090807"/>
                </a:solidFill>
              </a:rPr>
              <a:t>Review Components of RFP</a:t>
            </a:r>
          </a:p>
          <a:p>
            <a:pPr marL="514350" indent="-514350">
              <a:spcBef>
                <a:spcPts val="0"/>
              </a:spcBef>
              <a:buFont typeface="+mj-lt"/>
              <a:buAutoNum type="arabicPeriod"/>
            </a:pPr>
            <a:endParaRPr lang="en-US" sz="800" dirty="0">
              <a:solidFill>
                <a:srgbClr val="090807"/>
              </a:solidFill>
            </a:endParaRPr>
          </a:p>
          <a:p>
            <a:pPr marL="514350" indent="-514350">
              <a:spcBef>
                <a:spcPts val="0"/>
              </a:spcBef>
              <a:buFont typeface="+mj-lt"/>
              <a:buAutoNum type="arabicPeriod"/>
            </a:pPr>
            <a:r>
              <a:rPr lang="en-US" sz="2800" dirty="0">
                <a:solidFill>
                  <a:srgbClr val="090807"/>
                </a:solidFill>
              </a:rPr>
              <a:t>Video Presentation </a:t>
            </a:r>
          </a:p>
          <a:p>
            <a:pPr marL="342900" indent="-342900" algn="just">
              <a:spcBef>
                <a:spcPts val="0"/>
              </a:spcBef>
              <a:buFont typeface="+mj-lt"/>
              <a:buAutoNum type="arabicPeriod"/>
            </a:pPr>
            <a:endParaRPr lang="en-US" sz="800" dirty="0">
              <a:solidFill>
                <a:srgbClr val="090807"/>
              </a:solidFill>
            </a:endParaRPr>
          </a:p>
          <a:p>
            <a:pPr marL="514350" indent="-514350" algn="just">
              <a:spcBef>
                <a:spcPts val="0"/>
              </a:spcBef>
              <a:buFont typeface="+mj-lt"/>
              <a:buAutoNum type="arabicPeriod"/>
            </a:pPr>
            <a:r>
              <a:rPr lang="en-US" sz="2800" dirty="0">
                <a:solidFill>
                  <a:srgbClr val="090807"/>
                </a:solidFill>
              </a:rPr>
              <a:t>Continue Review of RFP</a:t>
            </a:r>
          </a:p>
          <a:p>
            <a:pPr marL="514350" indent="-514350" algn="just">
              <a:spcBef>
                <a:spcPts val="0"/>
              </a:spcBef>
              <a:buFont typeface="+mj-lt"/>
              <a:buAutoNum type="arabicPeriod"/>
            </a:pPr>
            <a:endParaRPr lang="en-US" sz="800" b="1" dirty="0">
              <a:solidFill>
                <a:srgbClr val="090807"/>
              </a:solidFill>
            </a:endParaRPr>
          </a:p>
          <a:p>
            <a:pPr marL="514350" indent="-514350" algn="just">
              <a:spcBef>
                <a:spcPts val="0"/>
              </a:spcBef>
              <a:buFont typeface="+mj-lt"/>
              <a:buAutoNum type="arabicPeriod"/>
            </a:pPr>
            <a:r>
              <a:rPr lang="en-US" sz="2800" b="1" dirty="0">
                <a:solidFill>
                  <a:srgbClr val="090807"/>
                </a:solidFill>
                <a:latin typeface="+mn-lt"/>
              </a:rPr>
              <a:t>Evaluation Requirements</a:t>
            </a:r>
          </a:p>
          <a:p>
            <a:pPr marL="514350" indent="-514350" algn="just">
              <a:spcBef>
                <a:spcPts val="0"/>
              </a:spcBef>
              <a:buFont typeface="+mj-lt"/>
              <a:buAutoNum type="arabicPeriod"/>
            </a:pPr>
            <a:endParaRPr lang="en-US" sz="800" b="1" dirty="0">
              <a:solidFill>
                <a:srgbClr val="090807"/>
              </a:solidFill>
              <a:latin typeface="+mn-lt"/>
            </a:endParaRPr>
          </a:p>
          <a:p>
            <a:pPr marL="514350" indent="-514350" algn="just">
              <a:spcBef>
                <a:spcPts val="0"/>
              </a:spcBef>
              <a:buFont typeface="+mj-lt"/>
              <a:buAutoNum type="arabicPeriod"/>
            </a:pPr>
            <a:r>
              <a:rPr lang="en-US" sz="2800" b="1" dirty="0">
                <a:solidFill>
                  <a:srgbClr val="090807"/>
                </a:solidFill>
                <a:latin typeface="+mn-lt"/>
              </a:rPr>
              <a:t>How to Submit a CalVIP Proposal</a:t>
            </a:r>
          </a:p>
        </p:txBody>
      </p:sp>
      <p:sp>
        <p:nvSpPr>
          <p:cNvPr id="4" name="Title 3"/>
          <p:cNvSpPr>
            <a:spLocks noGrp="1"/>
          </p:cNvSpPr>
          <p:nvPr>
            <p:ph type="title"/>
          </p:nvPr>
        </p:nvSpPr>
        <p:spPr>
          <a:xfrm>
            <a:off x="533400" y="533400"/>
            <a:ext cx="8229600" cy="838200"/>
          </a:xfrm>
        </p:spPr>
        <p:txBody>
          <a:bodyPr/>
          <a:lstStyle/>
          <a:p>
            <a:r>
              <a:rPr lang="en-US" sz="4000" cap="none" dirty="0"/>
              <a:t>Agenda</a:t>
            </a:r>
          </a:p>
        </p:txBody>
      </p:sp>
      <p:cxnSp>
        <p:nvCxnSpPr>
          <p:cNvPr id="3" name="Straight Connector 2"/>
          <p:cNvCxnSpPr/>
          <p:nvPr/>
        </p:nvCxnSpPr>
        <p:spPr bwMode="auto">
          <a:xfrm>
            <a:off x="2879959" y="1371600"/>
            <a:ext cx="3810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2502151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447800" y="1752600"/>
            <a:ext cx="7239000" cy="4191000"/>
          </a:xfrm>
        </p:spPr>
        <p:txBody>
          <a:bodyPr/>
          <a:lstStyle/>
          <a:p>
            <a:pPr>
              <a:spcBef>
                <a:spcPts val="0"/>
              </a:spcBef>
            </a:pPr>
            <a:endParaRPr lang="en-US" sz="800" b="1" dirty="0">
              <a:solidFill>
                <a:srgbClr val="BF962F"/>
              </a:solidFill>
            </a:endParaRPr>
          </a:p>
          <a:p>
            <a:r>
              <a:rPr lang="en-US" sz="2800" dirty="0">
                <a:solidFill>
                  <a:srgbClr val="070C11"/>
                </a:solidFill>
              </a:rPr>
              <a:t>CalVIP funds may be used to:</a:t>
            </a:r>
          </a:p>
          <a:p>
            <a:pPr marL="457200" indent="-457200">
              <a:buFont typeface="Arial" panose="020B0604020202020204" pitchFamily="34" charset="0"/>
              <a:buChar char="•"/>
            </a:pPr>
            <a:r>
              <a:rPr lang="en-US" sz="2800" dirty="0">
                <a:solidFill>
                  <a:srgbClr val="070C11"/>
                </a:solidFill>
              </a:rPr>
              <a:t>support, expand and replicate </a:t>
            </a:r>
          </a:p>
          <a:p>
            <a:pPr marL="457200" indent="-457200">
              <a:buFont typeface="Arial" panose="020B0604020202020204" pitchFamily="34" charset="0"/>
              <a:buChar char="•"/>
            </a:pPr>
            <a:r>
              <a:rPr lang="en-US" sz="2800" dirty="0">
                <a:solidFill>
                  <a:srgbClr val="070C11"/>
                </a:solidFill>
              </a:rPr>
              <a:t>evidence-based violence reduction strategies that seek to interrupt cycles of violence and retaliation</a:t>
            </a:r>
          </a:p>
          <a:p>
            <a:pPr marL="457200" indent="-457200">
              <a:buFont typeface="Arial" panose="020B0604020202020204" pitchFamily="34" charset="0"/>
              <a:buChar char="•"/>
            </a:pPr>
            <a:endParaRPr lang="en-US" sz="1200" dirty="0">
              <a:solidFill>
                <a:srgbClr val="070C11"/>
              </a:solidFill>
            </a:endParaRPr>
          </a:p>
          <a:p>
            <a:pPr algn="ctr"/>
            <a:r>
              <a:rPr lang="en-US" sz="2800" i="1" dirty="0">
                <a:solidFill>
                  <a:srgbClr val="1E3C78"/>
                </a:solidFill>
              </a:rPr>
              <a:t>Examples of the types of strategies that may be funded can be found in the RFP, </a:t>
            </a:r>
            <a:r>
              <a:rPr lang="en-US" sz="2800" i="1" dirty="0">
                <a:solidFill>
                  <a:srgbClr val="BF962F"/>
                </a:solidFill>
              </a:rPr>
              <a:t>Table 4, page 11</a:t>
            </a:r>
            <a:endParaRPr lang="en-US" sz="4800" i="1" dirty="0">
              <a:solidFill>
                <a:srgbClr val="BF962F"/>
              </a:solidFill>
            </a:endParaRPr>
          </a:p>
        </p:txBody>
      </p:sp>
      <p:sp>
        <p:nvSpPr>
          <p:cNvPr id="4" name="Title 3"/>
          <p:cNvSpPr>
            <a:spLocks noGrp="1"/>
          </p:cNvSpPr>
          <p:nvPr>
            <p:ph type="title"/>
          </p:nvPr>
        </p:nvSpPr>
        <p:spPr>
          <a:xfrm>
            <a:off x="990600" y="784459"/>
            <a:ext cx="7696200" cy="663341"/>
          </a:xfrm>
        </p:spPr>
        <p:txBody>
          <a:bodyPr/>
          <a:lstStyle/>
          <a:p>
            <a:r>
              <a:rPr lang="en-US" sz="4000" cap="none" dirty="0"/>
              <a:t>Eligible Activities</a:t>
            </a:r>
            <a:endParaRPr lang="en-US" sz="3200" cap="none" dirty="0"/>
          </a:p>
        </p:txBody>
      </p:sp>
      <p:cxnSp>
        <p:nvCxnSpPr>
          <p:cNvPr id="3" name="Straight Connector 2"/>
          <p:cNvCxnSpPr>
            <a:cxnSpLocks/>
          </p:cNvCxnSpPr>
          <p:nvPr/>
        </p:nvCxnSpPr>
        <p:spPr bwMode="auto">
          <a:xfrm flipV="1">
            <a:off x="2895600" y="1523999"/>
            <a:ext cx="4267200" cy="1"/>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179552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415143" y="2286000"/>
            <a:ext cx="7239000" cy="3657596"/>
          </a:xfrm>
        </p:spPr>
        <p:txBody>
          <a:bodyPr/>
          <a:lstStyle/>
          <a:p>
            <a:pPr algn="ctr"/>
            <a:r>
              <a:rPr lang="en-US" sz="3200" i="1" dirty="0">
                <a:solidFill>
                  <a:srgbClr val="070C11"/>
                </a:solidFill>
              </a:rPr>
              <a:t>Following the evidence: how to successfully and sustainably reduce urban violence</a:t>
            </a:r>
          </a:p>
          <a:p>
            <a:pPr algn="ctr"/>
            <a:endParaRPr lang="en-US" sz="1200" i="1" dirty="0">
              <a:solidFill>
                <a:srgbClr val="1E3C78"/>
              </a:solidFill>
            </a:endParaRPr>
          </a:p>
          <a:p>
            <a:pPr algn="ctr"/>
            <a:r>
              <a:rPr lang="en-US" sz="2800" dirty="0">
                <a:solidFill>
                  <a:srgbClr val="1E3C78"/>
                </a:solidFill>
              </a:rPr>
              <a:t>Thomas Abt, Senior Fellow </a:t>
            </a:r>
          </a:p>
          <a:p>
            <a:pPr algn="ctr"/>
            <a:r>
              <a:rPr lang="en-US" sz="2800" dirty="0">
                <a:solidFill>
                  <a:srgbClr val="1E3C78"/>
                </a:solidFill>
              </a:rPr>
              <a:t>Council on Criminal Justice</a:t>
            </a:r>
          </a:p>
        </p:txBody>
      </p:sp>
      <p:sp>
        <p:nvSpPr>
          <p:cNvPr id="4" name="Title 3"/>
          <p:cNvSpPr>
            <a:spLocks noGrp="1"/>
          </p:cNvSpPr>
          <p:nvPr>
            <p:ph type="title"/>
          </p:nvPr>
        </p:nvSpPr>
        <p:spPr>
          <a:xfrm>
            <a:off x="1143000" y="936859"/>
            <a:ext cx="7696200" cy="663341"/>
          </a:xfrm>
        </p:spPr>
        <p:txBody>
          <a:bodyPr/>
          <a:lstStyle/>
          <a:p>
            <a:r>
              <a:rPr lang="en-US" sz="4000" cap="none" dirty="0"/>
              <a:t>Special Video Presentation</a:t>
            </a:r>
            <a:endParaRPr lang="en-US" sz="3200" cap="none" dirty="0"/>
          </a:p>
        </p:txBody>
      </p:sp>
      <p:cxnSp>
        <p:nvCxnSpPr>
          <p:cNvPr id="3" name="Straight Connector 2"/>
          <p:cNvCxnSpPr>
            <a:cxnSpLocks/>
          </p:cNvCxnSpPr>
          <p:nvPr/>
        </p:nvCxnSpPr>
        <p:spPr bwMode="auto">
          <a:xfrm flipV="1">
            <a:off x="2628900" y="1752599"/>
            <a:ext cx="4838700" cy="1"/>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446226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238250" y="1752603"/>
            <a:ext cx="7239000" cy="4495797"/>
          </a:xfrm>
        </p:spPr>
        <p:txBody>
          <a:bodyPr/>
          <a:lstStyle/>
          <a:p>
            <a:pPr marL="457200" indent="-457200">
              <a:buFont typeface="Arial" panose="020B0604020202020204" pitchFamily="34" charset="0"/>
              <a:buChar char="•"/>
            </a:pPr>
            <a:r>
              <a:rPr lang="en-US" sz="2800" dirty="0">
                <a:solidFill>
                  <a:srgbClr val="070C11"/>
                </a:solidFill>
              </a:rPr>
              <a:t>CalVIP funds may be used to purchase </a:t>
            </a:r>
            <a:r>
              <a:rPr lang="en-US" sz="2800" dirty="0">
                <a:solidFill>
                  <a:srgbClr val="1E3C78"/>
                </a:solidFill>
              </a:rPr>
              <a:t>meals or snacks, items or activities used as program incentives, and participant support items. </a:t>
            </a:r>
          </a:p>
          <a:p>
            <a:pPr marL="457200" indent="-457200">
              <a:buFont typeface="Arial" panose="020B0604020202020204" pitchFamily="34" charset="0"/>
              <a:buChar char="•"/>
            </a:pPr>
            <a:endParaRPr lang="en-US" sz="1200" dirty="0">
              <a:solidFill>
                <a:srgbClr val="070C11"/>
              </a:solidFill>
            </a:endParaRPr>
          </a:p>
          <a:p>
            <a:pPr marL="457200" indent="-457200">
              <a:buFont typeface="Arial" panose="020B0604020202020204" pitchFamily="34" charset="0"/>
              <a:buChar char="•"/>
            </a:pPr>
            <a:r>
              <a:rPr lang="en-US" sz="2800" dirty="0">
                <a:solidFill>
                  <a:srgbClr val="1E3C78"/>
                </a:solidFill>
              </a:rPr>
              <a:t>Prior approval </a:t>
            </a:r>
            <a:r>
              <a:rPr lang="en-US" sz="2800" dirty="0">
                <a:solidFill>
                  <a:srgbClr val="070C11"/>
                </a:solidFill>
              </a:rPr>
              <a:t>from BSCC is required for the purchase of any of the items listed above </a:t>
            </a:r>
            <a:r>
              <a:rPr lang="en-US" sz="2800" u="sng" dirty="0">
                <a:solidFill>
                  <a:srgbClr val="070C11"/>
                </a:solidFill>
              </a:rPr>
              <a:t>or for participant travel that exceeds $100 per day</a:t>
            </a:r>
            <a:r>
              <a:rPr lang="en-US" sz="2800" dirty="0">
                <a:solidFill>
                  <a:srgbClr val="070C11"/>
                </a:solidFill>
              </a:rPr>
              <a:t>.</a:t>
            </a:r>
          </a:p>
          <a:p>
            <a:pPr marL="457200" indent="-457200">
              <a:buFont typeface="Arial" panose="020B0604020202020204" pitchFamily="34" charset="0"/>
              <a:buChar char="•"/>
            </a:pPr>
            <a:endParaRPr lang="en-US" sz="900" dirty="0">
              <a:solidFill>
                <a:srgbClr val="070C11"/>
              </a:solidFill>
            </a:endParaRPr>
          </a:p>
          <a:p>
            <a:r>
              <a:rPr lang="en-US" sz="2800" i="1" dirty="0">
                <a:solidFill>
                  <a:srgbClr val="1E3C78"/>
                </a:solidFill>
              </a:rPr>
              <a:t>				</a:t>
            </a:r>
            <a:r>
              <a:rPr lang="en-US" sz="2800" i="1" dirty="0">
                <a:solidFill>
                  <a:srgbClr val="BF962F"/>
                </a:solidFill>
              </a:rPr>
              <a:t>RFP, page 12</a:t>
            </a:r>
          </a:p>
        </p:txBody>
      </p:sp>
      <p:sp>
        <p:nvSpPr>
          <p:cNvPr id="4" name="Title 3"/>
          <p:cNvSpPr>
            <a:spLocks noGrp="1"/>
          </p:cNvSpPr>
          <p:nvPr>
            <p:ph type="title"/>
          </p:nvPr>
        </p:nvSpPr>
        <p:spPr>
          <a:xfrm>
            <a:off x="990600" y="609600"/>
            <a:ext cx="7696200" cy="663341"/>
          </a:xfrm>
        </p:spPr>
        <p:txBody>
          <a:bodyPr/>
          <a:lstStyle/>
          <a:p>
            <a:r>
              <a:rPr lang="en-US" cap="none" dirty="0"/>
              <a:t>Other Eligible Expenditures</a:t>
            </a:r>
            <a:endParaRPr lang="en-US" sz="2800" cap="none" dirty="0"/>
          </a:p>
        </p:txBody>
      </p:sp>
      <p:cxnSp>
        <p:nvCxnSpPr>
          <p:cNvPr id="3" name="Straight Connector 2"/>
          <p:cNvCxnSpPr>
            <a:cxnSpLocks/>
          </p:cNvCxnSpPr>
          <p:nvPr/>
        </p:nvCxnSpPr>
        <p:spPr bwMode="auto">
          <a:xfrm flipV="1">
            <a:off x="2438400" y="1447801"/>
            <a:ext cx="4838700" cy="1"/>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406426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295400" y="2209800"/>
            <a:ext cx="7239000" cy="3124196"/>
          </a:xfrm>
        </p:spPr>
        <p:txBody>
          <a:bodyPr/>
          <a:lstStyle/>
          <a:p>
            <a:pPr marL="457200" indent="-457200">
              <a:buFont typeface="Arial" panose="020B0604020202020204" pitchFamily="34" charset="0"/>
              <a:buChar char="•"/>
            </a:pPr>
            <a:r>
              <a:rPr lang="en-US" sz="3200" i="1" dirty="0">
                <a:solidFill>
                  <a:srgbClr val="070C11"/>
                </a:solidFill>
              </a:rPr>
              <a:t>Agreement to Collaborate &amp; Coordinate with Existing Resources: Appendix G</a:t>
            </a:r>
          </a:p>
          <a:p>
            <a:pPr marL="457200" indent="-457200">
              <a:buFont typeface="Arial" panose="020B0604020202020204" pitchFamily="34" charset="0"/>
              <a:buChar char="•"/>
            </a:pPr>
            <a:endParaRPr lang="en-US" i="1" dirty="0">
              <a:solidFill>
                <a:srgbClr val="070C11"/>
              </a:solidFill>
            </a:endParaRPr>
          </a:p>
          <a:p>
            <a:pPr marL="457200" indent="-457200">
              <a:buFont typeface="Arial" panose="020B0604020202020204" pitchFamily="34" charset="0"/>
              <a:buChar char="•"/>
            </a:pPr>
            <a:r>
              <a:rPr lang="en-US" sz="3200" i="1" dirty="0">
                <a:solidFill>
                  <a:srgbClr val="070C11"/>
                </a:solidFill>
              </a:rPr>
              <a:t>Coordinating &amp; Advisory Council: Appendix H</a:t>
            </a:r>
            <a:endParaRPr lang="en-US" sz="2400" b="1" i="1" dirty="0">
              <a:solidFill>
                <a:srgbClr val="1E3C78"/>
              </a:solidFill>
            </a:endParaRPr>
          </a:p>
          <a:p>
            <a:pPr lvl="8"/>
            <a:r>
              <a:rPr lang="en-US" sz="2800" i="1" dirty="0">
                <a:solidFill>
                  <a:srgbClr val="BF962F"/>
                </a:solidFill>
                <a:latin typeface="Arial Rounded MT Bold" panose="020F0704030504030204" pitchFamily="34" charset="0"/>
              </a:rPr>
              <a:t>RFP, page 15</a:t>
            </a:r>
          </a:p>
        </p:txBody>
      </p:sp>
      <p:sp>
        <p:nvSpPr>
          <p:cNvPr id="4" name="Title 3"/>
          <p:cNvSpPr>
            <a:spLocks noGrp="1"/>
          </p:cNvSpPr>
          <p:nvPr>
            <p:ph type="title"/>
          </p:nvPr>
        </p:nvSpPr>
        <p:spPr>
          <a:xfrm>
            <a:off x="990600" y="936859"/>
            <a:ext cx="7848600" cy="663341"/>
          </a:xfrm>
        </p:spPr>
        <p:txBody>
          <a:bodyPr/>
          <a:lstStyle/>
          <a:p>
            <a:r>
              <a:rPr lang="en-US" sz="3400" cap="none" dirty="0"/>
              <a:t>Additional Requirements for Cities</a:t>
            </a:r>
          </a:p>
        </p:txBody>
      </p:sp>
      <p:cxnSp>
        <p:nvCxnSpPr>
          <p:cNvPr id="3" name="Straight Connector 2"/>
          <p:cNvCxnSpPr>
            <a:cxnSpLocks/>
          </p:cNvCxnSpPr>
          <p:nvPr/>
        </p:nvCxnSpPr>
        <p:spPr bwMode="auto">
          <a:xfrm flipV="1">
            <a:off x="2590800" y="1752600"/>
            <a:ext cx="4838700" cy="1"/>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865714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123950" y="2743200"/>
            <a:ext cx="6896100" cy="1295400"/>
          </a:xfrm>
          <a:noFill/>
        </p:spPr>
        <p:txBody>
          <a:bodyPr/>
          <a:lstStyle/>
          <a:p>
            <a:pPr marL="0" lvl="2" indent="0" algn="ctr">
              <a:buNone/>
            </a:pPr>
            <a:r>
              <a:rPr lang="en-US" sz="2800" dirty="0">
                <a:solidFill>
                  <a:srgbClr val="1E3C78"/>
                </a:solidFill>
              </a:rPr>
              <a:t>Evidence-Based Practice,</a:t>
            </a:r>
          </a:p>
          <a:p>
            <a:pPr marL="0" lvl="2" indent="0" algn="ctr">
              <a:buNone/>
            </a:pPr>
            <a:r>
              <a:rPr lang="en-US" sz="2800" dirty="0">
                <a:solidFill>
                  <a:srgbClr val="1E3C78"/>
                </a:solidFill>
              </a:rPr>
              <a:t>&amp; Project Evaluation Requirements</a:t>
            </a:r>
          </a:p>
          <a:p>
            <a:pPr marL="0" lvl="2" indent="0" algn="ctr">
              <a:buNone/>
            </a:pPr>
            <a:endParaRPr lang="en-US" sz="2800" dirty="0">
              <a:solidFill>
                <a:srgbClr val="1E3C78"/>
              </a:solidFill>
            </a:endParaRPr>
          </a:p>
          <a:p>
            <a:pPr marL="0" lvl="2" indent="0" algn="ctr">
              <a:buNone/>
            </a:pPr>
            <a:r>
              <a:rPr lang="en-US" sz="2800" dirty="0">
                <a:solidFill>
                  <a:srgbClr val="BF962F"/>
                </a:solidFill>
              </a:rPr>
              <a:t>RFP, pages 13 &amp; 15-16</a:t>
            </a:r>
          </a:p>
          <a:p>
            <a:pPr lvl="1" algn="ctr">
              <a:buNone/>
            </a:pPr>
            <a:endParaRPr lang="en-US" sz="3200" dirty="0"/>
          </a:p>
        </p:txBody>
      </p:sp>
    </p:spTree>
  </p:cSld>
  <p:clrMapOvr>
    <a:masterClrMapping/>
  </p:clrMapOvr>
  <p:transition spd="slow" advTm="40000">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990600"/>
          </a:xfrm>
        </p:spPr>
        <p:txBody>
          <a:bodyPr/>
          <a:lstStyle/>
          <a:p>
            <a:r>
              <a:rPr lang="en-US" sz="3200" dirty="0"/>
              <a:t>Using Principles of Evidence-Based Practice</a:t>
            </a:r>
          </a:p>
        </p:txBody>
      </p:sp>
      <p:sp>
        <p:nvSpPr>
          <p:cNvPr id="4" name="Content Placeholder 3"/>
          <p:cNvSpPr>
            <a:spLocks noGrp="1"/>
          </p:cNvSpPr>
          <p:nvPr>
            <p:ph idx="1"/>
          </p:nvPr>
        </p:nvSpPr>
        <p:spPr>
          <a:xfrm>
            <a:off x="0" y="990600"/>
            <a:ext cx="9144000" cy="5181600"/>
          </a:xfrm>
        </p:spPr>
        <p:txBody>
          <a:bodyPr>
            <a:normAutofit/>
          </a:bodyPr>
          <a:lstStyle/>
          <a:p>
            <a:pPr marL="342900" indent="0" defTabSz="800100">
              <a:buNone/>
            </a:pPr>
            <a:endParaRPr lang="en-US" sz="500" dirty="0"/>
          </a:p>
          <a:p>
            <a:endParaRPr lang="en-US" sz="2400" dirty="0"/>
          </a:p>
          <a:p>
            <a:r>
              <a:rPr lang="en-US" sz="2800" dirty="0"/>
              <a:t>What does this mean?</a:t>
            </a:r>
          </a:p>
          <a:p>
            <a:pPr marL="0" indent="0">
              <a:buNone/>
            </a:pPr>
            <a:endParaRPr lang="en-US" sz="1000" dirty="0"/>
          </a:p>
          <a:p>
            <a:pPr lvl="1"/>
            <a:r>
              <a:rPr lang="en-US" sz="2400" dirty="0"/>
              <a:t>Project strategies should use data-driven decision-making practices during development, implementation, and appraisal</a:t>
            </a:r>
          </a:p>
          <a:p>
            <a:pPr marL="0" indent="0">
              <a:buNone/>
            </a:pPr>
            <a:endParaRPr lang="en-US" sz="2400" dirty="0"/>
          </a:p>
          <a:p>
            <a:pPr marL="457200" lvl="1" indent="0" defTabSz="800100">
              <a:buClr>
                <a:srgbClr val="193A6D"/>
              </a:buClr>
              <a:buNone/>
            </a:pPr>
            <a:endParaRPr lang="en-US" sz="2400" dirty="0"/>
          </a:p>
          <a:p>
            <a:pPr marL="457200" lvl="1" indent="0" defTabSz="800100">
              <a:buClr>
                <a:srgbClr val="193A6D"/>
              </a:buClr>
              <a:buNone/>
            </a:pPr>
            <a:endParaRPr lang="en-US" sz="2000" dirty="0"/>
          </a:p>
          <a:p>
            <a:pPr marL="1189038" lvl="2" indent="0" defTabSz="800100">
              <a:buClr>
                <a:srgbClr val="193A6D"/>
              </a:buClr>
              <a:buNone/>
            </a:pPr>
            <a:endParaRPr lang="en-US" sz="500" dirty="0"/>
          </a:p>
        </p:txBody>
      </p:sp>
      <p:sp>
        <p:nvSpPr>
          <p:cNvPr id="2" name="Slide Number Placeholder 1"/>
          <p:cNvSpPr>
            <a:spLocks noGrp="1"/>
          </p:cNvSpPr>
          <p:nvPr>
            <p:ph type="sldNum" sz="quarter" idx="4"/>
          </p:nvPr>
        </p:nvSpPr>
        <p:spPr>
          <a:xfrm>
            <a:off x="0" y="6400800"/>
            <a:ext cx="1905000" cy="457200"/>
          </a:xfrm>
          <a:prstGeom prst="rect">
            <a:avLst/>
          </a:prstGeom>
        </p:spPr>
        <p:txBody>
          <a:bodyPr anchor="b"/>
          <a:lstStyle>
            <a:defPPr>
              <a:defRPr lang="en-US"/>
            </a:defPPr>
            <a:lvl1pPr algn="l" rtl="0" fontAlgn="base">
              <a:spcBef>
                <a:spcPct val="0"/>
              </a:spcBef>
              <a:spcAft>
                <a:spcPct val="0"/>
              </a:spcAft>
              <a:defRPr lang="en-US" sz="1200" b="1" kern="1200" spc="80" baseline="0" smtClean="0">
                <a:solidFill>
                  <a:srgbClr val="DACDAE"/>
                </a:solidFill>
                <a:effectLst/>
                <a:latin typeface="Arial" pitchFamily="34" charset="0"/>
                <a:ea typeface="+mn-ea"/>
                <a:cs typeface="Arial" pitchFamily="34" charset="0"/>
              </a:defRPr>
            </a:lvl1pPr>
            <a:lvl2pPr marL="457200" algn="l" rtl="0" fontAlgn="base">
              <a:spcBef>
                <a:spcPct val="0"/>
              </a:spcBef>
              <a:spcAft>
                <a:spcPct val="0"/>
              </a:spcAft>
              <a:defRPr sz="2400" kern="1200">
                <a:solidFill>
                  <a:schemeClr val="tx1"/>
                </a:solidFill>
                <a:latin typeface="Arial Unicode MS" pitchFamily="34" charset="-128"/>
                <a:ea typeface="+mn-ea"/>
                <a:cs typeface="+mn-cs"/>
              </a:defRPr>
            </a:lvl2pPr>
            <a:lvl3pPr marL="914400" algn="l" rtl="0" fontAlgn="base">
              <a:spcBef>
                <a:spcPct val="0"/>
              </a:spcBef>
              <a:spcAft>
                <a:spcPct val="0"/>
              </a:spcAft>
              <a:defRPr sz="2400" kern="1200">
                <a:solidFill>
                  <a:schemeClr val="tx1"/>
                </a:solidFill>
                <a:latin typeface="Arial Unicode MS" pitchFamily="34" charset="-128"/>
                <a:ea typeface="+mn-ea"/>
                <a:cs typeface="+mn-cs"/>
              </a:defRPr>
            </a:lvl3pPr>
            <a:lvl4pPr marL="1371600" algn="l" rtl="0" fontAlgn="base">
              <a:spcBef>
                <a:spcPct val="0"/>
              </a:spcBef>
              <a:spcAft>
                <a:spcPct val="0"/>
              </a:spcAft>
              <a:defRPr sz="2400" kern="1200">
                <a:solidFill>
                  <a:schemeClr val="tx1"/>
                </a:solidFill>
                <a:latin typeface="Arial Unicode MS" pitchFamily="34" charset="-128"/>
                <a:ea typeface="+mn-ea"/>
                <a:cs typeface="+mn-cs"/>
              </a:defRPr>
            </a:lvl4pPr>
            <a:lvl5pPr marL="1828800" algn="l" rtl="0" fontAlgn="base">
              <a:spcBef>
                <a:spcPct val="0"/>
              </a:spcBef>
              <a:spcAft>
                <a:spcPct val="0"/>
              </a:spcAft>
              <a:defRPr sz="2400" kern="1200">
                <a:solidFill>
                  <a:schemeClr val="tx1"/>
                </a:solidFill>
                <a:latin typeface="Arial Unicode MS" pitchFamily="34" charset="-128"/>
                <a:ea typeface="+mn-ea"/>
                <a:cs typeface="+mn-cs"/>
              </a:defRPr>
            </a:lvl5pPr>
            <a:lvl6pPr marL="2286000" algn="l" defTabSz="914400" rtl="0" eaLnBrk="1" latinLnBrk="0" hangingPunct="1">
              <a:defRPr sz="2400" kern="1200">
                <a:solidFill>
                  <a:schemeClr val="tx1"/>
                </a:solidFill>
                <a:latin typeface="Arial Unicode MS" pitchFamily="34" charset="-128"/>
                <a:ea typeface="+mn-ea"/>
                <a:cs typeface="+mn-cs"/>
              </a:defRPr>
            </a:lvl6pPr>
            <a:lvl7pPr marL="2743200" algn="l" defTabSz="914400" rtl="0" eaLnBrk="1" latinLnBrk="0" hangingPunct="1">
              <a:defRPr sz="2400" kern="1200">
                <a:solidFill>
                  <a:schemeClr val="tx1"/>
                </a:solidFill>
                <a:latin typeface="Arial Unicode MS" pitchFamily="34" charset="-128"/>
                <a:ea typeface="+mn-ea"/>
                <a:cs typeface="+mn-cs"/>
              </a:defRPr>
            </a:lvl7pPr>
            <a:lvl8pPr marL="3200400" algn="l" defTabSz="914400" rtl="0" eaLnBrk="1" latinLnBrk="0" hangingPunct="1">
              <a:defRPr sz="2400" kern="1200">
                <a:solidFill>
                  <a:schemeClr val="tx1"/>
                </a:solidFill>
                <a:latin typeface="Arial Unicode MS" pitchFamily="34" charset="-128"/>
                <a:ea typeface="+mn-ea"/>
                <a:cs typeface="+mn-cs"/>
              </a:defRPr>
            </a:lvl8pPr>
            <a:lvl9pPr marL="3657600" algn="l" defTabSz="914400" rtl="0" eaLnBrk="1" latinLnBrk="0" hangingPunct="1">
              <a:defRPr sz="2400" kern="1200">
                <a:solidFill>
                  <a:schemeClr val="tx1"/>
                </a:solidFill>
                <a:latin typeface="Arial Unicode MS" pitchFamily="34" charset="-128"/>
                <a:ea typeface="+mn-ea"/>
                <a:cs typeface="+mn-cs"/>
              </a:defRPr>
            </a:lvl9pPr>
          </a:lstStyle>
          <a:p>
            <a:fld id="{2C498954-1FAD-4511-87CC-02A7E6114CD3}" type="slidenum">
              <a:rPr lang="en-US" smtClean="0"/>
              <a:pPr/>
              <a:t>25</a:t>
            </a:fld>
            <a:endParaRPr lang="en-US" dirty="0"/>
          </a:p>
        </p:txBody>
      </p:sp>
      <p:sp>
        <p:nvSpPr>
          <p:cNvPr id="2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21746974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52400"/>
            <a:ext cx="9144000" cy="838200"/>
          </a:xfrm>
        </p:spPr>
        <p:txBody>
          <a:bodyPr/>
          <a:lstStyle/>
          <a:p>
            <a:r>
              <a:rPr lang="en-US" sz="3400" dirty="0"/>
              <a:t>Principles of Evidence-Based Practice</a:t>
            </a:r>
          </a:p>
        </p:txBody>
      </p:sp>
      <p:sp>
        <p:nvSpPr>
          <p:cNvPr id="4" name="Content Placeholder 3"/>
          <p:cNvSpPr>
            <a:spLocks noGrp="1"/>
          </p:cNvSpPr>
          <p:nvPr>
            <p:ph idx="1"/>
          </p:nvPr>
        </p:nvSpPr>
        <p:spPr>
          <a:xfrm>
            <a:off x="0" y="990600"/>
            <a:ext cx="9144000" cy="5181600"/>
          </a:xfrm>
        </p:spPr>
        <p:txBody>
          <a:bodyPr>
            <a:normAutofit/>
          </a:bodyPr>
          <a:lstStyle/>
          <a:p>
            <a:pPr marL="342900" indent="0" defTabSz="800100">
              <a:buNone/>
            </a:pPr>
            <a:endParaRPr lang="en-US" sz="500" dirty="0"/>
          </a:p>
          <a:p>
            <a:pPr marL="457200" lvl="1" indent="0" defTabSz="800100">
              <a:buClr>
                <a:srgbClr val="193A6D"/>
              </a:buClr>
              <a:buNone/>
            </a:pPr>
            <a:endParaRPr lang="en-US" sz="2400" dirty="0"/>
          </a:p>
          <a:p>
            <a:pPr marL="914400" lvl="1" indent="-457200" defTabSz="800100">
              <a:buClr>
                <a:srgbClr val="193A6D"/>
              </a:buClr>
              <a:buFont typeface="+mj-lt"/>
              <a:buAutoNum type="arabicPeriod"/>
            </a:pPr>
            <a:r>
              <a:rPr lang="en-US" sz="2600" dirty="0"/>
              <a:t>Is there evidence or data to suggest that the intervention/strategy is likely to work?</a:t>
            </a:r>
          </a:p>
          <a:p>
            <a:pPr marL="1371600" lvl="2" indent="-457200" defTabSz="800100">
              <a:buClr>
                <a:srgbClr val="193A6D"/>
              </a:buClr>
              <a:buFont typeface="Arial" panose="020B0604020202020204" pitchFamily="34" charset="0"/>
              <a:buChar char="•"/>
            </a:pPr>
            <a:r>
              <a:rPr lang="en-US" sz="2300" dirty="0"/>
              <a:t>Used previously with positive results</a:t>
            </a:r>
          </a:p>
          <a:p>
            <a:pPr marL="1371600" lvl="2" indent="-457200" defTabSz="800100">
              <a:buClr>
                <a:srgbClr val="193A6D"/>
              </a:buClr>
              <a:buFont typeface="Arial" panose="020B0604020202020204" pitchFamily="34" charset="0"/>
              <a:buChar char="•"/>
            </a:pPr>
            <a:r>
              <a:rPr lang="en-US" sz="2300" dirty="0"/>
              <a:t>Published research showing it’s effective</a:t>
            </a:r>
          </a:p>
          <a:p>
            <a:pPr marL="1371600" lvl="2" indent="-457200" defTabSz="800100">
              <a:buClr>
                <a:srgbClr val="193A6D"/>
              </a:buClr>
              <a:buFont typeface="Arial" panose="020B0604020202020204" pitchFamily="34" charset="0"/>
              <a:buChar char="•"/>
            </a:pPr>
            <a:r>
              <a:rPr lang="en-US" sz="2300" dirty="0"/>
              <a:t>Similar strategy used by another project</a:t>
            </a:r>
            <a:endParaRPr lang="en-US" dirty="0"/>
          </a:p>
          <a:p>
            <a:pPr marL="1758950" lvl="3" indent="-457200" defTabSz="800100">
              <a:buClr>
                <a:srgbClr val="193A6D"/>
              </a:buClr>
              <a:buFont typeface="Arial" panose="020B0604020202020204" pitchFamily="34" charset="0"/>
              <a:buChar char="•"/>
            </a:pPr>
            <a:endParaRPr lang="en-US" sz="1600" dirty="0"/>
          </a:p>
          <a:p>
            <a:pPr marL="1189038" lvl="2" indent="0" defTabSz="800100">
              <a:buClr>
                <a:srgbClr val="193A6D"/>
              </a:buClr>
              <a:buNone/>
            </a:pPr>
            <a:endParaRPr lang="en-US" sz="500" dirty="0"/>
          </a:p>
        </p:txBody>
      </p:sp>
      <p:sp>
        <p:nvSpPr>
          <p:cNvPr id="2" name="Slide Number Placeholder 1"/>
          <p:cNvSpPr>
            <a:spLocks noGrp="1"/>
          </p:cNvSpPr>
          <p:nvPr>
            <p:ph type="sldNum" sz="quarter" idx="4"/>
          </p:nvPr>
        </p:nvSpPr>
        <p:spPr>
          <a:xfrm>
            <a:off x="0" y="6400800"/>
            <a:ext cx="1905000" cy="457200"/>
          </a:xfrm>
          <a:prstGeom prst="rect">
            <a:avLst/>
          </a:prstGeom>
        </p:spPr>
        <p:txBody>
          <a:bodyPr anchor="b"/>
          <a:lstStyle>
            <a:defPPr>
              <a:defRPr lang="en-US"/>
            </a:defPPr>
            <a:lvl1pPr algn="l" rtl="0" fontAlgn="base">
              <a:spcBef>
                <a:spcPct val="0"/>
              </a:spcBef>
              <a:spcAft>
                <a:spcPct val="0"/>
              </a:spcAft>
              <a:defRPr lang="en-US" sz="1200" b="1" kern="1200" spc="80" baseline="0" smtClean="0">
                <a:solidFill>
                  <a:srgbClr val="DACDAE"/>
                </a:solidFill>
                <a:effectLst/>
                <a:latin typeface="Arial" pitchFamily="34" charset="0"/>
                <a:ea typeface="+mn-ea"/>
                <a:cs typeface="Arial" pitchFamily="34" charset="0"/>
              </a:defRPr>
            </a:lvl1pPr>
            <a:lvl2pPr marL="457200" algn="l" rtl="0" fontAlgn="base">
              <a:spcBef>
                <a:spcPct val="0"/>
              </a:spcBef>
              <a:spcAft>
                <a:spcPct val="0"/>
              </a:spcAft>
              <a:defRPr sz="2400" kern="1200">
                <a:solidFill>
                  <a:schemeClr val="tx1"/>
                </a:solidFill>
                <a:latin typeface="Arial Unicode MS" pitchFamily="34" charset="-128"/>
                <a:ea typeface="+mn-ea"/>
                <a:cs typeface="+mn-cs"/>
              </a:defRPr>
            </a:lvl2pPr>
            <a:lvl3pPr marL="914400" algn="l" rtl="0" fontAlgn="base">
              <a:spcBef>
                <a:spcPct val="0"/>
              </a:spcBef>
              <a:spcAft>
                <a:spcPct val="0"/>
              </a:spcAft>
              <a:defRPr sz="2400" kern="1200">
                <a:solidFill>
                  <a:schemeClr val="tx1"/>
                </a:solidFill>
                <a:latin typeface="Arial Unicode MS" pitchFamily="34" charset="-128"/>
                <a:ea typeface="+mn-ea"/>
                <a:cs typeface="+mn-cs"/>
              </a:defRPr>
            </a:lvl3pPr>
            <a:lvl4pPr marL="1371600" algn="l" rtl="0" fontAlgn="base">
              <a:spcBef>
                <a:spcPct val="0"/>
              </a:spcBef>
              <a:spcAft>
                <a:spcPct val="0"/>
              </a:spcAft>
              <a:defRPr sz="2400" kern="1200">
                <a:solidFill>
                  <a:schemeClr val="tx1"/>
                </a:solidFill>
                <a:latin typeface="Arial Unicode MS" pitchFamily="34" charset="-128"/>
                <a:ea typeface="+mn-ea"/>
                <a:cs typeface="+mn-cs"/>
              </a:defRPr>
            </a:lvl4pPr>
            <a:lvl5pPr marL="1828800" algn="l" rtl="0" fontAlgn="base">
              <a:spcBef>
                <a:spcPct val="0"/>
              </a:spcBef>
              <a:spcAft>
                <a:spcPct val="0"/>
              </a:spcAft>
              <a:defRPr sz="2400" kern="1200">
                <a:solidFill>
                  <a:schemeClr val="tx1"/>
                </a:solidFill>
                <a:latin typeface="Arial Unicode MS" pitchFamily="34" charset="-128"/>
                <a:ea typeface="+mn-ea"/>
                <a:cs typeface="+mn-cs"/>
              </a:defRPr>
            </a:lvl5pPr>
            <a:lvl6pPr marL="2286000" algn="l" defTabSz="914400" rtl="0" eaLnBrk="1" latinLnBrk="0" hangingPunct="1">
              <a:defRPr sz="2400" kern="1200">
                <a:solidFill>
                  <a:schemeClr val="tx1"/>
                </a:solidFill>
                <a:latin typeface="Arial Unicode MS" pitchFamily="34" charset="-128"/>
                <a:ea typeface="+mn-ea"/>
                <a:cs typeface="+mn-cs"/>
              </a:defRPr>
            </a:lvl6pPr>
            <a:lvl7pPr marL="2743200" algn="l" defTabSz="914400" rtl="0" eaLnBrk="1" latinLnBrk="0" hangingPunct="1">
              <a:defRPr sz="2400" kern="1200">
                <a:solidFill>
                  <a:schemeClr val="tx1"/>
                </a:solidFill>
                <a:latin typeface="Arial Unicode MS" pitchFamily="34" charset="-128"/>
                <a:ea typeface="+mn-ea"/>
                <a:cs typeface="+mn-cs"/>
              </a:defRPr>
            </a:lvl7pPr>
            <a:lvl8pPr marL="3200400" algn="l" defTabSz="914400" rtl="0" eaLnBrk="1" latinLnBrk="0" hangingPunct="1">
              <a:defRPr sz="2400" kern="1200">
                <a:solidFill>
                  <a:schemeClr val="tx1"/>
                </a:solidFill>
                <a:latin typeface="Arial Unicode MS" pitchFamily="34" charset="-128"/>
                <a:ea typeface="+mn-ea"/>
                <a:cs typeface="+mn-cs"/>
              </a:defRPr>
            </a:lvl8pPr>
            <a:lvl9pPr marL="3657600" algn="l" defTabSz="914400" rtl="0" eaLnBrk="1" latinLnBrk="0" hangingPunct="1">
              <a:defRPr sz="2400" kern="1200">
                <a:solidFill>
                  <a:schemeClr val="tx1"/>
                </a:solidFill>
                <a:latin typeface="Arial Unicode MS" pitchFamily="34" charset="-128"/>
                <a:ea typeface="+mn-ea"/>
                <a:cs typeface="+mn-cs"/>
              </a:defRPr>
            </a:lvl9pPr>
          </a:lstStyle>
          <a:p>
            <a:fld id="{2C498954-1FAD-4511-87CC-02A7E6114CD3}" type="slidenum">
              <a:rPr lang="en-US" smtClean="0"/>
              <a:pPr/>
              <a:t>26</a:t>
            </a:fld>
            <a:endParaRPr lang="en-US" dirty="0"/>
          </a:p>
        </p:txBody>
      </p:sp>
      <p:sp>
        <p:nvSpPr>
          <p:cNvPr id="2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26798717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400" dirty="0"/>
              <a:t>Principles of Evidence-Based Practice</a:t>
            </a:r>
          </a:p>
        </p:txBody>
      </p:sp>
      <p:sp>
        <p:nvSpPr>
          <p:cNvPr id="4" name="Content Placeholder 3"/>
          <p:cNvSpPr>
            <a:spLocks noGrp="1"/>
          </p:cNvSpPr>
          <p:nvPr>
            <p:ph idx="1"/>
          </p:nvPr>
        </p:nvSpPr>
        <p:spPr>
          <a:xfrm>
            <a:off x="0" y="990600"/>
            <a:ext cx="9144000" cy="5181600"/>
          </a:xfrm>
        </p:spPr>
        <p:txBody>
          <a:bodyPr>
            <a:normAutofit/>
          </a:bodyPr>
          <a:lstStyle/>
          <a:p>
            <a:pPr marL="571500" lvl="1" indent="0" defTabSz="800100">
              <a:buClr>
                <a:srgbClr val="193A6D"/>
              </a:buClr>
              <a:buNone/>
            </a:pPr>
            <a:endParaRPr lang="en-US" sz="2400" dirty="0"/>
          </a:p>
          <a:p>
            <a:pPr marL="914400" lvl="1" indent="-457200" defTabSz="800100">
              <a:buClr>
                <a:srgbClr val="193A6D"/>
              </a:buClr>
              <a:buFont typeface="+mj-lt"/>
              <a:buAutoNum type="arabicPeriod" startAt="2"/>
            </a:pPr>
            <a:r>
              <a:rPr lang="en-US" sz="2600" dirty="0"/>
              <a:t>Once an intervention/strategy is selected, will you be able to demonstrate that it is being carried out as intended?</a:t>
            </a:r>
          </a:p>
          <a:p>
            <a:pPr marL="1371600" lvl="2" indent="-457200" defTabSz="800100">
              <a:buClr>
                <a:srgbClr val="193A6D"/>
              </a:buClr>
              <a:buFont typeface="Arial" panose="020B0604020202020204" pitchFamily="34" charset="0"/>
              <a:buChar char="•"/>
              <a:tabLst>
                <a:tab pos="1435100" algn="l"/>
              </a:tabLst>
            </a:pPr>
            <a:r>
              <a:rPr lang="en-US" sz="2300" dirty="0"/>
              <a:t>Quality control monitoring</a:t>
            </a:r>
          </a:p>
          <a:p>
            <a:pPr marL="1371600" lvl="2" indent="-457200" defTabSz="800100">
              <a:buClr>
                <a:srgbClr val="193A6D"/>
              </a:buClr>
              <a:buFont typeface="Arial" panose="020B0604020202020204" pitchFamily="34" charset="0"/>
              <a:buChar char="•"/>
              <a:tabLst>
                <a:tab pos="1435100" algn="l"/>
              </a:tabLst>
            </a:pPr>
            <a:r>
              <a:rPr lang="en-US" sz="2300" dirty="0"/>
              <a:t>Strict procedure to make sure a previously-used model is followed</a:t>
            </a:r>
          </a:p>
          <a:p>
            <a:pPr marL="1371600" lvl="2" indent="-457200" defTabSz="800100">
              <a:buClr>
                <a:srgbClr val="193A6D"/>
              </a:buClr>
              <a:buFont typeface="Arial" panose="020B0604020202020204" pitchFamily="34" charset="0"/>
              <a:buChar char="•"/>
              <a:tabLst>
                <a:tab pos="1435100" algn="l"/>
              </a:tabLst>
            </a:pPr>
            <a:r>
              <a:rPr lang="en-US" sz="2300" dirty="0"/>
              <a:t>Have a plan to make necessary corrections</a:t>
            </a:r>
          </a:p>
          <a:p>
            <a:pPr marL="784225" lvl="1" indent="0" defTabSz="800100">
              <a:buClr>
                <a:srgbClr val="193A6D"/>
              </a:buClr>
              <a:buNone/>
            </a:pPr>
            <a:endParaRPr lang="en-US" sz="500" dirty="0"/>
          </a:p>
        </p:txBody>
      </p:sp>
      <p:sp>
        <p:nvSpPr>
          <p:cNvPr id="2" name="Slide Number Placeholder 1"/>
          <p:cNvSpPr>
            <a:spLocks noGrp="1"/>
          </p:cNvSpPr>
          <p:nvPr>
            <p:ph type="sldNum" sz="quarter" idx="4"/>
          </p:nvPr>
        </p:nvSpPr>
        <p:spPr>
          <a:xfrm>
            <a:off x="0" y="6400800"/>
            <a:ext cx="1905000" cy="457200"/>
          </a:xfrm>
          <a:prstGeom prst="rect">
            <a:avLst/>
          </a:prstGeom>
        </p:spPr>
        <p:txBody>
          <a:bodyPr anchor="b"/>
          <a:lstStyle>
            <a:defPPr>
              <a:defRPr lang="en-US"/>
            </a:defPPr>
            <a:lvl1pPr algn="l" rtl="0" fontAlgn="base">
              <a:spcBef>
                <a:spcPct val="0"/>
              </a:spcBef>
              <a:spcAft>
                <a:spcPct val="0"/>
              </a:spcAft>
              <a:defRPr lang="en-US" sz="1200" b="1" kern="1200" spc="80" baseline="0" smtClean="0">
                <a:solidFill>
                  <a:srgbClr val="DACDAE"/>
                </a:solidFill>
                <a:effectLst/>
                <a:latin typeface="Arial" pitchFamily="34" charset="0"/>
                <a:ea typeface="+mn-ea"/>
                <a:cs typeface="Arial" pitchFamily="34" charset="0"/>
              </a:defRPr>
            </a:lvl1pPr>
            <a:lvl2pPr marL="457200" algn="l" rtl="0" fontAlgn="base">
              <a:spcBef>
                <a:spcPct val="0"/>
              </a:spcBef>
              <a:spcAft>
                <a:spcPct val="0"/>
              </a:spcAft>
              <a:defRPr sz="2400" kern="1200">
                <a:solidFill>
                  <a:schemeClr val="tx1"/>
                </a:solidFill>
                <a:latin typeface="Arial Unicode MS" pitchFamily="34" charset="-128"/>
                <a:ea typeface="+mn-ea"/>
                <a:cs typeface="+mn-cs"/>
              </a:defRPr>
            </a:lvl2pPr>
            <a:lvl3pPr marL="914400" algn="l" rtl="0" fontAlgn="base">
              <a:spcBef>
                <a:spcPct val="0"/>
              </a:spcBef>
              <a:spcAft>
                <a:spcPct val="0"/>
              </a:spcAft>
              <a:defRPr sz="2400" kern="1200">
                <a:solidFill>
                  <a:schemeClr val="tx1"/>
                </a:solidFill>
                <a:latin typeface="Arial Unicode MS" pitchFamily="34" charset="-128"/>
                <a:ea typeface="+mn-ea"/>
                <a:cs typeface="+mn-cs"/>
              </a:defRPr>
            </a:lvl3pPr>
            <a:lvl4pPr marL="1371600" algn="l" rtl="0" fontAlgn="base">
              <a:spcBef>
                <a:spcPct val="0"/>
              </a:spcBef>
              <a:spcAft>
                <a:spcPct val="0"/>
              </a:spcAft>
              <a:defRPr sz="2400" kern="1200">
                <a:solidFill>
                  <a:schemeClr val="tx1"/>
                </a:solidFill>
                <a:latin typeface="Arial Unicode MS" pitchFamily="34" charset="-128"/>
                <a:ea typeface="+mn-ea"/>
                <a:cs typeface="+mn-cs"/>
              </a:defRPr>
            </a:lvl4pPr>
            <a:lvl5pPr marL="1828800" algn="l" rtl="0" fontAlgn="base">
              <a:spcBef>
                <a:spcPct val="0"/>
              </a:spcBef>
              <a:spcAft>
                <a:spcPct val="0"/>
              </a:spcAft>
              <a:defRPr sz="2400" kern="1200">
                <a:solidFill>
                  <a:schemeClr val="tx1"/>
                </a:solidFill>
                <a:latin typeface="Arial Unicode MS" pitchFamily="34" charset="-128"/>
                <a:ea typeface="+mn-ea"/>
                <a:cs typeface="+mn-cs"/>
              </a:defRPr>
            </a:lvl5pPr>
            <a:lvl6pPr marL="2286000" algn="l" defTabSz="914400" rtl="0" eaLnBrk="1" latinLnBrk="0" hangingPunct="1">
              <a:defRPr sz="2400" kern="1200">
                <a:solidFill>
                  <a:schemeClr val="tx1"/>
                </a:solidFill>
                <a:latin typeface="Arial Unicode MS" pitchFamily="34" charset="-128"/>
                <a:ea typeface="+mn-ea"/>
                <a:cs typeface="+mn-cs"/>
              </a:defRPr>
            </a:lvl6pPr>
            <a:lvl7pPr marL="2743200" algn="l" defTabSz="914400" rtl="0" eaLnBrk="1" latinLnBrk="0" hangingPunct="1">
              <a:defRPr sz="2400" kern="1200">
                <a:solidFill>
                  <a:schemeClr val="tx1"/>
                </a:solidFill>
                <a:latin typeface="Arial Unicode MS" pitchFamily="34" charset="-128"/>
                <a:ea typeface="+mn-ea"/>
                <a:cs typeface="+mn-cs"/>
              </a:defRPr>
            </a:lvl7pPr>
            <a:lvl8pPr marL="3200400" algn="l" defTabSz="914400" rtl="0" eaLnBrk="1" latinLnBrk="0" hangingPunct="1">
              <a:defRPr sz="2400" kern="1200">
                <a:solidFill>
                  <a:schemeClr val="tx1"/>
                </a:solidFill>
                <a:latin typeface="Arial Unicode MS" pitchFamily="34" charset="-128"/>
                <a:ea typeface="+mn-ea"/>
                <a:cs typeface="+mn-cs"/>
              </a:defRPr>
            </a:lvl8pPr>
            <a:lvl9pPr marL="3657600" algn="l" defTabSz="914400" rtl="0" eaLnBrk="1" latinLnBrk="0" hangingPunct="1">
              <a:defRPr sz="2400" kern="1200">
                <a:solidFill>
                  <a:schemeClr val="tx1"/>
                </a:solidFill>
                <a:latin typeface="Arial Unicode MS" pitchFamily="34" charset="-128"/>
                <a:ea typeface="+mn-ea"/>
                <a:cs typeface="+mn-cs"/>
              </a:defRPr>
            </a:lvl9pPr>
          </a:lstStyle>
          <a:p>
            <a:fld id="{2C498954-1FAD-4511-87CC-02A7E6114CD3}" type="slidenum">
              <a:rPr lang="en-US" smtClean="0"/>
              <a:pPr/>
              <a:t>27</a:t>
            </a:fld>
            <a:endParaRPr lang="en-US" dirty="0"/>
          </a:p>
        </p:txBody>
      </p:sp>
      <p:sp>
        <p:nvSpPr>
          <p:cNvPr id="2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5827453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400" dirty="0"/>
              <a:t>Principles of Evidence-Based Practice</a:t>
            </a:r>
          </a:p>
        </p:txBody>
      </p:sp>
      <p:sp>
        <p:nvSpPr>
          <p:cNvPr id="4" name="Content Placeholder 3"/>
          <p:cNvSpPr>
            <a:spLocks noGrp="1"/>
          </p:cNvSpPr>
          <p:nvPr>
            <p:ph idx="1"/>
          </p:nvPr>
        </p:nvSpPr>
        <p:spPr>
          <a:xfrm>
            <a:off x="0" y="990600"/>
            <a:ext cx="9144000" cy="5181600"/>
          </a:xfrm>
        </p:spPr>
        <p:txBody>
          <a:bodyPr>
            <a:normAutofit/>
          </a:bodyPr>
          <a:lstStyle/>
          <a:p>
            <a:pPr marL="571500" lvl="1" indent="0" defTabSz="800100">
              <a:buClr>
                <a:srgbClr val="193A6D"/>
              </a:buClr>
              <a:buNone/>
            </a:pPr>
            <a:endParaRPr lang="en-US" sz="2400" dirty="0"/>
          </a:p>
          <a:p>
            <a:pPr marL="914400" lvl="1" indent="-457200" defTabSz="800100">
              <a:buClr>
                <a:srgbClr val="193A6D"/>
              </a:buClr>
              <a:buFont typeface="+mj-lt"/>
              <a:buAutoNum type="arabicPeriod" startAt="3"/>
            </a:pPr>
            <a:r>
              <a:rPr lang="en-US" sz="2600" dirty="0"/>
              <a:t>Is there a plan to collect data that will allow for an appraisal of whether the intervention strategy worked?</a:t>
            </a:r>
          </a:p>
          <a:p>
            <a:pPr marL="1371600" lvl="2" indent="-457200" defTabSz="800100">
              <a:buClr>
                <a:srgbClr val="193A6D"/>
              </a:buClr>
              <a:buFont typeface="Arial" panose="020B0604020202020204" pitchFamily="34" charset="0"/>
              <a:buChar char="•"/>
              <a:tabLst>
                <a:tab pos="1435100" algn="l"/>
              </a:tabLst>
            </a:pPr>
            <a:r>
              <a:rPr lang="en-US" sz="2300" dirty="0"/>
              <a:t>Does the strategy selected allow for collection of data/other info to measure outcomes?</a:t>
            </a:r>
          </a:p>
          <a:p>
            <a:pPr marL="1371600" lvl="2" indent="-457200" defTabSz="800100">
              <a:buClr>
                <a:srgbClr val="193A6D"/>
              </a:buClr>
              <a:buFont typeface="Arial" panose="020B0604020202020204" pitchFamily="34" charset="0"/>
              <a:buChar char="•"/>
              <a:tabLst>
                <a:tab pos="1435100" algn="l"/>
              </a:tabLst>
            </a:pPr>
            <a:r>
              <a:rPr lang="en-US" sz="2300" dirty="0"/>
              <a:t>Are there processes in place to identify, collect, and analyze that data/info?</a:t>
            </a:r>
          </a:p>
          <a:p>
            <a:pPr marL="784225" lvl="1" indent="0" defTabSz="800100">
              <a:buClr>
                <a:srgbClr val="193A6D"/>
              </a:buClr>
              <a:buNone/>
            </a:pPr>
            <a:endParaRPr lang="en-US" sz="500" dirty="0"/>
          </a:p>
        </p:txBody>
      </p:sp>
      <p:sp>
        <p:nvSpPr>
          <p:cNvPr id="2" name="Slide Number Placeholder 1"/>
          <p:cNvSpPr>
            <a:spLocks noGrp="1"/>
          </p:cNvSpPr>
          <p:nvPr>
            <p:ph type="sldNum" sz="quarter" idx="4"/>
          </p:nvPr>
        </p:nvSpPr>
        <p:spPr>
          <a:xfrm>
            <a:off x="0" y="6400800"/>
            <a:ext cx="1905000" cy="457200"/>
          </a:xfrm>
          <a:prstGeom prst="rect">
            <a:avLst/>
          </a:prstGeom>
        </p:spPr>
        <p:txBody>
          <a:bodyPr anchor="b"/>
          <a:lstStyle>
            <a:defPPr>
              <a:defRPr lang="en-US"/>
            </a:defPPr>
            <a:lvl1pPr algn="l" rtl="0" fontAlgn="base">
              <a:spcBef>
                <a:spcPct val="0"/>
              </a:spcBef>
              <a:spcAft>
                <a:spcPct val="0"/>
              </a:spcAft>
              <a:defRPr lang="en-US" sz="1200" b="1" kern="1200" spc="80" baseline="0" smtClean="0">
                <a:solidFill>
                  <a:srgbClr val="DACDAE"/>
                </a:solidFill>
                <a:effectLst/>
                <a:latin typeface="Arial" pitchFamily="34" charset="0"/>
                <a:ea typeface="+mn-ea"/>
                <a:cs typeface="Arial" pitchFamily="34" charset="0"/>
              </a:defRPr>
            </a:lvl1pPr>
            <a:lvl2pPr marL="457200" algn="l" rtl="0" fontAlgn="base">
              <a:spcBef>
                <a:spcPct val="0"/>
              </a:spcBef>
              <a:spcAft>
                <a:spcPct val="0"/>
              </a:spcAft>
              <a:defRPr sz="2400" kern="1200">
                <a:solidFill>
                  <a:schemeClr val="tx1"/>
                </a:solidFill>
                <a:latin typeface="Arial Unicode MS" pitchFamily="34" charset="-128"/>
                <a:ea typeface="+mn-ea"/>
                <a:cs typeface="+mn-cs"/>
              </a:defRPr>
            </a:lvl2pPr>
            <a:lvl3pPr marL="914400" algn="l" rtl="0" fontAlgn="base">
              <a:spcBef>
                <a:spcPct val="0"/>
              </a:spcBef>
              <a:spcAft>
                <a:spcPct val="0"/>
              </a:spcAft>
              <a:defRPr sz="2400" kern="1200">
                <a:solidFill>
                  <a:schemeClr val="tx1"/>
                </a:solidFill>
                <a:latin typeface="Arial Unicode MS" pitchFamily="34" charset="-128"/>
                <a:ea typeface="+mn-ea"/>
                <a:cs typeface="+mn-cs"/>
              </a:defRPr>
            </a:lvl3pPr>
            <a:lvl4pPr marL="1371600" algn="l" rtl="0" fontAlgn="base">
              <a:spcBef>
                <a:spcPct val="0"/>
              </a:spcBef>
              <a:spcAft>
                <a:spcPct val="0"/>
              </a:spcAft>
              <a:defRPr sz="2400" kern="1200">
                <a:solidFill>
                  <a:schemeClr val="tx1"/>
                </a:solidFill>
                <a:latin typeface="Arial Unicode MS" pitchFamily="34" charset="-128"/>
                <a:ea typeface="+mn-ea"/>
                <a:cs typeface="+mn-cs"/>
              </a:defRPr>
            </a:lvl4pPr>
            <a:lvl5pPr marL="1828800" algn="l" rtl="0" fontAlgn="base">
              <a:spcBef>
                <a:spcPct val="0"/>
              </a:spcBef>
              <a:spcAft>
                <a:spcPct val="0"/>
              </a:spcAft>
              <a:defRPr sz="2400" kern="1200">
                <a:solidFill>
                  <a:schemeClr val="tx1"/>
                </a:solidFill>
                <a:latin typeface="Arial Unicode MS" pitchFamily="34" charset="-128"/>
                <a:ea typeface="+mn-ea"/>
                <a:cs typeface="+mn-cs"/>
              </a:defRPr>
            </a:lvl5pPr>
            <a:lvl6pPr marL="2286000" algn="l" defTabSz="914400" rtl="0" eaLnBrk="1" latinLnBrk="0" hangingPunct="1">
              <a:defRPr sz="2400" kern="1200">
                <a:solidFill>
                  <a:schemeClr val="tx1"/>
                </a:solidFill>
                <a:latin typeface="Arial Unicode MS" pitchFamily="34" charset="-128"/>
                <a:ea typeface="+mn-ea"/>
                <a:cs typeface="+mn-cs"/>
              </a:defRPr>
            </a:lvl6pPr>
            <a:lvl7pPr marL="2743200" algn="l" defTabSz="914400" rtl="0" eaLnBrk="1" latinLnBrk="0" hangingPunct="1">
              <a:defRPr sz="2400" kern="1200">
                <a:solidFill>
                  <a:schemeClr val="tx1"/>
                </a:solidFill>
                <a:latin typeface="Arial Unicode MS" pitchFamily="34" charset="-128"/>
                <a:ea typeface="+mn-ea"/>
                <a:cs typeface="+mn-cs"/>
              </a:defRPr>
            </a:lvl7pPr>
            <a:lvl8pPr marL="3200400" algn="l" defTabSz="914400" rtl="0" eaLnBrk="1" latinLnBrk="0" hangingPunct="1">
              <a:defRPr sz="2400" kern="1200">
                <a:solidFill>
                  <a:schemeClr val="tx1"/>
                </a:solidFill>
                <a:latin typeface="Arial Unicode MS" pitchFamily="34" charset="-128"/>
                <a:ea typeface="+mn-ea"/>
                <a:cs typeface="+mn-cs"/>
              </a:defRPr>
            </a:lvl8pPr>
            <a:lvl9pPr marL="3657600" algn="l" defTabSz="914400" rtl="0" eaLnBrk="1" latinLnBrk="0" hangingPunct="1">
              <a:defRPr sz="2400" kern="1200">
                <a:solidFill>
                  <a:schemeClr val="tx1"/>
                </a:solidFill>
                <a:latin typeface="Arial Unicode MS" pitchFamily="34" charset="-128"/>
                <a:ea typeface="+mn-ea"/>
                <a:cs typeface="+mn-cs"/>
              </a:defRPr>
            </a:lvl9pPr>
          </a:lstStyle>
          <a:p>
            <a:fld id="{2C498954-1FAD-4511-87CC-02A7E6114CD3}" type="slidenum">
              <a:rPr lang="en-US" smtClean="0"/>
              <a:pPr/>
              <a:t>28</a:t>
            </a:fld>
            <a:endParaRPr lang="en-US" dirty="0"/>
          </a:p>
        </p:txBody>
      </p:sp>
      <p:sp>
        <p:nvSpPr>
          <p:cNvPr id="2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42583327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990600"/>
          </a:xfrm>
        </p:spPr>
        <p:txBody>
          <a:bodyPr/>
          <a:lstStyle/>
          <a:p>
            <a:r>
              <a:rPr lang="en-US" sz="3400" dirty="0"/>
              <a:t>Evidence-Based Practices – </a:t>
            </a:r>
            <a:br>
              <a:rPr lang="en-US" sz="3400" dirty="0"/>
            </a:br>
            <a:r>
              <a:rPr lang="en-US" sz="3400" dirty="0"/>
              <a:t>In Your Application</a:t>
            </a:r>
          </a:p>
        </p:txBody>
      </p:sp>
      <p:sp>
        <p:nvSpPr>
          <p:cNvPr id="4" name="Content Placeholder 3"/>
          <p:cNvSpPr>
            <a:spLocks noGrp="1"/>
          </p:cNvSpPr>
          <p:nvPr>
            <p:ph idx="1"/>
          </p:nvPr>
        </p:nvSpPr>
        <p:spPr>
          <a:xfrm>
            <a:off x="0" y="990600"/>
            <a:ext cx="9144000" cy="5181600"/>
          </a:xfrm>
        </p:spPr>
        <p:txBody>
          <a:bodyPr>
            <a:normAutofit/>
          </a:bodyPr>
          <a:lstStyle/>
          <a:p>
            <a:pPr lvl="1"/>
            <a:endParaRPr lang="en-US" sz="300" dirty="0"/>
          </a:p>
          <a:p>
            <a:endParaRPr lang="en-US" sz="2400" dirty="0"/>
          </a:p>
          <a:p>
            <a:r>
              <a:rPr lang="en-US" sz="2600" dirty="0"/>
              <a:t>Describe your plan to measure program effectiveness</a:t>
            </a:r>
          </a:p>
          <a:p>
            <a:pPr marL="0" indent="0">
              <a:buNone/>
            </a:pPr>
            <a:endParaRPr lang="en-US" sz="500" dirty="0"/>
          </a:p>
          <a:p>
            <a:pPr lvl="1"/>
            <a:r>
              <a:rPr lang="en-US" sz="2400" dirty="0"/>
              <a:t>Qualitative data</a:t>
            </a:r>
          </a:p>
          <a:p>
            <a:pPr lvl="2"/>
            <a:r>
              <a:rPr lang="en-US" sz="2000" dirty="0"/>
              <a:t>Written and/or spoken narratives</a:t>
            </a:r>
          </a:p>
          <a:p>
            <a:pPr lvl="2"/>
            <a:r>
              <a:rPr lang="en-US" sz="2000" dirty="0"/>
              <a:t>Can be used to explain/gain insight and understanding of events</a:t>
            </a:r>
          </a:p>
          <a:p>
            <a:pPr marL="890588" lvl="2" indent="0">
              <a:buNone/>
            </a:pPr>
            <a:endParaRPr lang="en-US" sz="500" dirty="0"/>
          </a:p>
          <a:p>
            <a:pPr lvl="1"/>
            <a:r>
              <a:rPr lang="en-US" sz="2400" dirty="0"/>
              <a:t>Quantitative data</a:t>
            </a:r>
          </a:p>
          <a:p>
            <a:pPr lvl="2"/>
            <a:r>
              <a:rPr lang="en-US" sz="2000" dirty="0"/>
              <a:t>Numbers and mathematical calculations</a:t>
            </a:r>
          </a:p>
          <a:p>
            <a:pPr lvl="2"/>
            <a:r>
              <a:rPr lang="en-US" sz="2000" dirty="0"/>
              <a:t>Can be used to explain, predict, and/or provide statistical controls for analyses</a:t>
            </a:r>
          </a:p>
          <a:p>
            <a:endParaRPr lang="en-US" sz="2400" dirty="0"/>
          </a:p>
          <a:p>
            <a:pPr marL="571500" lvl="1" indent="0" defTabSz="800100">
              <a:buClr>
                <a:srgbClr val="193A6D"/>
              </a:buClr>
              <a:buNone/>
            </a:pPr>
            <a:endParaRPr lang="en-US" sz="2400" dirty="0"/>
          </a:p>
        </p:txBody>
      </p:sp>
      <p:sp>
        <p:nvSpPr>
          <p:cNvPr id="2" name="Slide Number Placeholder 1"/>
          <p:cNvSpPr>
            <a:spLocks noGrp="1"/>
          </p:cNvSpPr>
          <p:nvPr>
            <p:ph type="sldNum" sz="quarter" idx="4"/>
          </p:nvPr>
        </p:nvSpPr>
        <p:spPr>
          <a:xfrm>
            <a:off x="0" y="6400800"/>
            <a:ext cx="1905000" cy="457200"/>
          </a:xfrm>
          <a:prstGeom prst="rect">
            <a:avLst/>
          </a:prstGeom>
        </p:spPr>
        <p:txBody>
          <a:bodyPr anchor="b"/>
          <a:lstStyle>
            <a:defPPr>
              <a:defRPr lang="en-US"/>
            </a:defPPr>
            <a:lvl1pPr algn="l" rtl="0" fontAlgn="base">
              <a:spcBef>
                <a:spcPct val="0"/>
              </a:spcBef>
              <a:spcAft>
                <a:spcPct val="0"/>
              </a:spcAft>
              <a:defRPr lang="en-US" sz="1200" b="1" kern="1200" spc="80" baseline="0" smtClean="0">
                <a:solidFill>
                  <a:srgbClr val="DACDAE"/>
                </a:solidFill>
                <a:effectLst/>
                <a:latin typeface="Arial" pitchFamily="34" charset="0"/>
                <a:ea typeface="+mn-ea"/>
                <a:cs typeface="Arial" pitchFamily="34" charset="0"/>
              </a:defRPr>
            </a:lvl1pPr>
            <a:lvl2pPr marL="457200" algn="l" rtl="0" fontAlgn="base">
              <a:spcBef>
                <a:spcPct val="0"/>
              </a:spcBef>
              <a:spcAft>
                <a:spcPct val="0"/>
              </a:spcAft>
              <a:defRPr sz="2400" kern="1200">
                <a:solidFill>
                  <a:schemeClr val="tx1"/>
                </a:solidFill>
                <a:latin typeface="Arial Unicode MS" pitchFamily="34" charset="-128"/>
                <a:ea typeface="+mn-ea"/>
                <a:cs typeface="+mn-cs"/>
              </a:defRPr>
            </a:lvl2pPr>
            <a:lvl3pPr marL="914400" algn="l" rtl="0" fontAlgn="base">
              <a:spcBef>
                <a:spcPct val="0"/>
              </a:spcBef>
              <a:spcAft>
                <a:spcPct val="0"/>
              </a:spcAft>
              <a:defRPr sz="2400" kern="1200">
                <a:solidFill>
                  <a:schemeClr val="tx1"/>
                </a:solidFill>
                <a:latin typeface="Arial Unicode MS" pitchFamily="34" charset="-128"/>
                <a:ea typeface="+mn-ea"/>
                <a:cs typeface="+mn-cs"/>
              </a:defRPr>
            </a:lvl3pPr>
            <a:lvl4pPr marL="1371600" algn="l" rtl="0" fontAlgn="base">
              <a:spcBef>
                <a:spcPct val="0"/>
              </a:spcBef>
              <a:spcAft>
                <a:spcPct val="0"/>
              </a:spcAft>
              <a:defRPr sz="2400" kern="1200">
                <a:solidFill>
                  <a:schemeClr val="tx1"/>
                </a:solidFill>
                <a:latin typeface="Arial Unicode MS" pitchFamily="34" charset="-128"/>
                <a:ea typeface="+mn-ea"/>
                <a:cs typeface="+mn-cs"/>
              </a:defRPr>
            </a:lvl4pPr>
            <a:lvl5pPr marL="1828800" algn="l" rtl="0" fontAlgn="base">
              <a:spcBef>
                <a:spcPct val="0"/>
              </a:spcBef>
              <a:spcAft>
                <a:spcPct val="0"/>
              </a:spcAft>
              <a:defRPr sz="2400" kern="1200">
                <a:solidFill>
                  <a:schemeClr val="tx1"/>
                </a:solidFill>
                <a:latin typeface="Arial Unicode MS" pitchFamily="34" charset="-128"/>
                <a:ea typeface="+mn-ea"/>
                <a:cs typeface="+mn-cs"/>
              </a:defRPr>
            </a:lvl5pPr>
            <a:lvl6pPr marL="2286000" algn="l" defTabSz="914400" rtl="0" eaLnBrk="1" latinLnBrk="0" hangingPunct="1">
              <a:defRPr sz="2400" kern="1200">
                <a:solidFill>
                  <a:schemeClr val="tx1"/>
                </a:solidFill>
                <a:latin typeface="Arial Unicode MS" pitchFamily="34" charset="-128"/>
                <a:ea typeface="+mn-ea"/>
                <a:cs typeface="+mn-cs"/>
              </a:defRPr>
            </a:lvl6pPr>
            <a:lvl7pPr marL="2743200" algn="l" defTabSz="914400" rtl="0" eaLnBrk="1" latinLnBrk="0" hangingPunct="1">
              <a:defRPr sz="2400" kern="1200">
                <a:solidFill>
                  <a:schemeClr val="tx1"/>
                </a:solidFill>
                <a:latin typeface="Arial Unicode MS" pitchFamily="34" charset="-128"/>
                <a:ea typeface="+mn-ea"/>
                <a:cs typeface="+mn-cs"/>
              </a:defRPr>
            </a:lvl7pPr>
            <a:lvl8pPr marL="3200400" algn="l" defTabSz="914400" rtl="0" eaLnBrk="1" latinLnBrk="0" hangingPunct="1">
              <a:defRPr sz="2400" kern="1200">
                <a:solidFill>
                  <a:schemeClr val="tx1"/>
                </a:solidFill>
                <a:latin typeface="Arial Unicode MS" pitchFamily="34" charset="-128"/>
                <a:ea typeface="+mn-ea"/>
                <a:cs typeface="+mn-cs"/>
              </a:defRPr>
            </a:lvl8pPr>
            <a:lvl9pPr marL="3657600" algn="l" defTabSz="914400" rtl="0" eaLnBrk="1" latinLnBrk="0" hangingPunct="1">
              <a:defRPr sz="2400" kern="1200">
                <a:solidFill>
                  <a:schemeClr val="tx1"/>
                </a:solidFill>
                <a:latin typeface="Arial Unicode MS" pitchFamily="34" charset="-128"/>
                <a:ea typeface="+mn-ea"/>
                <a:cs typeface="+mn-cs"/>
              </a:defRPr>
            </a:lvl9pPr>
          </a:lstStyle>
          <a:p>
            <a:fld id="{2C498954-1FAD-4511-87CC-02A7E6114CD3}" type="slidenum">
              <a:rPr lang="en-US" smtClean="0"/>
              <a:pPr/>
              <a:t>29</a:t>
            </a:fld>
            <a:endParaRPr lang="en-US" dirty="0"/>
          </a:p>
        </p:txBody>
      </p:sp>
      <p:sp>
        <p:nvSpPr>
          <p:cNvPr id="2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3839767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447800" y="1905000"/>
            <a:ext cx="7086600" cy="4114800"/>
          </a:xfrm>
        </p:spPr>
        <p:txBody>
          <a:bodyPr/>
          <a:lstStyle/>
          <a:p>
            <a:pPr marL="457200" indent="-457200">
              <a:spcBef>
                <a:spcPts val="0"/>
              </a:spcBef>
              <a:buFont typeface="Wingdings" panose="05000000000000000000" pitchFamily="2" charset="2"/>
              <a:buChar char="v"/>
            </a:pPr>
            <a:r>
              <a:rPr lang="en-US" sz="2800" dirty="0">
                <a:solidFill>
                  <a:srgbClr val="090807"/>
                </a:solidFill>
              </a:rPr>
              <a:t>Reports to the Governor’s Office</a:t>
            </a:r>
          </a:p>
          <a:p>
            <a:pPr marL="457200" indent="-457200">
              <a:spcBef>
                <a:spcPts val="0"/>
              </a:spcBef>
              <a:buFont typeface="Wingdings" panose="05000000000000000000" pitchFamily="2" charset="2"/>
              <a:buChar char="v"/>
            </a:pPr>
            <a:endParaRPr lang="en-US" sz="800" dirty="0">
              <a:solidFill>
                <a:srgbClr val="090807"/>
              </a:solidFill>
            </a:endParaRPr>
          </a:p>
          <a:p>
            <a:pPr marL="457200" indent="-457200">
              <a:spcBef>
                <a:spcPts val="0"/>
              </a:spcBef>
              <a:buFont typeface="Wingdings" panose="05000000000000000000" pitchFamily="2" charset="2"/>
              <a:buChar char="v"/>
            </a:pPr>
            <a:r>
              <a:rPr lang="en-US" sz="2800" dirty="0">
                <a:solidFill>
                  <a:srgbClr val="090807"/>
                </a:solidFill>
              </a:rPr>
              <a:t>Organized under a Board made up of 13 members </a:t>
            </a:r>
          </a:p>
          <a:p>
            <a:pPr marL="457200" indent="-457200">
              <a:spcBef>
                <a:spcPts val="0"/>
              </a:spcBef>
              <a:buFont typeface="Wingdings" panose="05000000000000000000" pitchFamily="2" charset="2"/>
              <a:buChar char="v"/>
            </a:pPr>
            <a:endParaRPr lang="en-US" sz="800" dirty="0">
              <a:solidFill>
                <a:srgbClr val="090807"/>
              </a:solidFill>
            </a:endParaRPr>
          </a:p>
          <a:p>
            <a:pPr marL="914400" lvl="1" indent="-457200">
              <a:spcBef>
                <a:spcPts val="0"/>
              </a:spcBef>
              <a:buFont typeface="Wingdings" panose="05000000000000000000" pitchFamily="2" charset="2"/>
              <a:buChar char="§"/>
            </a:pPr>
            <a:r>
              <a:rPr lang="en-US" sz="2800" i="1" dirty="0">
                <a:solidFill>
                  <a:srgbClr val="090807"/>
                </a:solidFill>
              </a:rPr>
              <a:t>Appointed by the Governor, Legislature &amp; Judicial Council</a:t>
            </a:r>
          </a:p>
          <a:p>
            <a:pPr>
              <a:spcBef>
                <a:spcPts val="0"/>
              </a:spcBef>
            </a:pPr>
            <a:endParaRPr lang="en-US" sz="800" dirty="0">
              <a:solidFill>
                <a:srgbClr val="090807"/>
              </a:solidFill>
            </a:endParaRPr>
          </a:p>
          <a:p>
            <a:pPr marL="457200" indent="-457200">
              <a:spcBef>
                <a:spcPts val="0"/>
              </a:spcBef>
              <a:buFont typeface="Wingdings" panose="05000000000000000000" pitchFamily="2" charset="2"/>
              <a:buChar char="v"/>
            </a:pPr>
            <a:r>
              <a:rPr lang="en-US" sz="2800" dirty="0">
                <a:solidFill>
                  <a:srgbClr val="090807"/>
                </a:solidFill>
              </a:rPr>
              <a:t>Not affiliated with CDCR</a:t>
            </a:r>
          </a:p>
          <a:p>
            <a:pPr marL="457200" indent="-457200">
              <a:spcBef>
                <a:spcPts val="0"/>
              </a:spcBef>
              <a:buFont typeface="Wingdings" panose="05000000000000000000" pitchFamily="2" charset="2"/>
              <a:buChar char="v"/>
            </a:pPr>
            <a:endParaRPr lang="en-US" sz="800" dirty="0">
              <a:solidFill>
                <a:srgbClr val="090807"/>
              </a:solidFill>
            </a:endParaRPr>
          </a:p>
          <a:p>
            <a:pPr marL="457200" indent="-457200">
              <a:spcBef>
                <a:spcPts val="0"/>
              </a:spcBef>
              <a:buFont typeface="Wingdings" panose="05000000000000000000" pitchFamily="2" charset="2"/>
              <a:buChar char="v"/>
            </a:pPr>
            <a:r>
              <a:rPr lang="en-US" sz="2800" dirty="0">
                <a:solidFill>
                  <a:srgbClr val="090807"/>
                </a:solidFill>
              </a:rPr>
              <a:t>Provides statewide leadership on local corrections</a:t>
            </a:r>
          </a:p>
          <a:p>
            <a:pPr marL="342900" indent="-342900">
              <a:spcBef>
                <a:spcPts val="0"/>
              </a:spcBef>
              <a:buFont typeface="Wingdings" panose="05000000000000000000" pitchFamily="2" charset="2"/>
              <a:buChar char="v"/>
            </a:pPr>
            <a:endParaRPr lang="en-US" sz="2400" dirty="0">
              <a:solidFill>
                <a:srgbClr val="090807"/>
              </a:solidFill>
            </a:endParaRPr>
          </a:p>
          <a:p>
            <a:pPr algn="just">
              <a:spcBef>
                <a:spcPts val="0"/>
              </a:spcBef>
            </a:pPr>
            <a:endParaRPr lang="en-US" b="1" dirty="0">
              <a:solidFill>
                <a:srgbClr val="090807"/>
              </a:solidFill>
            </a:endParaRPr>
          </a:p>
        </p:txBody>
      </p:sp>
      <p:sp>
        <p:nvSpPr>
          <p:cNvPr id="4" name="Title 3"/>
          <p:cNvSpPr>
            <a:spLocks noGrp="1"/>
          </p:cNvSpPr>
          <p:nvPr>
            <p:ph type="title"/>
          </p:nvPr>
        </p:nvSpPr>
        <p:spPr>
          <a:xfrm>
            <a:off x="457200" y="685800"/>
            <a:ext cx="8229600" cy="838200"/>
          </a:xfrm>
        </p:spPr>
        <p:txBody>
          <a:bodyPr/>
          <a:lstStyle/>
          <a:p>
            <a:r>
              <a:rPr lang="en-US" sz="4000" cap="none" dirty="0"/>
              <a:t>About the BSCC</a:t>
            </a:r>
          </a:p>
        </p:txBody>
      </p:sp>
      <p:cxnSp>
        <p:nvCxnSpPr>
          <p:cNvPr id="3" name="Straight Connector 2"/>
          <p:cNvCxnSpPr/>
          <p:nvPr/>
        </p:nvCxnSpPr>
        <p:spPr bwMode="auto">
          <a:xfrm>
            <a:off x="2819400" y="1524000"/>
            <a:ext cx="3810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853026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990600"/>
          </a:xfrm>
        </p:spPr>
        <p:txBody>
          <a:bodyPr/>
          <a:lstStyle/>
          <a:p>
            <a:r>
              <a:rPr lang="en-US" sz="3200" dirty="0"/>
              <a:t>Project Evaluation Requirements</a:t>
            </a:r>
          </a:p>
        </p:txBody>
      </p:sp>
      <p:sp>
        <p:nvSpPr>
          <p:cNvPr id="4" name="Content Placeholder 3"/>
          <p:cNvSpPr>
            <a:spLocks noGrp="1"/>
          </p:cNvSpPr>
          <p:nvPr>
            <p:ph idx="1"/>
          </p:nvPr>
        </p:nvSpPr>
        <p:spPr>
          <a:xfrm>
            <a:off x="0" y="990600"/>
            <a:ext cx="9144000" cy="5181600"/>
          </a:xfrm>
        </p:spPr>
        <p:txBody>
          <a:bodyPr>
            <a:normAutofit lnSpcReduction="10000"/>
          </a:bodyPr>
          <a:lstStyle/>
          <a:p>
            <a:pPr lvl="1"/>
            <a:endParaRPr lang="en-US" sz="300" dirty="0"/>
          </a:p>
          <a:p>
            <a:endParaRPr lang="en-US" sz="2400" dirty="0"/>
          </a:p>
          <a:p>
            <a:r>
              <a:rPr lang="en-US" sz="2600" dirty="0"/>
              <a:t>Local Evaluation Plan (LEP)</a:t>
            </a:r>
          </a:p>
          <a:p>
            <a:pPr lvl="1"/>
            <a:r>
              <a:rPr lang="en-US" sz="2200" dirty="0"/>
              <a:t>Due 6 months post-award:</a:t>
            </a:r>
          </a:p>
          <a:p>
            <a:pPr marL="449262" lvl="1" indent="0">
              <a:buNone/>
            </a:pPr>
            <a:r>
              <a:rPr lang="en-US" sz="2200" dirty="0"/>
              <a:t>	December 31, 2020</a:t>
            </a:r>
          </a:p>
          <a:p>
            <a:pPr marL="449262" lvl="1" indent="0">
              <a:buNone/>
            </a:pPr>
            <a:endParaRPr lang="en-US" sz="2200" dirty="0"/>
          </a:p>
          <a:p>
            <a:r>
              <a:rPr lang="en-US" sz="2600" dirty="0"/>
              <a:t>Local Evaluation Report (LER)</a:t>
            </a:r>
          </a:p>
          <a:p>
            <a:pPr lvl="1"/>
            <a:r>
              <a:rPr lang="en-US" sz="2400" dirty="0"/>
              <a:t>Due 6 months post-project conclusion:</a:t>
            </a:r>
          </a:p>
          <a:p>
            <a:pPr marL="449262" lvl="1" indent="0">
              <a:buNone/>
            </a:pPr>
            <a:r>
              <a:rPr lang="en-US" sz="2400" dirty="0"/>
              <a:t>	December 31, 2023</a:t>
            </a:r>
          </a:p>
          <a:p>
            <a:pPr marL="449262" lvl="1" indent="0">
              <a:buNone/>
            </a:pPr>
            <a:endParaRPr lang="en-US" sz="2400" dirty="0"/>
          </a:p>
          <a:p>
            <a:r>
              <a:rPr lang="en-US" sz="2800" dirty="0"/>
              <a:t>Quarterly Progress Report (QPR)</a:t>
            </a:r>
          </a:p>
          <a:p>
            <a:pPr lvl="1"/>
            <a:r>
              <a:rPr lang="en-US" sz="2400" dirty="0"/>
              <a:t>Discussed later</a:t>
            </a:r>
          </a:p>
          <a:p>
            <a:pPr marL="449262" lvl="1" indent="0">
              <a:buNone/>
            </a:pPr>
            <a:r>
              <a:rPr lang="en-US" sz="2400" dirty="0"/>
              <a:t>      </a:t>
            </a:r>
            <a:endParaRPr lang="en-US" sz="2000" dirty="0"/>
          </a:p>
          <a:p>
            <a:pPr marL="571500" lvl="1" indent="0" defTabSz="800100">
              <a:buClr>
                <a:srgbClr val="193A6D"/>
              </a:buClr>
              <a:buNone/>
            </a:pPr>
            <a:endParaRPr lang="en-US" sz="2400" dirty="0"/>
          </a:p>
        </p:txBody>
      </p:sp>
      <p:sp>
        <p:nvSpPr>
          <p:cNvPr id="2" name="Slide Number Placeholder 1"/>
          <p:cNvSpPr>
            <a:spLocks noGrp="1"/>
          </p:cNvSpPr>
          <p:nvPr>
            <p:ph type="sldNum" sz="quarter" idx="4"/>
          </p:nvPr>
        </p:nvSpPr>
        <p:spPr>
          <a:xfrm>
            <a:off x="0" y="6400800"/>
            <a:ext cx="1905000" cy="457200"/>
          </a:xfrm>
          <a:prstGeom prst="rect">
            <a:avLst/>
          </a:prstGeom>
        </p:spPr>
        <p:txBody>
          <a:bodyPr anchor="b"/>
          <a:lstStyle>
            <a:defPPr>
              <a:defRPr lang="en-US"/>
            </a:defPPr>
            <a:lvl1pPr algn="l" rtl="0" fontAlgn="base">
              <a:spcBef>
                <a:spcPct val="0"/>
              </a:spcBef>
              <a:spcAft>
                <a:spcPct val="0"/>
              </a:spcAft>
              <a:defRPr lang="en-US" sz="1200" b="1" kern="1200" spc="80" baseline="0" smtClean="0">
                <a:solidFill>
                  <a:srgbClr val="DACDAE"/>
                </a:solidFill>
                <a:effectLst/>
                <a:latin typeface="Arial" pitchFamily="34" charset="0"/>
                <a:ea typeface="+mn-ea"/>
                <a:cs typeface="Arial" pitchFamily="34" charset="0"/>
              </a:defRPr>
            </a:lvl1pPr>
            <a:lvl2pPr marL="457200" algn="l" rtl="0" fontAlgn="base">
              <a:spcBef>
                <a:spcPct val="0"/>
              </a:spcBef>
              <a:spcAft>
                <a:spcPct val="0"/>
              </a:spcAft>
              <a:defRPr sz="2400" kern="1200">
                <a:solidFill>
                  <a:schemeClr val="tx1"/>
                </a:solidFill>
                <a:latin typeface="Arial Unicode MS" pitchFamily="34" charset="-128"/>
                <a:ea typeface="+mn-ea"/>
                <a:cs typeface="+mn-cs"/>
              </a:defRPr>
            </a:lvl2pPr>
            <a:lvl3pPr marL="914400" algn="l" rtl="0" fontAlgn="base">
              <a:spcBef>
                <a:spcPct val="0"/>
              </a:spcBef>
              <a:spcAft>
                <a:spcPct val="0"/>
              </a:spcAft>
              <a:defRPr sz="2400" kern="1200">
                <a:solidFill>
                  <a:schemeClr val="tx1"/>
                </a:solidFill>
                <a:latin typeface="Arial Unicode MS" pitchFamily="34" charset="-128"/>
                <a:ea typeface="+mn-ea"/>
                <a:cs typeface="+mn-cs"/>
              </a:defRPr>
            </a:lvl3pPr>
            <a:lvl4pPr marL="1371600" algn="l" rtl="0" fontAlgn="base">
              <a:spcBef>
                <a:spcPct val="0"/>
              </a:spcBef>
              <a:spcAft>
                <a:spcPct val="0"/>
              </a:spcAft>
              <a:defRPr sz="2400" kern="1200">
                <a:solidFill>
                  <a:schemeClr val="tx1"/>
                </a:solidFill>
                <a:latin typeface="Arial Unicode MS" pitchFamily="34" charset="-128"/>
                <a:ea typeface="+mn-ea"/>
                <a:cs typeface="+mn-cs"/>
              </a:defRPr>
            </a:lvl4pPr>
            <a:lvl5pPr marL="1828800" algn="l" rtl="0" fontAlgn="base">
              <a:spcBef>
                <a:spcPct val="0"/>
              </a:spcBef>
              <a:spcAft>
                <a:spcPct val="0"/>
              </a:spcAft>
              <a:defRPr sz="2400" kern="1200">
                <a:solidFill>
                  <a:schemeClr val="tx1"/>
                </a:solidFill>
                <a:latin typeface="Arial Unicode MS" pitchFamily="34" charset="-128"/>
                <a:ea typeface="+mn-ea"/>
                <a:cs typeface="+mn-cs"/>
              </a:defRPr>
            </a:lvl5pPr>
            <a:lvl6pPr marL="2286000" algn="l" defTabSz="914400" rtl="0" eaLnBrk="1" latinLnBrk="0" hangingPunct="1">
              <a:defRPr sz="2400" kern="1200">
                <a:solidFill>
                  <a:schemeClr val="tx1"/>
                </a:solidFill>
                <a:latin typeface="Arial Unicode MS" pitchFamily="34" charset="-128"/>
                <a:ea typeface="+mn-ea"/>
                <a:cs typeface="+mn-cs"/>
              </a:defRPr>
            </a:lvl6pPr>
            <a:lvl7pPr marL="2743200" algn="l" defTabSz="914400" rtl="0" eaLnBrk="1" latinLnBrk="0" hangingPunct="1">
              <a:defRPr sz="2400" kern="1200">
                <a:solidFill>
                  <a:schemeClr val="tx1"/>
                </a:solidFill>
                <a:latin typeface="Arial Unicode MS" pitchFamily="34" charset="-128"/>
                <a:ea typeface="+mn-ea"/>
                <a:cs typeface="+mn-cs"/>
              </a:defRPr>
            </a:lvl7pPr>
            <a:lvl8pPr marL="3200400" algn="l" defTabSz="914400" rtl="0" eaLnBrk="1" latinLnBrk="0" hangingPunct="1">
              <a:defRPr sz="2400" kern="1200">
                <a:solidFill>
                  <a:schemeClr val="tx1"/>
                </a:solidFill>
                <a:latin typeface="Arial Unicode MS" pitchFamily="34" charset="-128"/>
                <a:ea typeface="+mn-ea"/>
                <a:cs typeface="+mn-cs"/>
              </a:defRPr>
            </a:lvl8pPr>
            <a:lvl9pPr marL="3657600" algn="l" defTabSz="914400" rtl="0" eaLnBrk="1" latinLnBrk="0" hangingPunct="1">
              <a:defRPr sz="2400" kern="1200">
                <a:solidFill>
                  <a:schemeClr val="tx1"/>
                </a:solidFill>
                <a:latin typeface="Arial Unicode MS" pitchFamily="34" charset="-128"/>
                <a:ea typeface="+mn-ea"/>
                <a:cs typeface="+mn-cs"/>
              </a:defRPr>
            </a:lvl9pPr>
          </a:lstStyle>
          <a:p>
            <a:fld id="{2C498954-1FAD-4511-87CC-02A7E6114CD3}" type="slidenum">
              <a:rPr lang="en-US" smtClean="0"/>
              <a:pPr/>
              <a:t>30</a:t>
            </a:fld>
            <a:endParaRPr lang="en-US" dirty="0"/>
          </a:p>
        </p:txBody>
      </p:sp>
      <p:sp>
        <p:nvSpPr>
          <p:cNvPr id="2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5480842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1DCCF-4629-49F5-B277-D09EB3A1B63D}"/>
              </a:ext>
            </a:extLst>
          </p:cNvPr>
          <p:cNvSpPr>
            <a:spLocks noGrp="1"/>
          </p:cNvSpPr>
          <p:nvPr>
            <p:ph type="title"/>
          </p:nvPr>
        </p:nvSpPr>
        <p:spPr/>
        <p:txBody>
          <a:bodyPr/>
          <a:lstStyle/>
          <a:p>
            <a:r>
              <a:rPr lang="en-US" dirty="0"/>
              <a:t>Project Evaluation Requirements</a:t>
            </a:r>
          </a:p>
        </p:txBody>
      </p:sp>
      <p:sp>
        <p:nvSpPr>
          <p:cNvPr id="3" name="Content Placeholder 2">
            <a:extLst>
              <a:ext uri="{FF2B5EF4-FFF2-40B4-BE49-F238E27FC236}">
                <a16:creationId xmlns:a16="http://schemas.microsoft.com/office/drawing/2014/main" id="{806153AB-3359-4FC4-8A72-2DB3F925C40D}"/>
              </a:ext>
            </a:extLst>
          </p:cNvPr>
          <p:cNvSpPr>
            <a:spLocks noGrp="1"/>
          </p:cNvSpPr>
          <p:nvPr>
            <p:ph idx="1"/>
          </p:nvPr>
        </p:nvSpPr>
        <p:spPr>
          <a:xfrm>
            <a:off x="0" y="990600"/>
            <a:ext cx="9144000" cy="4953000"/>
          </a:xfrm>
        </p:spPr>
        <p:txBody>
          <a:bodyPr/>
          <a:lstStyle/>
          <a:p>
            <a:endParaRPr lang="en-US" b="1" dirty="0"/>
          </a:p>
          <a:p>
            <a:r>
              <a:rPr lang="en-US" b="1" dirty="0"/>
              <a:t>What does all this mean for you right now?</a:t>
            </a:r>
          </a:p>
          <a:p>
            <a:pPr lvl="1"/>
            <a:r>
              <a:rPr lang="en-US" dirty="0"/>
              <a:t>Intervention strategy</a:t>
            </a:r>
          </a:p>
          <a:p>
            <a:pPr lvl="2"/>
            <a:r>
              <a:rPr lang="en-US" dirty="0"/>
              <a:t>How will you measure overall success?</a:t>
            </a:r>
          </a:p>
          <a:p>
            <a:pPr lvl="2"/>
            <a:r>
              <a:rPr lang="en-US" dirty="0"/>
              <a:t>How will you show the project was effective?</a:t>
            </a:r>
          </a:p>
          <a:p>
            <a:pPr lvl="1"/>
            <a:r>
              <a:rPr lang="en-US" dirty="0"/>
              <a:t>Goals/Objectives</a:t>
            </a:r>
          </a:p>
          <a:p>
            <a:pPr lvl="2"/>
            <a:r>
              <a:rPr lang="en-US" dirty="0"/>
              <a:t>How will you determine goal progress?</a:t>
            </a:r>
          </a:p>
          <a:p>
            <a:pPr lvl="1"/>
            <a:r>
              <a:rPr lang="en-US" dirty="0"/>
              <a:t>Data Collection</a:t>
            </a:r>
          </a:p>
          <a:p>
            <a:pPr lvl="2"/>
            <a:r>
              <a:rPr lang="en-US" dirty="0"/>
              <a:t>Will you need to establish partnerships?</a:t>
            </a:r>
          </a:p>
          <a:p>
            <a:pPr lvl="2"/>
            <a:endParaRPr lang="en-US" dirty="0"/>
          </a:p>
        </p:txBody>
      </p:sp>
      <p:sp>
        <p:nvSpPr>
          <p:cNvPr id="4" name="Slide Number Placeholder 3">
            <a:extLst>
              <a:ext uri="{FF2B5EF4-FFF2-40B4-BE49-F238E27FC236}">
                <a16:creationId xmlns:a16="http://schemas.microsoft.com/office/drawing/2014/main" id="{3848DB70-DB0B-4CAA-97F6-1B690FAB4B04}"/>
              </a:ext>
            </a:extLst>
          </p:cNvPr>
          <p:cNvSpPr>
            <a:spLocks noGrp="1"/>
          </p:cNvSpPr>
          <p:nvPr>
            <p:ph type="sldNum" sz="quarter" idx="4"/>
          </p:nvPr>
        </p:nvSpPr>
        <p:spPr>
          <a:xfrm>
            <a:off x="0" y="6400800"/>
            <a:ext cx="1905000" cy="457200"/>
          </a:xfrm>
          <a:prstGeom prst="rect">
            <a:avLst/>
          </a:prstGeom>
        </p:spPr>
        <p:txBody>
          <a:bodyPr anchor="b"/>
          <a:lstStyle>
            <a:defPPr>
              <a:defRPr lang="en-US"/>
            </a:defPPr>
            <a:lvl1pPr algn="l" rtl="0" fontAlgn="base">
              <a:spcBef>
                <a:spcPct val="0"/>
              </a:spcBef>
              <a:spcAft>
                <a:spcPct val="0"/>
              </a:spcAft>
              <a:defRPr lang="en-US" sz="1200" b="1" kern="1200" spc="80" baseline="0" smtClean="0">
                <a:solidFill>
                  <a:srgbClr val="DACDAE"/>
                </a:solidFill>
                <a:effectLst/>
                <a:latin typeface="Arial" pitchFamily="34" charset="0"/>
                <a:ea typeface="+mn-ea"/>
                <a:cs typeface="Arial" pitchFamily="34" charset="0"/>
              </a:defRPr>
            </a:lvl1pPr>
            <a:lvl2pPr marL="457200" algn="l" rtl="0" fontAlgn="base">
              <a:spcBef>
                <a:spcPct val="0"/>
              </a:spcBef>
              <a:spcAft>
                <a:spcPct val="0"/>
              </a:spcAft>
              <a:defRPr sz="2400" kern="1200">
                <a:solidFill>
                  <a:schemeClr val="tx1"/>
                </a:solidFill>
                <a:latin typeface="Arial Unicode MS" pitchFamily="34" charset="-128"/>
                <a:ea typeface="+mn-ea"/>
                <a:cs typeface="+mn-cs"/>
              </a:defRPr>
            </a:lvl2pPr>
            <a:lvl3pPr marL="914400" algn="l" rtl="0" fontAlgn="base">
              <a:spcBef>
                <a:spcPct val="0"/>
              </a:spcBef>
              <a:spcAft>
                <a:spcPct val="0"/>
              </a:spcAft>
              <a:defRPr sz="2400" kern="1200">
                <a:solidFill>
                  <a:schemeClr val="tx1"/>
                </a:solidFill>
                <a:latin typeface="Arial Unicode MS" pitchFamily="34" charset="-128"/>
                <a:ea typeface="+mn-ea"/>
                <a:cs typeface="+mn-cs"/>
              </a:defRPr>
            </a:lvl3pPr>
            <a:lvl4pPr marL="1371600" algn="l" rtl="0" fontAlgn="base">
              <a:spcBef>
                <a:spcPct val="0"/>
              </a:spcBef>
              <a:spcAft>
                <a:spcPct val="0"/>
              </a:spcAft>
              <a:defRPr sz="2400" kern="1200">
                <a:solidFill>
                  <a:schemeClr val="tx1"/>
                </a:solidFill>
                <a:latin typeface="Arial Unicode MS" pitchFamily="34" charset="-128"/>
                <a:ea typeface="+mn-ea"/>
                <a:cs typeface="+mn-cs"/>
              </a:defRPr>
            </a:lvl4pPr>
            <a:lvl5pPr marL="1828800" algn="l" rtl="0" fontAlgn="base">
              <a:spcBef>
                <a:spcPct val="0"/>
              </a:spcBef>
              <a:spcAft>
                <a:spcPct val="0"/>
              </a:spcAft>
              <a:defRPr sz="2400" kern="1200">
                <a:solidFill>
                  <a:schemeClr val="tx1"/>
                </a:solidFill>
                <a:latin typeface="Arial Unicode MS" pitchFamily="34" charset="-128"/>
                <a:ea typeface="+mn-ea"/>
                <a:cs typeface="+mn-cs"/>
              </a:defRPr>
            </a:lvl5pPr>
            <a:lvl6pPr marL="2286000" algn="l" defTabSz="914400" rtl="0" eaLnBrk="1" latinLnBrk="0" hangingPunct="1">
              <a:defRPr sz="2400" kern="1200">
                <a:solidFill>
                  <a:schemeClr val="tx1"/>
                </a:solidFill>
                <a:latin typeface="Arial Unicode MS" pitchFamily="34" charset="-128"/>
                <a:ea typeface="+mn-ea"/>
                <a:cs typeface="+mn-cs"/>
              </a:defRPr>
            </a:lvl6pPr>
            <a:lvl7pPr marL="2743200" algn="l" defTabSz="914400" rtl="0" eaLnBrk="1" latinLnBrk="0" hangingPunct="1">
              <a:defRPr sz="2400" kern="1200">
                <a:solidFill>
                  <a:schemeClr val="tx1"/>
                </a:solidFill>
                <a:latin typeface="Arial Unicode MS" pitchFamily="34" charset="-128"/>
                <a:ea typeface="+mn-ea"/>
                <a:cs typeface="+mn-cs"/>
              </a:defRPr>
            </a:lvl7pPr>
            <a:lvl8pPr marL="3200400" algn="l" defTabSz="914400" rtl="0" eaLnBrk="1" latinLnBrk="0" hangingPunct="1">
              <a:defRPr sz="2400" kern="1200">
                <a:solidFill>
                  <a:schemeClr val="tx1"/>
                </a:solidFill>
                <a:latin typeface="Arial Unicode MS" pitchFamily="34" charset="-128"/>
                <a:ea typeface="+mn-ea"/>
                <a:cs typeface="+mn-cs"/>
              </a:defRPr>
            </a:lvl8pPr>
            <a:lvl9pPr marL="3657600" algn="l" defTabSz="914400" rtl="0" eaLnBrk="1" latinLnBrk="0" hangingPunct="1">
              <a:defRPr sz="2400" kern="1200">
                <a:solidFill>
                  <a:schemeClr val="tx1"/>
                </a:solidFill>
                <a:latin typeface="Arial Unicode MS" pitchFamily="34" charset="-128"/>
                <a:ea typeface="+mn-ea"/>
                <a:cs typeface="+mn-cs"/>
              </a:defRPr>
            </a:lvl9pPr>
          </a:lstStyle>
          <a:p>
            <a:fld id="{2C498954-1FAD-4511-87CC-02A7E6114CD3}" type="slidenum">
              <a:rPr lang="en-US" smtClean="0"/>
              <a:pPr/>
              <a:t>31</a:t>
            </a:fld>
            <a:endParaRPr lang="en-US" dirty="0"/>
          </a:p>
        </p:txBody>
      </p:sp>
    </p:spTree>
    <p:extLst>
      <p:ext uri="{BB962C8B-B14F-4D97-AF65-F5344CB8AC3E}">
        <p14:creationId xmlns:p14="http://schemas.microsoft.com/office/powerpoint/2010/main" val="757359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371600" y="1828803"/>
            <a:ext cx="7239000" cy="4495797"/>
          </a:xfrm>
        </p:spPr>
        <p:txBody>
          <a:bodyPr/>
          <a:lstStyle/>
          <a:p>
            <a:r>
              <a:rPr lang="en-US" sz="2800" b="1" dirty="0">
                <a:solidFill>
                  <a:srgbClr val="070C11"/>
                </a:solidFill>
              </a:rPr>
              <a:t>Written Agreements from Key Partners</a:t>
            </a:r>
          </a:p>
          <a:p>
            <a:r>
              <a:rPr lang="en-US" sz="2800" dirty="0">
                <a:solidFill>
                  <a:srgbClr val="1E3C78"/>
                </a:solidFill>
              </a:rPr>
              <a:t>If the success of the proposed strategy relies on the participation of an outside agency or organization, the applicant must include:</a:t>
            </a:r>
          </a:p>
          <a:p>
            <a:pPr marL="457200" indent="-457200">
              <a:buFont typeface="Arial" panose="020B0604020202020204" pitchFamily="34" charset="0"/>
              <a:buChar char="•"/>
            </a:pPr>
            <a:r>
              <a:rPr lang="en-US" sz="2800" dirty="0">
                <a:solidFill>
                  <a:srgbClr val="1E3C78"/>
                </a:solidFill>
              </a:rPr>
              <a:t>Letter of Agreement</a:t>
            </a:r>
          </a:p>
          <a:p>
            <a:pPr marL="457200" indent="-457200">
              <a:buFont typeface="Arial" panose="020B0604020202020204" pitchFamily="34" charset="0"/>
              <a:buChar char="•"/>
            </a:pPr>
            <a:r>
              <a:rPr lang="en-US" sz="2800" dirty="0">
                <a:solidFill>
                  <a:srgbClr val="1E3C78"/>
                </a:solidFill>
              </a:rPr>
              <a:t>Letter of Commitment</a:t>
            </a:r>
          </a:p>
          <a:p>
            <a:pPr marL="457200" indent="-457200">
              <a:buFont typeface="Arial" panose="020B0604020202020204" pitchFamily="34" charset="0"/>
              <a:buChar char="•"/>
            </a:pPr>
            <a:r>
              <a:rPr lang="en-US" sz="2800" dirty="0">
                <a:solidFill>
                  <a:srgbClr val="1E3C78"/>
                </a:solidFill>
              </a:rPr>
              <a:t>other signed written agreement </a:t>
            </a:r>
          </a:p>
          <a:p>
            <a:pPr marL="457200" indent="-457200">
              <a:buFont typeface="Arial" panose="020B0604020202020204" pitchFamily="34" charset="0"/>
              <a:buChar char="•"/>
            </a:pPr>
            <a:endParaRPr lang="en-US" sz="1000" dirty="0">
              <a:solidFill>
                <a:srgbClr val="1E3C78"/>
              </a:solidFill>
            </a:endParaRPr>
          </a:p>
          <a:p>
            <a:pPr lvl="7"/>
            <a:r>
              <a:rPr lang="en-US" sz="2800" i="1" dirty="0">
                <a:solidFill>
                  <a:srgbClr val="070C11"/>
                </a:solidFill>
              </a:rPr>
              <a:t>	</a:t>
            </a:r>
            <a:r>
              <a:rPr lang="en-US" sz="2800" i="1" dirty="0">
                <a:solidFill>
                  <a:srgbClr val="BF962F"/>
                </a:solidFill>
                <a:latin typeface="Arial Rounded MT Bold" panose="020F0704030504030204" pitchFamily="34" charset="0"/>
              </a:rPr>
              <a:t>RFP, page 14</a:t>
            </a:r>
          </a:p>
          <a:p>
            <a:endParaRPr lang="en-US" sz="2800" i="1" dirty="0">
              <a:solidFill>
                <a:srgbClr val="1E3C78"/>
              </a:solidFill>
            </a:endParaRPr>
          </a:p>
        </p:txBody>
      </p:sp>
      <p:sp>
        <p:nvSpPr>
          <p:cNvPr id="4" name="Title 3"/>
          <p:cNvSpPr>
            <a:spLocks noGrp="1"/>
          </p:cNvSpPr>
          <p:nvPr>
            <p:ph type="title"/>
          </p:nvPr>
        </p:nvSpPr>
        <p:spPr>
          <a:xfrm>
            <a:off x="990600" y="708259"/>
            <a:ext cx="7696200" cy="663341"/>
          </a:xfrm>
        </p:spPr>
        <p:txBody>
          <a:bodyPr/>
          <a:lstStyle/>
          <a:p>
            <a:r>
              <a:rPr lang="en-US" sz="3400" cap="none" dirty="0"/>
              <a:t>Organizational Capacity &amp; Coordination</a:t>
            </a:r>
          </a:p>
        </p:txBody>
      </p:sp>
      <p:cxnSp>
        <p:nvCxnSpPr>
          <p:cNvPr id="3" name="Straight Connector 2"/>
          <p:cNvCxnSpPr>
            <a:cxnSpLocks/>
          </p:cNvCxnSpPr>
          <p:nvPr/>
        </p:nvCxnSpPr>
        <p:spPr bwMode="auto">
          <a:xfrm flipV="1">
            <a:off x="2476500" y="1600199"/>
            <a:ext cx="4838700" cy="1"/>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4050020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143000" y="1295400"/>
            <a:ext cx="7620000" cy="5181600"/>
          </a:xfrm>
        </p:spPr>
        <p:txBody>
          <a:bodyPr/>
          <a:lstStyle/>
          <a:p>
            <a:pPr marL="342900" indent="-342900">
              <a:spcBef>
                <a:spcPts val="0"/>
              </a:spcBef>
              <a:buFont typeface="Arial" panose="020B0604020202020204" pitchFamily="34" charset="0"/>
              <a:buChar char="•"/>
            </a:pPr>
            <a:endParaRPr lang="en-US" dirty="0">
              <a:solidFill>
                <a:srgbClr val="070C11"/>
              </a:solidFill>
            </a:endParaRPr>
          </a:p>
          <a:p>
            <a:pPr marL="342900" indent="-342900">
              <a:spcBef>
                <a:spcPts val="0"/>
              </a:spcBef>
              <a:buFont typeface="Arial" panose="020B0604020202020204" pitchFamily="34" charset="0"/>
              <a:buChar char="•"/>
            </a:pPr>
            <a:endParaRPr lang="en-US" sz="2000" dirty="0">
              <a:solidFill>
                <a:srgbClr val="070C11"/>
              </a:solidFill>
            </a:endParaRPr>
          </a:p>
          <a:p>
            <a:pPr marL="342900" indent="-342900">
              <a:spcBef>
                <a:spcPts val="0"/>
              </a:spcBef>
              <a:buFont typeface="Arial" panose="020B0604020202020204" pitchFamily="34" charset="0"/>
              <a:buChar char="•"/>
            </a:pPr>
            <a:endParaRPr lang="en-US" sz="2000" dirty="0">
              <a:solidFill>
                <a:srgbClr val="070C11"/>
              </a:solidFill>
            </a:endParaRPr>
          </a:p>
          <a:p>
            <a:pPr>
              <a:spcBef>
                <a:spcPts val="0"/>
              </a:spcBef>
            </a:pPr>
            <a:endParaRPr lang="en-US" sz="2400" i="1" dirty="0">
              <a:solidFill>
                <a:srgbClr val="090807"/>
              </a:solidFill>
            </a:endParaRPr>
          </a:p>
        </p:txBody>
      </p:sp>
      <p:sp>
        <p:nvSpPr>
          <p:cNvPr id="4" name="Title 3"/>
          <p:cNvSpPr>
            <a:spLocks noGrp="1"/>
          </p:cNvSpPr>
          <p:nvPr>
            <p:ph type="title"/>
          </p:nvPr>
        </p:nvSpPr>
        <p:spPr>
          <a:xfrm>
            <a:off x="914400" y="533400"/>
            <a:ext cx="7848600" cy="838200"/>
          </a:xfrm>
        </p:spPr>
        <p:txBody>
          <a:bodyPr/>
          <a:lstStyle/>
          <a:p>
            <a:r>
              <a:rPr lang="en-US" cap="none" dirty="0"/>
              <a:t> General Grant Requirements</a:t>
            </a:r>
          </a:p>
        </p:txBody>
      </p:sp>
      <p:cxnSp>
        <p:nvCxnSpPr>
          <p:cNvPr id="3" name="Straight Connector 2"/>
          <p:cNvCxnSpPr>
            <a:cxnSpLocks/>
          </p:cNvCxnSpPr>
          <p:nvPr/>
        </p:nvCxnSpPr>
        <p:spPr bwMode="auto">
          <a:xfrm>
            <a:off x="2133600" y="1447800"/>
            <a:ext cx="5715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 name="Text Placeholder 5">
            <a:extLst>
              <a:ext uri="{FF2B5EF4-FFF2-40B4-BE49-F238E27FC236}">
                <a16:creationId xmlns:a16="http://schemas.microsoft.com/office/drawing/2014/main" id="{06B6402D-5FED-4DFA-BE32-0C70F11FF824}"/>
              </a:ext>
            </a:extLst>
          </p:cNvPr>
          <p:cNvSpPr txBox="1">
            <a:spLocks/>
          </p:cNvSpPr>
          <p:nvPr/>
        </p:nvSpPr>
        <p:spPr bwMode="auto">
          <a:xfrm>
            <a:off x="1295400" y="1752600"/>
            <a:ext cx="76200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accent1"/>
              </a:buClr>
              <a:buSzPct val="110000"/>
              <a:buFontTx/>
              <a:buNone/>
              <a:defRPr sz="1400">
                <a:solidFill>
                  <a:srgbClr val="264D9A"/>
                </a:solidFill>
                <a:latin typeface="Arial Rounded MT Bold" pitchFamily="34" charset="0"/>
                <a:ea typeface="+mn-ea"/>
                <a:cs typeface="+mn-cs"/>
              </a:defRPr>
            </a:lvl1pPr>
            <a:lvl2pPr marL="457200" indent="0" algn="l" rtl="0" eaLnBrk="0" fontAlgn="base" hangingPunct="0">
              <a:spcBef>
                <a:spcPct val="20000"/>
              </a:spcBef>
              <a:spcAft>
                <a:spcPct val="0"/>
              </a:spcAft>
              <a:buClr>
                <a:schemeClr val="hlink"/>
              </a:buClr>
              <a:buSzPct val="90000"/>
              <a:buFontTx/>
              <a:buNone/>
              <a:defRPr sz="1200">
                <a:solidFill>
                  <a:srgbClr val="264D9A"/>
                </a:solidFill>
                <a:latin typeface="Arial Rounded MT Bold" pitchFamily="34" charset="0"/>
              </a:defRPr>
            </a:lvl2pPr>
            <a:lvl3pPr marL="914400" indent="0" algn="l" rtl="0" eaLnBrk="0" fontAlgn="base" hangingPunct="0">
              <a:spcBef>
                <a:spcPct val="20000"/>
              </a:spcBef>
              <a:spcAft>
                <a:spcPct val="0"/>
              </a:spcAft>
              <a:buClr>
                <a:schemeClr val="accent1"/>
              </a:buClr>
              <a:buSzPct val="80000"/>
              <a:buFontTx/>
              <a:buNone/>
              <a:defRPr sz="1000">
                <a:solidFill>
                  <a:srgbClr val="264D9A"/>
                </a:solidFill>
                <a:latin typeface="Arial Rounded MT Bold" pitchFamily="34" charset="0"/>
              </a:defRPr>
            </a:lvl3pPr>
            <a:lvl4pPr marL="1371600" indent="0" algn="l" rtl="0" eaLnBrk="0" fontAlgn="base" hangingPunct="0">
              <a:spcBef>
                <a:spcPct val="20000"/>
              </a:spcBef>
              <a:spcAft>
                <a:spcPct val="0"/>
              </a:spcAft>
              <a:buClr>
                <a:schemeClr val="hlink"/>
              </a:buClr>
              <a:buSzPct val="75000"/>
              <a:buFontTx/>
              <a:buNone/>
              <a:defRPr sz="900">
                <a:solidFill>
                  <a:srgbClr val="264D9A"/>
                </a:solidFill>
                <a:latin typeface="Arial Rounded MT Bold" pitchFamily="34" charset="0"/>
              </a:defRPr>
            </a:lvl4pPr>
            <a:lvl5pPr marL="1828800" indent="0" algn="l" rtl="0" eaLnBrk="0" fontAlgn="base" hangingPunct="0">
              <a:spcBef>
                <a:spcPct val="20000"/>
              </a:spcBef>
              <a:spcAft>
                <a:spcPct val="0"/>
              </a:spcAft>
              <a:buClr>
                <a:schemeClr val="accent1"/>
              </a:buClr>
              <a:buSzPct val="70000"/>
              <a:buFontTx/>
              <a:buNone/>
              <a:defRPr sz="900">
                <a:solidFill>
                  <a:srgbClr val="264D9A"/>
                </a:solidFill>
                <a:latin typeface="Arial Rounded MT Bold" pitchFamily="34" charset="0"/>
              </a:defRPr>
            </a:lvl5pPr>
            <a:lvl6pPr marL="2286000" indent="0" algn="l" rtl="0" fontAlgn="base">
              <a:spcBef>
                <a:spcPct val="20000"/>
              </a:spcBef>
              <a:spcAft>
                <a:spcPct val="0"/>
              </a:spcAft>
              <a:buClr>
                <a:schemeClr val="accent1"/>
              </a:buClr>
              <a:buSzPct val="70000"/>
              <a:buFont typeface="Wingdings" pitchFamily="2" charset="2"/>
              <a:buNone/>
              <a:defRPr sz="900">
                <a:solidFill>
                  <a:schemeClr val="tx1"/>
                </a:solidFill>
                <a:latin typeface="+mn-lt"/>
              </a:defRPr>
            </a:lvl6pPr>
            <a:lvl7pPr marL="2743200" indent="0" algn="l" rtl="0" fontAlgn="base">
              <a:spcBef>
                <a:spcPct val="20000"/>
              </a:spcBef>
              <a:spcAft>
                <a:spcPct val="0"/>
              </a:spcAft>
              <a:buClr>
                <a:schemeClr val="accent1"/>
              </a:buClr>
              <a:buSzPct val="70000"/>
              <a:buFont typeface="Wingdings" pitchFamily="2" charset="2"/>
              <a:buNone/>
              <a:defRPr sz="900">
                <a:solidFill>
                  <a:schemeClr val="tx1"/>
                </a:solidFill>
                <a:latin typeface="+mn-lt"/>
              </a:defRPr>
            </a:lvl7pPr>
            <a:lvl8pPr marL="3200400" indent="0" algn="l" rtl="0" fontAlgn="base">
              <a:spcBef>
                <a:spcPct val="20000"/>
              </a:spcBef>
              <a:spcAft>
                <a:spcPct val="0"/>
              </a:spcAft>
              <a:buClr>
                <a:schemeClr val="accent1"/>
              </a:buClr>
              <a:buSzPct val="70000"/>
              <a:buFont typeface="Wingdings" pitchFamily="2" charset="2"/>
              <a:buNone/>
              <a:defRPr sz="900">
                <a:solidFill>
                  <a:schemeClr val="tx1"/>
                </a:solidFill>
                <a:latin typeface="+mn-lt"/>
              </a:defRPr>
            </a:lvl8pPr>
            <a:lvl9pPr marL="3657600" indent="0" algn="l" rtl="0" fontAlgn="base">
              <a:spcBef>
                <a:spcPct val="20000"/>
              </a:spcBef>
              <a:spcAft>
                <a:spcPct val="0"/>
              </a:spcAft>
              <a:buClr>
                <a:schemeClr val="accent1"/>
              </a:buClr>
              <a:buSzPct val="70000"/>
              <a:buFont typeface="Wingdings" pitchFamily="2" charset="2"/>
              <a:buNone/>
              <a:defRPr sz="900">
                <a:solidFill>
                  <a:schemeClr val="tx1"/>
                </a:solidFill>
                <a:latin typeface="+mn-lt"/>
              </a:defRPr>
            </a:lvl9pPr>
          </a:lstStyle>
          <a:p>
            <a:pPr marL="342900" indent="-342900">
              <a:spcBef>
                <a:spcPts val="0"/>
              </a:spcBef>
              <a:buFont typeface="Arial" panose="020B0604020202020204" pitchFamily="34" charset="0"/>
              <a:buChar char="•"/>
            </a:pPr>
            <a:r>
              <a:rPr lang="en-US" sz="2800" i="1" kern="0" dirty="0">
                <a:solidFill>
                  <a:srgbClr val="BF962F"/>
                </a:solidFill>
              </a:rPr>
              <a:t>RFP, Pages 17-20</a:t>
            </a:r>
          </a:p>
          <a:p>
            <a:pPr marL="342900" indent="-342900">
              <a:spcBef>
                <a:spcPts val="0"/>
              </a:spcBef>
              <a:buFont typeface="Arial" panose="020B0604020202020204" pitchFamily="34" charset="0"/>
              <a:buChar char="•"/>
            </a:pPr>
            <a:endParaRPr lang="en-US" sz="1000" kern="0" dirty="0">
              <a:solidFill>
                <a:srgbClr val="BF962F"/>
              </a:solidFill>
            </a:endParaRPr>
          </a:p>
          <a:p>
            <a:pPr marL="342900" indent="-342900">
              <a:spcBef>
                <a:spcPts val="0"/>
              </a:spcBef>
              <a:buFont typeface="Arial" panose="020B0604020202020204" pitchFamily="34" charset="0"/>
              <a:buChar char="•"/>
            </a:pPr>
            <a:r>
              <a:rPr lang="en-US" sz="2800" kern="0" dirty="0">
                <a:solidFill>
                  <a:srgbClr val="2E2A22"/>
                </a:solidFill>
              </a:rPr>
              <a:t>Grant Agreement, see Appendix J</a:t>
            </a:r>
          </a:p>
          <a:p>
            <a:pPr marL="342900" indent="-342900">
              <a:spcBef>
                <a:spcPts val="0"/>
              </a:spcBef>
              <a:buFont typeface="Arial" panose="020B0604020202020204" pitchFamily="34" charset="0"/>
              <a:buChar char="•"/>
            </a:pPr>
            <a:endParaRPr lang="en-US" sz="1000" kern="0" dirty="0">
              <a:solidFill>
                <a:srgbClr val="2E2A22"/>
              </a:solidFill>
            </a:endParaRPr>
          </a:p>
          <a:p>
            <a:pPr marL="342900" indent="-342900">
              <a:spcBef>
                <a:spcPts val="0"/>
              </a:spcBef>
              <a:buFont typeface="Arial" panose="020B0604020202020204" pitchFamily="34" charset="0"/>
              <a:buChar char="•"/>
            </a:pPr>
            <a:r>
              <a:rPr lang="en-US" sz="2800" kern="0" dirty="0">
                <a:solidFill>
                  <a:srgbClr val="070C11"/>
                </a:solidFill>
              </a:rPr>
              <a:t>Board Resolution or other proof of signing authority required once awarded</a:t>
            </a:r>
          </a:p>
          <a:p>
            <a:pPr lvl="1">
              <a:spcBef>
                <a:spcPts val="0"/>
              </a:spcBef>
            </a:pPr>
            <a:endParaRPr lang="en-US" sz="1000" kern="0" dirty="0">
              <a:solidFill>
                <a:srgbClr val="BF962F"/>
              </a:solidFill>
            </a:endParaRPr>
          </a:p>
          <a:p>
            <a:pPr marL="342900" indent="-342900">
              <a:spcBef>
                <a:spcPts val="0"/>
              </a:spcBef>
              <a:buFont typeface="Arial" panose="020B0604020202020204" pitchFamily="34" charset="0"/>
              <a:buChar char="•"/>
            </a:pPr>
            <a:r>
              <a:rPr lang="en-US" sz="2800" kern="0" dirty="0">
                <a:solidFill>
                  <a:srgbClr val="2E2A22"/>
                </a:solidFill>
              </a:rPr>
              <a:t>Supplanting is prohibited</a:t>
            </a:r>
          </a:p>
          <a:p>
            <a:pPr marL="342900" indent="-342900">
              <a:spcBef>
                <a:spcPts val="0"/>
              </a:spcBef>
              <a:buFont typeface="Arial" panose="020B0604020202020204" pitchFamily="34" charset="0"/>
              <a:buChar char="•"/>
            </a:pPr>
            <a:endParaRPr lang="en-US" sz="1000" kern="0" dirty="0">
              <a:solidFill>
                <a:srgbClr val="2E2A22"/>
              </a:solidFill>
            </a:endParaRPr>
          </a:p>
          <a:p>
            <a:pPr marL="342900" indent="-342900">
              <a:spcBef>
                <a:spcPts val="0"/>
              </a:spcBef>
              <a:buFont typeface="Arial" panose="020B0604020202020204" pitchFamily="34" charset="0"/>
              <a:buChar char="•"/>
            </a:pPr>
            <a:r>
              <a:rPr lang="en-US" sz="2800" kern="0" dirty="0">
                <a:solidFill>
                  <a:srgbClr val="2E2A22"/>
                </a:solidFill>
              </a:rPr>
              <a:t>Be aware of travel restrictions</a:t>
            </a:r>
          </a:p>
          <a:p>
            <a:pPr marL="342900" indent="-342900">
              <a:spcBef>
                <a:spcPts val="0"/>
              </a:spcBef>
              <a:buFont typeface="Arial" panose="020B0604020202020204" pitchFamily="34" charset="0"/>
              <a:buChar char="•"/>
            </a:pPr>
            <a:endParaRPr lang="en-US" sz="1000" kern="0" dirty="0">
              <a:solidFill>
                <a:srgbClr val="2E2A22"/>
              </a:solidFill>
            </a:endParaRPr>
          </a:p>
          <a:p>
            <a:pPr marL="342900" indent="-342900">
              <a:spcBef>
                <a:spcPts val="0"/>
              </a:spcBef>
              <a:buFont typeface="Arial" panose="020B0604020202020204" pitchFamily="34" charset="0"/>
              <a:buChar char="•"/>
            </a:pPr>
            <a:r>
              <a:rPr lang="en-US" sz="2800" kern="0" dirty="0">
                <a:solidFill>
                  <a:srgbClr val="2E2A22"/>
                </a:solidFill>
              </a:rPr>
              <a:t>Compliance monitoring visits by BSCC</a:t>
            </a:r>
            <a:endParaRPr lang="en-US" sz="3200" kern="0" dirty="0">
              <a:solidFill>
                <a:srgbClr val="2E2A22"/>
              </a:solidFill>
            </a:endParaRPr>
          </a:p>
          <a:p>
            <a:pPr marL="342900" indent="-342900">
              <a:spcBef>
                <a:spcPts val="0"/>
              </a:spcBef>
              <a:buFont typeface="Arial" panose="020B0604020202020204" pitchFamily="34" charset="0"/>
              <a:buChar char="•"/>
            </a:pPr>
            <a:endParaRPr lang="en-US" sz="1000" kern="0" dirty="0">
              <a:solidFill>
                <a:srgbClr val="2E2A22"/>
              </a:solidFill>
            </a:endParaRPr>
          </a:p>
          <a:p>
            <a:pPr lvl="4">
              <a:spcBef>
                <a:spcPts val="0"/>
              </a:spcBef>
            </a:pPr>
            <a:r>
              <a:rPr lang="en-US" sz="2700" kern="0" dirty="0">
                <a:solidFill>
                  <a:srgbClr val="2E2A22"/>
                </a:solidFill>
              </a:rPr>
              <a:t>	</a:t>
            </a:r>
            <a:endParaRPr lang="en-US" sz="3200" kern="0" dirty="0">
              <a:solidFill>
                <a:srgbClr val="2E2A22"/>
              </a:solidFill>
            </a:endParaRPr>
          </a:p>
          <a:p>
            <a:pPr marL="342900" indent="-342900">
              <a:spcBef>
                <a:spcPts val="0"/>
              </a:spcBef>
              <a:buFont typeface="Arial" panose="020B0604020202020204" pitchFamily="34" charset="0"/>
              <a:buChar char="•"/>
            </a:pPr>
            <a:endParaRPr lang="en-US" sz="1000" kern="0" dirty="0">
              <a:solidFill>
                <a:srgbClr val="2E2A22"/>
              </a:solidFill>
            </a:endParaRPr>
          </a:p>
          <a:p>
            <a:pPr marL="342900" indent="-342900">
              <a:spcBef>
                <a:spcPts val="0"/>
              </a:spcBef>
              <a:buFont typeface="Arial" panose="020B0604020202020204" pitchFamily="34" charset="0"/>
              <a:buChar char="•"/>
            </a:pPr>
            <a:endParaRPr lang="en-US" kern="0" dirty="0">
              <a:solidFill>
                <a:srgbClr val="070C11"/>
              </a:solidFill>
            </a:endParaRPr>
          </a:p>
          <a:p>
            <a:pPr marL="342900" indent="-342900">
              <a:spcBef>
                <a:spcPts val="0"/>
              </a:spcBef>
              <a:buFont typeface="Arial" panose="020B0604020202020204" pitchFamily="34" charset="0"/>
              <a:buChar char="•"/>
            </a:pPr>
            <a:endParaRPr lang="en-US" sz="2000" kern="0" dirty="0">
              <a:solidFill>
                <a:srgbClr val="070C11"/>
              </a:solidFill>
            </a:endParaRPr>
          </a:p>
          <a:p>
            <a:pPr marL="342900" indent="-342900">
              <a:spcBef>
                <a:spcPts val="0"/>
              </a:spcBef>
              <a:buFont typeface="Arial" panose="020B0604020202020204" pitchFamily="34" charset="0"/>
              <a:buChar char="•"/>
            </a:pPr>
            <a:endParaRPr lang="en-US" sz="2000" kern="0" dirty="0">
              <a:solidFill>
                <a:srgbClr val="070C11"/>
              </a:solidFill>
            </a:endParaRPr>
          </a:p>
          <a:p>
            <a:pPr>
              <a:spcBef>
                <a:spcPts val="0"/>
              </a:spcBef>
            </a:pPr>
            <a:endParaRPr lang="en-US" sz="2400" i="1" kern="0" dirty="0">
              <a:solidFill>
                <a:srgbClr val="090807"/>
              </a:solidFill>
            </a:endParaRPr>
          </a:p>
        </p:txBody>
      </p:sp>
    </p:spTree>
    <p:extLst>
      <p:ext uri="{BB962C8B-B14F-4D97-AF65-F5344CB8AC3E}">
        <p14:creationId xmlns:p14="http://schemas.microsoft.com/office/powerpoint/2010/main" val="7953067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533400"/>
            <a:ext cx="7848600" cy="838200"/>
          </a:xfrm>
        </p:spPr>
        <p:txBody>
          <a:bodyPr/>
          <a:lstStyle/>
          <a:p>
            <a:r>
              <a:rPr lang="en-US" cap="none" dirty="0"/>
              <a:t> Invoicing &amp; Reimbursement </a:t>
            </a:r>
          </a:p>
        </p:txBody>
      </p:sp>
      <p:cxnSp>
        <p:nvCxnSpPr>
          <p:cNvPr id="3" name="Straight Connector 2"/>
          <p:cNvCxnSpPr>
            <a:cxnSpLocks/>
          </p:cNvCxnSpPr>
          <p:nvPr/>
        </p:nvCxnSpPr>
        <p:spPr bwMode="auto">
          <a:xfrm>
            <a:off x="2057400" y="1295400"/>
            <a:ext cx="5715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 name="Text Placeholder 5">
            <a:extLst>
              <a:ext uri="{FF2B5EF4-FFF2-40B4-BE49-F238E27FC236}">
                <a16:creationId xmlns:a16="http://schemas.microsoft.com/office/drawing/2014/main" id="{06B6402D-5FED-4DFA-BE32-0C70F11FF824}"/>
              </a:ext>
            </a:extLst>
          </p:cNvPr>
          <p:cNvSpPr txBox="1">
            <a:spLocks/>
          </p:cNvSpPr>
          <p:nvPr/>
        </p:nvSpPr>
        <p:spPr bwMode="auto">
          <a:xfrm>
            <a:off x="1143000" y="1600200"/>
            <a:ext cx="7713134"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accent1"/>
              </a:buClr>
              <a:buSzPct val="110000"/>
              <a:buFontTx/>
              <a:buNone/>
              <a:defRPr sz="1400">
                <a:solidFill>
                  <a:srgbClr val="264D9A"/>
                </a:solidFill>
                <a:latin typeface="Arial Rounded MT Bold" pitchFamily="34" charset="0"/>
                <a:ea typeface="+mn-ea"/>
                <a:cs typeface="+mn-cs"/>
              </a:defRPr>
            </a:lvl1pPr>
            <a:lvl2pPr marL="457200" indent="0" algn="l" rtl="0" eaLnBrk="0" fontAlgn="base" hangingPunct="0">
              <a:spcBef>
                <a:spcPct val="20000"/>
              </a:spcBef>
              <a:spcAft>
                <a:spcPct val="0"/>
              </a:spcAft>
              <a:buClr>
                <a:schemeClr val="hlink"/>
              </a:buClr>
              <a:buSzPct val="90000"/>
              <a:buFontTx/>
              <a:buNone/>
              <a:defRPr sz="1200">
                <a:solidFill>
                  <a:srgbClr val="264D9A"/>
                </a:solidFill>
                <a:latin typeface="Arial Rounded MT Bold" pitchFamily="34" charset="0"/>
              </a:defRPr>
            </a:lvl2pPr>
            <a:lvl3pPr marL="914400" indent="0" algn="l" rtl="0" eaLnBrk="0" fontAlgn="base" hangingPunct="0">
              <a:spcBef>
                <a:spcPct val="20000"/>
              </a:spcBef>
              <a:spcAft>
                <a:spcPct val="0"/>
              </a:spcAft>
              <a:buClr>
                <a:schemeClr val="accent1"/>
              </a:buClr>
              <a:buSzPct val="80000"/>
              <a:buFontTx/>
              <a:buNone/>
              <a:defRPr sz="1000">
                <a:solidFill>
                  <a:srgbClr val="264D9A"/>
                </a:solidFill>
                <a:latin typeface="Arial Rounded MT Bold" pitchFamily="34" charset="0"/>
              </a:defRPr>
            </a:lvl3pPr>
            <a:lvl4pPr marL="1371600" indent="0" algn="l" rtl="0" eaLnBrk="0" fontAlgn="base" hangingPunct="0">
              <a:spcBef>
                <a:spcPct val="20000"/>
              </a:spcBef>
              <a:spcAft>
                <a:spcPct val="0"/>
              </a:spcAft>
              <a:buClr>
                <a:schemeClr val="hlink"/>
              </a:buClr>
              <a:buSzPct val="75000"/>
              <a:buFontTx/>
              <a:buNone/>
              <a:defRPr sz="900">
                <a:solidFill>
                  <a:srgbClr val="264D9A"/>
                </a:solidFill>
                <a:latin typeface="Arial Rounded MT Bold" pitchFamily="34" charset="0"/>
              </a:defRPr>
            </a:lvl4pPr>
            <a:lvl5pPr marL="1828800" indent="0" algn="l" rtl="0" eaLnBrk="0" fontAlgn="base" hangingPunct="0">
              <a:spcBef>
                <a:spcPct val="20000"/>
              </a:spcBef>
              <a:spcAft>
                <a:spcPct val="0"/>
              </a:spcAft>
              <a:buClr>
                <a:schemeClr val="accent1"/>
              </a:buClr>
              <a:buSzPct val="70000"/>
              <a:buFontTx/>
              <a:buNone/>
              <a:defRPr sz="900">
                <a:solidFill>
                  <a:srgbClr val="264D9A"/>
                </a:solidFill>
                <a:latin typeface="Arial Rounded MT Bold" pitchFamily="34" charset="0"/>
              </a:defRPr>
            </a:lvl5pPr>
            <a:lvl6pPr marL="2286000" indent="0" algn="l" rtl="0" fontAlgn="base">
              <a:spcBef>
                <a:spcPct val="20000"/>
              </a:spcBef>
              <a:spcAft>
                <a:spcPct val="0"/>
              </a:spcAft>
              <a:buClr>
                <a:schemeClr val="accent1"/>
              </a:buClr>
              <a:buSzPct val="70000"/>
              <a:buFont typeface="Wingdings" pitchFamily="2" charset="2"/>
              <a:buNone/>
              <a:defRPr sz="900">
                <a:solidFill>
                  <a:schemeClr val="tx1"/>
                </a:solidFill>
                <a:latin typeface="+mn-lt"/>
              </a:defRPr>
            </a:lvl6pPr>
            <a:lvl7pPr marL="2743200" indent="0" algn="l" rtl="0" fontAlgn="base">
              <a:spcBef>
                <a:spcPct val="20000"/>
              </a:spcBef>
              <a:spcAft>
                <a:spcPct val="0"/>
              </a:spcAft>
              <a:buClr>
                <a:schemeClr val="accent1"/>
              </a:buClr>
              <a:buSzPct val="70000"/>
              <a:buFont typeface="Wingdings" pitchFamily="2" charset="2"/>
              <a:buNone/>
              <a:defRPr sz="900">
                <a:solidFill>
                  <a:schemeClr val="tx1"/>
                </a:solidFill>
                <a:latin typeface="+mn-lt"/>
              </a:defRPr>
            </a:lvl7pPr>
            <a:lvl8pPr marL="3200400" indent="0" algn="l" rtl="0" fontAlgn="base">
              <a:spcBef>
                <a:spcPct val="20000"/>
              </a:spcBef>
              <a:spcAft>
                <a:spcPct val="0"/>
              </a:spcAft>
              <a:buClr>
                <a:schemeClr val="accent1"/>
              </a:buClr>
              <a:buSzPct val="70000"/>
              <a:buFont typeface="Wingdings" pitchFamily="2" charset="2"/>
              <a:buNone/>
              <a:defRPr sz="900">
                <a:solidFill>
                  <a:schemeClr val="tx1"/>
                </a:solidFill>
                <a:latin typeface="+mn-lt"/>
              </a:defRPr>
            </a:lvl8pPr>
            <a:lvl9pPr marL="3657600" indent="0" algn="l" rtl="0" fontAlgn="base">
              <a:spcBef>
                <a:spcPct val="20000"/>
              </a:spcBef>
              <a:spcAft>
                <a:spcPct val="0"/>
              </a:spcAft>
              <a:buClr>
                <a:schemeClr val="accent1"/>
              </a:buClr>
              <a:buSzPct val="70000"/>
              <a:buFont typeface="Wingdings" pitchFamily="2" charset="2"/>
              <a:buNone/>
              <a:defRPr sz="900">
                <a:solidFill>
                  <a:schemeClr val="tx1"/>
                </a:solidFill>
                <a:latin typeface="+mn-lt"/>
              </a:defRPr>
            </a:lvl9pPr>
          </a:lstStyle>
          <a:p>
            <a:pPr marL="342900" indent="-342900">
              <a:spcBef>
                <a:spcPts val="0"/>
              </a:spcBef>
              <a:buFont typeface="Arial" panose="020B0604020202020204" pitchFamily="34" charset="0"/>
              <a:buChar char="•"/>
            </a:pPr>
            <a:r>
              <a:rPr lang="en-US" sz="3200" kern="0" dirty="0">
                <a:solidFill>
                  <a:srgbClr val="2E2A22"/>
                </a:solidFill>
              </a:rPr>
              <a:t>Monthly or quarterly</a:t>
            </a:r>
          </a:p>
          <a:p>
            <a:pPr marL="342900" indent="-342900">
              <a:spcBef>
                <a:spcPts val="0"/>
              </a:spcBef>
              <a:buFont typeface="Arial" panose="020B0604020202020204" pitchFamily="34" charset="0"/>
              <a:buChar char="•"/>
            </a:pPr>
            <a:endParaRPr lang="en-US" sz="1000" kern="0" dirty="0">
              <a:solidFill>
                <a:srgbClr val="2E2A22"/>
              </a:solidFill>
            </a:endParaRPr>
          </a:p>
          <a:p>
            <a:pPr marL="342900" indent="-342900">
              <a:spcBef>
                <a:spcPts val="0"/>
              </a:spcBef>
              <a:buFont typeface="Arial" panose="020B0604020202020204" pitchFamily="34" charset="0"/>
              <a:buChar char="•"/>
            </a:pPr>
            <a:r>
              <a:rPr lang="en-US" sz="2800" kern="0" dirty="0">
                <a:solidFill>
                  <a:srgbClr val="2E2A22"/>
                </a:solidFill>
              </a:rPr>
              <a:t>Reimbursement-based: BSCC pays you in arrears for expenditures already incurred</a:t>
            </a:r>
          </a:p>
          <a:p>
            <a:pPr marL="342900" indent="-342900">
              <a:spcBef>
                <a:spcPts val="0"/>
              </a:spcBef>
              <a:buFont typeface="Arial" panose="020B0604020202020204" pitchFamily="34" charset="0"/>
              <a:buChar char="•"/>
            </a:pPr>
            <a:endParaRPr lang="en-US" sz="1000" kern="0" dirty="0">
              <a:solidFill>
                <a:srgbClr val="2E2A22"/>
              </a:solidFill>
            </a:endParaRPr>
          </a:p>
          <a:p>
            <a:pPr marL="342900" indent="-342900">
              <a:spcBef>
                <a:spcPts val="0"/>
              </a:spcBef>
              <a:buFont typeface="Arial" panose="020B0604020202020204" pitchFamily="34" charset="0"/>
              <a:buChar char="•"/>
            </a:pPr>
            <a:r>
              <a:rPr lang="en-US" sz="3200" kern="0" dirty="0">
                <a:solidFill>
                  <a:srgbClr val="2E2A22"/>
                </a:solidFill>
              </a:rPr>
              <a:t>Must be able to carry operating costs for the first few months</a:t>
            </a:r>
          </a:p>
          <a:p>
            <a:pPr marL="342900" indent="-342900">
              <a:spcBef>
                <a:spcPts val="0"/>
              </a:spcBef>
              <a:buFont typeface="Arial" panose="020B0604020202020204" pitchFamily="34" charset="0"/>
              <a:buChar char="•"/>
            </a:pPr>
            <a:endParaRPr lang="en-US" sz="1000" kern="0" dirty="0">
              <a:solidFill>
                <a:srgbClr val="2E2A22"/>
              </a:solidFill>
            </a:endParaRPr>
          </a:p>
          <a:p>
            <a:pPr marL="342900" indent="-342900">
              <a:spcBef>
                <a:spcPts val="0"/>
              </a:spcBef>
              <a:buFont typeface="Arial" panose="020B0604020202020204" pitchFamily="34" charset="0"/>
              <a:buChar char="•"/>
            </a:pPr>
            <a:r>
              <a:rPr lang="en-US" sz="3200" kern="0" dirty="0">
                <a:solidFill>
                  <a:srgbClr val="2E2A22"/>
                </a:solidFill>
              </a:rPr>
              <a:t>Reimbursement can take 30-60 days</a:t>
            </a:r>
          </a:p>
          <a:p>
            <a:pPr marL="342900" indent="-342900">
              <a:spcBef>
                <a:spcPts val="0"/>
              </a:spcBef>
              <a:buFont typeface="Arial" panose="020B0604020202020204" pitchFamily="34" charset="0"/>
              <a:buChar char="•"/>
            </a:pPr>
            <a:endParaRPr lang="en-US" sz="1000" kern="0" dirty="0">
              <a:solidFill>
                <a:srgbClr val="2E2A22"/>
              </a:solidFill>
            </a:endParaRPr>
          </a:p>
          <a:p>
            <a:pPr marL="342900" indent="-342900">
              <a:spcBef>
                <a:spcPts val="0"/>
              </a:spcBef>
              <a:buFont typeface="Arial" panose="020B0604020202020204" pitchFamily="34" charset="0"/>
              <a:buChar char="•"/>
            </a:pPr>
            <a:r>
              <a:rPr lang="en-US" sz="3200" kern="0" dirty="0">
                <a:solidFill>
                  <a:srgbClr val="2E2A22"/>
                </a:solidFill>
              </a:rPr>
              <a:t>Check payment, no electronic reimbursement </a:t>
            </a:r>
          </a:p>
          <a:p>
            <a:pPr lvl="4">
              <a:spcBef>
                <a:spcPts val="0"/>
              </a:spcBef>
            </a:pPr>
            <a:r>
              <a:rPr lang="en-US" sz="2700" i="1" kern="0" dirty="0">
                <a:solidFill>
                  <a:srgbClr val="BF962F"/>
                </a:solidFill>
              </a:rPr>
              <a:t>		</a:t>
            </a:r>
            <a:r>
              <a:rPr lang="en-US" sz="2400" i="1" kern="0" dirty="0">
                <a:solidFill>
                  <a:srgbClr val="BF962F"/>
                </a:solidFill>
              </a:rPr>
              <a:t>RFP, pages 17-18</a:t>
            </a:r>
          </a:p>
          <a:p>
            <a:pPr marL="342900" indent="-342900">
              <a:spcBef>
                <a:spcPts val="0"/>
              </a:spcBef>
              <a:buFont typeface="Arial" panose="020B0604020202020204" pitchFamily="34" charset="0"/>
              <a:buChar char="•"/>
            </a:pPr>
            <a:endParaRPr lang="en-US" sz="1000" kern="0" dirty="0">
              <a:solidFill>
                <a:srgbClr val="2E2A22"/>
              </a:solidFill>
            </a:endParaRPr>
          </a:p>
          <a:p>
            <a:pPr marL="342900" indent="-342900">
              <a:spcBef>
                <a:spcPts val="0"/>
              </a:spcBef>
              <a:buFont typeface="Arial" panose="020B0604020202020204" pitchFamily="34" charset="0"/>
              <a:buChar char="•"/>
            </a:pPr>
            <a:endParaRPr lang="en-US" kern="0" dirty="0">
              <a:solidFill>
                <a:srgbClr val="070C11"/>
              </a:solidFill>
            </a:endParaRPr>
          </a:p>
          <a:p>
            <a:pPr marL="342900" indent="-342900">
              <a:spcBef>
                <a:spcPts val="0"/>
              </a:spcBef>
              <a:buFont typeface="Arial" panose="020B0604020202020204" pitchFamily="34" charset="0"/>
              <a:buChar char="•"/>
            </a:pPr>
            <a:endParaRPr lang="en-US" sz="2000" kern="0" dirty="0">
              <a:solidFill>
                <a:srgbClr val="070C11"/>
              </a:solidFill>
            </a:endParaRPr>
          </a:p>
          <a:p>
            <a:pPr marL="342900" indent="-342900">
              <a:spcBef>
                <a:spcPts val="0"/>
              </a:spcBef>
              <a:buFont typeface="Arial" panose="020B0604020202020204" pitchFamily="34" charset="0"/>
              <a:buChar char="•"/>
            </a:pPr>
            <a:endParaRPr lang="en-US" sz="2000" kern="0" dirty="0">
              <a:solidFill>
                <a:srgbClr val="070C11"/>
              </a:solidFill>
            </a:endParaRPr>
          </a:p>
          <a:p>
            <a:pPr>
              <a:spcBef>
                <a:spcPts val="0"/>
              </a:spcBef>
            </a:pPr>
            <a:endParaRPr lang="en-US" sz="2400" i="1" kern="0" dirty="0">
              <a:solidFill>
                <a:srgbClr val="090807"/>
              </a:solidFill>
            </a:endParaRPr>
          </a:p>
        </p:txBody>
      </p:sp>
    </p:spTree>
    <p:extLst>
      <p:ext uri="{BB962C8B-B14F-4D97-AF65-F5344CB8AC3E}">
        <p14:creationId xmlns:p14="http://schemas.microsoft.com/office/powerpoint/2010/main" val="16718461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143000" y="1295400"/>
            <a:ext cx="7620000" cy="5181600"/>
          </a:xfrm>
        </p:spPr>
        <p:txBody>
          <a:bodyPr/>
          <a:lstStyle/>
          <a:p>
            <a:pPr marL="342900" indent="-342900">
              <a:spcBef>
                <a:spcPts val="0"/>
              </a:spcBef>
              <a:buFont typeface="Arial" panose="020B0604020202020204" pitchFamily="34" charset="0"/>
              <a:buChar char="•"/>
            </a:pPr>
            <a:endParaRPr lang="en-US" dirty="0">
              <a:solidFill>
                <a:srgbClr val="070C11"/>
              </a:solidFill>
            </a:endParaRPr>
          </a:p>
          <a:p>
            <a:pPr marL="342900" indent="-342900">
              <a:spcBef>
                <a:spcPts val="0"/>
              </a:spcBef>
              <a:buFont typeface="Arial" panose="020B0604020202020204" pitchFamily="34" charset="0"/>
              <a:buChar char="•"/>
            </a:pPr>
            <a:endParaRPr lang="en-US" sz="2000" dirty="0">
              <a:solidFill>
                <a:srgbClr val="070C11"/>
              </a:solidFill>
            </a:endParaRPr>
          </a:p>
          <a:p>
            <a:pPr marL="342900" indent="-342900">
              <a:spcBef>
                <a:spcPts val="0"/>
              </a:spcBef>
              <a:buFont typeface="Arial" panose="020B0604020202020204" pitchFamily="34" charset="0"/>
              <a:buChar char="•"/>
            </a:pPr>
            <a:endParaRPr lang="en-US" sz="2000" dirty="0">
              <a:solidFill>
                <a:srgbClr val="070C11"/>
              </a:solidFill>
            </a:endParaRPr>
          </a:p>
          <a:p>
            <a:pPr>
              <a:spcBef>
                <a:spcPts val="0"/>
              </a:spcBef>
            </a:pPr>
            <a:endParaRPr lang="en-US" sz="2400" i="1" dirty="0">
              <a:solidFill>
                <a:srgbClr val="090807"/>
              </a:solidFill>
            </a:endParaRPr>
          </a:p>
        </p:txBody>
      </p:sp>
      <p:sp>
        <p:nvSpPr>
          <p:cNvPr id="4" name="Title 3"/>
          <p:cNvSpPr>
            <a:spLocks noGrp="1"/>
          </p:cNvSpPr>
          <p:nvPr>
            <p:ph type="title"/>
          </p:nvPr>
        </p:nvSpPr>
        <p:spPr>
          <a:xfrm>
            <a:off x="838200" y="533400"/>
            <a:ext cx="7848600" cy="838200"/>
          </a:xfrm>
        </p:spPr>
        <p:txBody>
          <a:bodyPr/>
          <a:lstStyle/>
          <a:p>
            <a:r>
              <a:rPr lang="en-US" sz="4000" cap="none" dirty="0"/>
              <a:t> </a:t>
            </a:r>
            <a:r>
              <a:rPr lang="en-US" sz="4000" cap="none" dirty="0">
                <a:solidFill>
                  <a:srgbClr val="FF0000"/>
                </a:solidFill>
              </a:rPr>
              <a:t>NEW</a:t>
            </a:r>
            <a:r>
              <a:rPr lang="en-US" sz="4000" cap="none" dirty="0"/>
              <a:t> Audit Requirement</a:t>
            </a:r>
          </a:p>
        </p:txBody>
      </p:sp>
      <p:cxnSp>
        <p:nvCxnSpPr>
          <p:cNvPr id="3" name="Straight Connector 2"/>
          <p:cNvCxnSpPr>
            <a:cxnSpLocks/>
          </p:cNvCxnSpPr>
          <p:nvPr/>
        </p:nvCxnSpPr>
        <p:spPr bwMode="auto">
          <a:xfrm>
            <a:off x="2133600" y="1295400"/>
            <a:ext cx="5715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 name="Text Placeholder 5">
            <a:extLst>
              <a:ext uri="{FF2B5EF4-FFF2-40B4-BE49-F238E27FC236}">
                <a16:creationId xmlns:a16="http://schemas.microsoft.com/office/drawing/2014/main" id="{06B6402D-5FED-4DFA-BE32-0C70F11FF824}"/>
              </a:ext>
            </a:extLst>
          </p:cNvPr>
          <p:cNvSpPr txBox="1">
            <a:spLocks/>
          </p:cNvSpPr>
          <p:nvPr/>
        </p:nvSpPr>
        <p:spPr bwMode="auto">
          <a:xfrm>
            <a:off x="1143000" y="1600201"/>
            <a:ext cx="7620000" cy="32003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accent1"/>
              </a:buClr>
              <a:buSzPct val="110000"/>
              <a:buFontTx/>
              <a:buNone/>
              <a:defRPr sz="1400">
                <a:solidFill>
                  <a:srgbClr val="264D9A"/>
                </a:solidFill>
                <a:latin typeface="Arial Rounded MT Bold" pitchFamily="34" charset="0"/>
                <a:ea typeface="+mn-ea"/>
                <a:cs typeface="+mn-cs"/>
              </a:defRPr>
            </a:lvl1pPr>
            <a:lvl2pPr marL="457200" indent="0" algn="l" rtl="0" eaLnBrk="0" fontAlgn="base" hangingPunct="0">
              <a:spcBef>
                <a:spcPct val="20000"/>
              </a:spcBef>
              <a:spcAft>
                <a:spcPct val="0"/>
              </a:spcAft>
              <a:buClr>
                <a:schemeClr val="hlink"/>
              </a:buClr>
              <a:buSzPct val="90000"/>
              <a:buFontTx/>
              <a:buNone/>
              <a:defRPr sz="1200">
                <a:solidFill>
                  <a:srgbClr val="264D9A"/>
                </a:solidFill>
                <a:latin typeface="Arial Rounded MT Bold" pitchFamily="34" charset="0"/>
              </a:defRPr>
            </a:lvl2pPr>
            <a:lvl3pPr marL="914400" indent="0" algn="l" rtl="0" eaLnBrk="0" fontAlgn="base" hangingPunct="0">
              <a:spcBef>
                <a:spcPct val="20000"/>
              </a:spcBef>
              <a:spcAft>
                <a:spcPct val="0"/>
              </a:spcAft>
              <a:buClr>
                <a:schemeClr val="accent1"/>
              </a:buClr>
              <a:buSzPct val="80000"/>
              <a:buFontTx/>
              <a:buNone/>
              <a:defRPr sz="1000">
                <a:solidFill>
                  <a:srgbClr val="264D9A"/>
                </a:solidFill>
                <a:latin typeface="Arial Rounded MT Bold" pitchFamily="34" charset="0"/>
              </a:defRPr>
            </a:lvl3pPr>
            <a:lvl4pPr marL="1371600" indent="0" algn="l" rtl="0" eaLnBrk="0" fontAlgn="base" hangingPunct="0">
              <a:spcBef>
                <a:spcPct val="20000"/>
              </a:spcBef>
              <a:spcAft>
                <a:spcPct val="0"/>
              </a:spcAft>
              <a:buClr>
                <a:schemeClr val="hlink"/>
              </a:buClr>
              <a:buSzPct val="75000"/>
              <a:buFontTx/>
              <a:buNone/>
              <a:defRPr sz="900">
                <a:solidFill>
                  <a:srgbClr val="264D9A"/>
                </a:solidFill>
                <a:latin typeface="Arial Rounded MT Bold" pitchFamily="34" charset="0"/>
              </a:defRPr>
            </a:lvl4pPr>
            <a:lvl5pPr marL="1828800" indent="0" algn="l" rtl="0" eaLnBrk="0" fontAlgn="base" hangingPunct="0">
              <a:spcBef>
                <a:spcPct val="20000"/>
              </a:spcBef>
              <a:spcAft>
                <a:spcPct val="0"/>
              </a:spcAft>
              <a:buClr>
                <a:schemeClr val="accent1"/>
              </a:buClr>
              <a:buSzPct val="70000"/>
              <a:buFontTx/>
              <a:buNone/>
              <a:defRPr sz="900">
                <a:solidFill>
                  <a:srgbClr val="264D9A"/>
                </a:solidFill>
                <a:latin typeface="Arial Rounded MT Bold" pitchFamily="34" charset="0"/>
              </a:defRPr>
            </a:lvl5pPr>
            <a:lvl6pPr marL="2286000" indent="0" algn="l" rtl="0" fontAlgn="base">
              <a:spcBef>
                <a:spcPct val="20000"/>
              </a:spcBef>
              <a:spcAft>
                <a:spcPct val="0"/>
              </a:spcAft>
              <a:buClr>
                <a:schemeClr val="accent1"/>
              </a:buClr>
              <a:buSzPct val="70000"/>
              <a:buFont typeface="Wingdings" pitchFamily="2" charset="2"/>
              <a:buNone/>
              <a:defRPr sz="900">
                <a:solidFill>
                  <a:schemeClr val="tx1"/>
                </a:solidFill>
                <a:latin typeface="+mn-lt"/>
              </a:defRPr>
            </a:lvl6pPr>
            <a:lvl7pPr marL="2743200" indent="0" algn="l" rtl="0" fontAlgn="base">
              <a:spcBef>
                <a:spcPct val="20000"/>
              </a:spcBef>
              <a:spcAft>
                <a:spcPct val="0"/>
              </a:spcAft>
              <a:buClr>
                <a:schemeClr val="accent1"/>
              </a:buClr>
              <a:buSzPct val="70000"/>
              <a:buFont typeface="Wingdings" pitchFamily="2" charset="2"/>
              <a:buNone/>
              <a:defRPr sz="900">
                <a:solidFill>
                  <a:schemeClr val="tx1"/>
                </a:solidFill>
                <a:latin typeface="+mn-lt"/>
              </a:defRPr>
            </a:lvl7pPr>
            <a:lvl8pPr marL="3200400" indent="0" algn="l" rtl="0" fontAlgn="base">
              <a:spcBef>
                <a:spcPct val="20000"/>
              </a:spcBef>
              <a:spcAft>
                <a:spcPct val="0"/>
              </a:spcAft>
              <a:buClr>
                <a:schemeClr val="accent1"/>
              </a:buClr>
              <a:buSzPct val="70000"/>
              <a:buFont typeface="Wingdings" pitchFamily="2" charset="2"/>
              <a:buNone/>
              <a:defRPr sz="900">
                <a:solidFill>
                  <a:schemeClr val="tx1"/>
                </a:solidFill>
                <a:latin typeface="+mn-lt"/>
              </a:defRPr>
            </a:lvl8pPr>
            <a:lvl9pPr marL="3657600" indent="0" algn="l" rtl="0" fontAlgn="base">
              <a:spcBef>
                <a:spcPct val="20000"/>
              </a:spcBef>
              <a:spcAft>
                <a:spcPct val="0"/>
              </a:spcAft>
              <a:buClr>
                <a:schemeClr val="accent1"/>
              </a:buClr>
              <a:buSzPct val="70000"/>
              <a:buFont typeface="Wingdings" pitchFamily="2" charset="2"/>
              <a:buNone/>
              <a:defRPr sz="900">
                <a:solidFill>
                  <a:schemeClr val="tx1"/>
                </a:solidFill>
                <a:latin typeface="+mn-lt"/>
              </a:defRPr>
            </a:lvl9pPr>
          </a:lstStyle>
          <a:p>
            <a:pPr marL="342900" indent="-342900">
              <a:spcBef>
                <a:spcPts val="0"/>
              </a:spcBef>
              <a:buFont typeface="Arial" panose="020B0604020202020204" pitchFamily="34" charset="0"/>
              <a:buChar char="•"/>
            </a:pPr>
            <a:r>
              <a:rPr lang="en-US" sz="3200" kern="0" dirty="0">
                <a:solidFill>
                  <a:srgbClr val="2E2A22"/>
                </a:solidFill>
              </a:rPr>
              <a:t>Financial audit required for all grants</a:t>
            </a:r>
          </a:p>
          <a:p>
            <a:pPr marL="342900" indent="-342900">
              <a:spcBef>
                <a:spcPts val="0"/>
              </a:spcBef>
              <a:buFont typeface="Arial" panose="020B0604020202020204" pitchFamily="34" charset="0"/>
              <a:buChar char="•"/>
            </a:pPr>
            <a:endParaRPr lang="en-US" sz="1000" kern="0" dirty="0">
              <a:solidFill>
                <a:srgbClr val="2E2A22"/>
              </a:solidFill>
            </a:endParaRPr>
          </a:p>
          <a:p>
            <a:pPr marL="342900" indent="-342900">
              <a:spcBef>
                <a:spcPts val="0"/>
              </a:spcBef>
              <a:buFont typeface="Arial" panose="020B0604020202020204" pitchFamily="34" charset="0"/>
              <a:buChar char="•"/>
            </a:pPr>
            <a:r>
              <a:rPr lang="en-US" sz="3200" kern="0" dirty="0">
                <a:solidFill>
                  <a:srgbClr val="2E2A22"/>
                </a:solidFill>
              </a:rPr>
              <a:t>Covers July 1, 2020 to June 30, 2023</a:t>
            </a:r>
          </a:p>
          <a:p>
            <a:pPr marL="342900" indent="-342900">
              <a:spcBef>
                <a:spcPts val="0"/>
              </a:spcBef>
              <a:buFont typeface="Arial" panose="020B0604020202020204" pitchFamily="34" charset="0"/>
              <a:buChar char="•"/>
            </a:pPr>
            <a:endParaRPr lang="en-US" sz="1000" kern="0" dirty="0">
              <a:solidFill>
                <a:srgbClr val="2E2A22"/>
              </a:solidFill>
            </a:endParaRPr>
          </a:p>
          <a:p>
            <a:pPr marL="342900" indent="-342900">
              <a:spcBef>
                <a:spcPts val="0"/>
              </a:spcBef>
              <a:buFont typeface="Arial" panose="020B0604020202020204" pitchFamily="34" charset="0"/>
              <a:buChar char="•"/>
            </a:pPr>
            <a:r>
              <a:rPr lang="en-US" sz="3200" kern="0" dirty="0">
                <a:solidFill>
                  <a:srgbClr val="2E2A22"/>
                </a:solidFill>
              </a:rPr>
              <a:t>Due to BSCC December 31, 2023</a:t>
            </a:r>
          </a:p>
          <a:p>
            <a:pPr marL="342900" indent="-342900">
              <a:spcBef>
                <a:spcPts val="0"/>
              </a:spcBef>
              <a:buFont typeface="Arial" panose="020B0604020202020204" pitchFamily="34" charset="0"/>
              <a:buChar char="•"/>
            </a:pPr>
            <a:endParaRPr lang="en-US" sz="1000" kern="0" dirty="0">
              <a:solidFill>
                <a:srgbClr val="2E2A22"/>
              </a:solidFill>
            </a:endParaRPr>
          </a:p>
          <a:p>
            <a:pPr marL="342900" indent="-342900">
              <a:spcBef>
                <a:spcPts val="0"/>
              </a:spcBef>
              <a:buFont typeface="Arial" panose="020B0604020202020204" pitchFamily="34" charset="0"/>
              <a:buChar char="•"/>
            </a:pPr>
            <a:r>
              <a:rPr lang="en-US" sz="3200" kern="0" dirty="0">
                <a:solidFill>
                  <a:srgbClr val="2E2A22"/>
                </a:solidFill>
              </a:rPr>
              <a:t>May budget up to $25,000 in grant funds or use match, or a combination of both</a:t>
            </a:r>
          </a:p>
          <a:p>
            <a:pPr marL="342900" indent="-342900">
              <a:spcBef>
                <a:spcPts val="0"/>
              </a:spcBef>
              <a:buFont typeface="Arial" panose="020B0604020202020204" pitchFamily="34" charset="0"/>
              <a:buChar char="•"/>
            </a:pPr>
            <a:endParaRPr lang="en-US" sz="1000" kern="0" dirty="0">
              <a:solidFill>
                <a:srgbClr val="2E2A22"/>
              </a:solidFill>
            </a:endParaRPr>
          </a:p>
          <a:p>
            <a:pPr lvl="8">
              <a:spcBef>
                <a:spcPts val="0"/>
              </a:spcBef>
            </a:pPr>
            <a:r>
              <a:rPr lang="en-US" sz="2400" i="1" kern="0" dirty="0">
                <a:solidFill>
                  <a:srgbClr val="BF962F"/>
                </a:solidFill>
                <a:latin typeface="Arial Rounded MT Bold" panose="020F0704030504030204" pitchFamily="34" charset="0"/>
              </a:rPr>
              <a:t>RFP, pages 18-19</a:t>
            </a:r>
          </a:p>
          <a:p>
            <a:pPr>
              <a:spcBef>
                <a:spcPts val="0"/>
              </a:spcBef>
            </a:pPr>
            <a:endParaRPr lang="en-US" sz="1000" kern="0" dirty="0">
              <a:solidFill>
                <a:srgbClr val="2E2A22"/>
              </a:solidFill>
            </a:endParaRPr>
          </a:p>
          <a:p>
            <a:pPr marL="342900" indent="-342900">
              <a:spcBef>
                <a:spcPts val="0"/>
              </a:spcBef>
              <a:buFont typeface="Arial" panose="020B0604020202020204" pitchFamily="34" charset="0"/>
              <a:buChar char="•"/>
            </a:pPr>
            <a:endParaRPr lang="en-US" kern="0" dirty="0">
              <a:solidFill>
                <a:srgbClr val="070C11"/>
              </a:solidFill>
            </a:endParaRPr>
          </a:p>
          <a:p>
            <a:pPr marL="342900" indent="-342900">
              <a:spcBef>
                <a:spcPts val="0"/>
              </a:spcBef>
              <a:buFont typeface="Arial" panose="020B0604020202020204" pitchFamily="34" charset="0"/>
              <a:buChar char="•"/>
            </a:pPr>
            <a:endParaRPr lang="en-US" sz="2000" kern="0" dirty="0">
              <a:solidFill>
                <a:srgbClr val="070C11"/>
              </a:solidFill>
            </a:endParaRPr>
          </a:p>
          <a:p>
            <a:pPr marL="342900" indent="-342900">
              <a:spcBef>
                <a:spcPts val="0"/>
              </a:spcBef>
              <a:buFont typeface="Arial" panose="020B0604020202020204" pitchFamily="34" charset="0"/>
              <a:buChar char="•"/>
            </a:pPr>
            <a:endParaRPr lang="en-US" sz="2000" kern="0" dirty="0">
              <a:solidFill>
                <a:srgbClr val="070C11"/>
              </a:solidFill>
            </a:endParaRPr>
          </a:p>
          <a:p>
            <a:pPr>
              <a:spcBef>
                <a:spcPts val="0"/>
              </a:spcBef>
            </a:pPr>
            <a:endParaRPr lang="en-US" sz="2400" i="1" kern="0" dirty="0">
              <a:solidFill>
                <a:srgbClr val="090807"/>
              </a:solidFill>
            </a:endParaRPr>
          </a:p>
        </p:txBody>
      </p:sp>
    </p:spTree>
    <p:extLst>
      <p:ext uri="{BB962C8B-B14F-4D97-AF65-F5344CB8AC3E}">
        <p14:creationId xmlns:p14="http://schemas.microsoft.com/office/powerpoint/2010/main" val="33224732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495301"/>
            <a:ext cx="7848600" cy="952499"/>
          </a:xfrm>
        </p:spPr>
        <p:txBody>
          <a:bodyPr/>
          <a:lstStyle/>
          <a:p>
            <a:r>
              <a:rPr lang="en-US" cap="none" dirty="0"/>
              <a:t>Quarterly Progress Reports</a:t>
            </a:r>
          </a:p>
        </p:txBody>
      </p:sp>
      <p:cxnSp>
        <p:nvCxnSpPr>
          <p:cNvPr id="3" name="Straight Connector 2"/>
          <p:cNvCxnSpPr/>
          <p:nvPr/>
        </p:nvCxnSpPr>
        <p:spPr bwMode="auto">
          <a:xfrm>
            <a:off x="2819400" y="1447800"/>
            <a:ext cx="4191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 name="Text Placeholder 6">
            <a:extLst>
              <a:ext uri="{FF2B5EF4-FFF2-40B4-BE49-F238E27FC236}">
                <a16:creationId xmlns:a16="http://schemas.microsoft.com/office/drawing/2014/main" id="{0B2CE6C9-E731-45CA-A03C-68EB4E2B6947}"/>
              </a:ext>
            </a:extLst>
          </p:cNvPr>
          <p:cNvSpPr>
            <a:spLocks noGrp="1"/>
          </p:cNvSpPr>
          <p:nvPr>
            <p:ph type="body" sz="half" idx="2"/>
          </p:nvPr>
        </p:nvSpPr>
        <p:spPr>
          <a:xfrm>
            <a:off x="1257300" y="1676400"/>
            <a:ext cx="7467600" cy="3205160"/>
          </a:xfrm>
        </p:spPr>
        <p:txBody>
          <a:bodyPr/>
          <a:lstStyle/>
          <a:p>
            <a:pPr marL="285750" indent="-285750">
              <a:buFont typeface="Arial" panose="020B0604020202020204" pitchFamily="34" charset="0"/>
              <a:buChar char="•"/>
            </a:pPr>
            <a:r>
              <a:rPr lang="en-US" sz="2800" dirty="0">
                <a:solidFill>
                  <a:srgbClr val="070C11"/>
                </a:solidFill>
              </a:rPr>
              <a:t>Two parts: Narrative + data file</a:t>
            </a:r>
            <a:endParaRPr lang="en-US" sz="1200" dirty="0">
              <a:solidFill>
                <a:srgbClr val="070C11"/>
              </a:solidFill>
            </a:endParaRPr>
          </a:p>
          <a:p>
            <a:pPr marL="285750" indent="-285750">
              <a:buFont typeface="Arial" panose="020B0604020202020204" pitchFamily="34" charset="0"/>
              <a:buChar char="•"/>
            </a:pPr>
            <a:r>
              <a:rPr lang="en-US" sz="2800" dirty="0">
                <a:solidFill>
                  <a:srgbClr val="070C11"/>
                </a:solidFill>
              </a:rPr>
              <a:t>Narrative piece to report implementation </a:t>
            </a:r>
          </a:p>
          <a:p>
            <a:pPr marL="285750" indent="-285750">
              <a:buFont typeface="Arial" panose="020B0604020202020204" pitchFamily="34" charset="0"/>
              <a:buChar char="•"/>
            </a:pPr>
            <a:r>
              <a:rPr lang="en-US" sz="2800" dirty="0">
                <a:solidFill>
                  <a:srgbClr val="070C11"/>
                </a:solidFill>
              </a:rPr>
              <a:t>Data file to report outputs</a:t>
            </a:r>
          </a:p>
          <a:p>
            <a:pPr marL="285750" indent="-285750">
              <a:buFont typeface="Arial" panose="020B0604020202020204" pitchFamily="34" charset="0"/>
              <a:buChar char="•"/>
            </a:pPr>
            <a:r>
              <a:rPr lang="en-US" sz="2800" dirty="0">
                <a:solidFill>
                  <a:srgbClr val="070C11"/>
                </a:solidFill>
              </a:rPr>
              <a:t>BSCC will work with you to develop progress report template unique to your project</a:t>
            </a:r>
            <a:endParaRPr lang="en-US" sz="1200" dirty="0">
              <a:solidFill>
                <a:srgbClr val="070C11"/>
              </a:solidFill>
            </a:endParaRPr>
          </a:p>
          <a:p>
            <a:pPr marL="285750" indent="-285750">
              <a:buFont typeface="Arial" panose="020B0604020202020204" pitchFamily="34" charset="0"/>
              <a:buChar char="•"/>
            </a:pPr>
            <a:r>
              <a:rPr lang="en-US" sz="2800" dirty="0">
                <a:solidFill>
                  <a:srgbClr val="070C11"/>
                </a:solidFill>
              </a:rPr>
              <a:t>Separate, but related to, the Final Evaluation Report</a:t>
            </a:r>
          </a:p>
          <a:p>
            <a:r>
              <a:rPr lang="en-US" sz="2800" dirty="0">
                <a:solidFill>
                  <a:srgbClr val="070C11"/>
                </a:solidFill>
              </a:rPr>
              <a:t>				</a:t>
            </a:r>
            <a:r>
              <a:rPr lang="en-US" sz="2400" i="1" dirty="0">
                <a:solidFill>
                  <a:srgbClr val="BF962F"/>
                </a:solidFill>
              </a:rPr>
              <a:t>RFP, page 19</a:t>
            </a:r>
          </a:p>
          <a:p>
            <a:endParaRPr lang="en-US" sz="1800" dirty="0"/>
          </a:p>
        </p:txBody>
      </p:sp>
    </p:spTree>
    <p:extLst>
      <p:ext uri="{BB962C8B-B14F-4D97-AF65-F5344CB8AC3E}">
        <p14:creationId xmlns:p14="http://schemas.microsoft.com/office/powerpoint/2010/main" val="16570578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333500" y="2514601"/>
            <a:ext cx="7239000" cy="3048000"/>
          </a:xfrm>
        </p:spPr>
        <p:txBody>
          <a:bodyPr/>
          <a:lstStyle/>
          <a:p>
            <a:pPr marL="285750" indent="-285750">
              <a:spcBef>
                <a:spcPts val="0"/>
              </a:spcBef>
              <a:buFont typeface="Wingdings" panose="05000000000000000000" pitchFamily="2" charset="2"/>
              <a:buChar char="v"/>
            </a:pPr>
            <a:r>
              <a:rPr lang="en-US" sz="3400" b="1" dirty="0">
                <a:solidFill>
                  <a:srgbClr val="090807"/>
                </a:solidFill>
              </a:rPr>
              <a:t> Technical Compliance Review</a:t>
            </a:r>
          </a:p>
          <a:p>
            <a:pPr marL="285750" indent="-285750">
              <a:spcBef>
                <a:spcPts val="0"/>
              </a:spcBef>
              <a:buFont typeface="Wingdings" panose="05000000000000000000" pitchFamily="2" charset="2"/>
              <a:buChar char="v"/>
            </a:pPr>
            <a:endParaRPr lang="en-US" sz="1600" b="1" dirty="0">
              <a:solidFill>
                <a:srgbClr val="090807"/>
              </a:solidFill>
            </a:endParaRPr>
          </a:p>
          <a:p>
            <a:pPr marL="285750" indent="-285750">
              <a:spcBef>
                <a:spcPts val="0"/>
              </a:spcBef>
              <a:buFont typeface="Wingdings" panose="05000000000000000000" pitchFamily="2" charset="2"/>
              <a:buChar char="v"/>
            </a:pPr>
            <a:r>
              <a:rPr lang="en-US" sz="3600" b="1" dirty="0">
                <a:solidFill>
                  <a:srgbClr val="FF0000"/>
                </a:solidFill>
              </a:rPr>
              <a:t> </a:t>
            </a:r>
            <a:r>
              <a:rPr lang="en-US" sz="3400" b="1" dirty="0">
                <a:solidFill>
                  <a:srgbClr val="FF0000"/>
                </a:solidFill>
              </a:rPr>
              <a:t>Disqualification – see page 21</a:t>
            </a:r>
          </a:p>
          <a:p>
            <a:pPr>
              <a:spcBef>
                <a:spcPts val="0"/>
              </a:spcBef>
            </a:pPr>
            <a:endParaRPr lang="en-US" sz="1600" b="1" dirty="0">
              <a:solidFill>
                <a:srgbClr val="090807"/>
              </a:solidFill>
            </a:endParaRPr>
          </a:p>
          <a:p>
            <a:pPr marL="285750" indent="-285750">
              <a:spcBef>
                <a:spcPts val="0"/>
              </a:spcBef>
              <a:buFont typeface="Wingdings" panose="05000000000000000000" pitchFamily="2" charset="2"/>
              <a:buChar char="v"/>
            </a:pPr>
            <a:r>
              <a:rPr lang="en-US" sz="3600" b="1" dirty="0">
                <a:solidFill>
                  <a:srgbClr val="090807"/>
                </a:solidFill>
              </a:rPr>
              <a:t> </a:t>
            </a:r>
            <a:r>
              <a:rPr lang="en-US" sz="3400" b="1" dirty="0">
                <a:solidFill>
                  <a:srgbClr val="090807"/>
                </a:solidFill>
              </a:rPr>
              <a:t>ESC Rating Process</a:t>
            </a:r>
          </a:p>
          <a:p>
            <a:pPr>
              <a:spcBef>
                <a:spcPts val="0"/>
              </a:spcBef>
            </a:pPr>
            <a:endParaRPr lang="en-US" sz="2800" b="1" dirty="0">
              <a:solidFill>
                <a:srgbClr val="090807"/>
              </a:solidFill>
            </a:endParaRPr>
          </a:p>
          <a:p>
            <a:pPr>
              <a:spcBef>
                <a:spcPts val="0"/>
              </a:spcBef>
            </a:pPr>
            <a:r>
              <a:rPr lang="en-US" sz="2800" i="1" dirty="0">
                <a:solidFill>
                  <a:srgbClr val="090807"/>
                </a:solidFill>
              </a:rPr>
              <a:t>			</a:t>
            </a:r>
            <a:r>
              <a:rPr lang="en-US" sz="3000" i="1" dirty="0">
                <a:solidFill>
                  <a:srgbClr val="BF962F"/>
                </a:solidFill>
              </a:rPr>
              <a:t>RFP, pages 21-22</a:t>
            </a:r>
            <a:endParaRPr lang="en-US" sz="3000" b="1" dirty="0">
              <a:solidFill>
                <a:srgbClr val="BF962F"/>
              </a:solidFill>
            </a:endParaRPr>
          </a:p>
          <a:p>
            <a:pPr>
              <a:spcBef>
                <a:spcPts val="0"/>
              </a:spcBef>
            </a:pPr>
            <a:endParaRPr lang="en-US" sz="2800" b="1" dirty="0">
              <a:solidFill>
                <a:srgbClr val="090807"/>
              </a:solidFill>
            </a:endParaRPr>
          </a:p>
          <a:p>
            <a:pPr marL="285750" indent="-285750">
              <a:spcBef>
                <a:spcPts val="0"/>
              </a:spcBef>
              <a:buFont typeface="Wingdings" panose="05000000000000000000" pitchFamily="2" charset="2"/>
              <a:buChar char="v"/>
            </a:pPr>
            <a:endParaRPr lang="en-US" sz="2800" b="1" dirty="0">
              <a:solidFill>
                <a:srgbClr val="090807"/>
              </a:solidFill>
            </a:endParaRPr>
          </a:p>
          <a:p>
            <a:pPr marL="285750" indent="-285750">
              <a:spcBef>
                <a:spcPts val="0"/>
              </a:spcBef>
              <a:buFont typeface="Wingdings" panose="05000000000000000000" pitchFamily="2" charset="2"/>
              <a:buChar char="v"/>
            </a:pPr>
            <a:endParaRPr lang="en-US" sz="2800" b="1" dirty="0">
              <a:solidFill>
                <a:srgbClr val="090807"/>
              </a:solidFill>
            </a:endParaRPr>
          </a:p>
          <a:p>
            <a:pPr marL="285750" indent="-285750">
              <a:spcBef>
                <a:spcPts val="0"/>
              </a:spcBef>
              <a:buFont typeface="Wingdings" panose="05000000000000000000" pitchFamily="2" charset="2"/>
              <a:buChar char="v"/>
            </a:pPr>
            <a:endParaRPr lang="en-US" sz="2800" b="1" dirty="0">
              <a:solidFill>
                <a:srgbClr val="090807"/>
              </a:solidFill>
            </a:endParaRPr>
          </a:p>
          <a:p>
            <a:pPr>
              <a:spcBef>
                <a:spcPts val="0"/>
              </a:spcBef>
            </a:pPr>
            <a:endParaRPr lang="en-US" sz="2800" b="1" dirty="0">
              <a:solidFill>
                <a:srgbClr val="090807"/>
              </a:solidFill>
            </a:endParaRPr>
          </a:p>
        </p:txBody>
      </p:sp>
      <p:sp>
        <p:nvSpPr>
          <p:cNvPr id="4" name="Title 3"/>
          <p:cNvSpPr>
            <a:spLocks noGrp="1"/>
          </p:cNvSpPr>
          <p:nvPr>
            <p:ph type="title"/>
          </p:nvPr>
        </p:nvSpPr>
        <p:spPr>
          <a:xfrm>
            <a:off x="838200" y="838200"/>
            <a:ext cx="8229600" cy="1143000"/>
          </a:xfrm>
        </p:spPr>
        <p:txBody>
          <a:bodyPr/>
          <a:lstStyle/>
          <a:p>
            <a:r>
              <a:rPr lang="en-US" cap="none" dirty="0"/>
              <a:t>Overview of the RFP Process</a:t>
            </a:r>
          </a:p>
        </p:txBody>
      </p:sp>
      <p:cxnSp>
        <p:nvCxnSpPr>
          <p:cNvPr id="3" name="Straight Connector 2"/>
          <p:cNvCxnSpPr>
            <a:cxnSpLocks/>
          </p:cNvCxnSpPr>
          <p:nvPr/>
        </p:nvCxnSpPr>
        <p:spPr bwMode="auto">
          <a:xfrm>
            <a:off x="1828800" y="1905000"/>
            <a:ext cx="663100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6903751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409700" y="1905000"/>
            <a:ext cx="7239000" cy="4495800"/>
          </a:xfrm>
        </p:spPr>
        <p:txBody>
          <a:bodyPr/>
          <a:lstStyle/>
          <a:p>
            <a:pPr>
              <a:spcBef>
                <a:spcPts val="0"/>
              </a:spcBef>
            </a:pPr>
            <a:endParaRPr lang="en-US" sz="2400" b="1" dirty="0">
              <a:solidFill>
                <a:srgbClr val="090807"/>
              </a:solidFill>
            </a:endParaRPr>
          </a:p>
          <a:p>
            <a:pPr marL="285750" indent="-285750">
              <a:spcBef>
                <a:spcPts val="0"/>
              </a:spcBef>
              <a:buFont typeface="Wingdings" panose="05000000000000000000" pitchFamily="2" charset="2"/>
              <a:buChar char="v"/>
            </a:pPr>
            <a:endParaRPr lang="en-US" sz="2400" b="1" dirty="0">
              <a:solidFill>
                <a:srgbClr val="090807"/>
              </a:solidFill>
            </a:endParaRPr>
          </a:p>
          <a:p>
            <a:pPr marL="285750" indent="-285750">
              <a:spcBef>
                <a:spcPts val="0"/>
              </a:spcBef>
              <a:buFont typeface="Wingdings" panose="05000000000000000000" pitchFamily="2" charset="2"/>
              <a:buChar char="v"/>
            </a:pPr>
            <a:endParaRPr lang="en-US" sz="2400" b="1" dirty="0">
              <a:solidFill>
                <a:srgbClr val="090807"/>
              </a:solidFill>
            </a:endParaRPr>
          </a:p>
          <a:p>
            <a:pPr marL="285750" indent="-285750">
              <a:spcBef>
                <a:spcPts val="0"/>
              </a:spcBef>
              <a:buFont typeface="Wingdings" panose="05000000000000000000" pitchFamily="2" charset="2"/>
              <a:buChar char="v"/>
            </a:pPr>
            <a:endParaRPr lang="en-US" sz="2400" b="1" dirty="0">
              <a:solidFill>
                <a:srgbClr val="090807"/>
              </a:solidFill>
            </a:endParaRPr>
          </a:p>
          <a:p>
            <a:pPr marL="285750" indent="-285750">
              <a:spcBef>
                <a:spcPts val="0"/>
              </a:spcBef>
              <a:buFont typeface="Wingdings" panose="05000000000000000000" pitchFamily="2" charset="2"/>
              <a:buChar char="v"/>
            </a:pPr>
            <a:endParaRPr lang="en-US" sz="2400" b="1" dirty="0">
              <a:solidFill>
                <a:srgbClr val="090807"/>
              </a:solidFill>
            </a:endParaRPr>
          </a:p>
          <a:p>
            <a:pPr>
              <a:spcBef>
                <a:spcPts val="0"/>
              </a:spcBef>
            </a:pPr>
            <a:endParaRPr lang="en-US" sz="2400" b="1" dirty="0">
              <a:solidFill>
                <a:srgbClr val="090807"/>
              </a:solidFill>
            </a:endParaRPr>
          </a:p>
          <a:p>
            <a:pPr marL="342900" indent="-342900">
              <a:spcBef>
                <a:spcPts val="0"/>
              </a:spcBef>
              <a:buFont typeface="Wingdings" panose="05000000000000000000" pitchFamily="2" charset="2"/>
              <a:buChar char="v"/>
            </a:pPr>
            <a:endParaRPr lang="en-US" sz="1050" dirty="0">
              <a:solidFill>
                <a:srgbClr val="090807"/>
              </a:solidFill>
            </a:endParaRPr>
          </a:p>
        </p:txBody>
      </p:sp>
      <p:sp>
        <p:nvSpPr>
          <p:cNvPr id="4" name="Title 3"/>
          <p:cNvSpPr>
            <a:spLocks noGrp="1"/>
          </p:cNvSpPr>
          <p:nvPr>
            <p:ph type="title"/>
          </p:nvPr>
        </p:nvSpPr>
        <p:spPr>
          <a:xfrm>
            <a:off x="533400" y="609600"/>
            <a:ext cx="8229600" cy="733525"/>
          </a:xfrm>
        </p:spPr>
        <p:txBody>
          <a:bodyPr/>
          <a:lstStyle/>
          <a:p>
            <a:r>
              <a:rPr lang="en-US" sz="4000" cap="none" dirty="0"/>
              <a:t>Key Dates</a:t>
            </a:r>
          </a:p>
        </p:txBody>
      </p:sp>
      <p:cxnSp>
        <p:nvCxnSpPr>
          <p:cNvPr id="3" name="Straight Connector 2"/>
          <p:cNvCxnSpPr/>
          <p:nvPr/>
        </p:nvCxnSpPr>
        <p:spPr bwMode="auto">
          <a:xfrm>
            <a:off x="2590800" y="1371600"/>
            <a:ext cx="4572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aphicFrame>
        <p:nvGraphicFramePr>
          <p:cNvPr id="7" name="Table 6">
            <a:extLst>
              <a:ext uri="{FF2B5EF4-FFF2-40B4-BE49-F238E27FC236}">
                <a16:creationId xmlns:a16="http://schemas.microsoft.com/office/drawing/2014/main" id="{86F85794-818D-46C9-B31E-FDA8914307D0}"/>
              </a:ext>
            </a:extLst>
          </p:cNvPr>
          <p:cNvGraphicFramePr>
            <a:graphicFrameLocks noGrp="1"/>
          </p:cNvGraphicFramePr>
          <p:nvPr>
            <p:extLst>
              <p:ext uri="{D42A27DB-BD31-4B8C-83A1-F6EECF244321}">
                <p14:modId xmlns:p14="http://schemas.microsoft.com/office/powerpoint/2010/main" val="1234673789"/>
              </p:ext>
            </p:extLst>
          </p:nvPr>
        </p:nvGraphicFramePr>
        <p:xfrm>
          <a:off x="1371600" y="1752600"/>
          <a:ext cx="7277100" cy="4072768"/>
        </p:xfrm>
        <a:graphic>
          <a:graphicData uri="http://schemas.openxmlformats.org/drawingml/2006/table">
            <a:tbl>
              <a:tblPr>
                <a:tableStyleId>{5C22544A-7EE6-4342-B048-85BDC9FD1C3A}</a:tableStyleId>
              </a:tblPr>
              <a:tblGrid>
                <a:gridCol w="4851400">
                  <a:extLst>
                    <a:ext uri="{9D8B030D-6E8A-4147-A177-3AD203B41FA5}">
                      <a16:colId xmlns:a16="http://schemas.microsoft.com/office/drawing/2014/main" val="2638967619"/>
                    </a:ext>
                  </a:extLst>
                </a:gridCol>
                <a:gridCol w="2425700">
                  <a:extLst>
                    <a:ext uri="{9D8B030D-6E8A-4147-A177-3AD203B41FA5}">
                      <a16:colId xmlns:a16="http://schemas.microsoft.com/office/drawing/2014/main" val="129441915"/>
                    </a:ext>
                  </a:extLst>
                </a:gridCol>
              </a:tblGrid>
              <a:tr h="428606">
                <a:tc>
                  <a:txBody>
                    <a:bodyPr/>
                    <a:lstStyle/>
                    <a:p>
                      <a:pPr marL="0" marR="0">
                        <a:lnSpc>
                          <a:spcPct val="115000"/>
                        </a:lnSpc>
                        <a:spcBef>
                          <a:spcPts val="0"/>
                        </a:spcBef>
                        <a:spcAft>
                          <a:spcPts val="0"/>
                        </a:spcAft>
                      </a:pPr>
                      <a:r>
                        <a:rPr lang="en-US" sz="1800" b="1" dirty="0">
                          <a:solidFill>
                            <a:srgbClr val="070C11"/>
                          </a:solidFill>
                          <a:effectLst/>
                          <a:latin typeface="Arial Rounded MT Bold" panose="020F0704030504030204" pitchFamily="34" charset="0"/>
                        </a:rPr>
                        <a:t>Activity</a:t>
                      </a:r>
                      <a:endParaRPr lang="en-US" sz="1800" b="1" dirty="0">
                        <a:solidFill>
                          <a:srgbClr val="070C1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800" b="1" dirty="0">
                          <a:solidFill>
                            <a:srgbClr val="070C11"/>
                          </a:solidFill>
                          <a:effectLst/>
                          <a:latin typeface="Arial Rounded MT Bold" panose="020F0704030504030204" pitchFamily="34" charset="0"/>
                        </a:rPr>
                        <a:t>Date</a:t>
                      </a:r>
                      <a:endParaRPr lang="en-US" sz="1800" b="1" dirty="0">
                        <a:solidFill>
                          <a:srgbClr val="070C1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29679901"/>
                  </a:ext>
                </a:extLst>
              </a:tr>
              <a:tr h="428606">
                <a:tc>
                  <a:txBody>
                    <a:bodyPr/>
                    <a:lstStyle/>
                    <a:p>
                      <a:pPr marL="0" marR="0">
                        <a:lnSpc>
                          <a:spcPct val="115000"/>
                        </a:lnSpc>
                        <a:spcBef>
                          <a:spcPts val="0"/>
                        </a:spcBef>
                        <a:spcAft>
                          <a:spcPts val="0"/>
                        </a:spcAft>
                      </a:pPr>
                      <a:r>
                        <a:rPr lang="en-US" sz="1800" dirty="0">
                          <a:solidFill>
                            <a:srgbClr val="070C11"/>
                          </a:solidFill>
                          <a:effectLst/>
                          <a:latin typeface="Arial Rounded MT Bold" panose="020F0704030504030204" pitchFamily="34" charset="0"/>
                        </a:rPr>
                        <a:t>Release Request for Proposals</a:t>
                      </a:r>
                      <a:endParaRPr lang="en-US" sz="1800" dirty="0">
                        <a:solidFill>
                          <a:srgbClr val="070C1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800" dirty="0">
                          <a:solidFill>
                            <a:srgbClr val="070C11"/>
                          </a:solidFill>
                          <a:effectLst/>
                          <a:latin typeface="Arial Rounded MT Bold" panose="020F0704030504030204" pitchFamily="34" charset="0"/>
                        </a:rPr>
                        <a:t>February 14, 2020</a:t>
                      </a:r>
                      <a:endParaRPr lang="en-US" sz="1800" dirty="0">
                        <a:solidFill>
                          <a:srgbClr val="070C1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69244672"/>
                  </a:ext>
                </a:extLst>
              </a:tr>
              <a:tr h="428606">
                <a:tc>
                  <a:txBody>
                    <a:bodyPr/>
                    <a:lstStyle/>
                    <a:p>
                      <a:pPr marL="0" marR="0">
                        <a:lnSpc>
                          <a:spcPct val="115000"/>
                        </a:lnSpc>
                        <a:spcBef>
                          <a:spcPts val="0"/>
                        </a:spcBef>
                        <a:spcAft>
                          <a:spcPts val="0"/>
                        </a:spcAft>
                      </a:pPr>
                      <a:r>
                        <a:rPr lang="en-US" sz="1800" dirty="0">
                          <a:solidFill>
                            <a:srgbClr val="070C11"/>
                          </a:solidFill>
                          <a:effectLst/>
                          <a:latin typeface="Arial Rounded MT Bold" panose="020F0704030504030204" pitchFamily="34" charset="0"/>
                        </a:rPr>
                        <a:t>Letter of Intent Due to the BSCC</a:t>
                      </a:r>
                      <a:endParaRPr lang="en-US" sz="1800" dirty="0">
                        <a:solidFill>
                          <a:srgbClr val="070C1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800" dirty="0">
                          <a:solidFill>
                            <a:srgbClr val="070C11"/>
                          </a:solidFill>
                          <a:effectLst/>
                          <a:latin typeface="Arial Rounded MT Bold" panose="020F0704030504030204" pitchFamily="34" charset="0"/>
                        </a:rPr>
                        <a:t>March 13, 2020</a:t>
                      </a:r>
                      <a:endParaRPr lang="en-US" sz="1800" dirty="0">
                        <a:solidFill>
                          <a:srgbClr val="070C1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74790203"/>
                  </a:ext>
                </a:extLst>
              </a:tr>
              <a:tr h="428606">
                <a:tc>
                  <a:txBody>
                    <a:bodyPr/>
                    <a:lstStyle/>
                    <a:p>
                      <a:pPr marL="0" marR="0">
                        <a:lnSpc>
                          <a:spcPct val="115000"/>
                        </a:lnSpc>
                        <a:spcBef>
                          <a:spcPts val="0"/>
                        </a:spcBef>
                        <a:spcAft>
                          <a:spcPts val="0"/>
                        </a:spcAft>
                      </a:pPr>
                      <a:r>
                        <a:rPr lang="en-US" sz="1800" b="1" dirty="0">
                          <a:solidFill>
                            <a:srgbClr val="070C11"/>
                          </a:solidFill>
                          <a:effectLst/>
                          <a:latin typeface="Arial Rounded MT Bold" panose="020F0704030504030204" pitchFamily="34" charset="0"/>
                        </a:rPr>
                        <a:t>Proposals Due to the BSCC </a:t>
                      </a:r>
                      <a:endParaRPr lang="en-US" sz="1800" b="1" dirty="0">
                        <a:solidFill>
                          <a:srgbClr val="070C1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0" marR="0" algn="r">
                        <a:lnSpc>
                          <a:spcPct val="115000"/>
                        </a:lnSpc>
                        <a:spcBef>
                          <a:spcPts val="0"/>
                        </a:spcBef>
                        <a:spcAft>
                          <a:spcPts val="0"/>
                        </a:spcAft>
                      </a:pPr>
                      <a:r>
                        <a:rPr lang="en-US" sz="1800" b="1" dirty="0">
                          <a:solidFill>
                            <a:srgbClr val="070C11"/>
                          </a:solidFill>
                          <a:effectLst/>
                          <a:latin typeface="Arial Rounded MT Bold" panose="020F0704030504030204" pitchFamily="34" charset="0"/>
                        </a:rPr>
                        <a:t>April 10, 2020</a:t>
                      </a:r>
                      <a:endParaRPr lang="en-US" sz="1800" b="1" dirty="0">
                        <a:solidFill>
                          <a:srgbClr val="070C1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extLst>
                  <a:ext uri="{0D108BD9-81ED-4DB2-BD59-A6C34878D82A}">
                    <a16:rowId xmlns:a16="http://schemas.microsoft.com/office/drawing/2014/main" val="3980917429"/>
                  </a:ext>
                </a:extLst>
              </a:tr>
              <a:tr h="428606">
                <a:tc>
                  <a:txBody>
                    <a:bodyPr/>
                    <a:lstStyle/>
                    <a:p>
                      <a:pPr marL="0" marR="0">
                        <a:lnSpc>
                          <a:spcPct val="115000"/>
                        </a:lnSpc>
                        <a:spcBef>
                          <a:spcPts val="0"/>
                        </a:spcBef>
                        <a:spcAft>
                          <a:spcPts val="0"/>
                        </a:spcAft>
                      </a:pPr>
                      <a:r>
                        <a:rPr lang="en-US" sz="1800" dirty="0">
                          <a:solidFill>
                            <a:srgbClr val="070C11"/>
                          </a:solidFill>
                          <a:effectLst/>
                          <a:latin typeface="Arial Rounded MT Bold" panose="020F0704030504030204" pitchFamily="34" charset="0"/>
                        </a:rPr>
                        <a:t>Proposal Rating Process</a:t>
                      </a:r>
                      <a:endParaRPr lang="en-US" sz="1800" dirty="0">
                        <a:solidFill>
                          <a:srgbClr val="070C1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800" dirty="0">
                          <a:solidFill>
                            <a:srgbClr val="070C11"/>
                          </a:solidFill>
                          <a:effectLst/>
                          <a:latin typeface="Arial Rounded MT Bold" panose="020F0704030504030204" pitchFamily="34" charset="0"/>
                        </a:rPr>
                        <a:t>April-May 2020</a:t>
                      </a:r>
                      <a:endParaRPr lang="en-US" sz="1800" dirty="0">
                        <a:solidFill>
                          <a:srgbClr val="070C1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43983220"/>
                  </a:ext>
                </a:extLst>
              </a:tr>
              <a:tr h="491673">
                <a:tc>
                  <a:txBody>
                    <a:bodyPr/>
                    <a:lstStyle/>
                    <a:p>
                      <a:pPr marL="0" marR="0">
                        <a:lnSpc>
                          <a:spcPct val="115000"/>
                        </a:lnSpc>
                        <a:spcBef>
                          <a:spcPts val="0"/>
                        </a:spcBef>
                        <a:spcAft>
                          <a:spcPts val="0"/>
                        </a:spcAft>
                      </a:pPr>
                      <a:r>
                        <a:rPr lang="en-US" sz="1800" dirty="0">
                          <a:solidFill>
                            <a:srgbClr val="070C11"/>
                          </a:solidFill>
                          <a:effectLst/>
                          <a:latin typeface="Arial Rounded MT Bold" panose="020F0704030504030204" pitchFamily="34" charset="0"/>
                        </a:rPr>
                        <a:t>Board Approves Funding Recommendations</a:t>
                      </a:r>
                      <a:endParaRPr lang="en-US" sz="1800" dirty="0">
                        <a:solidFill>
                          <a:srgbClr val="070C1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800" dirty="0">
                          <a:solidFill>
                            <a:srgbClr val="070C11"/>
                          </a:solidFill>
                          <a:effectLst/>
                          <a:latin typeface="Arial Rounded MT Bold" panose="020F0704030504030204" pitchFamily="34" charset="0"/>
                        </a:rPr>
                        <a:t>June 11, 2020</a:t>
                      </a:r>
                      <a:endParaRPr lang="en-US" sz="1800" dirty="0">
                        <a:solidFill>
                          <a:srgbClr val="070C1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2755014"/>
                  </a:ext>
                </a:extLst>
              </a:tr>
              <a:tr h="470482">
                <a:tc>
                  <a:txBody>
                    <a:bodyPr/>
                    <a:lstStyle/>
                    <a:p>
                      <a:pPr marL="0" marR="0">
                        <a:lnSpc>
                          <a:spcPct val="115000"/>
                        </a:lnSpc>
                        <a:spcBef>
                          <a:spcPts val="0"/>
                        </a:spcBef>
                        <a:spcAft>
                          <a:spcPts val="0"/>
                        </a:spcAft>
                      </a:pPr>
                      <a:r>
                        <a:rPr lang="en-US" sz="1800" dirty="0">
                          <a:solidFill>
                            <a:srgbClr val="070C11"/>
                          </a:solidFill>
                          <a:effectLst/>
                          <a:latin typeface="Arial Rounded MT Bold" panose="020F0704030504030204" pitchFamily="34" charset="0"/>
                        </a:rPr>
                        <a:t>Notice to Grantees</a:t>
                      </a:r>
                      <a:endParaRPr lang="en-US" sz="1800" dirty="0">
                        <a:solidFill>
                          <a:srgbClr val="070C1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800" dirty="0">
                          <a:solidFill>
                            <a:srgbClr val="070C11"/>
                          </a:solidFill>
                          <a:effectLst/>
                          <a:latin typeface="Arial Rounded MT Bold" panose="020F0704030504030204" pitchFamily="34" charset="0"/>
                        </a:rPr>
                        <a:t>June 2020</a:t>
                      </a:r>
                      <a:endParaRPr lang="en-US" sz="1800" dirty="0">
                        <a:solidFill>
                          <a:srgbClr val="070C1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29632615"/>
                  </a:ext>
                </a:extLst>
              </a:tr>
              <a:tr h="428606">
                <a:tc>
                  <a:txBody>
                    <a:bodyPr/>
                    <a:lstStyle/>
                    <a:p>
                      <a:pPr marL="0" marR="0">
                        <a:lnSpc>
                          <a:spcPct val="115000"/>
                        </a:lnSpc>
                        <a:spcBef>
                          <a:spcPts val="0"/>
                        </a:spcBef>
                        <a:spcAft>
                          <a:spcPts val="0"/>
                        </a:spcAft>
                      </a:pPr>
                      <a:r>
                        <a:rPr lang="en-US" sz="1800" dirty="0">
                          <a:solidFill>
                            <a:srgbClr val="070C11"/>
                          </a:solidFill>
                          <a:effectLst/>
                          <a:latin typeface="Arial Rounded MT Bold" panose="020F0704030504030204" pitchFamily="34" charset="0"/>
                        </a:rPr>
                        <a:t>New Grants Begin</a:t>
                      </a:r>
                      <a:endParaRPr lang="en-US" sz="1800" dirty="0">
                        <a:solidFill>
                          <a:srgbClr val="070C1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800" dirty="0">
                          <a:solidFill>
                            <a:srgbClr val="070C11"/>
                          </a:solidFill>
                          <a:effectLst/>
                          <a:latin typeface="Arial Rounded MT Bold" panose="020F0704030504030204" pitchFamily="34" charset="0"/>
                        </a:rPr>
                        <a:t>July 1, 2020</a:t>
                      </a:r>
                      <a:endParaRPr lang="en-US" sz="1800" dirty="0">
                        <a:solidFill>
                          <a:srgbClr val="070C1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17510625"/>
                  </a:ext>
                </a:extLst>
              </a:tr>
              <a:tr h="428606">
                <a:tc>
                  <a:txBody>
                    <a:bodyPr/>
                    <a:lstStyle/>
                    <a:p>
                      <a:pPr marL="0" marR="0">
                        <a:lnSpc>
                          <a:spcPct val="115000"/>
                        </a:lnSpc>
                        <a:spcBef>
                          <a:spcPts val="0"/>
                        </a:spcBef>
                        <a:spcAft>
                          <a:spcPts val="0"/>
                        </a:spcAft>
                      </a:pPr>
                      <a:r>
                        <a:rPr lang="en-US" sz="1800" dirty="0">
                          <a:solidFill>
                            <a:srgbClr val="070C11"/>
                          </a:solidFill>
                          <a:effectLst/>
                          <a:latin typeface="Arial Rounded MT Bold" panose="020F0704030504030204" pitchFamily="34" charset="0"/>
                        </a:rPr>
                        <a:t>Mandatory New Grantee Orientation</a:t>
                      </a:r>
                      <a:endParaRPr lang="en-US" sz="1800" dirty="0">
                        <a:solidFill>
                          <a:srgbClr val="070C1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800" dirty="0">
                          <a:solidFill>
                            <a:srgbClr val="070C11"/>
                          </a:solidFill>
                          <a:effectLst/>
                          <a:latin typeface="Arial Rounded MT Bold" panose="020F0704030504030204" pitchFamily="34" charset="0"/>
                        </a:rPr>
                        <a:t>August 2020</a:t>
                      </a:r>
                      <a:endParaRPr lang="en-US" sz="1800" dirty="0">
                        <a:solidFill>
                          <a:srgbClr val="070C1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41378623"/>
                  </a:ext>
                </a:extLst>
              </a:tr>
            </a:tbl>
          </a:graphicData>
        </a:graphic>
      </p:graphicFrame>
    </p:spTree>
    <p:extLst>
      <p:ext uri="{BB962C8B-B14F-4D97-AF65-F5344CB8AC3E}">
        <p14:creationId xmlns:p14="http://schemas.microsoft.com/office/powerpoint/2010/main" val="34804368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371600" y="2209800"/>
            <a:ext cx="7239000" cy="3048000"/>
          </a:xfrm>
        </p:spPr>
        <p:txBody>
          <a:bodyPr/>
          <a:lstStyle/>
          <a:p>
            <a:pPr>
              <a:spcBef>
                <a:spcPts val="0"/>
              </a:spcBef>
            </a:pPr>
            <a:endParaRPr lang="en-US" sz="2400" b="1" dirty="0">
              <a:solidFill>
                <a:srgbClr val="090807"/>
              </a:solidFill>
            </a:endParaRPr>
          </a:p>
          <a:p>
            <a:pPr>
              <a:spcBef>
                <a:spcPts val="0"/>
              </a:spcBef>
            </a:pPr>
            <a:r>
              <a:rPr lang="en-US" sz="2400" i="1" dirty="0">
                <a:solidFill>
                  <a:srgbClr val="090807"/>
                </a:solidFill>
              </a:rPr>
              <a:t>				</a:t>
            </a:r>
          </a:p>
          <a:p>
            <a:pPr>
              <a:spcBef>
                <a:spcPts val="0"/>
              </a:spcBef>
            </a:pPr>
            <a:endParaRPr lang="en-US" sz="2400" i="1" dirty="0">
              <a:solidFill>
                <a:srgbClr val="090807"/>
              </a:solidFill>
            </a:endParaRPr>
          </a:p>
          <a:p>
            <a:pPr>
              <a:spcBef>
                <a:spcPts val="0"/>
              </a:spcBef>
            </a:pPr>
            <a:endParaRPr lang="en-US" sz="2400" i="1" dirty="0">
              <a:solidFill>
                <a:srgbClr val="090807"/>
              </a:solidFill>
            </a:endParaRPr>
          </a:p>
          <a:p>
            <a:pPr>
              <a:spcBef>
                <a:spcPts val="0"/>
              </a:spcBef>
            </a:pPr>
            <a:endParaRPr lang="en-US" sz="2400" i="1" dirty="0">
              <a:solidFill>
                <a:srgbClr val="090807"/>
              </a:solidFill>
            </a:endParaRPr>
          </a:p>
          <a:p>
            <a:pPr>
              <a:spcBef>
                <a:spcPts val="0"/>
              </a:spcBef>
            </a:pPr>
            <a:endParaRPr lang="en-US" sz="2400" i="1" dirty="0">
              <a:solidFill>
                <a:srgbClr val="090807"/>
              </a:solidFill>
            </a:endParaRPr>
          </a:p>
          <a:p>
            <a:pPr>
              <a:spcBef>
                <a:spcPts val="0"/>
              </a:spcBef>
            </a:pPr>
            <a:endParaRPr lang="en-US" sz="2400" i="1" dirty="0">
              <a:solidFill>
                <a:srgbClr val="090807"/>
              </a:solidFill>
            </a:endParaRPr>
          </a:p>
          <a:p>
            <a:pPr>
              <a:spcBef>
                <a:spcPts val="0"/>
              </a:spcBef>
            </a:pPr>
            <a:r>
              <a:rPr lang="en-US" sz="2400" i="1" dirty="0">
                <a:solidFill>
                  <a:srgbClr val="BF962F"/>
                </a:solidFill>
              </a:rPr>
              <a:t>RFP, page 22</a:t>
            </a:r>
            <a:endParaRPr lang="en-US" sz="2400" b="1" dirty="0">
              <a:solidFill>
                <a:srgbClr val="BF962F"/>
              </a:solidFill>
            </a:endParaRPr>
          </a:p>
          <a:p>
            <a:pPr marL="285750" indent="-285750">
              <a:spcBef>
                <a:spcPts val="0"/>
              </a:spcBef>
              <a:buFont typeface="Wingdings" panose="05000000000000000000" pitchFamily="2" charset="2"/>
              <a:buChar char="v"/>
            </a:pPr>
            <a:endParaRPr lang="en-US" sz="2400" b="1" dirty="0">
              <a:solidFill>
                <a:srgbClr val="090807"/>
              </a:solidFill>
            </a:endParaRPr>
          </a:p>
          <a:p>
            <a:pPr marL="285750" indent="-285750">
              <a:spcBef>
                <a:spcPts val="0"/>
              </a:spcBef>
              <a:buFont typeface="Wingdings" panose="05000000000000000000" pitchFamily="2" charset="2"/>
              <a:buChar char="v"/>
            </a:pPr>
            <a:endParaRPr lang="en-US" sz="2400" b="1" dirty="0">
              <a:solidFill>
                <a:srgbClr val="090807"/>
              </a:solidFill>
            </a:endParaRPr>
          </a:p>
          <a:p>
            <a:pPr marL="285750" indent="-285750">
              <a:spcBef>
                <a:spcPts val="0"/>
              </a:spcBef>
              <a:buFont typeface="Wingdings" panose="05000000000000000000" pitchFamily="2" charset="2"/>
              <a:buChar char="v"/>
            </a:pPr>
            <a:endParaRPr lang="en-US" sz="2400" b="1" dirty="0">
              <a:solidFill>
                <a:srgbClr val="090807"/>
              </a:solidFill>
            </a:endParaRPr>
          </a:p>
          <a:p>
            <a:pPr marL="285750" indent="-285750">
              <a:spcBef>
                <a:spcPts val="0"/>
              </a:spcBef>
              <a:buFont typeface="Wingdings" panose="05000000000000000000" pitchFamily="2" charset="2"/>
              <a:buChar char="v"/>
            </a:pPr>
            <a:endParaRPr lang="en-US" sz="2400" b="1" dirty="0">
              <a:solidFill>
                <a:srgbClr val="090807"/>
              </a:solidFill>
            </a:endParaRPr>
          </a:p>
          <a:p>
            <a:pPr>
              <a:spcBef>
                <a:spcPts val="0"/>
              </a:spcBef>
            </a:pPr>
            <a:endParaRPr lang="en-US" sz="2400" b="1" dirty="0">
              <a:solidFill>
                <a:srgbClr val="090807"/>
              </a:solidFill>
            </a:endParaRPr>
          </a:p>
        </p:txBody>
      </p:sp>
      <p:sp>
        <p:nvSpPr>
          <p:cNvPr id="4" name="Title 3"/>
          <p:cNvSpPr>
            <a:spLocks noGrp="1"/>
          </p:cNvSpPr>
          <p:nvPr>
            <p:ph type="title"/>
          </p:nvPr>
        </p:nvSpPr>
        <p:spPr>
          <a:xfrm>
            <a:off x="990600" y="531751"/>
            <a:ext cx="7467600" cy="877949"/>
          </a:xfrm>
        </p:spPr>
        <p:txBody>
          <a:bodyPr/>
          <a:lstStyle/>
          <a:p>
            <a:r>
              <a:rPr lang="en-US" cap="none" dirty="0">
                <a:solidFill>
                  <a:srgbClr val="FF0000"/>
                </a:solidFill>
              </a:rPr>
              <a:t>IMPORTANT</a:t>
            </a:r>
            <a:br>
              <a:rPr lang="en-US" cap="none" dirty="0">
                <a:solidFill>
                  <a:srgbClr val="FF0000"/>
                </a:solidFill>
              </a:rPr>
            </a:br>
            <a:r>
              <a:rPr lang="en-US" sz="3200" cap="none" dirty="0"/>
              <a:t>CalVIP Rating Factors</a:t>
            </a:r>
            <a:endParaRPr lang="en-US" cap="none" dirty="0"/>
          </a:p>
        </p:txBody>
      </p:sp>
      <p:graphicFrame>
        <p:nvGraphicFramePr>
          <p:cNvPr id="7" name="Table 6">
            <a:extLst>
              <a:ext uri="{FF2B5EF4-FFF2-40B4-BE49-F238E27FC236}">
                <a16:creationId xmlns:a16="http://schemas.microsoft.com/office/drawing/2014/main" id="{D88535E3-DF4B-4161-836C-D6362ED7F213}"/>
              </a:ext>
            </a:extLst>
          </p:cNvPr>
          <p:cNvGraphicFramePr>
            <a:graphicFrameLocks noGrp="1"/>
          </p:cNvGraphicFramePr>
          <p:nvPr>
            <p:extLst>
              <p:ext uri="{D42A27DB-BD31-4B8C-83A1-F6EECF244321}">
                <p14:modId xmlns:p14="http://schemas.microsoft.com/office/powerpoint/2010/main" val="1170466582"/>
              </p:ext>
            </p:extLst>
          </p:nvPr>
        </p:nvGraphicFramePr>
        <p:xfrm>
          <a:off x="1173757" y="1676425"/>
          <a:ext cx="7467599" cy="4393846"/>
        </p:xfrm>
        <a:graphic>
          <a:graphicData uri="http://schemas.openxmlformats.org/drawingml/2006/table">
            <a:tbl>
              <a:tblPr firstRow="1" firstCol="1" bandRow="1">
                <a:tableStyleId>{5C22544A-7EE6-4342-B048-85BDC9FD1C3A}</a:tableStyleId>
              </a:tblPr>
              <a:tblGrid>
                <a:gridCol w="426443">
                  <a:extLst>
                    <a:ext uri="{9D8B030D-6E8A-4147-A177-3AD203B41FA5}">
                      <a16:colId xmlns:a16="http://schemas.microsoft.com/office/drawing/2014/main" val="83315268"/>
                    </a:ext>
                  </a:extLst>
                </a:gridCol>
                <a:gridCol w="3680737">
                  <a:extLst>
                    <a:ext uri="{9D8B030D-6E8A-4147-A177-3AD203B41FA5}">
                      <a16:colId xmlns:a16="http://schemas.microsoft.com/office/drawing/2014/main" val="2703140589"/>
                    </a:ext>
                  </a:extLst>
                </a:gridCol>
                <a:gridCol w="903580">
                  <a:extLst>
                    <a:ext uri="{9D8B030D-6E8A-4147-A177-3AD203B41FA5}">
                      <a16:colId xmlns:a16="http://schemas.microsoft.com/office/drawing/2014/main" val="4006977751"/>
                    </a:ext>
                  </a:extLst>
                </a:gridCol>
                <a:gridCol w="1081308">
                  <a:extLst>
                    <a:ext uri="{9D8B030D-6E8A-4147-A177-3AD203B41FA5}">
                      <a16:colId xmlns:a16="http://schemas.microsoft.com/office/drawing/2014/main" val="523067955"/>
                    </a:ext>
                  </a:extLst>
                </a:gridCol>
                <a:gridCol w="1375531">
                  <a:extLst>
                    <a:ext uri="{9D8B030D-6E8A-4147-A177-3AD203B41FA5}">
                      <a16:colId xmlns:a16="http://schemas.microsoft.com/office/drawing/2014/main" val="158491827"/>
                    </a:ext>
                  </a:extLst>
                </a:gridCol>
              </a:tblGrid>
              <a:tr h="726680">
                <a:tc gridSpan="2">
                  <a:txBody>
                    <a:bodyPr/>
                    <a:lstStyle/>
                    <a:p>
                      <a:pPr marL="50800" marR="0" algn="just">
                        <a:lnSpc>
                          <a:spcPct val="115000"/>
                        </a:lnSpc>
                        <a:spcBef>
                          <a:spcPts val="0"/>
                        </a:spcBef>
                        <a:spcAft>
                          <a:spcPts val="0"/>
                        </a:spcAft>
                      </a:pPr>
                      <a:endParaRPr lang="en-US" sz="2000" dirty="0">
                        <a:solidFill>
                          <a:srgbClr val="1E3C78"/>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0" marR="0" marT="0" marB="0" anchor="ctr">
                    <a:solidFill>
                      <a:schemeClr val="tx1">
                        <a:lumMod val="20000"/>
                        <a:lumOff val="80000"/>
                      </a:schemeClr>
                    </a:solidFill>
                  </a:tcPr>
                </a:tc>
                <a:tc hMerge="1">
                  <a:txBody>
                    <a:bodyPr/>
                    <a:lstStyle/>
                    <a:p>
                      <a:endParaRPr lang="en-US"/>
                    </a:p>
                  </a:txBody>
                  <a:tcPr/>
                </a:tc>
                <a:tc>
                  <a:txBody>
                    <a:bodyPr/>
                    <a:lstStyle/>
                    <a:p>
                      <a:pPr marL="0" marR="0" algn="ctr">
                        <a:lnSpc>
                          <a:spcPct val="115000"/>
                        </a:lnSpc>
                        <a:spcBef>
                          <a:spcPts val="0"/>
                        </a:spcBef>
                        <a:spcAft>
                          <a:spcPts val="0"/>
                        </a:spcAft>
                      </a:pPr>
                      <a:r>
                        <a:rPr lang="en-US" sz="1600" dirty="0">
                          <a:solidFill>
                            <a:srgbClr val="1E3C78"/>
                          </a:solidFill>
                          <a:effectLst/>
                          <a:latin typeface="Arial Rounded MT Bold" panose="020F0704030504030204" pitchFamily="34" charset="0"/>
                        </a:rPr>
                        <a:t>Point Range</a:t>
                      </a:r>
                      <a:endParaRPr lang="en-US" sz="2000" dirty="0">
                        <a:solidFill>
                          <a:srgbClr val="1E3C78"/>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solidFill>
                      <a:schemeClr val="tx1">
                        <a:lumMod val="20000"/>
                        <a:lumOff val="80000"/>
                      </a:schemeClr>
                    </a:solidFill>
                  </a:tcPr>
                </a:tc>
                <a:tc>
                  <a:txBody>
                    <a:bodyPr/>
                    <a:lstStyle/>
                    <a:p>
                      <a:pPr marL="0" marR="0" algn="ctr">
                        <a:lnSpc>
                          <a:spcPct val="115000"/>
                        </a:lnSpc>
                        <a:spcBef>
                          <a:spcPts val="0"/>
                        </a:spcBef>
                        <a:spcAft>
                          <a:spcPts val="0"/>
                        </a:spcAft>
                      </a:pPr>
                      <a:r>
                        <a:rPr lang="en-US" sz="1600" dirty="0">
                          <a:solidFill>
                            <a:srgbClr val="1E3C78"/>
                          </a:solidFill>
                          <a:effectLst/>
                          <a:latin typeface="Arial Rounded MT Bold" panose="020F0704030504030204" pitchFamily="34" charset="0"/>
                        </a:rPr>
                        <a:t>Percent of Total Value</a:t>
                      </a:r>
                      <a:endParaRPr lang="en-US" sz="2000" dirty="0">
                        <a:solidFill>
                          <a:srgbClr val="1E3C78"/>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solidFill>
                      <a:schemeClr val="tx1">
                        <a:lumMod val="20000"/>
                        <a:lumOff val="80000"/>
                      </a:schemeClr>
                    </a:solidFill>
                  </a:tcPr>
                </a:tc>
                <a:tc>
                  <a:txBody>
                    <a:bodyPr/>
                    <a:lstStyle/>
                    <a:p>
                      <a:pPr marL="0" marR="0" algn="ctr">
                        <a:lnSpc>
                          <a:spcPct val="115000"/>
                        </a:lnSpc>
                        <a:spcBef>
                          <a:spcPts val="0"/>
                        </a:spcBef>
                        <a:spcAft>
                          <a:spcPts val="0"/>
                        </a:spcAft>
                      </a:pPr>
                      <a:r>
                        <a:rPr lang="en-US" sz="1600" dirty="0">
                          <a:solidFill>
                            <a:srgbClr val="1E3C78"/>
                          </a:solidFill>
                          <a:effectLst/>
                          <a:latin typeface="Arial Rounded MT Bold" panose="020F0704030504030204" pitchFamily="34" charset="0"/>
                        </a:rPr>
                        <a:t>Weighted Rating Factor Score</a:t>
                      </a:r>
                      <a:endParaRPr lang="en-US" sz="2000" dirty="0">
                        <a:solidFill>
                          <a:srgbClr val="1E3C78"/>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0" marR="0" marT="0" marB="0" anchor="ctr">
                    <a:solidFill>
                      <a:schemeClr val="tx1">
                        <a:lumMod val="20000"/>
                        <a:lumOff val="80000"/>
                      </a:schemeClr>
                    </a:solidFill>
                  </a:tcPr>
                </a:tc>
                <a:extLst>
                  <a:ext uri="{0D108BD9-81ED-4DB2-BD59-A6C34878D82A}">
                    <a16:rowId xmlns:a16="http://schemas.microsoft.com/office/drawing/2014/main" val="313362444"/>
                  </a:ext>
                </a:extLst>
              </a:tr>
              <a:tr h="665467">
                <a:tc>
                  <a:txBody>
                    <a:bodyPr/>
                    <a:lstStyle/>
                    <a:p>
                      <a:pPr marL="0" marR="0" algn="ctr">
                        <a:lnSpc>
                          <a:spcPct val="115000"/>
                        </a:lnSpc>
                        <a:spcBef>
                          <a:spcPts val="0"/>
                        </a:spcBef>
                        <a:spcAft>
                          <a:spcPts val="0"/>
                        </a:spcAft>
                      </a:pPr>
                      <a:r>
                        <a:rPr lang="en-US" sz="1800" dirty="0">
                          <a:solidFill>
                            <a:srgbClr val="1E3C78"/>
                          </a:solidFill>
                          <a:effectLst/>
                          <a:latin typeface="Arial Rounded MT Bold" panose="020F0704030504030204" pitchFamily="34" charset="0"/>
                        </a:rPr>
                        <a:t>1</a:t>
                      </a:r>
                      <a:endParaRPr lang="en-US" sz="1600" dirty="0">
                        <a:solidFill>
                          <a:srgbClr val="1E3C78"/>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0" marR="0" marT="0" marB="0" anchor="ctr">
                    <a:solidFill>
                      <a:schemeClr val="tx1">
                        <a:lumMod val="20000"/>
                        <a:lumOff val="80000"/>
                      </a:schemeClr>
                    </a:solidFill>
                  </a:tcPr>
                </a:tc>
                <a:tc>
                  <a:txBody>
                    <a:bodyPr/>
                    <a:lstStyle/>
                    <a:p>
                      <a:pPr marL="0" marR="0">
                        <a:lnSpc>
                          <a:spcPct val="115000"/>
                        </a:lnSpc>
                        <a:spcBef>
                          <a:spcPts val="0"/>
                        </a:spcBef>
                        <a:spcAft>
                          <a:spcPts val="0"/>
                        </a:spcAft>
                      </a:pPr>
                      <a:r>
                        <a:rPr lang="en-US" sz="1800">
                          <a:solidFill>
                            <a:srgbClr val="1E3C78"/>
                          </a:solidFill>
                          <a:effectLst/>
                          <a:latin typeface="Arial Rounded MT Bold" panose="020F0704030504030204" pitchFamily="34" charset="0"/>
                        </a:rPr>
                        <a:t>Description of Community Need </a:t>
                      </a:r>
                      <a:endParaRPr lang="en-US" sz="1600">
                        <a:solidFill>
                          <a:srgbClr val="1E3C78"/>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dirty="0">
                          <a:solidFill>
                            <a:srgbClr val="1E3C78"/>
                          </a:solidFill>
                          <a:effectLst/>
                          <a:latin typeface="Arial Rounded MT Bold" panose="020F0704030504030204" pitchFamily="34" charset="0"/>
                        </a:rPr>
                        <a:t>1 - 5</a:t>
                      </a:r>
                      <a:endParaRPr lang="en-US" sz="1600" dirty="0">
                        <a:solidFill>
                          <a:srgbClr val="1E3C78"/>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dirty="0">
                          <a:solidFill>
                            <a:srgbClr val="1E3C78"/>
                          </a:solidFill>
                          <a:effectLst/>
                          <a:latin typeface="Arial Rounded MT Bold" panose="020F0704030504030204" pitchFamily="34" charset="0"/>
                        </a:rPr>
                        <a:t>15%</a:t>
                      </a:r>
                      <a:endParaRPr lang="en-US" sz="1600" dirty="0">
                        <a:solidFill>
                          <a:srgbClr val="1E3C78"/>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solidFill>
                            <a:srgbClr val="1E3C78"/>
                          </a:solidFill>
                          <a:effectLst/>
                          <a:latin typeface="Arial Rounded MT Bold" panose="020F0704030504030204" pitchFamily="34" charset="0"/>
                        </a:rPr>
                        <a:t>30</a:t>
                      </a:r>
                      <a:endParaRPr lang="en-US" sz="1600">
                        <a:solidFill>
                          <a:srgbClr val="1E3C78"/>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625374365"/>
                  </a:ext>
                </a:extLst>
              </a:tr>
              <a:tr h="544200">
                <a:tc>
                  <a:txBody>
                    <a:bodyPr/>
                    <a:lstStyle/>
                    <a:p>
                      <a:pPr marL="0" marR="0" algn="ctr">
                        <a:lnSpc>
                          <a:spcPct val="115000"/>
                        </a:lnSpc>
                        <a:spcBef>
                          <a:spcPts val="0"/>
                        </a:spcBef>
                        <a:spcAft>
                          <a:spcPts val="0"/>
                        </a:spcAft>
                      </a:pPr>
                      <a:r>
                        <a:rPr lang="en-US" sz="1800" dirty="0">
                          <a:solidFill>
                            <a:srgbClr val="1E3C78"/>
                          </a:solidFill>
                          <a:effectLst/>
                          <a:latin typeface="Arial Rounded MT Bold" panose="020F0704030504030204" pitchFamily="34" charset="0"/>
                        </a:rPr>
                        <a:t>2</a:t>
                      </a:r>
                      <a:endParaRPr lang="en-US" sz="1600" dirty="0">
                        <a:solidFill>
                          <a:srgbClr val="1E3C78"/>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0" marR="0" marT="0" marB="0" anchor="ctr">
                    <a:solidFill>
                      <a:schemeClr val="tx1">
                        <a:lumMod val="20000"/>
                        <a:lumOff val="80000"/>
                      </a:schemeClr>
                    </a:solidFill>
                  </a:tcPr>
                </a:tc>
                <a:tc>
                  <a:txBody>
                    <a:bodyPr/>
                    <a:lstStyle/>
                    <a:p>
                      <a:pPr marL="0" marR="0">
                        <a:lnSpc>
                          <a:spcPct val="115000"/>
                        </a:lnSpc>
                        <a:spcBef>
                          <a:spcPts val="0"/>
                        </a:spcBef>
                        <a:spcAft>
                          <a:spcPts val="0"/>
                        </a:spcAft>
                      </a:pPr>
                      <a:r>
                        <a:rPr lang="en-US" sz="1800" dirty="0">
                          <a:solidFill>
                            <a:srgbClr val="1E3C78"/>
                          </a:solidFill>
                          <a:effectLst/>
                          <a:latin typeface="Arial Rounded MT Bold" panose="020F0704030504030204" pitchFamily="34" charset="0"/>
                        </a:rPr>
                        <a:t>Project Description</a:t>
                      </a:r>
                      <a:endParaRPr lang="en-US" sz="1600" dirty="0">
                        <a:solidFill>
                          <a:srgbClr val="1E3C78"/>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solidFill>
                            <a:srgbClr val="1E3C78"/>
                          </a:solidFill>
                          <a:effectLst/>
                          <a:latin typeface="Arial Rounded MT Bold" panose="020F0704030504030204" pitchFamily="34" charset="0"/>
                        </a:rPr>
                        <a:t>1 - 5</a:t>
                      </a:r>
                      <a:endParaRPr lang="en-US" sz="1600">
                        <a:solidFill>
                          <a:srgbClr val="1E3C78"/>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dirty="0">
                          <a:solidFill>
                            <a:srgbClr val="1E3C78"/>
                          </a:solidFill>
                          <a:effectLst/>
                          <a:latin typeface="Arial Rounded MT Bold" panose="020F0704030504030204" pitchFamily="34" charset="0"/>
                        </a:rPr>
                        <a:t>35%</a:t>
                      </a:r>
                      <a:endParaRPr lang="en-US" sz="1600" dirty="0">
                        <a:solidFill>
                          <a:srgbClr val="1E3C78"/>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solidFill>
                            <a:srgbClr val="1E3C78"/>
                          </a:solidFill>
                          <a:effectLst/>
                          <a:latin typeface="Arial Rounded MT Bold" panose="020F0704030504030204" pitchFamily="34" charset="0"/>
                        </a:rPr>
                        <a:t>70</a:t>
                      </a:r>
                      <a:endParaRPr lang="en-US" sz="1600">
                        <a:solidFill>
                          <a:srgbClr val="1E3C78"/>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048705498"/>
                  </a:ext>
                </a:extLst>
              </a:tr>
              <a:tr h="665467">
                <a:tc>
                  <a:txBody>
                    <a:bodyPr/>
                    <a:lstStyle/>
                    <a:p>
                      <a:pPr marL="0" marR="0" algn="ctr">
                        <a:lnSpc>
                          <a:spcPct val="115000"/>
                        </a:lnSpc>
                        <a:spcBef>
                          <a:spcPts val="0"/>
                        </a:spcBef>
                        <a:spcAft>
                          <a:spcPts val="0"/>
                        </a:spcAft>
                      </a:pPr>
                      <a:r>
                        <a:rPr lang="en-US" sz="1800" dirty="0">
                          <a:solidFill>
                            <a:srgbClr val="1E3C78"/>
                          </a:solidFill>
                          <a:effectLst/>
                          <a:latin typeface="Arial Rounded MT Bold" panose="020F0704030504030204" pitchFamily="34" charset="0"/>
                        </a:rPr>
                        <a:t>3 </a:t>
                      </a:r>
                      <a:endParaRPr lang="en-US" sz="1600" dirty="0">
                        <a:solidFill>
                          <a:srgbClr val="1E3C78"/>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0" marR="0" marT="0" marB="0" anchor="ctr">
                    <a:solidFill>
                      <a:schemeClr val="tx1">
                        <a:lumMod val="20000"/>
                        <a:lumOff val="80000"/>
                      </a:schemeClr>
                    </a:solidFill>
                  </a:tcPr>
                </a:tc>
                <a:tc>
                  <a:txBody>
                    <a:bodyPr/>
                    <a:lstStyle/>
                    <a:p>
                      <a:pPr marL="0" marR="0">
                        <a:lnSpc>
                          <a:spcPct val="115000"/>
                        </a:lnSpc>
                        <a:spcBef>
                          <a:spcPts val="0"/>
                        </a:spcBef>
                        <a:spcAft>
                          <a:spcPts val="0"/>
                        </a:spcAft>
                      </a:pPr>
                      <a:r>
                        <a:rPr lang="en-US" sz="1800" dirty="0">
                          <a:solidFill>
                            <a:srgbClr val="1E3C78"/>
                          </a:solidFill>
                          <a:effectLst/>
                          <a:latin typeface="Arial Rounded MT Bold" panose="020F0704030504030204" pitchFamily="34" charset="0"/>
                        </a:rPr>
                        <a:t>Organizational Capacity and Coordination</a:t>
                      </a:r>
                      <a:endParaRPr lang="en-US" sz="1600" dirty="0">
                        <a:solidFill>
                          <a:srgbClr val="1E3C78"/>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solidFill>
                            <a:srgbClr val="1E3C78"/>
                          </a:solidFill>
                          <a:effectLst/>
                          <a:latin typeface="Arial Rounded MT Bold" panose="020F0704030504030204" pitchFamily="34" charset="0"/>
                        </a:rPr>
                        <a:t>1 - 5</a:t>
                      </a:r>
                      <a:endParaRPr lang="en-US" sz="1600">
                        <a:solidFill>
                          <a:srgbClr val="1E3C78"/>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dirty="0">
                          <a:solidFill>
                            <a:srgbClr val="1E3C78"/>
                          </a:solidFill>
                          <a:effectLst/>
                          <a:latin typeface="Arial Rounded MT Bold" panose="020F0704030504030204" pitchFamily="34" charset="0"/>
                        </a:rPr>
                        <a:t>20%</a:t>
                      </a:r>
                      <a:endParaRPr lang="en-US" sz="1600" dirty="0">
                        <a:solidFill>
                          <a:srgbClr val="1E3C78"/>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solidFill>
                            <a:srgbClr val="1E3C78"/>
                          </a:solidFill>
                          <a:effectLst/>
                          <a:latin typeface="Arial Rounded MT Bold" panose="020F0704030504030204" pitchFamily="34" charset="0"/>
                        </a:rPr>
                        <a:t>40</a:t>
                      </a:r>
                      <a:endParaRPr lang="en-US" sz="1600">
                        <a:solidFill>
                          <a:srgbClr val="1E3C78"/>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037789464"/>
                  </a:ext>
                </a:extLst>
              </a:tr>
              <a:tr h="665467">
                <a:tc>
                  <a:txBody>
                    <a:bodyPr/>
                    <a:lstStyle/>
                    <a:p>
                      <a:pPr marL="0" marR="0" algn="ctr">
                        <a:lnSpc>
                          <a:spcPct val="115000"/>
                        </a:lnSpc>
                        <a:spcBef>
                          <a:spcPts val="0"/>
                        </a:spcBef>
                        <a:spcAft>
                          <a:spcPts val="0"/>
                        </a:spcAft>
                      </a:pPr>
                      <a:r>
                        <a:rPr lang="en-US" sz="1800" dirty="0">
                          <a:solidFill>
                            <a:srgbClr val="1E3C78"/>
                          </a:solidFill>
                          <a:effectLst/>
                          <a:latin typeface="Arial Rounded MT Bold" panose="020F0704030504030204" pitchFamily="34" charset="0"/>
                        </a:rPr>
                        <a:t>4</a:t>
                      </a:r>
                      <a:endParaRPr lang="en-US" sz="1600" dirty="0">
                        <a:solidFill>
                          <a:srgbClr val="1E3C78"/>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0" marR="0" marT="0" marB="0" anchor="ctr">
                    <a:solidFill>
                      <a:schemeClr val="tx1">
                        <a:lumMod val="20000"/>
                        <a:lumOff val="80000"/>
                      </a:schemeClr>
                    </a:solidFill>
                  </a:tcPr>
                </a:tc>
                <a:tc>
                  <a:txBody>
                    <a:bodyPr/>
                    <a:lstStyle/>
                    <a:p>
                      <a:pPr marL="0" marR="0">
                        <a:lnSpc>
                          <a:spcPct val="115000"/>
                        </a:lnSpc>
                        <a:spcBef>
                          <a:spcPts val="0"/>
                        </a:spcBef>
                        <a:spcAft>
                          <a:spcPts val="0"/>
                        </a:spcAft>
                      </a:pPr>
                      <a:r>
                        <a:rPr lang="en-US" sz="1800" dirty="0">
                          <a:solidFill>
                            <a:srgbClr val="1E3C78"/>
                          </a:solidFill>
                          <a:effectLst/>
                          <a:latin typeface="Arial Rounded MT Bold" panose="020F0704030504030204" pitchFamily="34" charset="0"/>
                        </a:rPr>
                        <a:t>Project Evaluation and Monitoring</a:t>
                      </a:r>
                      <a:endParaRPr lang="en-US" sz="1600" dirty="0">
                        <a:solidFill>
                          <a:srgbClr val="1E3C78"/>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solidFill>
                            <a:srgbClr val="1E3C78"/>
                          </a:solidFill>
                          <a:effectLst/>
                          <a:latin typeface="Arial Rounded MT Bold" panose="020F0704030504030204" pitchFamily="34" charset="0"/>
                        </a:rPr>
                        <a:t>1 - 5</a:t>
                      </a:r>
                      <a:endParaRPr lang="en-US" sz="1600">
                        <a:solidFill>
                          <a:srgbClr val="1E3C78"/>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dirty="0">
                          <a:solidFill>
                            <a:srgbClr val="1E3C78"/>
                          </a:solidFill>
                          <a:effectLst/>
                          <a:latin typeface="Arial Rounded MT Bold" panose="020F0704030504030204" pitchFamily="34" charset="0"/>
                        </a:rPr>
                        <a:t>15%</a:t>
                      </a:r>
                      <a:endParaRPr lang="en-US" sz="1600" dirty="0">
                        <a:solidFill>
                          <a:srgbClr val="1E3C78"/>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solidFill>
                            <a:srgbClr val="1E3C78"/>
                          </a:solidFill>
                          <a:effectLst/>
                          <a:latin typeface="Arial Rounded MT Bold" panose="020F0704030504030204" pitchFamily="34" charset="0"/>
                        </a:rPr>
                        <a:t>30</a:t>
                      </a:r>
                      <a:endParaRPr lang="en-US" sz="1600">
                        <a:solidFill>
                          <a:srgbClr val="1E3C78"/>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27203395"/>
                  </a:ext>
                </a:extLst>
              </a:tr>
              <a:tr h="544200">
                <a:tc>
                  <a:txBody>
                    <a:bodyPr/>
                    <a:lstStyle/>
                    <a:p>
                      <a:pPr marL="0" marR="0" algn="ctr">
                        <a:lnSpc>
                          <a:spcPct val="115000"/>
                        </a:lnSpc>
                        <a:spcBef>
                          <a:spcPts val="0"/>
                        </a:spcBef>
                        <a:spcAft>
                          <a:spcPts val="0"/>
                        </a:spcAft>
                      </a:pPr>
                      <a:r>
                        <a:rPr lang="en-US" sz="1800" dirty="0">
                          <a:solidFill>
                            <a:srgbClr val="1E3C78"/>
                          </a:solidFill>
                          <a:effectLst/>
                          <a:latin typeface="Arial Rounded MT Bold" panose="020F0704030504030204" pitchFamily="34" charset="0"/>
                        </a:rPr>
                        <a:t>5</a:t>
                      </a:r>
                      <a:endParaRPr lang="en-US" sz="1600" dirty="0">
                        <a:solidFill>
                          <a:srgbClr val="1E3C78"/>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0" marR="0" marT="0" marB="0" anchor="ctr">
                    <a:solidFill>
                      <a:schemeClr val="tx1">
                        <a:lumMod val="20000"/>
                        <a:lumOff val="80000"/>
                      </a:schemeClr>
                    </a:solidFill>
                  </a:tcPr>
                </a:tc>
                <a:tc>
                  <a:txBody>
                    <a:bodyPr/>
                    <a:lstStyle/>
                    <a:p>
                      <a:pPr marL="0" marR="0">
                        <a:lnSpc>
                          <a:spcPct val="115000"/>
                        </a:lnSpc>
                        <a:spcBef>
                          <a:spcPts val="0"/>
                        </a:spcBef>
                        <a:spcAft>
                          <a:spcPts val="0"/>
                        </a:spcAft>
                      </a:pPr>
                      <a:r>
                        <a:rPr lang="en-US" sz="1800" dirty="0">
                          <a:solidFill>
                            <a:srgbClr val="1E3C78"/>
                          </a:solidFill>
                          <a:effectLst/>
                          <a:latin typeface="Arial Rounded MT Bold" panose="020F0704030504030204" pitchFamily="34" charset="0"/>
                        </a:rPr>
                        <a:t>Project Budget </a:t>
                      </a:r>
                      <a:endParaRPr lang="en-US" sz="1600" dirty="0">
                        <a:solidFill>
                          <a:srgbClr val="1E3C78"/>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solidFill>
                            <a:srgbClr val="1E3C78"/>
                          </a:solidFill>
                          <a:effectLst/>
                          <a:latin typeface="Arial Rounded MT Bold" panose="020F0704030504030204" pitchFamily="34" charset="0"/>
                        </a:rPr>
                        <a:t>1 - 5</a:t>
                      </a:r>
                      <a:endParaRPr lang="en-US" sz="1600">
                        <a:solidFill>
                          <a:srgbClr val="1E3C78"/>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dirty="0">
                          <a:solidFill>
                            <a:srgbClr val="1E3C78"/>
                          </a:solidFill>
                          <a:effectLst/>
                          <a:latin typeface="Arial Rounded MT Bold" panose="020F0704030504030204" pitchFamily="34" charset="0"/>
                        </a:rPr>
                        <a:t>15%</a:t>
                      </a:r>
                      <a:endParaRPr lang="en-US" sz="1600" dirty="0">
                        <a:solidFill>
                          <a:srgbClr val="1E3C78"/>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dirty="0">
                          <a:solidFill>
                            <a:srgbClr val="1E3C78"/>
                          </a:solidFill>
                          <a:effectLst/>
                          <a:latin typeface="Arial Rounded MT Bold" panose="020F0704030504030204" pitchFamily="34" charset="0"/>
                        </a:rPr>
                        <a:t>30</a:t>
                      </a:r>
                      <a:endParaRPr lang="en-US" sz="1600" dirty="0">
                        <a:solidFill>
                          <a:srgbClr val="1E3C78"/>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745207906"/>
                  </a:ext>
                </a:extLst>
              </a:tr>
              <a:tr h="493451">
                <a:tc gridSpan="3">
                  <a:txBody>
                    <a:bodyPr/>
                    <a:lstStyle/>
                    <a:p>
                      <a:pPr marL="0" marR="29845" algn="r">
                        <a:lnSpc>
                          <a:spcPct val="115000"/>
                        </a:lnSpc>
                        <a:spcBef>
                          <a:spcPts val="0"/>
                        </a:spcBef>
                        <a:spcAft>
                          <a:spcPts val="0"/>
                        </a:spcAft>
                      </a:pPr>
                      <a:r>
                        <a:rPr lang="en-US" sz="1800" dirty="0">
                          <a:solidFill>
                            <a:srgbClr val="1E3C78"/>
                          </a:solidFill>
                          <a:effectLst/>
                          <a:latin typeface="Arial Rounded MT Bold" panose="020F0704030504030204" pitchFamily="34" charset="0"/>
                        </a:rPr>
                        <a:t>Total:</a:t>
                      </a:r>
                      <a:endParaRPr lang="en-US" sz="1600" dirty="0">
                        <a:solidFill>
                          <a:srgbClr val="1E3C78"/>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0" marR="0" marT="0" marB="0" anchor="ctr">
                    <a:solidFill>
                      <a:schemeClr val="tx1">
                        <a:lumMod val="20000"/>
                        <a:lumOff val="80000"/>
                      </a:schemeClr>
                    </a:solidFill>
                  </a:tcPr>
                </a:tc>
                <a:tc hMerge="1">
                  <a:txBody>
                    <a:bodyPr/>
                    <a:lstStyle/>
                    <a:p>
                      <a:endParaRPr lang="en-US"/>
                    </a:p>
                  </a:txBody>
                  <a:tcPr/>
                </a:tc>
                <a:tc hMerge="1">
                  <a:txBody>
                    <a:bodyPr/>
                    <a:lstStyle/>
                    <a:p>
                      <a:endParaRPr lang="en-US"/>
                    </a:p>
                  </a:txBody>
                  <a:tcPr/>
                </a:tc>
                <a:tc>
                  <a:txBody>
                    <a:bodyPr/>
                    <a:lstStyle/>
                    <a:p>
                      <a:pPr marL="0" marR="29845" algn="ctr">
                        <a:lnSpc>
                          <a:spcPct val="115000"/>
                        </a:lnSpc>
                        <a:spcBef>
                          <a:spcPts val="0"/>
                        </a:spcBef>
                        <a:spcAft>
                          <a:spcPts val="0"/>
                        </a:spcAft>
                      </a:pPr>
                      <a:r>
                        <a:rPr lang="en-US" sz="1800" dirty="0">
                          <a:solidFill>
                            <a:srgbClr val="1E3C78"/>
                          </a:solidFill>
                          <a:effectLst/>
                          <a:latin typeface="Arial Rounded MT Bold" panose="020F0704030504030204" pitchFamily="34" charset="0"/>
                        </a:rPr>
                        <a:t>100%</a:t>
                      </a:r>
                      <a:endParaRPr lang="en-US" sz="1600" dirty="0">
                        <a:solidFill>
                          <a:srgbClr val="1E3C78"/>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15000"/>
                        </a:lnSpc>
                        <a:spcBef>
                          <a:spcPts val="0"/>
                        </a:spcBef>
                        <a:spcAft>
                          <a:spcPts val="0"/>
                        </a:spcAft>
                      </a:pPr>
                      <a:r>
                        <a:rPr lang="en-US" sz="1800" dirty="0">
                          <a:solidFill>
                            <a:srgbClr val="1E3C78"/>
                          </a:solidFill>
                          <a:effectLst/>
                          <a:latin typeface="Arial Rounded MT Bold" panose="020F0704030504030204" pitchFamily="34" charset="0"/>
                        </a:rPr>
                        <a:t>200</a:t>
                      </a:r>
                      <a:endParaRPr lang="en-US" sz="1600" dirty="0">
                        <a:solidFill>
                          <a:srgbClr val="1E3C78"/>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147803922"/>
                  </a:ext>
                </a:extLst>
              </a:tr>
            </a:tbl>
          </a:graphicData>
        </a:graphic>
      </p:graphicFrame>
    </p:spTree>
    <p:extLst>
      <p:ext uri="{BB962C8B-B14F-4D97-AF65-F5344CB8AC3E}">
        <p14:creationId xmlns:p14="http://schemas.microsoft.com/office/powerpoint/2010/main" val="3415752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333500" y="2057400"/>
            <a:ext cx="7429500" cy="3733800"/>
          </a:xfrm>
        </p:spPr>
        <p:txBody>
          <a:bodyPr/>
          <a:lstStyle/>
          <a:p>
            <a:pPr marL="457200" indent="-457200">
              <a:spcBef>
                <a:spcPts val="0"/>
              </a:spcBef>
              <a:buFont typeface="Wingdings" panose="05000000000000000000" pitchFamily="2" charset="2"/>
              <a:buChar char="v"/>
            </a:pPr>
            <a:r>
              <a:rPr lang="en-US" sz="2800" dirty="0">
                <a:solidFill>
                  <a:srgbClr val="090807"/>
                </a:solidFill>
              </a:rPr>
              <a:t>BSCC uses ESCs to inform decision-making related to Board’s programs</a:t>
            </a:r>
          </a:p>
          <a:p>
            <a:pPr marL="342900" indent="-342900">
              <a:spcBef>
                <a:spcPts val="0"/>
              </a:spcBef>
              <a:buFont typeface="Wingdings" panose="05000000000000000000" pitchFamily="2" charset="2"/>
              <a:buChar char="v"/>
            </a:pPr>
            <a:endParaRPr lang="en-US" sz="1200" dirty="0">
              <a:solidFill>
                <a:srgbClr val="090807"/>
              </a:solidFill>
            </a:endParaRPr>
          </a:p>
          <a:p>
            <a:pPr marL="457200" indent="-457200">
              <a:spcBef>
                <a:spcPts val="0"/>
              </a:spcBef>
              <a:buFont typeface="Wingdings" panose="05000000000000000000" pitchFamily="2" charset="2"/>
              <a:buChar char="v"/>
            </a:pPr>
            <a:r>
              <a:rPr lang="en-US" sz="2800" dirty="0">
                <a:solidFill>
                  <a:srgbClr val="090807"/>
                </a:solidFill>
              </a:rPr>
              <a:t>Diverse group of subject matter experts and stakeholders representing public and private sectors</a:t>
            </a:r>
          </a:p>
          <a:p>
            <a:pPr marL="285750" indent="-285750">
              <a:spcBef>
                <a:spcPts val="0"/>
              </a:spcBef>
              <a:buFont typeface="Wingdings" panose="05000000000000000000" pitchFamily="2" charset="2"/>
              <a:buChar char="v"/>
            </a:pPr>
            <a:endParaRPr lang="en-US" sz="1200" dirty="0">
              <a:solidFill>
                <a:srgbClr val="090807"/>
              </a:solidFill>
            </a:endParaRPr>
          </a:p>
          <a:p>
            <a:pPr marL="457200" indent="-457200">
              <a:spcBef>
                <a:spcPts val="0"/>
              </a:spcBef>
              <a:buFont typeface="Wingdings" panose="05000000000000000000" pitchFamily="2" charset="2"/>
              <a:buChar char="v"/>
            </a:pPr>
            <a:r>
              <a:rPr lang="en-US" sz="2800" dirty="0">
                <a:solidFill>
                  <a:srgbClr val="090807"/>
                </a:solidFill>
              </a:rPr>
              <a:t>Overview of the ESC’s role in CalVIP</a:t>
            </a:r>
          </a:p>
          <a:p>
            <a:pPr marL="457200" indent="-457200">
              <a:spcBef>
                <a:spcPts val="0"/>
              </a:spcBef>
              <a:buFont typeface="Wingdings" panose="05000000000000000000" pitchFamily="2" charset="2"/>
              <a:buChar char="v"/>
            </a:pPr>
            <a:endParaRPr lang="en-US" sz="1200" dirty="0">
              <a:solidFill>
                <a:srgbClr val="090807"/>
              </a:solidFill>
            </a:endParaRPr>
          </a:p>
          <a:p>
            <a:pPr marL="457200" indent="-457200">
              <a:spcBef>
                <a:spcPts val="0"/>
              </a:spcBef>
              <a:buFont typeface="Wingdings" panose="05000000000000000000" pitchFamily="2" charset="2"/>
              <a:buChar char="v"/>
            </a:pPr>
            <a:r>
              <a:rPr lang="en-US" sz="2800" dirty="0">
                <a:solidFill>
                  <a:srgbClr val="090807"/>
                </a:solidFill>
              </a:rPr>
              <a:t>ESC Roster located in Appendix C (page 37) of RFP</a:t>
            </a:r>
          </a:p>
        </p:txBody>
      </p:sp>
      <p:sp>
        <p:nvSpPr>
          <p:cNvPr id="4" name="Title 3"/>
          <p:cNvSpPr>
            <a:spLocks noGrp="1"/>
          </p:cNvSpPr>
          <p:nvPr>
            <p:ph type="title"/>
          </p:nvPr>
        </p:nvSpPr>
        <p:spPr>
          <a:xfrm>
            <a:off x="933450" y="723901"/>
            <a:ext cx="8229600" cy="838200"/>
          </a:xfrm>
        </p:spPr>
        <p:txBody>
          <a:bodyPr/>
          <a:lstStyle/>
          <a:p>
            <a:r>
              <a:rPr lang="en-US" cap="none" dirty="0"/>
              <a:t>Executive</a:t>
            </a:r>
            <a:r>
              <a:rPr lang="en-US" dirty="0"/>
              <a:t> </a:t>
            </a:r>
            <a:r>
              <a:rPr lang="en-US" cap="none" dirty="0"/>
              <a:t>Steering Committee</a:t>
            </a:r>
          </a:p>
        </p:txBody>
      </p:sp>
      <p:cxnSp>
        <p:nvCxnSpPr>
          <p:cNvPr id="5" name="Straight Connector 4"/>
          <p:cNvCxnSpPr/>
          <p:nvPr/>
        </p:nvCxnSpPr>
        <p:spPr bwMode="auto">
          <a:xfrm>
            <a:off x="1752600" y="1600200"/>
            <a:ext cx="6781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2672713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85800"/>
            <a:ext cx="8229600" cy="762000"/>
          </a:xfrm>
        </p:spPr>
        <p:txBody>
          <a:bodyPr/>
          <a:lstStyle/>
          <a:p>
            <a:r>
              <a:rPr lang="en-US" cap="none" dirty="0"/>
              <a:t>Scoring Rubric</a:t>
            </a:r>
          </a:p>
        </p:txBody>
      </p:sp>
      <p:cxnSp>
        <p:nvCxnSpPr>
          <p:cNvPr id="3" name="Straight Connector 2"/>
          <p:cNvCxnSpPr/>
          <p:nvPr/>
        </p:nvCxnSpPr>
        <p:spPr bwMode="auto">
          <a:xfrm>
            <a:off x="2438400" y="1371600"/>
            <a:ext cx="4572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8" name="Picture 7">
            <a:extLst>
              <a:ext uri="{FF2B5EF4-FFF2-40B4-BE49-F238E27FC236}">
                <a16:creationId xmlns:a16="http://schemas.microsoft.com/office/drawing/2014/main" id="{4272E273-EEAB-4069-B26F-46E9712BEF11}"/>
              </a:ext>
            </a:extLst>
          </p:cNvPr>
          <p:cNvPicPr/>
          <p:nvPr/>
        </p:nvPicPr>
        <p:blipFill>
          <a:blip r:embed="rId3"/>
          <a:stretch>
            <a:fillRect/>
          </a:stretch>
        </p:blipFill>
        <p:spPr>
          <a:xfrm>
            <a:off x="1219200" y="1937657"/>
            <a:ext cx="7467600" cy="2862943"/>
          </a:xfrm>
          <a:prstGeom prst="rect">
            <a:avLst/>
          </a:prstGeom>
        </p:spPr>
      </p:pic>
    </p:spTree>
    <p:extLst>
      <p:ext uri="{BB962C8B-B14F-4D97-AF65-F5344CB8AC3E}">
        <p14:creationId xmlns:p14="http://schemas.microsoft.com/office/powerpoint/2010/main" val="6559345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447800" y="1905000"/>
            <a:ext cx="7086600" cy="4038600"/>
          </a:xfrm>
        </p:spPr>
        <p:txBody>
          <a:bodyPr/>
          <a:lstStyle/>
          <a:p>
            <a:pPr>
              <a:spcBef>
                <a:spcPts val="0"/>
              </a:spcBef>
            </a:pPr>
            <a:endParaRPr lang="en-US" sz="1600" dirty="0">
              <a:solidFill>
                <a:srgbClr val="090807"/>
              </a:solidFill>
            </a:endParaRPr>
          </a:p>
          <a:p>
            <a:pPr>
              <a:spcBef>
                <a:spcPts val="0"/>
              </a:spcBef>
            </a:pPr>
            <a:r>
              <a:rPr lang="en-US" sz="3600" dirty="0">
                <a:solidFill>
                  <a:srgbClr val="070C11"/>
                </a:solidFill>
              </a:rPr>
              <a:t>Review pages 25-29 carefully – </a:t>
            </a:r>
            <a:r>
              <a:rPr lang="en-US" sz="3600" u="sng" dirty="0">
                <a:solidFill>
                  <a:srgbClr val="070C11"/>
                </a:solidFill>
              </a:rPr>
              <a:t>this is the meat</a:t>
            </a:r>
            <a:r>
              <a:rPr lang="en-US" sz="3600" dirty="0">
                <a:solidFill>
                  <a:srgbClr val="070C11"/>
                </a:solidFill>
              </a:rPr>
              <a:t> of the RFP:</a:t>
            </a:r>
          </a:p>
          <a:p>
            <a:pPr>
              <a:spcBef>
                <a:spcPts val="0"/>
              </a:spcBef>
            </a:pPr>
            <a:endParaRPr lang="en-US" sz="1800" dirty="0">
              <a:solidFill>
                <a:srgbClr val="090807"/>
              </a:solidFill>
            </a:endParaRPr>
          </a:p>
          <a:p>
            <a:pPr marL="457200" indent="-457200">
              <a:spcBef>
                <a:spcPts val="0"/>
              </a:spcBef>
              <a:buFont typeface="Arial" panose="020B0604020202020204" pitchFamily="34" charset="0"/>
              <a:buChar char="•"/>
            </a:pPr>
            <a:r>
              <a:rPr lang="en-US" sz="3200" dirty="0">
                <a:solidFill>
                  <a:srgbClr val="090807"/>
                </a:solidFill>
              </a:rPr>
              <a:t>Proposal Narrative covers </a:t>
            </a:r>
            <a:r>
              <a:rPr lang="en-US" sz="3200" dirty="0">
                <a:solidFill>
                  <a:srgbClr val="1E3C78"/>
                </a:solidFill>
              </a:rPr>
              <a:t>Rating Factors 1-4</a:t>
            </a:r>
          </a:p>
          <a:p>
            <a:pPr marL="457200" indent="-457200">
              <a:spcBef>
                <a:spcPts val="0"/>
              </a:spcBef>
              <a:buFont typeface="Arial" panose="020B0604020202020204" pitchFamily="34" charset="0"/>
              <a:buChar char="•"/>
            </a:pPr>
            <a:endParaRPr lang="en-US" sz="1800" dirty="0">
              <a:solidFill>
                <a:srgbClr val="090807"/>
              </a:solidFill>
            </a:endParaRPr>
          </a:p>
          <a:p>
            <a:pPr marL="457200" indent="-457200">
              <a:spcBef>
                <a:spcPts val="0"/>
              </a:spcBef>
              <a:buFont typeface="Arial" panose="020B0604020202020204" pitchFamily="34" charset="0"/>
              <a:buChar char="•"/>
            </a:pPr>
            <a:r>
              <a:rPr lang="en-US" sz="3200" dirty="0">
                <a:solidFill>
                  <a:srgbClr val="090807"/>
                </a:solidFill>
              </a:rPr>
              <a:t>Budget Attachment covers </a:t>
            </a:r>
            <a:r>
              <a:rPr lang="en-US" sz="3200" dirty="0">
                <a:solidFill>
                  <a:srgbClr val="1E3C78"/>
                </a:solidFill>
              </a:rPr>
              <a:t>Rating Factor 5</a:t>
            </a:r>
          </a:p>
        </p:txBody>
      </p:sp>
      <p:sp>
        <p:nvSpPr>
          <p:cNvPr id="4" name="Title 3"/>
          <p:cNvSpPr>
            <a:spLocks noGrp="1"/>
          </p:cNvSpPr>
          <p:nvPr>
            <p:ph type="title"/>
          </p:nvPr>
        </p:nvSpPr>
        <p:spPr>
          <a:xfrm>
            <a:off x="990600" y="762000"/>
            <a:ext cx="7620000" cy="914400"/>
          </a:xfrm>
        </p:spPr>
        <p:txBody>
          <a:bodyPr/>
          <a:lstStyle/>
          <a:p>
            <a:r>
              <a:rPr lang="en-US" sz="3400" cap="none" dirty="0"/>
              <a:t>Proposal Narrative &amp;</a:t>
            </a:r>
            <a:br>
              <a:rPr lang="en-US" sz="3400" cap="none" dirty="0"/>
            </a:br>
            <a:r>
              <a:rPr lang="en-US" sz="3400" cap="none" dirty="0"/>
              <a:t>Budget Guidelines</a:t>
            </a:r>
          </a:p>
        </p:txBody>
      </p:sp>
      <p:cxnSp>
        <p:nvCxnSpPr>
          <p:cNvPr id="3" name="Straight Connector 2"/>
          <p:cNvCxnSpPr/>
          <p:nvPr/>
        </p:nvCxnSpPr>
        <p:spPr bwMode="auto">
          <a:xfrm>
            <a:off x="2133600" y="1828800"/>
            <a:ext cx="5562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0195909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447800" y="2057400"/>
            <a:ext cx="7086600" cy="2819400"/>
          </a:xfrm>
        </p:spPr>
        <p:txBody>
          <a:bodyPr/>
          <a:lstStyle/>
          <a:p>
            <a:pPr>
              <a:spcBef>
                <a:spcPts val="0"/>
              </a:spcBef>
            </a:pPr>
            <a:r>
              <a:rPr lang="en-US" sz="4000" dirty="0">
                <a:solidFill>
                  <a:srgbClr val="070C11"/>
                </a:solidFill>
              </a:rPr>
              <a:t>Instructions for how to submit a CalVIP Proposal</a:t>
            </a:r>
          </a:p>
          <a:p>
            <a:pPr>
              <a:spcBef>
                <a:spcPts val="0"/>
              </a:spcBef>
            </a:pPr>
            <a:endParaRPr lang="en-US" sz="4000" dirty="0">
              <a:solidFill>
                <a:srgbClr val="070C11"/>
              </a:solidFill>
            </a:endParaRPr>
          </a:p>
          <a:p>
            <a:pPr>
              <a:spcBef>
                <a:spcPts val="0"/>
              </a:spcBef>
            </a:pPr>
            <a:r>
              <a:rPr lang="en-US" sz="3600" i="1" dirty="0">
                <a:solidFill>
                  <a:srgbClr val="1E3C78"/>
                </a:solidFill>
              </a:rPr>
              <a:t>Immediately following page 86</a:t>
            </a:r>
          </a:p>
        </p:txBody>
      </p:sp>
    </p:spTree>
    <p:extLst>
      <p:ext uri="{BB962C8B-B14F-4D97-AF65-F5344CB8AC3E}">
        <p14:creationId xmlns:p14="http://schemas.microsoft.com/office/powerpoint/2010/main" val="38591186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5">
            <a:extLst>
              <a:ext uri="{FF2B5EF4-FFF2-40B4-BE49-F238E27FC236}">
                <a16:creationId xmlns:a16="http://schemas.microsoft.com/office/drawing/2014/main" id="{7B2FB7B6-2B88-404B-9774-445869078215}"/>
              </a:ext>
            </a:extLst>
          </p:cNvPr>
          <p:cNvSpPr>
            <a:spLocks noGrp="1"/>
          </p:cNvSpPr>
          <p:nvPr>
            <p:ph type="body" sz="half" idx="2"/>
          </p:nvPr>
        </p:nvSpPr>
        <p:spPr>
          <a:xfrm>
            <a:off x="1676400" y="1371600"/>
            <a:ext cx="7086600" cy="4648200"/>
          </a:xfrm>
        </p:spPr>
        <p:txBody>
          <a:bodyPr/>
          <a:lstStyle/>
          <a:p>
            <a:pPr marL="514350" indent="-514350">
              <a:spcBef>
                <a:spcPts val="0"/>
              </a:spcBef>
              <a:buAutoNum type="arabicPeriod"/>
            </a:pPr>
            <a:r>
              <a:rPr lang="en-US" sz="3200" dirty="0">
                <a:solidFill>
                  <a:srgbClr val="070C11"/>
                </a:solidFill>
              </a:rPr>
              <a:t>Cover Sheet</a:t>
            </a:r>
          </a:p>
          <a:p>
            <a:pPr marL="514350" indent="-514350">
              <a:spcBef>
                <a:spcPts val="0"/>
              </a:spcBef>
              <a:buAutoNum type="arabicPeriod"/>
            </a:pPr>
            <a:r>
              <a:rPr lang="en-US" sz="3200" dirty="0">
                <a:solidFill>
                  <a:srgbClr val="070C11"/>
                </a:solidFill>
              </a:rPr>
              <a:t>Proposal Checklist</a:t>
            </a:r>
          </a:p>
          <a:p>
            <a:pPr marL="514350" indent="-514350">
              <a:spcBef>
                <a:spcPts val="0"/>
              </a:spcBef>
              <a:buAutoNum type="arabicPeriod"/>
            </a:pPr>
            <a:r>
              <a:rPr lang="en-US" sz="3200" dirty="0">
                <a:solidFill>
                  <a:srgbClr val="070C11"/>
                </a:solidFill>
              </a:rPr>
              <a:t>Applicant Information Form</a:t>
            </a:r>
          </a:p>
          <a:p>
            <a:pPr marL="514350" indent="-514350">
              <a:spcBef>
                <a:spcPts val="0"/>
              </a:spcBef>
              <a:buAutoNum type="arabicPeriod"/>
            </a:pPr>
            <a:r>
              <a:rPr lang="en-US" sz="3200" dirty="0">
                <a:solidFill>
                  <a:srgbClr val="070C11"/>
                </a:solidFill>
              </a:rPr>
              <a:t>Proposal Narrative</a:t>
            </a:r>
          </a:p>
          <a:p>
            <a:pPr marL="514350" indent="-514350">
              <a:spcBef>
                <a:spcPts val="0"/>
              </a:spcBef>
              <a:buAutoNum type="arabicPeriod"/>
            </a:pPr>
            <a:r>
              <a:rPr lang="en-US" sz="3200" dirty="0">
                <a:solidFill>
                  <a:srgbClr val="070C11"/>
                </a:solidFill>
              </a:rPr>
              <a:t>Project Work Plan</a:t>
            </a:r>
          </a:p>
          <a:p>
            <a:pPr marL="514350" indent="-514350">
              <a:spcBef>
                <a:spcPts val="0"/>
              </a:spcBef>
              <a:buAutoNum type="arabicPeriod"/>
            </a:pPr>
            <a:r>
              <a:rPr lang="en-US" sz="3200" dirty="0">
                <a:solidFill>
                  <a:srgbClr val="070C11"/>
                </a:solidFill>
              </a:rPr>
              <a:t>Budget Attachment (separate Excel file)</a:t>
            </a:r>
          </a:p>
          <a:p>
            <a:pPr marL="514350" indent="-514350">
              <a:spcBef>
                <a:spcPts val="0"/>
              </a:spcBef>
              <a:buAutoNum type="arabicPeriod"/>
            </a:pPr>
            <a:r>
              <a:rPr lang="en-US" sz="3200" dirty="0">
                <a:solidFill>
                  <a:srgbClr val="070C11"/>
                </a:solidFill>
              </a:rPr>
              <a:t>Appendix B</a:t>
            </a:r>
          </a:p>
          <a:p>
            <a:pPr marL="514350" indent="-514350">
              <a:spcBef>
                <a:spcPts val="0"/>
              </a:spcBef>
              <a:buAutoNum type="arabicPeriod"/>
            </a:pPr>
            <a:r>
              <a:rPr lang="en-US" sz="3200" dirty="0">
                <a:solidFill>
                  <a:srgbClr val="070C11"/>
                </a:solidFill>
              </a:rPr>
              <a:t>Appendix F</a:t>
            </a:r>
          </a:p>
          <a:p>
            <a:pPr marL="514350" indent="-514350">
              <a:spcBef>
                <a:spcPts val="0"/>
              </a:spcBef>
              <a:buAutoNum type="arabicPeriod"/>
            </a:pPr>
            <a:r>
              <a:rPr lang="en-US" sz="3200" dirty="0">
                <a:solidFill>
                  <a:srgbClr val="070C11"/>
                </a:solidFill>
              </a:rPr>
              <a:t>Appendix L</a:t>
            </a:r>
          </a:p>
        </p:txBody>
      </p:sp>
      <p:sp>
        <p:nvSpPr>
          <p:cNvPr id="9" name="Title 3">
            <a:extLst>
              <a:ext uri="{FF2B5EF4-FFF2-40B4-BE49-F238E27FC236}">
                <a16:creationId xmlns:a16="http://schemas.microsoft.com/office/drawing/2014/main" id="{8F38FF52-57B7-44C4-94EF-F33E5AFA840D}"/>
              </a:ext>
            </a:extLst>
          </p:cNvPr>
          <p:cNvSpPr>
            <a:spLocks noGrp="1"/>
          </p:cNvSpPr>
          <p:nvPr>
            <p:ph type="title"/>
          </p:nvPr>
        </p:nvSpPr>
        <p:spPr>
          <a:xfrm>
            <a:off x="1295400" y="555171"/>
            <a:ext cx="8153400" cy="740229"/>
          </a:xfrm>
        </p:spPr>
        <p:txBody>
          <a:bodyPr/>
          <a:lstStyle/>
          <a:p>
            <a:pPr algn="l"/>
            <a:r>
              <a:rPr lang="en-US" b="1" cap="none" dirty="0"/>
              <a:t>CalVIP Proposal Package:</a:t>
            </a:r>
          </a:p>
        </p:txBody>
      </p:sp>
    </p:spTree>
    <p:extLst>
      <p:ext uri="{BB962C8B-B14F-4D97-AF65-F5344CB8AC3E}">
        <p14:creationId xmlns:p14="http://schemas.microsoft.com/office/powerpoint/2010/main" val="8940993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5">
            <a:extLst>
              <a:ext uri="{FF2B5EF4-FFF2-40B4-BE49-F238E27FC236}">
                <a16:creationId xmlns:a16="http://schemas.microsoft.com/office/drawing/2014/main" id="{7B2FB7B6-2B88-404B-9774-445869078215}"/>
              </a:ext>
            </a:extLst>
          </p:cNvPr>
          <p:cNvSpPr>
            <a:spLocks noGrp="1"/>
          </p:cNvSpPr>
          <p:nvPr>
            <p:ph type="body" sz="half" idx="2"/>
          </p:nvPr>
        </p:nvSpPr>
        <p:spPr>
          <a:xfrm>
            <a:off x="1905000" y="1730829"/>
            <a:ext cx="5105400" cy="2460171"/>
          </a:xfrm>
        </p:spPr>
        <p:txBody>
          <a:bodyPr/>
          <a:lstStyle/>
          <a:p>
            <a:pPr>
              <a:spcBef>
                <a:spcPts val="0"/>
              </a:spcBef>
            </a:pPr>
            <a:r>
              <a:rPr lang="en-US" sz="3200" dirty="0">
                <a:solidFill>
                  <a:srgbClr val="BF962F"/>
                </a:solidFill>
              </a:rPr>
              <a:t>10. </a:t>
            </a:r>
            <a:r>
              <a:rPr lang="en-US" sz="3200" dirty="0">
                <a:solidFill>
                  <a:srgbClr val="070C11"/>
                </a:solidFill>
              </a:rPr>
              <a:t>Appendix G</a:t>
            </a:r>
          </a:p>
          <a:p>
            <a:pPr>
              <a:spcBef>
                <a:spcPts val="0"/>
              </a:spcBef>
            </a:pPr>
            <a:endParaRPr lang="en-US" sz="1200" dirty="0">
              <a:solidFill>
                <a:srgbClr val="070C11"/>
              </a:solidFill>
            </a:endParaRPr>
          </a:p>
          <a:p>
            <a:pPr>
              <a:spcBef>
                <a:spcPts val="0"/>
              </a:spcBef>
            </a:pPr>
            <a:r>
              <a:rPr lang="en-US" sz="3200" dirty="0">
                <a:solidFill>
                  <a:srgbClr val="BF962F"/>
                </a:solidFill>
              </a:rPr>
              <a:t>11. </a:t>
            </a:r>
            <a:r>
              <a:rPr lang="en-US" sz="3200" dirty="0">
                <a:solidFill>
                  <a:srgbClr val="070C11"/>
                </a:solidFill>
              </a:rPr>
              <a:t>Appendix H</a:t>
            </a:r>
          </a:p>
        </p:txBody>
      </p:sp>
      <p:sp>
        <p:nvSpPr>
          <p:cNvPr id="9" name="Title 3">
            <a:extLst>
              <a:ext uri="{FF2B5EF4-FFF2-40B4-BE49-F238E27FC236}">
                <a16:creationId xmlns:a16="http://schemas.microsoft.com/office/drawing/2014/main" id="{8F38FF52-57B7-44C4-94EF-F33E5AFA840D}"/>
              </a:ext>
            </a:extLst>
          </p:cNvPr>
          <p:cNvSpPr>
            <a:spLocks noGrp="1"/>
          </p:cNvSpPr>
          <p:nvPr>
            <p:ph type="title"/>
          </p:nvPr>
        </p:nvSpPr>
        <p:spPr>
          <a:xfrm>
            <a:off x="990600" y="576943"/>
            <a:ext cx="8153400" cy="1143000"/>
          </a:xfrm>
        </p:spPr>
        <p:txBody>
          <a:bodyPr/>
          <a:lstStyle/>
          <a:p>
            <a:pPr algn="l"/>
            <a:r>
              <a:rPr lang="en-US" sz="3400" b="1" cap="none" dirty="0"/>
              <a:t>City Applicants must also include:</a:t>
            </a:r>
          </a:p>
        </p:txBody>
      </p:sp>
    </p:spTree>
    <p:extLst>
      <p:ext uri="{BB962C8B-B14F-4D97-AF65-F5344CB8AC3E}">
        <p14:creationId xmlns:p14="http://schemas.microsoft.com/office/powerpoint/2010/main" val="13141692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524000" y="2362200"/>
            <a:ext cx="7086600" cy="1752600"/>
          </a:xfrm>
        </p:spPr>
        <p:txBody>
          <a:bodyPr/>
          <a:lstStyle/>
          <a:p>
            <a:pPr marL="342900" indent="-342900">
              <a:spcBef>
                <a:spcPts val="0"/>
              </a:spcBef>
              <a:buFont typeface="Arial" panose="020B0604020202020204" pitchFamily="34" charset="0"/>
              <a:buChar char="•"/>
            </a:pPr>
            <a:endParaRPr lang="en-US" sz="1050" dirty="0">
              <a:solidFill>
                <a:srgbClr val="070C11"/>
              </a:solidFill>
            </a:endParaRPr>
          </a:p>
          <a:p>
            <a:pPr marL="342900" indent="-342900">
              <a:spcBef>
                <a:spcPts val="0"/>
              </a:spcBef>
              <a:buFont typeface="Arial" panose="020B0604020202020204" pitchFamily="34" charset="0"/>
              <a:buChar char="•"/>
            </a:pPr>
            <a:r>
              <a:rPr lang="en-US" sz="3600" dirty="0">
                <a:solidFill>
                  <a:srgbClr val="070C11"/>
                </a:solidFill>
              </a:rPr>
              <a:t>Fill this out and include with proposal package.</a:t>
            </a:r>
          </a:p>
          <a:p>
            <a:pPr marL="342900" indent="-342900">
              <a:spcBef>
                <a:spcPts val="0"/>
              </a:spcBef>
              <a:buFont typeface="Arial" panose="020B0604020202020204" pitchFamily="34" charset="0"/>
              <a:buChar char="•"/>
            </a:pPr>
            <a:endParaRPr lang="en-US" sz="1050" dirty="0">
              <a:solidFill>
                <a:srgbClr val="070C11"/>
              </a:solidFill>
            </a:endParaRPr>
          </a:p>
        </p:txBody>
      </p:sp>
      <p:sp>
        <p:nvSpPr>
          <p:cNvPr id="4" name="Title 3"/>
          <p:cNvSpPr>
            <a:spLocks noGrp="1"/>
          </p:cNvSpPr>
          <p:nvPr>
            <p:ph type="title"/>
          </p:nvPr>
        </p:nvSpPr>
        <p:spPr>
          <a:xfrm>
            <a:off x="1371600" y="1197429"/>
            <a:ext cx="7620000" cy="1143000"/>
          </a:xfrm>
        </p:spPr>
        <p:txBody>
          <a:bodyPr/>
          <a:lstStyle/>
          <a:p>
            <a:pPr algn="l"/>
            <a:r>
              <a:rPr lang="en-US" sz="4000" cap="none" dirty="0"/>
              <a:t>1. Cover Sheet</a:t>
            </a:r>
          </a:p>
        </p:txBody>
      </p:sp>
    </p:spTree>
    <p:extLst>
      <p:ext uri="{BB962C8B-B14F-4D97-AF65-F5344CB8AC3E}">
        <p14:creationId xmlns:p14="http://schemas.microsoft.com/office/powerpoint/2010/main" val="12774481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524000" y="2209800"/>
            <a:ext cx="7086600" cy="1752600"/>
          </a:xfrm>
        </p:spPr>
        <p:txBody>
          <a:bodyPr/>
          <a:lstStyle/>
          <a:p>
            <a:pPr marL="342900" indent="-342900">
              <a:spcBef>
                <a:spcPts val="0"/>
              </a:spcBef>
              <a:buFont typeface="Arial" panose="020B0604020202020204" pitchFamily="34" charset="0"/>
              <a:buChar char="•"/>
            </a:pPr>
            <a:endParaRPr lang="en-US" sz="1050" dirty="0">
              <a:solidFill>
                <a:srgbClr val="070C11"/>
              </a:solidFill>
            </a:endParaRPr>
          </a:p>
          <a:p>
            <a:pPr marL="342900" indent="-342900">
              <a:spcBef>
                <a:spcPts val="0"/>
              </a:spcBef>
              <a:buFont typeface="Arial" panose="020B0604020202020204" pitchFamily="34" charset="0"/>
              <a:buChar char="•"/>
            </a:pPr>
            <a:r>
              <a:rPr lang="en-US" sz="3200" dirty="0">
                <a:solidFill>
                  <a:srgbClr val="070C11"/>
                </a:solidFill>
              </a:rPr>
              <a:t>Fill this out and include with proposal package.</a:t>
            </a:r>
          </a:p>
          <a:p>
            <a:pPr marL="342900" indent="-342900">
              <a:spcBef>
                <a:spcPts val="0"/>
              </a:spcBef>
              <a:buFont typeface="Arial" panose="020B0604020202020204" pitchFamily="34" charset="0"/>
              <a:buChar char="•"/>
            </a:pPr>
            <a:r>
              <a:rPr lang="en-US" sz="3200" dirty="0">
                <a:solidFill>
                  <a:srgbClr val="070C11"/>
                </a:solidFill>
              </a:rPr>
              <a:t>Must be signed in blue ink by the official authorized to sign the application.</a:t>
            </a:r>
          </a:p>
          <a:p>
            <a:pPr marL="342900" indent="-342900">
              <a:spcBef>
                <a:spcPts val="0"/>
              </a:spcBef>
              <a:buFont typeface="Arial" panose="020B0604020202020204" pitchFamily="34" charset="0"/>
              <a:buChar char="•"/>
            </a:pPr>
            <a:r>
              <a:rPr lang="en-US" sz="3200" dirty="0">
                <a:solidFill>
                  <a:srgbClr val="070C11"/>
                </a:solidFill>
              </a:rPr>
              <a:t>Included with Proposal Package.</a:t>
            </a:r>
          </a:p>
          <a:p>
            <a:pPr marL="342900" indent="-342900">
              <a:spcBef>
                <a:spcPts val="0"/>
              </a:spcBef>
              <a:buFont typeface="Arial" panose="020B0604020202020204" pitchFamily="34" charset="0"/>
              <a:buChar char="•"/>
            </a:pPr>
            <a:endParaRPr lang="en-US" sz="1050" dirty="0">
              <a:solidFill>
                <a:srgbClr val="070C11"/>
              </a:solidFill>
            </a:endParaRPr>
          </a:p>
        </p:txBody>
      </p:sp>
      <p:sp>
        <p:nvSpPr>
          <p:cNvPr id="4" name="Title 3"/>
          <p:cNvSpPr>
            <a:spLocks noGrp="1"/>
          </p:cNvSpPr>
          <p:nvPr>
            <p:ph type="title"/>
          </p:nvPr>
        </p:nvSpPr>
        <p:spPr>
          <a:xfrm>
            <a:off x="1371600" y="990600"/>
            <a:ext cx="7620000" cy="1143000"/>
          </a:xfrm>
        </p:spPr>
        <p:txBody>
          <a:bodyPr/>
          <a:lstStyle/>
          <a:p>
            <a:pPr algn="l"/>
            <a:r>
              <a:rPr lang="en-US" sz="4000" cap="none" dirty="0"/>
              <a:t>2. Proposal Checklist</a:t>
            </a:r>
          </a:p>
        </p:txBody>
      </p:sp>
    </p:spTree>
    <p:extLst>
      <p:ext uri="{BB962C8B-B14F-4D97-AF65-F5344CB8AC3E}">
        <p14:creationId xmlns:p14="http://schemas.microsoft.com/office/powerpoint/2010/main" val="7421548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447800" y="2286000"/>
            <a:ext cx="7086600" cy="4191000"/>
          </a:xfrm>
        </p:spPr>
        <p:txBody>
          <a:bodyPr/>
          <a:lstStyle/>
          <a:p>
            <a:pPr marL="342900" indent="-342900">
              <a:spcBef>
                <a:spcPts val="0"/>
              </a:spcBef>
              <a:buFont typeface="Arial" panose="020B0604020202020204" pitchFamily="34" charset="0"/>
              <a:buChar char="•"/>
            </a:pPr>
            <a:r>
              <a:rPr lang="en-US" sz="3200" dirty="0">
                <a:solidFill>
                  <a:srgbClr val="070C11"/>
                </a:solidFill>
              </a:rPr>
              <a:t>Review instructions carefully.</a:t>
            </a:r>
          </a:p>
          <a:p>
            <a:pPr marL="342900" indent="-342900">
              <a:spcBef>
                <a:spcPts val="0"/>
              </a:spcBef>
              <a:buFont typeface="Arial" panose="020B0604020202020204" pitchFamily="34" charset="0"/>
              <a:buChar char="•"/>
            </a:pPr>
            <a:r>
              <a:rPr lang="en-US" sz="3200" dirty="0">
                <a:solidFill>
                  <a:srgbClr val="070C11"/>
                </a:solidFill>
              </a:rPr>
              <a:t>Fill this out and include with proposal package.</a:t>
            </a:r>
          </a:p>
          <a:p>
            <a:pPr marL="342900" indent="-342900">
              <a:spcBef>
                <a:spcPts val="0"/>
              </a:spcBef>
              <a:buFont typeface="Arial" panose="020B0604020202020204" pitchFamily="34" charset="0"/>
              <a:buChar char="•"/>
            </a:pPr>
            <a:r>
              <a:rPr lang="en-US" sz="3200" dirty="0">
                <a:solidFill>
                  <a:srgbClr val="070C11"/>
                </a:solidFill>
              </a:rPr>
              <a:t>Must be signed in blue ink by the official authorized to sign the application.</a:t>
            </a:r>
          </a:p>
        </p:txBody>
      </p:sp>
      <p:sp>
        <p:nvSpPr>
          <p:cNvPr id="4" name="Title 3"/>
          <p:cNvSpPr>
            <a:spLocks noGrp="1"/>
          </p:cNvSpPr>
          <p:nvPr>
            <p:ph type="title"/>
          </p:nvPr>
        </p:nvSpPr>
        <p:spPr>
          <a:xfrm>
            <a:off x="914400" y="914400"/>
            <a:ext cx="8077200" cy="1143000"/>
          </a:xfrm>
        </p:spPr>
        <p:txBody>
          <a:bodyPr/>
          <a:lstStyle/>
          <a:p>
            <a:pPr algn="l"/>
            <a:r>
              <a:rPr lang="en-US" sz="4000" cap="none" dirty="0"/>
              <a:t>3. Applicant Information Form</a:t>
            </a:r>
          </a:p>
        </p:txBody>
      </p:sp>
    </p:spTree>
    <p:extLst>
      <p:ext uri="{BB962C8B-B14F-4D97-AF65-F5344CB8AC3E}">
        <p14:creationId xmlns:p14="http://schemas.microsoft.com/office/powerpoint/2010/main" val="21617142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447800" y="2133601"/>
            <a:ext cx="7239000" cy="2971800"/>
          </a:xfrm>
        </p:spPr>
        <p:txBody>
          <a:bodyPr/>
          <a:lstStyle/>
          <a:p>
            <a:pPr marL="342900" indent="-342900">
              <a:spcBef>
                <a:spcPts val="0"/>
              </a:spcBef>
              <a:buFont typeface="Arial" panose="020B0604020202020204" pitchFamily="34" charset="0"/>
              <a:buChar char="•"/>
            </a:pPr>
            <a:endParaRPr lang="en-US" sz="1000" dirty="0">
              <a:solidFill>
                <a:srgbClr val="070C11"/>
              </a:solidFill>
            </a:endParaRPr>
          </a:p>
          <a:p>
            <a:pPr marL="342900" indent="-342900">
              <a:spcBef>
                <a:spcPts val="0"/>
              </a:spcBef>
              <a:buFont typeface="Arial" panose="020B0604020202020204" pitchFamily="34" charset="0"/>
              <a:buChar char="•"/>
            </a:pPr>
            <a:r>
              <a:rPr lang="en-US" sz="3200" dirty="0">
                <a:solidFill>
                  <a:srgbClr val="070C11"/>
                </a:solidFill>
              </a:rPr>
              <a:t>Refer back to pages 25-29 for what to include in each section.</a:t>
            </a:r>
          </a:p>
          <a:p>
            <a:pPr marL="342900" indent="-342900">
              <a:spcBef>
                <a:spcPts val="0"/>
              </a:spcBef>
              <a:buFont typeface="Arial" panose="020B0604020202020204" pitchFamily="34" charset="0"/>
              <a:buChar char="•"/>
            </a:pPr>
            <a:endParaRPr lang="en-US" sz="1000" dirty="0">
              <a:solidFill>
                <a:srgbClr val="070C11"/>
              </a:solidFill>
            </a:endParaRPr>
          </a:p>
          <a:p>
            <a:pPr marL="342900" indent="-342900">
              <a:spcBef>
                <a:spcPts val="0"/>
              </a:spcBef>
              <a:buFont typeface="Arial" panose="020B0604020202020204" pitchFamily="34" charset="0"/>
              <a:buChar char="•"/>
            </a:pPr>
            <a:r>
              <a:rPr lang="en-US" sz="3200" dirty="0">
                <a:solidFill>
                  <a:srgbClr val="070C11"/>
                </a:solidFill>
              </a:rPr>
              <a:t>Use the pre-formatted template that is provided.</a:t>
            </a:r>
          </a:p>
          <a:p>
            <a:pPr marL="342900" indent="-342900">
              <a:spcBef>
                <a:spcPts val="0"/>
              </a:spcBef>
              <a:buFont typeface="Arial" panose="020B0604020202020204" pitchFamily="34" charset="0"/>
              <a:buChar char="•"/>
            </a:pPr>
            <a:endParaRPr lang="en-US" sz="1000" dirty="0">
              <a:solidFill>
                <a:srgbClr val="070C11"/>
              </a:solidFill>
            </a:endParaRPr>
          </a:p>
          <a:p>
            <a:pPr marL="342900" indent="-342900">
              <a:spcBef>
                <a:spcPts val="0"/>
              </a:spcBef>
              <a:buFont typeface="Arial" panose="020B0604020202020204" pitchFamily="34" charset="0"/>
              <a:buChar char="•"/>
            </a:pPr>
            <a:r>
              <a:rPr lang="en-US" sz="3200" dirty="0">
                <a:solidFill>
                  <a:srgbClr val="070C11"/>
                </a:solidFill>
              </a:rPr>
              <a:t>May not exceed 12 pages.</a:t>
            </a:r>
            <a:endParaRPr lang="en-US" sz="2800" dirty="0">
              <a:solidFill>
                <a:srgbClr val="070C11"/>
              </a:solidFill>
            </a:endParaRPr>
          </a:p>
        </p:txBody>
      </p:sp>
      <p:sp>
        <p:nvSpPr>
          <p:cNvPr id="4" name="Title 3"/>
          <p:cNvSpPr>
            <a:spLocks noGrp="1"/>
          </p:cNvSpPr>
          <p:nvPr>
            <p:ph type="title"/>
          </p:nvPr>
        </p:nvSpPr>
        <p:spPr>
          <a:xfrm>
            <a:off x="1088571" y="990601"/>
            <a:ext cx="8077200" cy="1143000"/>
          </a:xfrm>
        </p:spPr>
        <p:txBody>
          <a:bodyPr/>
          <a:lstStyle/>
          <a:p>
            <a:pPr algn="l"/>
            <a:r>
              <a:rPr lang="en-US" sz="4000" cap="none" dirty="0"/>
              <a:t>4. Proposal Narrative</a:t>
            </a:r>
          </a:p>
        </p:txBody>
      </p:sp>
    </p:spTree>
    <p:extLst>
      <p:ext uri="{BB962C8B-B14F-4D97-AF65-F5344CB8AC3E}">
        <p14:creationId xmlns:p14="http://schemas.microsoft.com/office/powerpoint/2010/main" val="30344316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447800" y="2133601"/>
            <a:ext cx="7239000" cy="2971800"/>
          </a:xfrm>
        </p:spPr>
        <p:txBody>
          <a:bodyPr/>
          <a:lstStyle/>
          <a:p>
            <a:pPr marL="342900" indent="-342900">
              <a:spcBef>
                <a:spcPts val="0"/>
              </a:spcBef>
              <a:buFont typeface="Arial" panose="020B0604020202020204" pitchFamily="34" charset="0"/>
              <a:buChar char="•"/>
            </a:pPr>
            <a:endParaRPr lang="en-US" sz="1000" dirty="0">
              <a:solidFill>
                <a:srgbClr val="070C11"/>
              </a:solidFill>
            </a:endParaRPr>
          </a:p>
          <a:p>
            <a:pPr marL="342900" indent="-342900">
              <a:spcBef>
                <a:spcPts val="0"/>
              </a:spcBef>
              <a:buFont typeface="Arial" panose="020B0604020202020204" pitchFamily="34" charset="0"/>
              <a:buChar char="•"/>
            </a:pPr>
            <a:r>
              <a:rPr lang="en-US" sz="3200" dirty="0">
                <a:solidFill>
                  <a:srgbClr val="070C11"/>
                </a:solidFill>
              </a:rPr>
              <a:t>Instructions on page 86.</a:t>
            </a:r>
          </a:p>
          <a:p>
            <a:pPr marL="342900" indent="-342900">
              <a:spcBef>
                <a:spcPts val="0"/>
              </a:spcBef>
              <a:buFont typeface="Arial" panose="020B0604020202020204" pitchFamily="34" charset="0"/>
              <a:buChar char="•"/>
            </a:pPr>
            <a:endParaRPr lang="en-US" sz="1000" dirty="0">
              <a:solidFill>
                <a:srgbClr val="070C11"/>
              </a:solidFill>
            </a:endParaRPr>
          </a:p>
          <a:p>
            <a:pPr marL="342900" indent="-342900">
              <a:spcBef>
                <a:spcPts val="0"/>
              </a:spcBef>
              <a:buFont typeface="Arial" panose="020B0604020202020204" pitchFamily="34" charset="0"/>
              <a:buChar char="•"/>
            </a:pPr>
            <a:r>
              <a:rPr lang="en-US" sz="3200" dirty="0">
                <a:solidFill>
                  <a:srgbClr val="070C11"/>
                </a:solidFill>
              </a:rPr>
              <a:t>1 page only</a:t>
            </a:r>
          </a:p>
          <a:p>
            <a:pPr marL="342900" indent="-342900">
              <a:spcBef>
                <a:spcPts val="0"/>
              </a:spcBef>
              <a:buFont typeface="Arial" panose="020B0604020202020204" pitchFamily="34" charset="0"/>
              <a:buChar char="•"/>
            </a:pPr>
            <a:endParaRPr lang="en-US" sz="1000" dirty="0">
              <a:solidFill>
                <a:srgbClr val="070C11"/>
              </a:solidFill>
            </a:endParaRPr>
          </a:p>
          <a:p>
            <a:pPr marL="342900" indent="-342900">
              <a:spcBef>
                <a:spcPts val="0"/>
              </a:spcBef>
              <a:buFont typeface="Arial" panose="020B0604020202020204" pitchFamily="34" charset="0"/>
              <a:buChar char="•"/>
            </a:pPr>
            <a:r>
              <a:rPr lang="en-US" sz="3200" dirty="0">
                <a:solidFill>
                  <a:srgbClr val="070C11"/>
                </a:solidFill>
              </a:rPr>
              <a:t>Use the pre-formatted template that is provided.</a:t>
            </a:r>
            <a:endParaRPr lang="en-US" sz="2800" dirty="0">
              <a:solidFill>
                <a:srgbClr val="070C11"/>
              </a:solidFill>
            </a:endParaRPr>
          </a:p>
        </p:txBody>
      </p:sp>
      <p:sp>
        <p:nvSpPr>
          <p:cNvPr id="4" name="Title 3"/>
          <p:cNvSpPr>
            <a:spLocks noGrp="1"/>
          </p:cNvSpPr>
          <p:nvPr>
            <p:ph type="title"/>
          </p:nvPr>
        </p:nvSpPr>
        <p:spPr>
          <a:xfrm>
            <a:off x="1088571" y="990601"/>
            <a:ext cx="8077200" cy="1143000"/>
          </a:xfrm>
        </p:spPr>
        <p:txBody>
          <a:bodyPr/>
          <a:lstStyle/>
          <a:p>
            <a:pPr algn="l"/>
            <a:r>
              <a:rPr lang="en-US" sz="4000" cap="none" dirty="0"/>
              <a:t>5. Project Work Plan</a:t>
            </a:r>
          </a:p>
        </p:txBody>
      </p:sp>
    </p:spTree>
    <p:extLst>
      <p:ext uri="{BB962C8B-B14F-4D97-AF65-F5344CB8AC3E}">
        <p14:creationId xmlns:p14="http://schemas.microsoft.com/office/powerpoint/2010/main" val="3040638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219200" y="1600200"/>
            <a:ext cx="7696200" cy="4495799"/>
          </a:xfrm>
        </p:spPr>
        <p:txBody>
          <a:bodyPr/>
          <a:lstStyle/>
          <a:p>
            <a:pPr marL="342900" indent="-342900">
              <a:spcBef>
                <a:spcPts val="0"/>
              </a:spcBef>
              <a:buFont typeface="Wingdings" panose="05000000000000000000" pitchFamily="2" charset="2"/>
              <a:buChar char="v"/>
            </a:pPr>
            <a:r>
              <a:rPr lang="en-US" sz="3200" dirty="0">
                <a:solidFill>
                  <a:srgbClr val="090807"/>
                </a:solidFill>
              </a:rPr>
              <a:t> Funded annually via Budget Act</a:t>
            </a:r>
          </a:p>
          <a:p>
            <a:pPr>
              <a:spcBef>
                <a:spcPts val="0"/>
              </a:spcBef>
            </a:pPr>
            <a:endParaRPr lang="en-US" sz="1000" dirty="0">
              <a:solidFill>
                <a:srgbClr val="090807"/>
              </a:solidFill>
            </a:endParaRPr>
          </a:p>
          <a:p>
            <a:pPr marL="342900" indent="-342900">
              <a:spcBef>
                <a:spcPts val="0"/>
              </a:spcBef>
              <a:buFont typeface="Wingdings" panose="05000000000000000000" pitchFamily="2" charset="2"/>
              <a:buChar char="v"/>
            </a:pPr>
            <a:r>
              <a:rPr lang="en-US" sz="3200" dirty="0">
                <a:solidFill>
                  <a:srgbClr val="090807"/>
                </a:solidFill>
              </a:rPr>
              <a:t> Added into statute with AB 1603</a:t>
            </a:r>
          </a:p>
          <a:p>
            <a:pPr marL="342900" indent="-342900">
              <a:spcBef>
                <a:spcPts val="0"/>
              </a:spcBef>
              <a:buFont typeface="Wingdings" panose="05000000000000000000" pitchFamily="2" charset="2"/>
              <a:buChar char="v"/>
            </a:pPr>
            <a:endParaRPr lang="en-US" sz="1000" dirty="0">
              <a:solidFill>
                <a:srgbClr val="090807"/>
              </a:solidFill>
            </a:endParaRPr>
          </a:p>
          <a:p>
            <a:pPr marL="342900" indent="-342900">
              <a:spcBef>
                <a:spcPts val="0"/>
              </a:spcBef>
              <a:buFont typeface="Wingdings" panose="05000000000000000000" pitchFamily="2" charset="2"/>
              <a:buChar char="v"/>
            </a:pPr>
            <a:r>
              <a:rPr lang="en-US" sz="3200" dirty="0">
                <a:solidFill>
                  <a:srgbClr val="090807"/>
                </a:solidFill>
              </a:rPr>
              <a:t> Purpose: </a:t>
            </a:r>
            <a:r>
              <a:rPr lang="en-US" sz="2800" dirty="0">
                <a:solidFill>
                  <a:srgbClr val="1E3C78"/>
                </a:solidFill>
              </a:rPr>
              <a:t>“Improve public health and safety by supporting effective violence reduction initiatives in communities… disproportionately impacted by violence, particularly group-member involved homicides, shootings and aggravated assaults.”</a:t>
            </a:r>
          </a:p>
          <a:p>
            <a:pPr>
              <a:spcBef>
                <a:spcPts val="0"/>
              </a:spcBef>
            </a:pPr>
            <a:endParaRPr lang="en-US" sz="2800" dirty="0">
              <a:solidFill>
                <a:srgbClr val="090807"/>
              </a:solidFill>
            </a:endParaRPr>
          </a:p>
          <a:p>
            <a:pPr marL="342900" indent="-342900">
              <a:spcBef>
                <a:spcPts val="0"/>
              </a:spcBef>
              <a:buFont typeface="Wingdings" panose="05000000000000000000" pitchFamily="2" charset="2"/>
              <a:buChar char="v"/>
            </a:pPr>
            <a:endParaRPr lang="en-US" sz="2400" dirty="0">
              <a:solidFill>
                <a:srgbClr val="090807"/>
              </a:solidFill>
            </a:endParaRPr>
          </a:p>
          <a:p>
            <a:pPr>
              <a:spcBef>
                <a:spcPts val="0"/>
              </a:spcBef>
            </a:pPr>
            <a:endParaRPr lang="en-US" b="1" dirty="0">
              <a:solidFill>
                <a:srgbClr val="090807"/>
              </a:solidFill>
            </a:endParaRPr>
          </a:p>
        </p:txBody>
      </p:sp>
      <p:sp>
        <p:nvSpPr>
          <p:cNvPr id="4" name="Title 3"/>
          <p:cNvSpPr>
            <a:spLocks noGrp="1"/>
          </p:cNvSpPr>
          <p:nvPr>
            <p:ph type="title"/>
          </p:nvPr>
        </p:nvSpPr>
        <p:spPr>
          <a:xfrm>
            <a:off x="533400" y="457200"/>
            <a:ext cx="8229600" cy="838200"/>
          </a:xfrm>
        </p:spPr>
        <p:txBody>
          <a:bodyPr/>
          <a:lstStyle/>
          <a:p>
            <a:r>
              <a:rPr lang="en-US" sz="4000" cap="none" dirty="0"/>
              <a:t>About CalVIP</a:t>
            </a:r>
          </a:p>
        </p:txBody>
      </p:sp>
      <p:cxnSp>
        <p:nvCxnSpPr>
          <p:cNvPr id="3" name="Straight Connector 2"/>
          <p:cNvCxnSpPr/>
          <p:nvPr/>
        </p:nvCxnSpPr>
        <p:spPr bwMode="auto">
          <a:xfrm>
            <a:off x="2819400" y="1295400"/>
            <a:ext cx="3810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4257339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371600" y="2057400"/>
            <a:ext cx="7543800" cy="4191000"/>
          </a:xfrm>
        </p:spPr>
        <p:txBody>
          <a:bodyPr/>
          <a:lstStyle/>
          <a:p>
            <a:pPr marL="342900" indent="-342900">
              <a:buFont typeface="Arial" panose="020B0604020202020204" pitchFamily="34" charset="0"/>
              <a:buChar char="•"/>
            </a:pPr>
            <a:r>
              <a:rPr lang="en-US" sz="2800" dirty="0">
                <a:solidFill>
                  <a:srgbClr val="070C11"/>
                </a:solidFill>
              </a:rPr>
              <a:t>Detailed instructions listed on the Instructions tab of the Excel workbook.</a:t>
            </a:r>
          </a:p>
          <a:p>
            <a:r>
              <a:rPr lang="en-US" sz="1050" b="1" dirty="0">
                <a:solidFill>
                  <a:srgbClr val="070C11"/>
                </a:solidFill>
              </a:rPr>
              <a:t> </a:t>
            </a:r>
            <a:endParaRPr lang="en-US" sz="1050" dirty="0">
              <a:solidFill>
                <a:srgbClr val="070C11"/>
              </a:solidFill>
            </a:endParaRPr>
          </a:p>
          <a:p>
            <a:pPr marL="342900" indent="-342900">
              <a:buFont typeface="Arial" panose="020B0604020202020204" pitchFamily="34" charset="0"/>
              <a:buChar char="•"/>
            </a:pPr>
            <a:r>
              <a:rPr lang="en-US" sz="2800" dirty="0">
                <a:solidFill>
                  <a:srgbClr val="070C11"/>
                </a:solidFill>
              </a:rPr>
              <a:t>The Budget Attachment may not exceed </a:t>
            </a:r>
            <a:r>
              <a:rPr lang="en-US" sz="2800" b="1" dirty="0">
                <a:solidFill>
                  <a:srgbClr val="070C11"/>
                </a:solidFill>
              </a:rPr>
              <a:t>four (4) pages</a:t>
            </a:r>
            <a:r>
              <a:rPr lang="en-US" sz="2800" dirty="0">
                <a:solidFill>
                  <a:srgbClr val="070C11"/>
                </a:solidFill>
              </a:rPr>
              <a:t> total.</a:t>
            </a:r>
          </a:p>
          <a:p>
            <a:pPr marL="342900" indent="-342900">
              <a:buFont typeface="Arial" panose="020B0604020202020204" pitchFamily="34" charset="0"/>
              <a:buChar char="•"/>
            </a:pPr>
            <a:endParaRPr lang="en-US" sz="1050" dirty="0">
              <a:solidFill>
                <a:srgbClr val="070C11"/>
              </a:solidFill>
            </a:endParaRPr>
          </a:p>
          <a:p>
            <a:pPr marL="342900" indent="-342900">
              <a:buFont typeface="Arial" panose="020B0604020202020204" pitchFamily="34" charset="0"/>
              <a:buChar char="•"/>
            </a:pPr>
            <a:r>
              <a:rPr lang="en-US" sz="2800" u="sng" dirty="0">
                <a:solidFill>
                  <a:srgbClr val="070C11"/>
                </a:solidFill>
              </a:rPr>
              <a:t>See page 29 for corresponding Rating Factors and Rating Criteria.</a:t>
            </a:r>
            <a:endParaRPr lang="en-US" sz="2800" dirty="0">
              <a:solidFill>
                <a:srgbClr val="070C11"/>
              </a:solidFill>
            </a:endParaRPr>
          </a:p>
          <a:p>
            <a:pPr marL="342900" indent="-342900">
              <a:spcBef>
                <a:spcPts val="0"/>
              </a:spcBef>
              <a:buFont typeface="Arial" panose="020B0604020202020204" pitchFamily="34" charset="0"/>
              <a:buChar char="•"/>
            </a:pPr>
            <a:endParaRPr lang="en-US" sz="3600" dirty="0">
              <a:solidFill>
                <a:srgbClr val="070C11"/>
              </a:solidFill>
            </a:endParaRPr>
          </a:p>
          <a:p>
            <a:pPr marL="342900" indent="-342900">
              <a:spcBef>
                <a:spcPts val="0"/>
              </a:spcBef>
              <a:buFont typeface="Arial" panose="020B0604020202020204" pitchFamily="34" charset="0"/>
              <a:buChar char="•"/>
            </a:pPr>
            <a:endParaRPr lang="en-US" sz="1050" dirty="0">
              <a:solidFill>
                <a:srgbClr val="070C11"/>
              </a:solidFill>
            </a:endParaRPr>
          </a:p>
          <a:p>
            <a:pPr marL="342900" indent="-342900">
              <a:spcBef>
                <a:spcPts val="0"/>
              </a:spcBef>
              <a:buFont typeface="Arial" panose="020B0604020202020204" pitchFamily="34" charset="0"/>
              <a:buChar char="•"/>
            </a:pPr>
            <a:endParaRPr lang="en-US" sz="1050" dirty="0">
              <a:solidFill>
                <a:srgbClr val="070C11"/>
              </a:solidFill>
            </a:endParaRPr>
          </a:p>
        </p:txBody>
      </p:sp>
      <p:sp>
        <p:nvSpPr>
          <p:cNvPr id="4" name="Title 3"/>
          <p:cNvSpPr>
            <a:spLocks noGrp="1"/>
          </p:cNvSpPr>
          <p:nvPr>
            <p:ph type="title"/>
          </p:nvPr>
        </p:nvSpPr>
        <p:spPr>
          <a:xfrm>
            <a:off x="1219200" y="762000"/>
            <a:ext cx="8077200" cy="1143000"/>
          </a:xfrm>
        </p:spPr>
        <p:txBody>
          <a:bodyPr/>
          <a:lstStyle/>
          <a:p>
            <a:pPr algn="l"/>
            <a:r>
              <a:rPr lang="en-US" sz="4000" cap="none" dirty="0"/>
              <a:t>6. Budget Attachment</a:t>
            </a:r>
          </a:p>
        </p:txBody>
      </p:sp>
    </p:spTree>
    <p:extLst>
      <p:ext uri="{BB962C8B-B14F-4D97-AF65-F5344CB8AC3E}">
        <p14:creationId xmlns:p14="http://schemas.microsoft.com/office/powerpoint/2010/main" val="18975934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409700" y="1480457"/>
            <a:ext cx="7543800" cy="4191000"/>
          </a:xfrm>
        </p:spPr>
        <p:txBody>
          <a:bodyPr/>
          <a:lstStyle/>
          <a:p>
            <a:pPr>
              <a:spcBef>
                <a:spcPts val="0"/>
              </a:spcBef>
            </a:pPr>
            <a:r>
              <a:rPr lang="en-US" sz="3200" dirty="0">
                <a:solidFill>
                  <a:srgbClr val="070C11"/>
                </a:solidFill>
              </a:rPr>
              <a:t>All Applicants:</a:t>
            </a:r>
          </a:p>
          <a:p>
            <a:pPr>
              <a:spcBef>
                <a:spcPts val="0"/>
              </a:spcBef>
            </a:pPr>
            <a:endParaRPr lang="en-US" sz="1000" dirty="0">
              <a:solidFill>
                <a:srgbClr val="BF962F"/>
              </a:solidFill>
            </a:endParaRPr>
          </a:p>
          <a:p>
            <a:pPr lvl="1">
              <a:spcBef>
                <a:spcPts val="0"/>
              </a:spcBef>
            </a:pPr>
            <a:r>
              <a:rPr lang="en-US" sz="3200" dirty="0">
                <a:solidFill>
                  <a:srgbClr val="1E3C78"/>
                </a:solidFill>
              </a:rPr>
              <a:t>7. Appendix B</a:t>
            </a:r>
          </a:p>
          <a:p>
            <a:pPr lvl="1">
              <a:spcBef>
                <a:spcPts val="0"/>
              </a:spcBef>
            </a:pPr>
            <a:r>
              <a:rPr lang="en-US" sz="3200" dirty="0">
                <a:solidFill>
                  <a:srgbClr val="1E3C78"/>
                </a:solidFill>
              </a:rPr>
              <a:t>8. Appendix F</a:t>
            </a:r>
          </a:p>
          <a:p>
            <a:pPr lvl="1">
              <a:spcBef>
                <a:spcPts val="0"/>
              </a:spcBef>
            </a:pPr>
            <a:r>
              <a:rPr lang="en-US" sz="3200" dirty="0">
                <a:solidFill>
                  <a:srgbClr val="1E3C78"/>
                </a:solidFill>
              </a:rPr>
              <a:t>9. Appendix L</a:t>
            </a:r>
            <a:endParaRPr lang="en-US" sz="1050" dirty="0">
              <a:solidFill>
                <a:srgbClr val="1E3C78"/>
              </a:solidFill>
            </a:endParaRPr>
          </a:p>
          <a:p>
            <a:pPr marL="457200" indent="-457200">
              <a:spcBef>
                <a:spcPts val="0"/>
              </a:spcBef>
              <a:buFont typeface="Arial" panose="020B0604020202020204" pitchFamily="34" charset="0"/>
              <a:buChar char="•"/>
            </a:pPr>
            <a:endParaRPr lang="en-US" sz="1200" dirty="0">
              <a:solidFill>
                <a:srgbClr val="070C11"/>
              </a:solidFill>
            </a:endParaRPr>
          </a:p>
          <a:p>
            <a:pPr>
              <a:spcBef>
                <a:spcPts val="0"/>
              </a:spcBef>
            </a:pPr>
            <a:r>
              <a:rPr lang="en-US" sz="3200" dirty="0">
                <a:solidFill>
                  <a:srgbClr val="070C11"/>
                </a:solidFill>
              </a:rPr>
              <a:t>City Applicants Only:</a:t>
            </a:r>
          </a:p>
          <a:p>
            <a:pPr lvl="1">
              <a:spcBef>
                <a:spcPts val="0"/>
              </a:spcBef>
            </a:pPr>
            <a:endParaRPr lang="en-US" sz="800" dirty="0">
              <a:solidFill>
                <a:srgbClr val="BF962F"/>
              </a:solidFill>
            </a:endParaRPr>
          </a:p>
          <a:p>
            <a:pPr lvl="1">
              <a:spcBef>
                <a:spcPts val="0"/>
              </a:spcBef>
            </a:pPr>
            <a:r>
              <a:rPr lang="en-US" sz="3200" dirty="0">
                <a:solidFill>
                  <a:srgbClr val="1E3C78"/>
                </a:solidFill>
              </a:rPr>
              <a:t>10. Attachment G</a:t>
            </a:r>
          </a:p>
          <a:p>
            <a:pPr lvl="1">
              <a:spcBef>
                <a:spcPts val="0"/>
              </a:spcBef>
            </a:pPr>
            <a:r>
              <a:rPr lang="en-US" sz="3200" dirty="0">
                <a:solidFill>
                  <a:srgbClr val="1E3C78"/>
                </a:solidFill>
              </a:rPr>
              <a:t>11. Appendix H</a:t>
            </a:r>
          </a:p>
          <a:p>
            <a:pPr>
              <a:spcBef>
                <a:spcPts val="0"/>
              </a:spcBef>
            </a:pPr>
            <a:endParaRPr lang="en-US" dirty="0">
              <a:solidFill>
                <a:srgbClr val="070C11"/>
              </a:solidFill>
            </a:endParaRPr>
          </a:p>
          <a:p>
            <a:pPr>
              <a:spcBef>
                <a:spcPts val="0"/>
              </a:spcBef>
            </a:pPr>
            <a:r>
              <a:rPr lang="en-US" sz="3200" i="1" dirty="0">
                <a:solidFill>
                  <a:srgbClr val="070C11"/>
                </a:solidFill>
              </a:rPr>
              <a:t>No other attachments are allowed!</a:t>
            </a:r>
          </a:p>
        </p:txBody>
      </p:sp>
      <p:sp>
        <p:nvSpPr>
          <p:cNvPr id="4" name="Title 3"/>
          <p:cNvSpPr>
            <a:spLocks noGrp="1"/>
          </p:cNvSpPr>
          <p:nvPr>
            <p:ph type="title"/>
          </p:nvPr>
        </p:nvSpPr>
        <p:spPr>
          <a:xfrm>
            <a:off x="1143000" y="533400"/>
            <a:ext cx="7543800" cy="914400"/>
          </a:xfrm>
        </p:spPr>
        <p:txBody>
          <a:bodyPr/>
          <a:lstStyle/>
          <a:p>
            <a:pPr algn="l"/>
            <a:r>
              <a:rPr lang="en-US" cap="none" dirty="0"/>
              <a:t>7. - 11. Required Attachments</a:t>
            </a:r>
          </a:p>
        </p:txBody>
      </p:sp>
    </p:spTree>
    <p:extLst>
      <p:ext uri="{BB962C8B-B14F-4D97-AF65-F5344CB8AC3E}">
        <p14:creationId xmlns:p14="http://schemas.microsoft.com/office/powerpoint/2010/main" val="14964693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295400" y="914400"/>
            <a:ext cx="7620000" cy="4870373"/>
          </a:xfrm>
        </p:spPr>
        <p:txBody>
          <a:bodyPr/>
          <a:lstStyle/>
          <a:p>
            <a:pPr>
              <a:spcBef>
                <a:spcPts val="0"/>
              </a:spcBef>
            </a:pPr>
            <a:r>
              <a:rPr lang="en-US" sz="3800" b="1" dirty="0">
                <a:solidFill>
                  <a:srgbClr val="090807"/>
                </a:solidFill>
              </a:rPr>
              <a:t>Proposals due: </a:t>
            </a:r>
            <a:r>
              <a:rPr lang="en-US" sz="3800" b="1" u="sng" dirty="0">
                <a:solidFill>
                  <a:srgbClr val="BF962F"/>
                </a:solidFill>
              </a:rPr>
              <a:t>April 10, 2020</a:t>
            </a:r>
          </a:p>
          <a:p>
            <a:pPr marL="342900" indent="-342900">
              <a:spcBef>
                <a:spcPts val="0"/>
              </a:spcBef>
              <a:buFont typeface="Wingdings" panose="05000000000000000000" pitchFamily="2" charset="2"/>
              <a:buChar char="v"/>
            </a:pPr>
            <a:endParaRPr lang="en-US" sz="1000" u="sng" dirty="0">
              <a:solidFill>
                <a:srgbClr val="1E3C78"/>
              </a:solidFill>
            </a:endParaRPr>
          </a:p>
          <a:p>
            <a:pPr marL="742950" lvl="1" indent="-285750">
              <a:buFont typeface="Arial" panose="020B0604020202020204" pitchFamily="34" charset="0"/>
              <a:buChar char="•"/>
            </a:pPr>
            <a:r>
              <a:rPr lang="en-US" sz="2800" dirty="0">
                <a:solidFill>
                  <a:srgbClr val="1E3C78"/>
                </a:solidFill>
              </a:rPr>
              <a:t>One PDF file with Proposal Narrative and all required attachments.</a:t>
            </a:r>
          </a:p>
          <a:p>
            <a:pPr lvl="1"/>
            <a:endParaRPr lang="en-US" sz="900" dirty="0">
              <a:solidFill>
                <a:srgbClr val="1E3C78"/>
              </a:solidFill>
            </a:endParaRPr>
          </a:p>
          <a:p>
            <a:pPr marL="742950" lvl="1" indent="-285750">
              <a:buFont typeface="Arial" panose="020B0604020202020204" pitchFamily="34" charset="0"/>
              <a:buChar char="•"/>
            </a:pPr>
            <a:r>
              <a:rPr lang="en-US" sz="2800" dirty="0">
                <a:solidFill>
                  <a:srgbClr val="1E3C78"/>
                </a:solidFill>
              </a:rPr>
              <a:t>Budget Attachment in Excel. </a:t>
            </a:r>
            <a:r>
              <a:rPr lang="en-US" sz="2800" u="sng" dirty="0">
                <a:solidFill>
                  <a:srgbClr val="1E3C78"/>
                </a:solidFill>
              </a:rPr>
              <a:t>Do not submit the Budget Attachment as a PDF.</a:t>
            </a:r>
          </a:p>
          <a:p>
            <a:pPr lvl="1"/>
            <a:endParaRPr lang="en-US" sz="1600" b="1" u="sng" dirty="0">
              <a:solidFill>
                <a:srgbClr val="1E3C78"/>
              </a:solidFill>
            </a:endParaRPr>
          </a:p>
          <a:p>
            <a:pPr lvl="1"/>
            <a:r>
              <a:rPr lang="en-US" sz="3800" b="1" dirty="0">
                <a:solidFill>
                  <a:srgbClr val="070C11"/>
                </a:solidFill>
              </a:rPr>
              <a:t>Submit by email to:</a:t>
            </a:r>
          </a:p>
          <a:p>
            <a:pPr lvl="1"/>
            <a:r>
              <a:rPr lang="en-US" sz="3600" b="1" dirty="0">
                <a:solidFill>
                  <a:srgbClr val="070C11"/>
                </a:solidFill>
              </a:rPr>
              <a:t> </a:t>
            </a:r>
            <a:r>
              <a:rPr lang="en-US" sz="3600" dirty="0">
                <a:solidFill>
                  <a:srgbClr val="BF962F"/>
                </a:solidFill>
                <a:hlinkClick r:id="rId3">
                  <a:extLst>
                    <a:ext uri="{A12FA001-AC4F-418D-AE19-62706E023703}">
                      <ahyp:hlinkClr xmlns:ahyp="http://schemas.microsoft.com/office/drawing/2018/hyperlinkcolor" val="tx"/>
                    </a:ext>
                  </a:extLst>
                </a:hlinkClick>
              </a:rPr>
              <a:t>CalVIP-3@bscc.ca.gov</a:t>
            </a:r>
            <a:r>
              <a:rPr lang="en-US" sz="3600" dirty="0">
                <a:solidFill>
                  <a:srgbClr val="BF962F"/>
                </a:solidFill>
              </a:rPr>
              <a:t> </a:t>
            </a:r>
            <a:endParaRPr lang="en-US" sz="2600" dirty="0">
              <a:solidFill>
                <a:srgbClr val="BF962F"/>
              </a:solidFill>
            </a:endParaRPr>
          </a:p>
        </p:txBody>
      </p:sp>
    </p:spTree>
    <p:extLst>
      <p:ext uri="{BB962C8B-B14F-4D97-AF65-F5344CB8AC3E}">
        <p14:creationId xmlns:p14="http://schemas.microsoft.com/office/powerpoint/2010/main" val="15763580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685800" y="1676400"/>
            <a:ext cx="8610600" cy="3200400"/>
          </a:xfrm>
        </p:spPr>
        <p:txBody>
          <a:bodyPr/>
          <a:lstStyle/>
          <a:p>
            <a:pPr>
              <a:spcBef>
                <a:spcPts val="0"/>
              </a:spcBef>
            </a:pPr>
            <a:endParaRPr lang="en-US" sz="1000" dirty="0">
              <a:solidFill>
                <a:srgbClr val="090807"/>
              </a:solidFill>
            </a:endParaRPr>
          </a:p>
          <a:p>
            <a:pPr>
              <a:spcBef>
                <a:spcPts val="0"/>
              </a:spcBef>
            </a:pPr>
            <a:r>
              <a:rPr lang="en-US" sz="4000" dirty="0">
                <a:solidFill>
                  <a:srgbClr val="090807"/>
                </a:solidFill>
              </a:rPr>
              <a:t>     Letter of Intent to Apply:</a:t>
            </a:r>
          </a:p>
          <a:p>
            <a:pPr>
              <a:spcBef>
                <a:spcPts val="0"/>
              </a:spcBef>
            </a:pPr>
            <a:endParaRPr lang="en-US" sz="1600" dirty="0">
              <a:solidFill>
                <a:srgbClr val="090807"/>
              </a:solidFill>
            </a:endParaRPr>
          </a:p>
          <a:p>
            <a:pPr marL="342900" indent="-342900">
              <a:spcBef>
                <a:spcPts val="0"/>
              </a:spcBef>
              <a:buFont typeface="Wingdings" panose="05000000000000000000" pitchFamily="2" charset="2"/>
              <a:buChar char="v"/>
            </a:pPr>
            <a:endParaRPr lang="en-US" sz="1600" dirty="0">
              <a:solidFill>
                <a:srgbClr val="090807"/>
              </a:solidFill>
            </a:endParaRPr>
          </a:p>
          <a:p>
            <a:pPr marL="800100" lvl="1" indent="-342900">
              <a:spcBef>
                <a:spcPts val="0"/>
              </a:spcBef>
              <a:buFont typeface="Arial" panose="020B0604020202020204" pitchFamily="34" charset="0"/>
              <a:buChar char="•"/>
            </a:pPr>
            <a:r>
              <a:rPr lang="en-US" sz="3600" dirty="0">
                <a:solidFill>
                  <a:srgbClr val="1E3C78"/>
                </a:solidFill>
              </a:rPr>
              <a:t>Please submit by March 13, 2020</a:t>
            </a:r>
          </a:p>
          <a:p>
            <a:pPr marL="800100" lvl="1" indent="-342900">
              <a:spcBef>
                <a:spcPts val="0"/>
              </a:spcBef>
              <a:buFont typeface="Arial" panose="020B0604020202020204" pitchFamily="34" charset="0"/>
              <a:buChar char="•"/>
            </a:pPr>
            <a:endParaRPr lang="en-US" sz="1050" dirty="0">
              <a:solidFill>
                <a:srgbClr val="1E3C78"/>
              </a:solidFill>
            </a:endParaRPr>
          </a:p>
          <a:p>
            <a:pPr marL="800100" lvl="1" indent="-342900">
              <a:spcBef>
                <a:spcPts val="0"/>
              </a:spcBef>
              <a:buFont typeface="Arial" panose="020B0604020202020204" pitchFamily="34" charset="0"/>
              <a:buChar char="•"/>
            </a:pPr>
            <a:r>
              <a:rPr lang="en-US" sz="3600" dirty="0">
                <a:solidFill>
                  <a:srgbClr val="1E3C78"/>
                </a:solidFill>
              </a:rPr>
              <a:t>Not required, but helps BSCC planning process</a:t>
            </a:r>
          </a:p>
          <a:p>
            <a:pPr marL="800100" lvl="1" indent="-342900">
              <a:spcBef>
                <a:spcPts val="0"/>
              </a:spcBef>
              <a:buFont typeface="Arial" panose="020B0604020202020204" pitchFamily="34" charset="0"/>
              <a:buChar char="•"/>
            </a:pPr>
            <a:endParaRPr lang="en-US" sz="1050" dirty="0">
              <a:solidFill>
                <a:srgbClr val="1E3C78"/>
              </a:solidFill>
            </a:endParaRPr>
          </a:p>
          <a:p>
            <a:pPr marL="800100" lvl="1" indent="-342900">
              <a:spcBef>
                <a:spcPts val="0"/>
              </a:spcBef>
              <a:buFont typeface="Arial" panose="020B0604020202020204" pitchFamily="34" charset="0"/>
              <a:buChar char="•"/>
            </a:pPr>
            <a:r>
              <a:rPr lang="en-US" sz="3600" dirty="0">
                <a:solidFill>
                  <a:srgbClr val="1E3C78"/>
                </a:solidFill>
              </a:rPr>
              <a:t>See pages 1-2 of RFP</a:t>
            </a:r>
          </a:p>
        </p:txBody>
      </p:sp>
    </p:spTree>
    <p:extLst>
      <p:ext uri="{BB962C8B-B14F-4D97-AF65-F5344CB8AC3E}">
        <p14:creationId xmlns:p14="http://schemas.microsoft.com/office/powerpoint/2010/main" val="15526543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447800"/>
            <a:ext cx="5949950" cy="3783013"/>
          </a:xfrm>
          <a:prstGeom prst="rect">
            <a:avLst/>
          </a:prstGeom>
          <a:noFill/>
          <a:ln w="9525">
            <a:noFill/>
            <a:miter lim="800000"/>
            <a:headEnd/>
            <a:tailEnd/>
          </a:ln>
        </p:spPr>
      </p:pic>
    </p:spTree>
    <p:extLst>
      <p:ext uri="{BB962C8B-B14F-4D97-AF65-F5344CB8AC3E}">
        <p14:creationId xmlns:p14="http://schemas.microsoft.com/office/powerpoint/2010/main" val="22463622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2514600"/>
            <a:ext cx="7010400" cy="2667000"/>
          </a:xfrm>
        </p:spPr>
        <p:txBody>
          <a:bodyPr/>
          <a:lstStyle/>
          <a:p>
            <a:pPr>
              <a:buClr>
                <a:schemeClr val="accent1"/>
              </a:buClr>
            </a:pPr>
            <a:r>
              <a:rPr lang="en-US" sz="3200" b="1" cap="none" dirty="0"/>
              <a:t>Additional questions may be submitted up until</a:t>
            </a:r>
            <a:br>
              <a:rPr lang="en-US" sz="3200" b="1" cap="none" dirty="0"/>
            </a:br>
            <a:r>
              <a:rPr lang="en-US" sz="3200" b="1" cap="none" dirty="0">
                <a:solidFill>
                  <a:srgbClr val="BF962F"/>
                </a:solidFill>
              </a:rPr>
              <a:t>March 27, 2020</a:t>
            </a:r>
            <a:br>
              <a:rPr lang="en-US" sz="3200" b="1" cap="none" dirty="0">
                <a:solidFill>
                  <a:srgbClr val="BF962F"/>
                </a:solidFill>
              </a:rPr>
            </a:br>
            <a:br>
              <a:rPr lang="en-US" sz="3200" b="1" cap="none" dirty="0"/>
            </a:br>
            <a:r>
              <a:rPr lang="en-US" sz="3200" b="1" cap="none" dirty="0"/>
              <a:t>BSCC will post final FAQ by </a:t>
            </a:r>
            <a:r>
              <a:rPr lang="en-US" sz="3200" b="1" cap="none" dirty="0">
                <a:solidFill>
                  <a:srgbClr val="BF962F"/>
                </a:solidFill>
              </a:rPr>
              <a:t>April 3, 2020</a:t>
            </a:r>
            <a:br>
              <a:rPr lang="en-US" sz="3200" b="1" cap="none" dirty="0"/>
            </a:br>
            <a:br>
              <a:rPr lang="en-US" sz="3200" b="1" cap="none" dirty="0"/>
            </a:br>
            <a:r>
              <a:rPr lang="en-US" sz="3200" b="1" cap="none" dirty="0"/>
              <a:t>Submit additional questions to:</a:t>
            </a:r>
            <a:br>
              <a:rPr lang="en-US" sz="3200" b="1" cap="none" dirty="0"/>
            </a:br>
            <a:r>
              <a:rPr lang="en-US" sz="3200" b="1" u="sng" cap="none" dirty="0">
                <a:solidFill>
                  <a:srgbClr val="0000FF"/>
                </a:solidFill>
              </a:rPr>
              <a:t>CalVIP-3@bscc.ca.gov</a:t>
            </a:r>
            <a:br>
              <a:rPr lang="en-US" sz="3200" b="1" cap="none" dirty="0"/>
            </a:br>
            <a:endParaRPr lang="en-US" sz="4800" b="1" cap="none" dirty="0"/>
          </a:p>
        </p:txBody>
      </p:sp>
    </p:spTree>
    <p:extLst>
      <p:ext uri="{BB962C8B-B14F-4D97-AF65-F5344CB8AC3E}">
        <p14:creationId xmlns:p14="http://schemas.microsoft.com/office/powerpoint/2010/main" val="1363673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295400" y="1828800"/>
            <a:ext cx="7315200" cy="3352800"/>
          </a:xfrm>
        </p:spPr>
        <p:txBody>
          <a:bodyPr/>
          <a:lstStyle/>
          <a:p>
            <a:pPr marL="342900" indent="-342900">
              <a:spcBef>
                <a:spcPts val="0"/>
              </a:spcBef>
              <a:buFont typeface="Wingdings" panose="05000000000000000000" pitchFamily="2" charset="2"/>
              <a:buChar char="v"/>
            </a:pPr>
            <a:r>
              <a:rPr lang="en-US" sz="3200" dirty="0">
                <a:solidFill>
                  <a:srgbClr val="070C11"/>
                </a:solidFill>
                <a:ea typeface="+mn-ea"/>
                <a:cs typeface="+mn-cs"/>
              </a:rPr>
              <a:t> Total $30 million in General Fund</a:t>
            </a:r>
            <a:r>
              <a:rPr lang="en-US" sz="3200" dirty="0">
                <a:solidFill>
                  <a:srgbClr val="070C11"/>
                </a:solidFill>
              </a:rPr>
              <a:t>:</a:t>
            </a:r>
          </a:p>
          <a:p>
            <a:pPr>
              <a:spcBef>
                <a:spcPts val="0"/>
              </a:spcBef>
            </a:pPr>
            <a:endParaRPr lang="en-US" sz="800" dirty="0">
              <a:solidFill>
                <a:srgbClr val="070C11"/>
              </a:solidFill>
              <a:ea typeface="+mn-ea"/>
              <a:cs typeface="+mn-cs"/>
            </a:endParaRPr>
          </a:p>
          <a:p>
            <a:pPr marL="800100" lvl="1" indent="-342900">
              <a:spcBef>
                <a:spcPts val="0"/>
              </a:spcBef>
              <a:buFont typeface="Arial" panose="020B0604020202020204" pitchFamily="34" charset="0"/>
              <a:buChar char="•"/>
            </a:pPr>
            <a:r>
              <a:rPr lang="en-US" sz="2800" dirty="0">
                <a:solidFill>
                  <a:srgbClr val="1E3C78"/>
                </a:solidFill>
              </a:rPr>
              <a:t>$1m non-competitive grant to L.A.</a:t>
            </a:r>
          </a:p>
          <a:p>
            <a:pPr lvl="1">
              <a:spcBef>
                <a:spcPts val="0"/>
              </a:spcBef>
            </a:pPr>
            <a:endParaRPr lang="en-US" sz="800" dirty="0">
              <a:solidFill>
                <a:srgbClr val="070C11"/>
              </a:solidFill>
            </a:endParaRPr>
          </a:p>
          <a:p>
            <a:pPr marL="800100" lvl="1" indent="-342900">
              <a:spcBef>
                <a:spcPts val="0"/>
              </a:spcBef>
              <a:buFont typeface="Arial" panose="020B0604020202020204" pitchFamily="34" charset="0"/>
              <a:buChar char="•"/>
            </a:pPr>
            <a:r>
              <a:rPr lang="en-US" sz="2800" dirty="0">
                <a:solidFill>
                  <a:srgbClr val="1E3C78"/>
                </a:solidFill>
                <a:ea typeface="+mn-ea"/>
                <a:cs typeface="+mn-cs"/>
              </a:rPr>
              <a:t>$3m set-aside for small cities</a:t>
            </a:r>
          </a:p>
          <a:p>
            <a:pPr marL="800100" lvl="1" indent="-342900">
              <a:spcBef>
                <a:spcPts val="0"/>
              </a:spcBef>
              <a:buFont typeface="Arial" panose="020B0604020202020204" pitchFamily="34" charset="0"/>
              <a:buChar char="•"/>
            </a:pPr>
            <a:endParaRPr lang="en-US" sz="800" dirty="0">
              <a:solidFill>
                <a:srgbClr val="1E3C78"/>
              </a:solidFill>
              <a:ea typeface="+mn-ea"/>
              <a:cs typeface="+mn-cs"/>
            </a:endParaRPr>
          </a:p>
          <a:p>
            <a:pPr marL="800100" lvl="1" indent="-342900">
              <a:spcBef>
                <a:spcPts val="0"/>
              </a:spcBef>
              <a:buFont typeface="Arial" panose="020B0604020202020204" pitchFamily="34" charset="0"/>
              <a:buChar char="•"/>
            </a:pPr>
            <a:r>
              <a:rPr lang="en-US" sz="2800" dirty="0">
                <a:solidFill>
                  <a:srgbClr val="1E3C78"/>
                </a:solidFill>
                <a:ea typeface="+mn-ea"/>
                <a:cs typeface="+mn-cs"/>
              </a:rPr>
              <a:t>$1.5m to BSCC for admin/evaluation</a:t>
            </a:r>
          </a:p>
          <a:p>
            <a:pPr marL="800100" lvl="1" indent="-342900">
              <a:spcBef>
                <a:spcPts val="0"/>
              </a:spcBef>
              <a:buFont typeface="Arial" panose="020B0604020202020204" pitchFamily="34" charset="0"/>
              <a:buChar char="•"/>
            </a:pPr>
            <a:endParaRPr lang="en-US" sz="1800" dirty="0">
              <a:solidFill>
                <a:srgbClr val="070C11"/>
              </a:solidFill>
              <a:ea typeface="+mn-ea"/>
              <a:cs typeface="+mn-cs"/>
            </a:endParaRPr>
          </a:p>
          <a:p>
            <a:pPr marL="342900" indent="-342900">
              <a:spcBef>
                <a:spcPts val="0"/>
              </a:spcBef>
              <a:buFont typeface="Wingdings" panose="05000000000000000000" pitchFamily="2" charset="2"/>
              <a:buChar char="v"/>
            </a:pPr>
            <a:r>
              <a:rPr lang="en-US" sz="3200" dirty="0">
                <a:solidFill>
                  <a:srgbClr val="070C11"/>
                </a:solidFill>
                <a:ea typeface="+mn-ea"/>
                <a:cs typeface="+mn-cs"/>
              </a:rPr>
              <a:t> $24.5 for all other applicants</a:t>
            </a:r>
          </a:p>
          <a:p>
            <a:pPr marL="342900" indent="-342900">
              <a:spcBef>
                <a:spcPts val="0"/>
              </a:spcBef>
              <a:buFont typeface="Wingdings" panose="05000000000000000000" pitchFamily="2" charset="2"/>
              <a:buChar char="v"/>
            </a:pPr>
            <a:endParaRPr lang="en-US" sz="800" dirty="0">
              <a:solidFill>
                <a:srgbClr val="070C11"/>
              </a:solidFill>
              <a:ea typeface="+mn-ea"/>
              <a:cs typeface="+mn-cs"/>
            </a:endParaRPr>
          </a:p>
          <a:p>
            <a:pPr marL="914400" lvl="1" indent="-457200">
              <a:spcBef>
                <a:spcPts val="0"/>
              </a:spcBef>
              <a:buFont typeface="Arial" panose="020B0604020202020204" pitchFamily="34" charset="0"/>
              <a:buChar char="•"/>
            </a:pPr>
            <a:r>
              <a:rPr lang="en-US" sz="2800" dirty="0">
                <a:solidFill>
                  <a:srgbClr val="1E3C78"/>
                </a:solidFill>
                <a:ea typeface="+mn-ea"/>
                <a:cs typeface="+mn-cs"/>
              </a:rPr>
              <a:t>Cities disproportionately impacted by violence</a:t>
            </a:r>
          </a:p>
          <a:p>
            <a:pPr marL="914400" lvl="1" indent="-457200">
              <a:spcBef>
                <a:spcPts val="0"/>
              </a:spcBef>
              <a:buFont typeface="Arial" panose="020B0604020202020204" pitchFamily="34" charset="0"/>
              <a:buChar char="•"/>
            </a:pPr>
            <a:endParaRPr lang="en-US" sz="800" dirty="0">
              <a:solidFill>
                <a:srgbClr val="1E3C78"/>
              </a:solidFill>
              <a:ea typeface="+mn-ea"/>
              <a:cs typeface="+mn-cs"/>
            </a:endParaRPr>
          </a:p>
          <a:p>
            <a:pPr marL="914400" lvl="1" indent="-457200">
              <a:spcBef>
                <a:spcPts val="0"/>
              </a:spcBef>
              <a:buFont typeface="Arial" panose="020B0604020202020204" pitchFamily="34" charset="0"/>
              <a:buChar char="•"/>
            </a:pPr>
            <a:r>
              <a:rPr lang="en-US" sz="2800" dirty="0">
                <a:solidFill>
                  <a:srgbClr val="1E3C78"/>
                </a:solidFill>
                <a:ea typeface="+mn-ea"/>
                <a:cs typeface="+mn-cs"/>
              </a:rPr>
              <a:t>CBOs that serve them</a:t>
            </a:r>
          </a:p>
        </p:txBody>
      </p:sp>
      <p:sp>
        <p:nvSpPr>
          <p:cNvPr id="4" name="Title 3"/>
          <p:cNvSpPr>
            <a:spLocks noGrp="1"/>
          </p:cNvSpPr>
          <p:nvPr>
            <p:ph type="title"/>
          </p:nvPr>
        </p:nvSpPr>
        <p:spPr>
          <a:xfrm>
            <a:off x="1066800" y="533400"/>
            <a:ext cx="7696200" cy="838200"/>
          </a:xfrm>
        </p:spPr>
        <p:txBody>
          <a:bodyPr/>
          <a:lstStyle/>
          <a:p>
            <a:pPr algn="l"/>
            <a:r>
              <a:rPr lang="en-US" sz="4000" cap="none" dirty="0"/>
              <a:t>FY 2019-20 State Budget Act</a:t>
            </a:r>
          </a:p>
        </p:txBody>
      </p:sp>
      <p:cxnSp>
        <p:nvCxnSpPr>
          <p:cNvPr id="5" name="Straight Connector 4"/>
          <p:cNvCxnSpPr/>
          <p:nvPr/>
        </p:nvCxnSpPr>
        <p:spPr bwMode="auto">
          <a:xfrm>
            <a:off x="2590800" y="1447800"/>
            <a:ext cx="4724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428926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485900" y="1905000"/>
            <a:ext cx="6934200" cy="3352800"/>
          </a:xfrm>
        </p:spPr>
        <p:txBody>
          <a:bodyPr/>
          <a:lstStyle/>
          <a:p>
            <a:pPr marL="514350" indent="-514350">
              <a:spcBef>
                <a:spcPts val="0"/>
              </a:spcBef>
              <a:buAutoNum type="arabicParenR"/>
            </a:pPr>
            <a:endParaRPr lang="en-US" sz="1600" dirty="0">
              <a:solidFill>
                <a:srgbClr val="090807"/>
              </a:solidFill>
              <a:ea typeface="+mn-ea"/>
              <a:cs typeface="+mn-cs"/>
            </a:endParaRPr>
          </a:p>
          <a:p>
            <a:pPr>
              <a:spcBef>
                <a:spcPts val="0"/>
              </a:spcBef>
            </a:pPr>
            <a:endParaRPr lang="en-US" sz="1600" dirty="0">
              <a:solidFill>
                <a:srgbClr val="090807"/>
              </a:solidFill>
            </a:endParaRPr>
          </a:p>
          <a:p>
            <a:pPr>
              <a:spcBef>
                <a:spcPts val="0"/>
              </a:spcBef>
            </a:pPr>
            <a:endParaRPr lang="en-US" sz="3200" dirty="0">
              <a:solidFill>
                <a:srgbClr val="090807"/>
              </a:solidFill>
            </a:endParaRPr>
          </a:p>
          <a:p>
            <a:pPr>
              <a:spcBef>
                <a:spcPts val="0"/>
              </a:spcBef>
            </a:pPr>
            <a:endParaRPr lang="en-US" sz="3200" dirty="0">
              <a:solidFill>
                <a:srgbClr val="BF962F"/>
              </a:solidFill>
              <a:ea typeface="+mn-ea"/>
              <a:cs typeface="+mn-cs"/>
            </a:endParaRPr>
          </a:p>
          <a:p>
            <a:pPr marL="342900" indent="-342900">
              <a:spcBef>
                <a:spcPts val="0"/>
              </a:spcBef>
              <a:buFont typeface="Wingdings" panose="05000000000000000000" pitchFamily="2" charset="2"/>
              <a:buChar char="v"/>
            </a:pPr>
            <a:endParaRPr lang="en-US" sz="3200" dirty="0">
              <a:solidFill>
                <a:srgbClr val="090807"/>
              </a:solidFill>
              <a:ea typeface="+mn-ea"/>
              <a:cs typeface="+mn-cs"/>
            </a:endParaRPr>
          </a:p>
          <a:p>
            <a:pPr>
              <a:spcBef>
                <a:spcPts val="0"/>
              </a:spcBef>
            </a:pPr>
            <a:endParaRPr lang="en-US" sz="3200" dirty="0">
              <a:solidFill>
                <a:srgbClr val="090807"/>
              </a:solidFill>
              <a:ea typeface="+mn-ea"/>
              <a:cs typeface="+mn-cs"/>
            </a:endParaRPr>
          </a:p>
        </p:txBody>
      </p:sp>
      <p:sp>
        <p:nvSpPr>
          <p:cNvPr id="4" name="Title 3"/>
          <p:cNvSpPr>
            <a:spLocks noGrp="1"/>
          </p:cNvSpPr>
          <p:nvPr>
            <p:ph type="title"/>
          </p:nvPr>
        </p:nvSpPr>
        <p:spPr>
          <a:xfrm>
            <a:off x="1066800" y="381000"/>
            <a:ext cx="7391400" cy="838200"/>
          </a:xfrm>
        </p:spPr>
        <p:txBody>
          <a:bodyPr/>
          <a:lstStyle/>
          <a:p>
            <a:r>
              <a:rPr lang="en-US" sz="3400" cap="none" dirty="0"/>
              <a:t>Grant Period vs. Contract Term</a:t>
            </a:r>
          </a:p>
        </p:txBody>
      </p:sp>
      <p:sp>
        <p:nvSpPr>
          <p:cNvPr id="2" name="Rectangle 1">
            <a:extLst>
              <a:ext uri="{FF2B5EF4-FFF2-40B4-BE49-F238E27FC236}">
                <a16:creationId xmlns:a16="http://schemas.microsoft.com/office/drawing/2014/main" id="{7D69FFFC-FBB3-422A-870C-F3CBE5FB688F}"/>
              </a:ext>
            </a:extLst>
          </p:cNvPr>
          <p:cNvSpPr/>
          <p:nvPr/>
        </p:nvSpPr>
        <p:spPr>
          <a:xfrm>
            <a:off x="1219200" y="1447800"/>
            <a:ext cx="7696200" cy="4847481"/>
          </a:xfrm>
          <a:prstGeom prst="rect">
            <a:avLst/>
          </a:prstGeom>
        </p:spPr>
        <p:txBody>
          <a:bodyPr wrap="square">
            <a:spAutoFit/>
          </a:bodyPr>
          <a:lstStyle/>
          <a:p>
            <a:pPr marL="0" marR="0">
              <a:spcBef>
                <a:spcPts val="0"/>
              </a:spcBef>
              <a:spcAft>
                <a:spcPts val="0"/>
              </a:spcAft>
            </a:pPr>
            <a:r>
              <a:rPr lang="en-US" sz="3200" dirty="0">
                <a:solidFill>
                  <a:srgbClr val="1E3C78"/>
                </a:solidFill>
                <a:latin typeface="Arial Rounded MT Bold" panose="020F0704030504030204" pitchFamily="34" charset="0"/>
                <a:ea typeface="Times New Roman" panose="02020603050405020304" pitchFamily="18" charset="0"/>
                <a:cs typeface="Times New Roman" panose="02020603050405020304" pitchFamily="18" charset="0"/>
              </a:rPr>
              <a:t>Grant Period:</a:t>
            </a:r>
          </a:p>
          <a:p>
            <a:pPr marL="0" marR="0">
              <a:spcBef>
                <a:spcPts val="0"/>
              </a:spcBef>
              <a:spcAft>
                <a:spcPts val="0"/>
              </a:spcAft>
            </a:pPr>
            <a:r>
              <a:rPr lang="en-US" sz="3200" dirty="0">
                <a:solidFill>
                  <a:srgbClr val="070C11"/>
                </a:solidFill>
                <a:latin typeface="Arial Rounded MT Bold" panose="020F0704030504030204" pitchFamily="34" charset="0"/>
                <a:ea typeface="Times New Roman" panose="02020603050405020304" pitchFamily="18" charset="0"/>
                <a:cs typeface="Times New Roman" panose="02020603050405020304" pitchFamily="18" charset="0"/>
              </a:rPr>
              <a:t>July 1, 2020 to June 30, 2023</a:t>
            </a:r>
          </a:p>
          <a:p>
            <a:pPr marL="0" marR="0">
              <a:spcBef>
                <a:spcPts val="0"/>
              </a:spcBef>
              <a:spcAft>
                <a:spcPts val="0"/>
              </a:spcAft>
            </a:pPr>
            <a:endParaRPr lang="en-US" sz="1400" dirty="0">
              <a:solidFill>
                <a:srgbClr val="070C11"/>
              </a:solidFill>
              <a:latin typeface="Arial Rounded MT Bold" panose="020F07040305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3200" dirty="0">
                <a:solidFill>
                  <a:srgbClr val="1E3C78"/>
                </a:solidFill>
                <a:latin typeface="Arial Rounded MT Bold" panose="020F0704030504030204" pitchFamily="34" charset="0"/>
                <a:ea typeface="Times New Roman" panose="02020603050405020304" pitchFamily="18" charset="0"/>
                <a:cs typeface="Times New Roman" panose="02020603050405020304" pitchFamily="18" charset="0"/>
              </a:rPr>
              <a:t>	With additional six months for:</a:t>
            </a:r>
            <a:endParaRPr lang="en-US" sz="2800" dirty="0">
              <a:solidFill>
                <a:srgbClr val="1E3C78"/>
              </a:solidFill>
              <a:latin typeface="Arial Rounded MT Bold" panose="020F07040305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100" dirty="0">
                <a:solidFill>
                  <a:srgbClr val="070C11"/>
                </a:solidFill>
                <a:latin typeface="Arial Rounded MT Bold" panose="020F0704030504030204" pitchFamily="34" charset="0"/>
                <a:ea typeface="Times New Roman" panose="02020603050405020304" pitchFamily="18" charset="0"/>
                <a:cs typeface="Times New Roman" panose="02020603050405020304" pitchFamily="18" charset="0"/>
              </a:rPr>
              <a:t> </a:t>
            </a:r>
            <a:endParaRPr lang="en-US" dirty="0">
              <a:solidFill>
                <a:srgbClr val="070C11"/>
              </a:solidFill>
              <a:latin typeface="Arial Rounded MT Bold" panose="020F0704030504030204" pitchFamily="34" charset="0"/>
              <a:ea typeface="Times New Roman" panose="02020603050405020304" pitchFamily="18" charset="0"/>
              <a:cs typeface="Times New Roman" panose="02020603050405020304" pitchFamily="18" charset="0"/>
            </a:endParaRPr>
          </a:p>
          <a:p>
            <a:pPr marL="1428750" lvl="2" indent="-514350">
              <a:spcBef>
                <a:spcPts val="0"/>
              </a:spcBef>
              <a:spcAft>
                <a:spcPts val="0"/>
              </a:spcAft>
              <a:buFont typeface="+mj-lt"/>
              <a:buAutoNum type="arabicParenR"/>
            </a:pPr>
            <a:r>
              <a:rPr lang="en-US" sz="3200" dirty="0">
                <a:solidFill>
                  <a:srgbClr val="070C11"/>
                </a:solidFill>
                <a:latin typeface="Arial Rounded MT Bold" panose="020F0704030504030204" pitchFamily="34" charset="0"/>
                <a:ea typeface="Times New Roman" panose="02020603050405020304" pitchFamily="18" charset="0"/>
                <a:cs typeface="Times New Roman" panose="02020603050405020304" pitchFamily="18" charset="0"/>
              </a:rPr>
              <a:t>Local Evaluation Report</a:t>
            </a:r>
          </a:p>
          <a:p>
            <a:pPr marR="0" lvl="0">
              <a:spcBef>
                <a:spcPts val="0"/>
              </a:spcBef>
              <a:spcAft>
                <a:spcPts val="0"/>
              </a:spcAft>
            </a:pPr>
            <a:endParaRPr lang="en-US" sz="1400" dirty="0">
              <a:solidFill>
                <a:srgbClr val="070C11"/>
              </a:solidFill>
              <a:latin typeface="Arial Rounded MT Bold" panose="020F0704030504030204" pitchFamily="34" charset="0"/>
              <a:ea typeface="Times New Roman" panose="02020603050405020304" pitchFamily="18" charset="0"/>
              <a:cs typeface="Times New Roman" panose="02020603050405020304" pitchFamily="18" charset="0"/>
            </a:endParaRPr>
          </a:p>
          <a:p>
            <a:pPr marL="1428750" lvl="2" indent="-514350">
              <a:spcBef>
                <a:spcPts val="0"/>
              </a:spcBef>
              <a:spcAft>
                <a:spcPts val="0"/>
              </a:spcAft>
              <a:buFont typeface="+mj-lt"/>
              <a:buAutoNum type="arabicParenR" startAt="2"/>
            </a:pPr>
            <a:r>
              <a:rPr lang="en-US" sz="3200" dirty="0">
                <a:solidFill>
                  <a:srgbClr val="070C11"/>
                </a:solidFill>
                <a:latin typeface="Arial Rounded MT Bold" panose="020F0704030504030204" pitchFamily="34" charset="0"/>
                <a:ea typeface="Times New Roman" panose="02020603050405020304" pitchFamily="18" charset="0"/>
                <a:cs typeface="Times New Roman" panose="02020603050405020304" pitchFamily="18" charset="0"/>
              </a:rPr>
              <a:t>Financial Audit</a:t>
            </a:r>
          </a:p>
          <a:p>
            <a:pPr marL="514350" marR="0" lvl="0" indent="-514350">
              <a:spcBef>
                <a:spcPts val="0"/>
              </a:spcBef>
              <a:spcAft>
                <a:spcPts val="0"/>
              </a:spcAft>
              <a:buFont typeface="+mj-lt"/>
              <a:buAutoNum type="arabicParenR" startAt="2"/>
            </a:pPr>
            <a:endParaRPr lang="en-US" sz="1400" dirty="0">
              <a:solidFill>
                <a:srgbClr val="070C11"/>
              </a:solidFill>
              <a:latin typeface="Arial Rounded MT Bold" panose="020F0704030504030204" pitchFamily="34" charset="0"/>
              <a:ea typeface="Times New Roman" panose="02020603050405020304" pitchFamily="18" charset="0"/>
              <a:cs typeface="Times New Roman" panose="02020603050405020304" pitchFamily="18" charset="0"/>
            </a:endParaRPr>
          </a:p>
          <a:p>
            <a:pPr marR="0" lvl="0">
              <a:spcBef>
                <a:spcPts val="0"/>
              </a:spcBef>
              <a:spcAft>
                <a:spcPts val="0"/>
              </a:spcAft>
            </a:pPr>
            <a:r>
              <a:rPr lang="en-US" sz="3200" dirty="0">
                <a:solidFill>
                  <a:srgbClr val="1E3C78"/>
                </a:solidFill>
                <a:latin typeface="Arial Rounded MT Bold" panose="020F0704030504030204" pitchFamily="34" charset="0"/>
                <a:ea typeface="Times New Roman" panose="02020603050405020304" pitchFamily="18" charset="0"/>
                <a:cs typeface="Times New Roman" panose="02020603050405020304" pitchFamily="18" charset="0"/>
              </a:rPr>
              <a:t>Contract Term: </a:t>
            </a:r>
            <a:r>
              <a:rPr lang="en-US" sz="3200" dirty="0">
                <a:solidFill>
                  <a:srgbClr val="070C11"/>
                </a:solidFill>
                <a:latin typeface="Arial Rounded MT Bold" panose="020F0704030504030204" pitchFamily="34" charset="0"/>
                <a:ea typeface="Times New Roman" panose="02020603050405020304" pitchFamily="18" charset="0"/>
                <a:cs typeface="Times New Roman" panose="02020603050405020304" pitchFamily="18" charset="0"/>
              </a:rPr>
              <a:t>July 1, 2020 to December 31, 2023				</a:t>
            </a:r>
          </a:p>
          <a:p>
            <a:pPr marR="0" lvl="0">
              <a:spcBef>
                <a:spcPts val="0"/>
              </a:spcBef>
              <a:spcAft>
                <a:spcPts val="0"/>
              </a:spcAft>
            </a:pPr>
            <a:r>
              <a:rPr lang="en-US" sz="3200" i="1" dirty="0">
                <a:solidFill>
                  <a:srgbClr val="070C11"/>
                </a:solidFill>
                <a:latin typeface="Arial Rounded MT Bold" panose="020F0704030504030204" pitchFamily="34" charset="0"/>
                <a:ea typeface="Times New Roman" panose="02020603050405020304" pitchFamily="18" charset="0"/>
                <a:cs typeface="Times New Roman" panose="02020603050405020304" pitchFamily="18" charset="0"/>
              </a:rPr>
              <a:t>		</a:t>
            </a:r>
            <a:r>
              <a:rPr lang="en-US" sz="2000" i="1" dirty="0">
                <a:solidFill>
                  <a:srgbClr val="070C11"/>
                </a:solidFill>
                <a:latin typeface="Arial Rounded MT Bold" panose="020F0704030504030204" pitchFamily="34" charset="0"/>
                <a:ea typeface="Times New Roman" panose="02020603050405020304" pitchFamily="18" charset="0"/>
                <a:cs typeface="Times New Roman" panose="02020603050405020304" pitchFamily="18" charset="0"/>
              </a:rPr>
              <a:t>			</a:t>
            </a:r>
            <a:r>
              <a:rPr lang="en-US" sz="2800" i="1" dirty="0">
                <a:solidFill>
                  <a:srgbClr val="BF962F"/>
                </a:solidFill>
                <a:latin typeface="Arial Rounded MT Bold" panose="020F0704030504030204" pitchFamily="34" charset="0"/>
                <a:ea typeface="Times New Roman" panose="02020603050405020304" pitchFamily="18" charset="0"/>
                <a:cs typeface="Times New Roman" panose="02020603050405020304" pitchFamily="18" charset="0"/>
              </a:rPr>
              <a:t>RFP, page 6</a:t>
            </a:r>
          </a:p>
        </p:txBody>
      </p:sp>
      <p:cxnSp>
        <p:nvCxnSpPr>
          <p:cNvPr id="7" name="Straight Connector 6">
            <a:extLst>
              <a:ext uri="{FF2B5EF4-FFF2-40B4-BE49-F238E27FC236}">
                <a16:creationId xmlns:a16="http://schemas.microsoft.com/office/drawing/2014/main" id="{05998B05-9169-4190-B537-3DF2F915EB7A}"/>
              </a:ext>
            </a:extLst>
          </p:cNvPr>
          <p:cNvCxnSpPr/>
          <p:nvPr/>
        </p:nvCxnSpPr>
        <p:spPr bwMode="auto">
          <a:xfrm>
            <a:off x="2590800" y="1219200"/>
            <a:ext cx="4724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890180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447800" y="1752600"/>
            <a:ext cx="6934200" cy="3352800"/>
          </a:xfrm>
        </p:spPr>
        <p:txBody>
          <a:bodyPr/>
          <a:lstStyle/>
          <a:p>
            <a:pPr>
              <a:spcBef>
                <a:spcPts val="0"/>
              </a:spcBef>
              <a:buClrTx/>
            </a:pPr>
            <a:r>
              <a:rPr lang="en-US" sz="3200" dirty="0">
                <a:solidFill>
                  <a:srgbClr val="1E3C78"/>
                </a:solidFill>
                <a:ea typeface="+mn-ea"/>
                <a:cs typeface="+mn-cs"/>
              </a:rPr>
              <a:t>Three categories:</a:t>
            </a:r>
          </a:p>
          <a:p>
            <a:pPr>
              <a:spcBef>
                <a:spcPts val="0"/>
              </a:spcBef>
              <a:buClrTx/>
            </a:pPr>
            <a:endParaRPr lang="en-US" sz="1600" dirty="0">
              <a:solidFill>
                <a:srgbClr val="070C11"/>
              </a:solidFill>
              <a:ea typeface="+mn-ea"/>
              <a:cs typeface="+mn-cs"/>
            </a:endParaRPr>
          </a:p>
          <a:p>
            <a:pPr marL="514350" indent="-514350">
              <a:spcBef>
                <a:spcPts val="0"/>
              </a:spcBef>
              <a:buClrTx/>
              <a:buFont typeface="+mj-lt"/>
              <a:buAutoNum type="arabicParenR"/>
            </a:pPr>
            <a:r>
              <a:rPr lang="en-US" sz="3200" dirty="0">
                <a:solidFill>
                  <a:srgbClr val="070C11"/>
                </a:solidFill>
                <a:ea typeface="+mn-ea"/>
                <a:cs typeface="+mn-cs"/>
              </a:rPr>
              <a:t>Cities disproportionately impacted by violence</a:t>
            </a:r>
          </a:p>
          <a:p>
            <a:pPr marL="514350" indent="-514350">
              <a:spcBef>
                <a:spcPts val="0"/>
              </a:spcBef>
              <a:buClrTx/>
              <a:buFont typeface="+mj-lt"/>
              <a:buAutoNum type="arabicParenR"/>
            </a:pPr>
            <a:endParaRPr lang="en-US" sz="1200" dirty="0">
              <a:solidFill>
                <a:srgbClr val="070C11"/>
              </a:solidFill>
              <a:ea typeface="+mn-ea"/>
              <a:cs typeface="+mn-cs"/>
            </a:endParaRPr>
          </a:p>
          <a:p>
            <a:pPr marL="514350" indent="-514350">
              <a:spcBef>
                <a:spcPts val="0"/>
              </a:spcBef>
              <a:buClrTx/>
              <a:buFont typeface="+mj-lt"/>
              <a:buAutoNum type="arabicParenR"/>
            </a:pPr>
            <a:r>
              <a:rPr lang="en-US" sz="3200" dirty="0">
                <a:solidFill>
                  <a:srgbClr val="070C11"/>
                </a:solidFill>
              </a:rPr>
              <a:t>CBOs that serve those cities</a:t>
            </a:r>
          </a:p>
          <a:p>
            <a:pPr marL="514350" indent="-514350">
              <a:spcBef>
                <a:spcPts val="0"/>
              </a:spcBef>
              <a:buClrTx/>
              <a:buFont typeface="+mj-lt"/>
              <a:buAutoNum type="arabicParenR"/>
            </a:pPr>
            <a:endParaRPr lang="en-US" sz="1200" dirty="0">
              <a:solidFill>
                <a:srgbClr val="070C11"/>
              </a:solidFill>
            </a:endParaRPr>
          </a:p>
          <a:p>
            <a:pPr marL="514350" indent="-514350">
              <a:spcBef>
                <a:spcPts val="0"/>
              </a:spcBef>
              <a:buClrTx/>
              <a:buFont typeface="+mj-lt"/>
              <a:buAutoNum type="arabicParenR"/>
            </a:pPr>
            <a:r>
              <a:rPr lang="en-US" sz="3200" dirty="0">
                <a:solidFill>
                  <a:srgbClr val="070C11"/>
                </a:solidFill>
              </a:rPr>
              <a:t>Small cities (pop &lt; 40,000) disproportionately impacted by violence	</a:t>
            </a:r>
            <a:r>
              <a:rPr lang="en-US" sz="3200" dirty="0">
                <a:solidFill>
                  <a:srgbClr val="090807"/>
                </a:solidFill>
              </a:rPr>
              <a:t>		</a:t>
            </a:r>
          </a:p>
          <a:p>
            <a:pPr>
              <a:spcBef>
                <a:spcPts val="0"/>
              </a:spcBef>
            </a:pPr>
            <a:r>
              <a:rPr lang="en-US" sz="3200" dirty="0">
                <a:solidFill>
                  <a:srgbClr val="090807"/>
                </a:solidFill>
              </a:rPr>
              <a:t>			</a:t>
            </a:r>
            <a:r>
              <a:rPr lang="en-US" sz="2800" i="1" dirty="0">
                <a:solidFill>
                  <a:srgbClr val="BF962F"/>
                </a:solidFill>
              </a:rPr>
              <a:t>RFP, pages 5-8</a:t>
            </a:r>
          </a:p>
          <a:p>
            <a:pPr>
              <a:spcBef>
                <a:spcPts val="0"/>
              </a:spcBef>
            </a:pPr>
            <a:endParaRPr lang="en-US" sz="1600" dirty="0">
              <a:solidFill>
                <a:srgbClr val="090807"/>
              </a:solidFill>
            </a:endParaRPr>
          </a:p>
          <a:p>
            <a:pPr>
              <a:spcBef>
                <a:spcPts val="0"/>
              </a:spcBef>
            </a:pPr>
            <a:endParaRPr lang="en-US" sz="3200" dirty="0">
              <a:solidFill>
                <a:srgbClr val="090807"/>
              </a:solidFill>
            </a:endParaRPr>
          </a:p>
          <a:p>
            <a:pPr>
              <a:spcBef>
                <a:spcPts val="0"/>
              </a:spcBef>
            </a:pPr>
            <a:endParaRPr lang="en-US" sz="3200" dirty="0">
              <a:solidFill>
                <a:srgbClr val="BF962F"/>
              </a:solidFill>
              <a:ea typeface="+mn-ea"/>
              <a:cs typeface="+mn-cs"/>
            </a:endParaRPr>
          </a:p>
          <a:p>
            <a:pPr marL="342900" indent="-342900">
              <a:spcBef>
                <a:spcPts val="0"/>
              </a:spcBef>
              <a:buFont typeface="Wingdings" panose="05000000000000000000" pitchFamily="2" charset="2"/>
              <a:buChar char="v"/>
            </a:pPr>
            <a:endParaRPr lang="en-US" sz="3200" dirty="0">
              <a:solidFill>
                <a:srgbClr val="090807"/>
              </a:solidFill>
              <a:ea typeface="+mn-ea"/>
              <a:cs typeface="+mn-cs"/>
            </a:endParaRPr>
          </a:p>
          <a:p>
            <a:pPr>
              <a:spcBef>
                <a:spcPts val="0"/>
              </a:spcBef>
            </a:pPr>
            <a:endParaRPr lang="en-US" sz="3200" dirty="0">
              <a:solidFill>
                <a:srgbClr val="090807"/>
              </a:solidFill>
              <a:ea typeface="+mn-ea"/>
              <a:cs typeface="+mn-cs"/>
            </a:endParaRPr>
          </a:p>
        </p:txBody>
      </p:sp>
      <p:sp>
        <p:nvSpPr>
          <p:cNvPr id="4" name="Title 3"/>
          <p:cNvSpPr>
            <a:spLocks noGrp="1"/>
          </p:cNvSpPr>
          <p:nvPr>
            <p:ph type="title"/>
          </p:nvPr>
        </p:nvSpPr>
        <p:spPr>
          <a:xfrm>
            <a:off x="1066800" y="609600"/>
            <a:ext cx="7391400" cy="838200"/>
          </a:xfrm>
        </p:spPr>
        <p:txBody>
          <a:bodyPr/>
          <a:lstStyle/>
          <a:p>
            <a:r>
              <a:rPr lang="en-US" sz="4000" cap="none" dirty="0"/>
              <a:t>Eligibility to Apply</a:t>
            </a:r>
          </a:p>
        </p:txBody>
      </p:sp>
      <p:cxnSp>
        <p:nvCxnSpPr>
          <p:cNvPr id="5" name="Straight Connector 4"/>
          <p:cNvCxnSpPr/>
          <p:nvPr/>
        </p:nvCxnSpPr>
        <p:spPr bwMode="auto">
          <a:xfrm>
            <a:off x="2590800" y="1447800"/>
            <a:ext cx="4724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962861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371600" y="2133600"/>
            <a:ext cx="6934200" cy="3657593"/>
          </a:xfrm>
        </p:spPr>
        <p:txBody>
          <a:bodyPr/>
          <a:lstStyle/>
          <a:p>
            <a:pPr algn="ctr">
              <a:spcBef>
                <a:spcPts val="0"/>
              </a:spcBef>
              <a:buClrTx/>
            </a:pPr>
            <a:r>
              <a:rPr lang="en-US" sz="3600" dirty="0">
                <a:solidFill>
                  <a:srgbClr val="070C11"/>
                </a:solidFill>
                <a:ea typeface="+mn-ea"/>
                <a:cs typeface="+mn-cs"/>
              </a:rPr>
              <a:t>Cities disproportionately impacted by violence:</a:t>
            </a:r>
          </a:p>
          <a:p>
            <a:pPr>
              <a:spcBef>
                <a:spcPts val="0"/>
              </a:spcBef>
              <a:buClrTx/>
            </a:pPr>
            <a:endParaRPr lang="en-US" sz="1800" dirty="0">
              <a:solidFill>
                <a:srgbClr val="070C11"/>
              </a:solidFill>
            </a:endParaRPr>
          </a:p>
          <a:p>
            <a:pPr algn="ctr">
              <a:spcBef>
                <a:spcPts val="0"/>
              </a:spcBef>
              <a:buClrTx/>
            </a:pPr>
            <a:r>
              <a:rPr lang="en-US" sz="4800" dirty="0">
                <a:solidFill>
                  <a:srgbClr val="BF962F"/>
                </a:solidFill>
                <a:ea typeface="+mn-ea"/>
                <a:cs typeface="+mn-cs"/>
              </a:rPr>
              <a:t>29 Cities </a:t>
            </a:r>
          </a:p>
          <a:p>
            <a:pPr algn="ctr">
              <a:spcBef>
                <a:spcPts val="0"/>
              </a:spcBef>
              <a:buClrTx/>
            </a:pPr>
            <a:endParaRPr lang="en-US" sz="1800" dirty="0">
              <a:solidFill>
                <a:srgbClr val="070C11"/>
              </a:solidFill>
              <a:ea typeface="+mn-ea"/>
              <a:cs typeface="+mn-cs"/>
            </a:endParaRPr>
          </a:p>
          <a:p>
            <a:pPr algn="ctr">
              <a:spcBef>
                <a:spcPts val="0"/>
              </a:spcBef>
              <a:buClrTx/>
            </a:pPr>
            <a:r>
              <a:rPr lang="en-US" sz="3200" i="1" dirty="0">
                <a:solidFill>
                  <a:srgbClr val="070C11"/>
                </a:solidFill>
              </a:rPr>
              <a:t>(l</a:t>
            </a:r>
            <a:r>
              <a:rPr lang="en-US" sz="3200" i="1" dirty="0">
                <a:solidFill>
                  <a:srgbClr val="070C11"/>
                </a:solidFill>
                <a:ea typeface="+mn-ea"/>
                <a:cs typeface="+mn-cs"/>
              </a:rPr>
              <a:t>isted in Table 1 of RFP, page 6)</a:t>
            </a:r>
            <a:endParaRPr lang="en-US" sz="1800" dirty="0">
              <a:solidFill>
                <a:srgbClr val="090807"/>
              </a:solidFill>
            </a:endParaRPr>
          </a:p>
          <a:p>
            <a:pPr>
              <a:spcBef>
                <a:spcPts val="0"/>
              </a:spcBef>
            </a:pPr>
            <a:endParaRPr lang="en-US" sz="3600" dirty="0">
              <a:solidFill>
                <a:srgbClr val="090807"/>
              </a:solidFill>
            </a:endParaRPr>
          </a:p>
          <a:p>
            <a:pPr>
              <a:spcBef>
                <a:spcPts val="0"/>
              </a:spcBef>
            </a:pPr>
            <a:endParaRPr lang="en-US" sz="3600" dirty="0">
              <a:solidFill>
                <a:srgbClr val="BF962F"/>
              </a:solidFill>
              <a:ea typeface="+mn-ea"/>
              <a:cs typeface="+mn-cs"/>
            </a:endParaRPr>
          </a:p>
          <a:p>
            <a:pPr marL="342900" indent="-342900">
              <a:spcBef>
                <a:spcPts val="0"/>
              </a:spcBef>
              <a:buFont typeface="Wingdings" panose="05000000000000000000" pitchFamily="2" charset="2"/>
              <a:buChar char="v"/>
            </a:pPr>
            <a:endParaRPr lang="en-US" sz="3600" dirty="0">
              <a:solidFill>
                <a:srgbClr val="090807"/>
              </a:solidFill>
              <a:ea typeface="+mn-ea"/>
              <a:cs typeface="+mn-cs"/>
            </a:endParaRPr>
          </a:p>
          <a:p>
            <a:pPr>
              <a:spcBef>
                <a:spcPts val="0"/>
              </a:spcBef>
            </a:pPr>
            <a:endParaRPr lang="en-US" sz="3600" dirty="0">
              <a:solidFill>
                <a:srgbClr val="090807"/>
              </a:solidFill>
              <a:ea typeface="+mn-ea"/>
              <a:cs typeface="+mn-cs"/>
            </a:endParaRPr>
          </a:p>
        </p:txBody>
      </p:sp>
      <p:sp>
        <p:nvSpPr>
          <p:cNvPr id="4" name="Title 3"/>
          <p:cNvSpPr>
            <a:spLocks noGrp="1"/>
          </p:cNvSpPr>
          <p:nvPr>
            <p:ph type="title"/>
          </p:nvPr>
        </p:nvSpPr>
        <p:spPr>
          <a:xfrm>
            <a:off x="914400" y="609600"/>
            <a:ext cx="7391400" cy="838200"/>
          </a:xfrm>
        </p:spPr>
        <p:txBody>
          <a:bodyPr/>
          <a:lstStyle/>
          <a:p>
            <a:r>
              <a:rPr lang="en-US" sz="4000" cap="none" dirty="0"/>
              <a:t>Eligibility (1 of 3)</a:t>
            </a:r>
          </a:p>
        </p:txBody>
      </p:sp>
      <p:cxnSp>
        <p:nvCxnSpPr>
          <p:cNvPr id="5" name="Straight Connector 4"/>
          <p:cNvCxnSpPr/>
          <p:nvPr/>
        </p:nvCxnSpPr>
        <p:spPr bwMode="auto">
          <a:xfrm>
            <a:off x="2514600" y="1447800"/>
            <a:ext cx="4724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675715469"/>
      </p:ext>
    </p:extLst>
  </p:cSld>
  <p:clrMapOvr>
    <a:masterClrMapping/>
  </p:clrMapOvr>
</p:sld>
</file>

<file path=ppt/theme/theme1.xml><?xml version="1.0" encoding="utf-8"?>
<a:theme xmlns:a="http://schemas.openxmlformats.org/drawingml/2006/main" name="Axis">
  <a:themeElements>
    <a:clrScheme name="Custom 1">
      <a:dk1>
        <a:srgbClr val="A0937C"/>
      </a:dk1>
      <a:lt1>
        <a:srgbClr val="FFFFFF"/>
      </a:lt1>
      <a:dk2>
        <a:srgbClr val="666E66"/>
      </a:dk2>
      <a:lt2>
        <a:srgbClr val="FFFFFF"/>
      </a:lt2>
      <a:accent1>
        <a:srgbClr val="B4975A"/>
      </a:accent1>
      <a:accent2>
        <a:srgbClr val="315984"/>
      </a:accent2>
      <a:accent3>
        <a:srgbClr val="FFFFFF"/>
      </a:accent3>
      <a:accent4>
        <a:srgbClr val="28476A"/>
      </a:accent4>
      <a:accent5>
        <a:srgbClr val="C3AB7B"/>
      </a:accent5>
      <a:accent6>
        <a:srgbClr val="B9B98A"/>
      </a:accent6>
      <a:hlink>
        <a:srgbClr val="999933"/>
      </a:hlink>
      <a:folHlink>
        <a:srgbClr val="B2B2B2"/>
      </a:folHlink>
    </a:clrScheme>
    <a:fontScheme name="Ax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Echo</Template>
  <TotalTime>4306</TotalTime>
  <Words>3690</Words>
  <Application>Microsoft Office PowerPoint</Application>
  <PresentationFormat>On-screen Show (4:3)</PresentationFormat>
  <Paragraphs>679</Paragraphs>
  <Slides>55</Slides>
  <Notes>55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Arial</vt:lpstr>
      <vt:lpstr>Arial Rounded MT Bold</vt:lpstr>
      <vt:lpstr>Calibri</vt:lpstr>
      <vt:lpstr>Times New Roman</vt:lpstr>
      <vt:lpstr>Wingdings</vt:lpstr>
      <vt:lpstr>Axis</vt:lpstr>
      <vt:lpstr> California Violence Intervention &amp; Prevention (CalVIP) Grant </vt:lpstr>
      <vt:lpstr>Agenda</vt:lpstr>
      <vt:lpstr>About the BSCC</vt:lpstr>
      <vt:lpstr>Executive Steering Committee</vt:lpstr>
      <vt:lpstr>About CalVIP</vt:lpstr>
      <vt:lpstr>FY 2019-20 State Budget Act</vt:lpstr>
      <vt:lpstr>Grant Period vs. Contract Term</vt:lpstr>
      <vt:lpstr>Eligibility to Apply</vt:lpstr>
      <vt:lpstr>Eligibility (1 of 3)</vt:lpstr>
      <vt:lpstr>Eligibility (2 of 3)</vt:lpstr>
      <vt:lpstr>Eligibility (3 of 3)</vt:lpstr>
      <vt:lpstr>Eligibility for CBOs</vt:lpstr>
      <vt:lpstr>Funding Distribution</vt:lpstr>
      <vt:lpstr>Award Caps</vt:lpstr>
      <vt:lpstr>IMPORTANT </vt:lpstr>
      <vt:lpstr>Mandatory Pass-Through for Cities </vt:lpstr>
      <vt:lpstr>100% Match Requirement</vt:lpstr>
      <vt:lpstr>About the Match Requirement</vt:lpstr>
      <vt:lpstr>Target Population</vt:lpstr>
      <vt:lpstr>Eligible Activities</vt:lpstr>
      <vt:lpstr>Special Video Presentation</vt:lpstr>
      <vt:lpstr>Other Eligible Expenditures</vt:lpstr>
      <vt:lpstr>Additional Requirements for Cities</vt:lpstr>
      <vt:lpstr>PowerPoint Presentation</vt:lpstr>
      <vt:lpstr>Using Principles of Evidence-Based Practice</vt:lpstr>
      <vt:lpstr>Principles of Evidence-Based Practice</vt:lpstr>
      <vt:lpstr>Principles of Evidence-Based Practice</vt:lpstr>
      <vt:lpstr>Principles of Evidence-Based Practice</vt:lpstr>
      <vt:lpstr>Evidence-Based Practices –  In Your Application</vt:lpstr>
      <vt:lpstr>Project Evaluation Requirements</vt:lpstr>
      <vt:lpstr>Project Evaluation Requirements</vt:lpstr>
      <vt:lpstr>Organizational Capacity &amp; Coordination</vt:lpstr>
      <vt:lpstr> General Grant Requirements</vt:lpstr>
      <vt:lpstr> Invoicing &amp; Reimbursement </vt:lpstr>
      <vt:lpstr> NEW Audit Requirement</vt:lpstr>
      <vt:lpstr>Quarterly Progress Reports</vt:lpstr>
      <vt:lpstr>Overview of the RFP Process</vt:lpstr>
      <vt:lpstr>Key Dates</vt:lpstr>
      <vt:lpstr>IMPORTANT CalVIP Rating Factors</vt:lpstr>
      <vt:lpstr>Scoring Rubric</vt:lpstr>
      <vt:lpstr>Proposal Narrative &amp; Budget Guidelines</vt:lpstr>
      <vt:lpstr>PowerPoint Presentation</vt:lpstr>
      <vt:lpstr>CalVIP Proposal Package:</vt:lpstr>
      <vt:lpstr>City Applicants must also include:</vt:lpstr>
      <vt:lpstr>1. Cover Sheet</vt:lpstr>
      <vt:lpstr>2. Proposal Checklist</vt:lpstr>
      <vt:lpstr>3. Applicant Information Form</vt:lpstr>
      <vt:lpstr>4. Proposal Narrative</vt:lpstr>
      <vt:lpstr>5. Project Work Plan</vt:lpstr>
      <vt:lpstr>6. Budget Attachment</vt:lpstr>
      <vt:lpstr>7. - 11. Required Attachments</vt:lpstr>
      <vt:lpstr>PowerPoint Presentation</vt:lpstr>
      <vt:lpstr>PowerPoint Presentation</vt:lpstr>
      <vt:lpstr>PowerPoint Presentation</vt:lpstr>
      <vt:lpstr>Additional questions may be submitted up until March 27, 2020  BSCC will post final FAQ by April 3, 2020  Submit additional questions to: CalVIP-3@bscc.ca.gov </vt:lpstr>
    </vt:vector>
  </TitlesOfParts>
  <Company>CA Department of Corrections and Rehabilitation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State of California</dc:creator>
  <cp:lastModifiedBy>Curtin, Colleen@BSCC</cp:lastModifiedBy>
  <cp:revision>459</cp:revision>
  <cp:lastPrinted>2017-12-12T00:21:46Z</cp:lastPrinted>
  <dcterms:created xsi:type="dcterms:W3CDTF">2009-10-14T22:33:33Z</dcterms:created>
  <dcterms:modified xsi:type="dcterms:W3CDTF">2020-03-05T21:52:37Z</dcterms:modified>
</cp:coreProperties>
</file>