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3"/>
  </p:notesMasterIdLst>
  <p:sldIdLst>
    <p:sldId id="305" r:id="rId3"/>
    <p:sldId id="306" r:id="rId4"/>
    <p:sldId id="270" r:id="rId5"/>
    <p:sldId id="271" r:id="rId6"/>
    <p:sldId id="308" r:id="rId7"/>
    <p:sldId id="307" r:id="rId8"/>
    <p:sldId id="267" r:id="rId9"/>
    <p:sldId id="310" r:id="rId10"/>
    <p:sldId id="269" r:id="rId11"/>
    <p:sldId id="302" r:id="rId12"/>
  </p:sldIdLst>
  <p:sldSz cx="9144000" cy="6858000" type="screen4x3"/>
  <p:notesSz cx="7010400" cy="9296400"/>
  <p:custDataLst>
    <p:tags r:id="rId14"/>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1E3C78"/>
    <a:srgbClr val="14285A"/>
    <a:srgbClr val="FFCC66"/>
    <a:srgbClr val="FFCC00"/>
    <a:srgbClr val="CC6600"/>
    <a:srgbClr val="996633"/>
    <a:srgbClr val="993300"/>
    <a:srgbClr val="FFCC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0" autoAdjust="0"/>
    <p:restoredTop sz="94624" autoAdjust="0"/>
  </p:normalViewPr>
  <p:slideViewPr>
    <p:cSldViewPr>
      <p:cViewPr varScale="1">
        <p:scale>
          <a:sx n="108" d="100"/>
          <a:sy n="108" d="100"/>
        </p:scale>
        <p:origin x="1614" y="51"/>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33974" y="4416108"/>
            <a:ext cx="5142455" cy="418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72987"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algn="r" defTabSz="931365" eaLnBrk="0" hangingPunct="0">
              <a:defRPr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972987"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algn="r" defTabSz="931365" eaLnBrk="0" hangingPunct="0">
              <a:defRPr sz="1200">
                <a:latin typeface="Times New Roman" pitchFamily="18" charset="0"/>
              </a:defRPr>
            </a:lvl1pPr>
          </a:lstStyle>
          <a:p>
            <a:fld id="{C5AD84BD-B57F-44ED-B432-012949432F91}" type="slidenum">
              <a:rPr lang="en-US"/>
              <a:pPr/>
              <a:t>‹#›</a:t>
            </a:fld>
            <a:endParaRPr lang="en-US"/>
          </a:p>
        </p:txBody>
      </p:sp>
    </p:spTree>
    <p:extLst>
      <p:ext uri="{BB962C8B-B14F-4D97-AF65-F5344CB8AC3E}">
        <p14:creationId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Member  has received information  about  conflict of interest issues and are required to submit a form 700 form and a conflict of interest acknowledgment at today meeting.  Our legal council is out </a:t>
            </a:r>
            <a:r>
              <a:rPr lang="en-US" dirty="0" err="1"/>
              <a:t>iil</a:t>
            </a:r>
            <a:r>
              <a:rPr lang="en-US" dirty="0"/>
              <a:t> today and however if you have questions  we will do our best to answer them and also forward them to Aaron for his review when e is feeling better. </a:t>
            </a:r>
            <a:r>
              <a:rPr lang="en-US" dirty="0" err="1"/>
              <a:t>Bagely</a:t>
            </a:r>
            <a:r>
              <a:rPr lang="en-US" dirty="0"/>
              <a:t> Keene documents a in </a:t>
            </a:r>
            <a:r>
              <a:rPr lang="en-US" dirty="0" err="1"/>
              <a:t>youe</a:t>
            </a:r>
            <a:r>
              <a:rPr lang="en-US" dirty="0"/>
              <a:t> </a:t>
            </a:r>
            <a:r>
              <a:rPr lang="en-US" dirty="0" err="1"/>
              <a:t>bindef</a:t>
            </a:r>
            <a:r>
              <a:rPr lang="en-US" dirty="0"/>
              <a:t> for your reference and it is important that keep these rules in mind as we move through the </a:t>
            </a:r>
            <a:r>
              <a:rPr lang="en-US"/>
              <a:t>ESC process. </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2</a:t>
            </a:fld>
            <a:endParaRPr lang="en-US"/>
          </a:p>
        </p:txBody>
      </p:sp>
    </p:spTree>
    <p:extLst>
      <p:ext uri="{BB962C8B-B14F-4D97-AF65-F5344CB8AC3E}">
        <p14:creationId xmlns:p14="http://schemas.microsoft.com/office/powerpoint/2010/main" val="419768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of Charities and Corrections 1903</a:t>
            </a:r>
          </a:p>
          <a:p>
            <a:r>
              <a:rPr lang="en-US" dirty="0"/>
              <a:t>Board of Corrections 1944 to inspect jails</a:t>
            </a:r>
          </a:p>
          <a:p>
            <a:r>
              <a:rPr lang="en-US" dirty="0"/>
              <a:t>STC 1980s</a:t>
            </a:r>
          </a:p>
          <a:p>
            <a:r>
              <a:rPr lang="en-US" dirty="0"/>
              <a:t>CPP 1990s</a:t>
            </a:r>
          </a:p>
          <a:p>
            <a:endParaRPr lang="en-US" dirty="0"/>
          </a:p>
          <a:p>
            <a:r>
              <a:rPr lang="en-US" dirty="0"/>
              <a:t>Board = Chair</a:t>
            </a:r>
          </a:p>
          <a:p>
            <a:r>
              <a:rPr lang="en-US" dirty="0"/>
              <a:t>2 folks from CDCR</a:t>
            </a:r>
          </a:p>
          <a:p>
            <a:r>
              <a:rPr lang="en-US" dirty="0"/>
              <a:t>2 sheriffs (&lt; &amp; &gt; 200 inmates)</a:t>
            </a:r>
          </a:p>
          <a:p>
            <a:r>
              <a:rPr lang="en-US" dirty="0"/>
              <a:t>2 CPOs (&lt; &amp; &gt; 200,000 Co pop)</a:t>
            </a:r>
          </a:p>
          <a:p>
            <a:r>
              <a:rPr lang="en-US" dirty="0"/>
              <a:t>Co Sup or CAO</a:t>
            </a:r>
          </a:p>
          <a:p>
            <a:r>
              <a:rPr lang="en-US" dirty="0"/>
              <a:t>Judge</a:t>
            </a:r>
          </a:p>
          <a:p>
            <a:r>
              <a:rPr lang="en-US" dirty="0"/>
              <a:t>Chief of Police</a:t>
            </a:r>
          </a:p>
          <a:p>
            <a:r>
              <a:rPr lang="en-US" dirty="0"/>
              <a:t>2 Community Providers/advocate (adults &amp; juveniles)</a:t>
            </a:r>
          </a:p>
          <a:p>
            <a:r>
              <a:rPr lang="en-US" dirty="0"/>
              <a:t>Public Member</a:t>
            </a:r>
          </a:p>
          <a:p>
            <a:endParaRPr lang="en-US" dirty="0"/>
          </a:p>
        </p:txBody>
      </p:sp>
      <p:sp>
        <p:nvSpPr>
          <p:cNvPr id="4" name="Slide Number Placeholder 3"/>
          <p:cNvSpPr>
            <a:spLocks noGrp="1"/>
          </p:cNvSpPr>
          <p:nvPr>
            <p:ph type="sldNum" sz="quarter" idx="10"/>
          </p:nvPr>
        </p:nvSpPr>
        <p:spPr/>
        <p:txBody>
          <a:bodyPr/>
          <a:lstStyle/>
          <a:p>
            <a:fld id="{61557231-13C1-4642-9125-7E19D027C8CD}" type="slidenum">
              <a:rPr lang="en-US" smtClean="0"/>
              <a:t>3</a:t>
            </a:fld>
            <a:endParaRPr lang="en-US"/>
          </a:p>
        </p:txBody>
      </p:sp>
    </p:spTree>
    <p:extLst>
      <p:ext uri="{BB962C8B-B14F-4D97-AF65-F5344CB8AC3E}">
        <p14:creationId xmlns:p14="http://schemas.microsoft.com/office/powerpoint/2010/main" val="37672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Tx/>
              <a:buSzPct val="90000"/>
              <a:buFont typeface="Wingdings" panose="05000000000000000000" pitchFamily="2" charset="2"/>
              <a:buChar char="q"/>
              <a:defRPr/>
            </a:pPr>
            <a:r>
              <a:rPr lang="en-US" sz="2000" dirty="0">
                <a:solidFill>
                  <a:srgbClr val="262699"/>
                </a:solidFill>
                <a:latin typeface="Arial" pitchFamily="34" charset="0"/>
                <a:ea typeface="ＭＳ Ｐゴシック"/>
                <a:cs typeface="Arial" pitchFamily="34" charset="0"/>
              </a:rPr>
              <a:t>Corrections Planning and Programming (CPP)</a:t>
            </a:r>
          </a:p>
          <a:p>
            <a:pPr lvl="2">
              <a:buClrTx/>
              <a:buSzPct val="90000"/>
              <a:buFont typeface="Wingdings" panose="05000000000000000000" pitchFamily="2" charset="2"/>
              <a:buChar char="§"/>
              <a:defRPr/>
            </a:pPr>
            <a:r>
              <a:rPr lang="en-US" dirty="0">
                <a:solidFill>
                  <a:srgbClr val="262699"/>
                </a:solidFill>
                <a:latin typeface="Arial" pitchFamily="34" charset="0"/>
                <a:ea typeface="ＭＳ Ｐゴシック"/>
                <a:cs typeface="Arial" pitchFamily="34" charset="0"/>
              </a:rPr>
              <a:t>Criminal and Juvenile Justice Grant Programs</a:t>
            </a:r>
          </a:p>
          <a:p>
            <a:pPr marL="918606" lvl="2">
              <a:buSzPct val="90000"/>
              <a:defRPr/>
            </a:pPr>
            <a:endParaRPr lang="en-US" dirty="0">
              <a:solidFill>
                <a:srgbClr val="262699"/>
              </a:solidFill>
              <a:latin typeface="Arial" pitchFamily="34" charset="0"/>
              <a:ea typeface="ＭＳ Ｐゴシック"/>
              <a:cs typeface="Arial" pitchFamily="34" charset="0"/>
            </a:endParaRPr>
          </a:p>
          <a:p>
            <a:pPr lvl="1">
              <a:buClrTx/>
              <a:buSzPct val="90000"/>
              <a:buFont typeface="Wingdings" panose="05000000000000000000" pitchFamily="2" charset="2"/>
              <a:buChar char="q"/>
              <a:defRPr/>
            </a:pPr>
            <a:r>
              <a:rPr lang="en-US" sz="2000" dirty="0">
                <a:solidFill>
                  <a:srgbClr val="262699"/>
                </a:solidFill>
                <a:latin typeface="Arial" pitchFamily="34" charset="0"/>
                <a:ea typeface="ＭＳ Ｐゴシック"/>
                <a:cs typeface="Arial" pitchFamily="34" charset="0"/>
              </a:rPr>
              <a:t>Facilities Standards and Operations (FSO) </a:t>
            </a:r>
          </a:p>
          <a:p>
            <a:pPr lvl="2">
              <a:buClrTx/>
              <a:buSzPct val="90000"/>
              <a:buFont typeface="Wingdings" panose="05000000000000000000" pitchFamily="2" charset="2"/>
              <a:buChar char="§"/>
              <a:defRPr/>
            </a:pPr>
            <a:r>
              <a:rPr lang="en-US" dirty="0">
                <a:solidFill>
                  <a:srgbClr val="262699"/>
                </a:solidFill>
                <a:latin typeface="Arial" pitchFamily="34" charset="0"/>
                <a:ea typeface="ＭＳ Ｐゴシック"/>
                <a:cs typeface="Arial" pitchFamily="34" charset="0"/>
              </a:rPr>
              <a:t>Inspections, Regulations, Compliance Monitoring</a:t>
            </a:r>
          </a:p>
          <a:p>
            <a:pPr marL="918606" lvl="2">
              <a:buSzPct val="90000"/>
              <a:defRPr/>
            </a:pPr>
            <a:r>
              <a:rPr lang="en-US" sz="1000" dirty="0">
                <a:solidFill>
                  <a:srgbClr val="262699"/>
                </a:solidFill>
                <a:latin typeface="Arial" pitchFamily="34" charset="0"/>
                <a:ea typeface="ＭＳ Ｐゴシック"/>
                <a:cs typeface="Arial" pitchFamily="34" charset="0"/>
              </a:rPr>
              <a:t> </a:t>
            </a:r>
          </a:p>
          <a:p>
            <a:pPr lvl="1">
              <a:buClrTx/>
              <a:buSzPct val="90000"/>
              <a:buFont typeface="Wingdings" panose="05000000000000000000" pitchFamily="2" charset="2"/>
              <a:buChar char="q"/>
              <a:defRPr/>
            </a:pPr>
            <a:r>
              <a:rPr lang="en-US" sz="2000" dirty="0">
                <a:solidFill>
                  <a:srgbClr val="262699"/>
                </a:solidFill>
                <a:latin typeface="Arial" pitchFamily="34" charset="0"/>
                <a:ea typeface="ＭＳ Ｐゴシック"/>
                <a:cs typeface="Arial" pitchFamily="34" charset="0"/>
              </a:rPr>
              <a:t>Standards and Training for Corrections (STC)  </a:t>
            </a:r>
          </a:p>
          <a:p>
            <a:pPr lvl="2">
              <a:buClrTx/>
              <a:buSzPct val="90000"/>
              <a:buFont typeface="Wingdings" panose="05000000000000000000" pitchFamily="2" charset="2"/>
              <a:buChar char="§"/>
              <a:defRPr/>
            </a:pPr>
            <a:r>
              <a:rPr lang="en-US" dirty="0">
                <a:solidFill>
                  <a:srgbClr val="262699"/>
                </a:solidFill>
                <a:latin typeface="Arial" pitchFamily="34" charset="0"/>
                <a:ea typeface="ＭＳ Ｐゴシック"/>
                <a:cs typeface="Arial" pitchFamily="34" charset="0"/>
              </a:rPr>
              <a:t>Selection, Training and Standards</a:t>
            </a:r>
          </a:p>
          <a:p>
            <a:pPr marL="918606" lvl="2">
              <a:buSzPct val="90000"/>
              <a:defRPr/>
            </a:pPr>
            <a:endParaRPr lang="en-US" sz="1000" dirty="0">
              <a:solidFill>
                <a:srgbClr val="2D2D8A"/>
              </a:solidFill>
              <a:latin typeface="Arial" pitchFamily="34" charset="0"/>
              <a:ea typeface="ＭＳ Ｐゴシック"/>
              <a:cs typeface="Arial" pitchFamily="34" charset="0"/>
            </a:endParaRPr>
          </a:p>
          <a:p>
            <a:pPr lvl="1">
              <a:buClrTx/>
              <a:buSzPct val="90000"/>
              <a:buFont typeface="Wingdings" panose="05000000000000000000" pitchFamily="2" charset="2"/>
              <a:buChar char="q"/>
              <a:defRPr/>
            </a:pPr>
            <a:r>
              <a:rPr lang="en-US" sz="2000" dirty="0">
                <a:solidFill>
                  <a:srgbClr val="2D2D8A"/>
                </a:solidFill>
                <a:latin typeface="Arial" pitchFamily="34" charset="0"/>
                <a:ea typeface="ＭＳ Ｐゴシック"/>
                <a:cs typeface="Arial" pitchFamily="34" charset="0"/>
              </a:rPr>
              <a:t>County Facilities Construction (CFC)</a:t>
            </a:r>
          </a:p>
          <a:p>
            <a:pPr lvl="2">
              <a:buClrTx/>
              <a:buSzPct val="90000"/>
              <a:buFont typeface="Arial" panose="020B0604020202020204" pitchFamily="34" charset="0"/>
              <a:buChar char="•"/>
              <a:defRPr/>
            </a:pPr>
            <a:r>
              <a:rPr lang="en-US" dirty="0">
                <a:solidFill>
                  <a:srgbClr val="2D2D8A"/>
                </a:solidFill>
                <a:latin typeface="Arial" pitchFamily="34" charset="0"/>
                <a:ea typeface="ＭＳ Ｐゴシック"/>
                <a:cs typeface="Arial" pitchFamily="34" charset="0"/>
              </a:rPr>
              <a:t>Admin of construction financing for such facilities</a:t>
            </a:r>
          </a:p>
          <a:p>
            <a:pPr marL="918606" lvl="2">
              <a:buSzPct val="90000"/>
              <a:defRPr/>
            </a:pPr>
            <a:endParaRPr lang="en-US" sz="1000" dirty="0">
              <a:solidFill>
                <a:srgbClr val="2D2D8A"/>
              </a:solidFill>
              <a:latin typeface="Arial" pitchFamily="34" charset="0"/>
              <a:ea typeface="ＭＳ Ｐゴシック"/>
              <a:cs typeface="Arial" pitchFamily="34" charset="0"/>
            </a:endParaRPr>
          </a:p>
          <a:p>
            <a:pPr lvl="1">
              <a:buClrTx/>
              <a:buSzPct val="90000"/>
              <a:buFont typeface="Wingdings" panose="05000000000000000000" pitchFamily="2" charset="2"/>
              <a:buChar char="q"/>
              <a:defRPr/>
            </a:pPr>
            <a:r>
              <a:rPr lang="en-US" sz="2000" dirty="0">
                <a:solidFill>
                  <a:srgbClr val="2D2D8A"/>
                </a:solidFill>
                <a:latin typeface="Arial" pitchFamily="34" charset="0"/>
                <a:ea typeface="ＭＳ Ｐゴシック"/>
                <a:cs typeface="Arial" pitchFamily="34" charset="0"/>
              </a:rPr>
              <a:t>Administration, Research and Program Support</a:t>
            </a:r>
          </a:p>
          <a:p>
            <a:pPr lvl="2">
              <a:buClrTx/>
              <a:buSzPct val="90000"/>
              <a:buFont typeface="Wingdings" panose="05000000000000000000" pitchFamily="2" charset="2"/>
              <a:buChar char="§"/>
              <a:defRPr/>
            </a:pPr>
            <a:r>
              <a:rPr lang="en-US" dirty="0">
                <a:solidFill>
                  <a:srgbClr val="2D2D8A"/>
                </a:solidFill>
                <a:latin typeface="Arial" pitchFamily="34" charset="0"/>
                <a:ea typeface="ＭＳ Ｐゴシック"/>
                <a:cs typeface="Arial" pitchFamily="34" charset="0"/>
              </a:rPr>
              <a:t>Admin., data collection, research, IT support</a:t>
            </a:r>
          </a:p>
          <a:p>
            <a:endParaRPr lang="en-US" dirty="0"/>
          </a:p>
        </p:txBody>
      </p:sp>
      <p:sp>
        <p:nvSpPr>
          <p:cNvPr id="4" name="Slide Number Placeholder 3"/>
          <p:cNvSpPr>
            <a:spLocks noGrp="1"/>
          </p:cNvSpPr>
          <p:nvPr>
            <p:ph type="sldNum" sz="quarter" idx="10"/>
          </p:nvPr>
        </p:nvSpPr>
        <p:spPr/>
        <p:txBody>
          <a:bodyPr/>
          <a:lstStyle/>
          <a:p>
            <a:fld id="{61557231-13C1-4642-9125-7E19D027C8CD}" type="slidenum">
              <a:rPr lang="en-US" smtClean="0"/>
              <a:t>4</a:t>
            </a:fld>
            <a:endParaRPr lang="en-US"/>
          </a:p>
        </p:txBody>
      </p:sp>
    </p:spTree>
    <p:extLst>
      <p:ext uri="{BB962C8B-B14F-4D97-AF65-F5344CB8AC3E}">
        <p14:creationId xmlns:p14="http://schemas.microsoft.com/office/powerpoint/2010/main" val="395636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a:t>
            </a:fld>
            <a:endParaRPr lang="en-US"/>
          </a:p>
        </p:txBody>
      </p:sp>
    </p:spTree>
    <p:extLst>
      <p:ext uri="{BB962C8B-B14F-4D97-AF65-F5344CB8AC3E}">
        <p14:creationId xmlns:p14="http://schemas.microsoft.com/office/powerpoint/2010/main" val="835000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8</a:t>
            </a:fld>
            <a:endParaRPr lang="en-US"/>
          </a:p>
        </p:txBody>
      </p:sp>
    </p:spTree>
    <p:extLst>
      <p:ext uri="{BB962C8B-B14F-4D97-AF65-F5344CB8AC3E}">
        <p14:creationId xmlns:p14="http://schemas.microsoft.com/office/powerpoint/2010/main" val="180317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57231-13C1-4642-9125-7E19D027C8CD}" type="slidenum">
              <a:rPr lang="en-US" smtClean="0"/>
              <a:t>9</a:t>
            </a:fld>
            <a:endParaRPr lang="en-US"/>
          </a:p>
        </p:txBody>
      </p:sp>
    </p:spTree>
    <p:extLst>
      <p:ext uri="{BB962C8B-B14F-4D97-AF65-F5344CB8AC3E}">
        <p14:creationId xmlns:p14="http://schemas.microsoft.com/office/powerpoint/2010/main" val="367458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10</a:t>
            </a:fld>
            <a:endParaRPr lang="en-US"/>
          </a:p>
        </p:txBody>
      </p:sp>
    </p:spTree>
    <p:extLst>
      <p:ext uri="{BB962C8B-B14F-4D97-AF65-F5344CB8AC3E}">
        <p14:creationId xmlns:p14="http://schemas.microsoft.com/office/powerpoint/2010/main" val="1226276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381000" y="4724400"/>
            <a:ext cx="84582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a:t>Click to edit Master subtitle style</a:t>
            </a:r>
          </a:p>
        </p:txBody>
      </p:sp>
      <p:sp>
        <p:nvSpPr>
          <p:cNvPr id="6" name="Title 5"/>
          <p:cNvSpPr>
            <a:spLocks noGrp="1"/>
          </p:cNvSpPr>
          <p:nvPr>
            <p:ph type="title" hasCustomPrompt="1"/>
          </p:nvPr>
        </p:nvSpPr>
        <p:spPr>
          <a:xfrm>
            <a:off x="381000" y="3352800"/>
            <a:ext cx="84582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a:t>Click to Edit Master Title Style</a:t>
            </a:r>
          </a:p>
        </p:txBody>
      </p:sp>
      <p:pic>
        <p:nvPicPr>
          <p:cNvPr id="1027" name="Picture 3"/>
          <p:cNvPicPr>
            <a:picLocks noChangeAspect="1" noChangeArrowheads="1"/>
          </p:cNvPicPr>
          <p:nvPr userDrawn="1"/>
        </p:nvPicPr>
        <p:blipFill>
          <a:blip r:embed="rId3" cstate="print"/>
          <a:srcRect/>
          <a:stretch>
            <a:fillRect/>
          </a:stretch>
        </p:blipFill>
        <p:spPr bwMode="auto">
          <a:xfrm>
            <a:off x="2276856" y="6400800"/>
            <a:ext cx="4572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4" cstate="print"/>
          <a:stretch>
            <a:fillRect/>
          </a:stretch>
        </p:blipFill>
        <p:spPr>
          <a:xfrm>
            <a:off x="1828800" y="732109"/>
            <a:ext cx="5486400" cy="116392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3429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600200"/>
            <a:ext cx="7620000" cy="762000"/>
          </a:xfrm>
        </p:spPr>
        <p:txBody>
          <a:bodyPr/>
          <a:lstStyle>
            <a:lvl1pPr algn="l">
              <a:defRPr sz="4000" b="1"/>
            </a:lvl1pPr>
          </a:lstStyle>
          <a:p>
            <a:r>
              <a:rPr lang="en-US" dirty="0"/>
              <a:t>Click to edit Master Title Style</a:t>
            </a:r>
          </a:p>
        </p:txBody>
      </p:sp>
      <p:sp>
        <p:nvSpPr>
          <p:cNvPr id="3" name="Content Placeholder 2"/>
          <p:cNvSpPr>
            <a:spLocks noGrp="1"/>
          </p:cNvSpPr>
          <p:nvPr>
            <p:ph idx="1" hasCustomPrompt="1"/>
          </p:nvPr>
        </p:nvSpPr>
        <p:spPr>
          <a:xfrm>
            <a:off x="4267200" y="2438400"/>
            <a:ext cx="48768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438400"/>
            <a:ext cx="28194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6764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267200" y="25146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5146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858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3657600" y="16764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838200" y="16764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2362200" y="1371600"/>
            <a:ext cx="63246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0" y="5486400"/>
            <a:ext cx="6553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22098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098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3335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573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CC9900"/>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a:solidFill>
                  <a:schemeClr val="tx1"/>
                </a:solidFill>
              </a:defRPr>
            </a:lvl3pPr>
            <a:lvl4pPr>
              <a:buSzPct val="100000"/>
              <a:buFontTx/>
              <a:buBlip>
                <a:blip r:embed="rId2"/>
              </a:buBlip>
              <a:defRPr>
                <a:solidFill>
                  <a:schemeClr val="tx1"/>
                </a:solidFill>
              </a:defRPr>
            </a:lvl4pPr>
            <a:lvl5pPr>
              <a:buSzPct val="1000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14285A"/>
        </a:soli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7842088-95F0-48BA-A4BD-24D15C7CA658}" type="datetimeFigureOut">
              <a:rPr lang="en-US"/>
              <a:pPr>
                <a:defRPr/>
              </a:pPr>
              <a:t>10/9/2018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DDED5C-1A37-47E0-8482-F23A359ABA6F}" type="slidenum">
              <a:rPr lang="en-US"/>
              <a:pPr>
                <a:defRPr/>
              </a:pPr>
              <a:t>‹#›</a:t>
            </a:fld>
            <a:endParaRPr lang="en-US"/>
          </a:p>
        </p:txBody>
      </p:sp>
    </p:spTree>
    <p:extLst>
      <p:ext uri="{BB962C8B-B14F-4D97-AF65-F5344CB8AC3E}">
        <p14:creationId xmlns:p14="http://schemas.microsoft.com/office/powerpoint/2010/main" val="66726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914400" y="16002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315200" cy="838200"/>
          </a:xfrm>
        </p:spPr>
        <p:txBody>
          <a:bodyPr/>
          <a:lstStyle/>
          <a:p>
            <a:r>
              <a:rPr lang="en-US"/>
              <a:t>Click to edit Master title style</a:t>
            </a:r>
          </a:p>
        </p:txBody>
      </p:sp>
      <p:sp>
        <p:nvSpPr>
          <p:cNvPr id="3" name="Content Placeholder 2"/>
          <p:cNvSpPr>
            <a:spLocks noGrp="1"/>
          </p:cNvSpPr>
          <p:nvPr>
            <p:ph sz="half" idx="1"/>
          </p:nvPr>
        </p:nvSpPr>
        <p:spPr>
          <a:xfrm>
            <a:off x="1676400" y="2057400"/>
            <a:ext cx="34671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714500" y="20574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914400" y="17526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33900" y="17526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rgbClr val="CC9900"/>
                </a:solidFill>
              </a:defRPr>
            </a:lvl1pPr>
          </a:lstStyle>
          <a:p>
            <a:r>
              <a:rPr lang="en-US" dirty="0"/>
              <a:t>Click to edit Master title style</a:t>
            </a:r>
          </a:p>
        </p:txBody>
      </p:sp>
      <p:sp>
        <p:nvSpPr>
          <p:cNvPr id="10"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a:t>Click to edit Master subtitle style</a:t>
            </a:r>
          </a:p>
        </p:txBody>
      </p:sp>
      <p:pic>
        <p:nvPicPr>
          <p:cNvPr id="11"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752600" y="2743200"/>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13" name="Rectangle 17"/>
          <p:cNvSpPr>
            <a:spLocks noGrp="1" noChangeArrowheads="1"/>
          </p:cNvSpPr>
          <p:nvPr>
            <p:ph type="title"/>
          </p:nvPr>
        </p:nvSpPr>
        <p:spPr bwMode="auto">
          <a:xfrm>
            <a:off x="1752600" y="17526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76" r:id="rId3"/>
    <p:sldLayoutId id="2147483679" r:id="rId4"/>
    <p:sldLayoutId id="2147483664" r:id="rId5"/>
    <p:sldLayoutId id="2147483670" r:id="rId6"/>
    <p:sldLayoutId id="2147483680" r:id="rId7"/>
    <p:sldLayoutId id="2147483672" r:id="rId8"/>
    <p:sldLayoutId id="2147483666" r:id="rId9"/>
    <p:sldLayoutId id="2147483681" r:id="rId10"/>
    <p:sldLayoutId id="2147483668" r:id="rId11"/>
    <p:sldLayoutId id="2147483674" r:id="rId12"/>
    <p:sldLayoutId id="2147483682" r:id="rId13"/>
    <p:sldLayoutId id="2147483669" r:id="rId14"/>
    <p:sldLayoutId id="2147483675" r:id="rId15"/>
    <p:sldLayoutId id="2147483683" r:id="rId16"/>
    <p:sldLayoutId id="2147483667" r:id="rId17"/>
    <p:sldLayoutId id="2147483673" r:id="rId18"/>
    <p:sldLayoutId id="2147483684" r:id="rId19"/>
    <p:sldLayoutId id="2147483677" r:id="rId20"/>
    <p:sldLayoutId id="2147483678" r:id="rId21"/>
    <p:sldLayoutId id="2147483686" r:id="rId22"/>
  </p:sldLayoutIdLst>
  <p:transition/>
  <p:txStyles>
    <p:title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100000"/>
        <a:buFontTx/>
        <a:buBlip>
          <a:blip r:embed="rId25"/>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100000"/>
        <a:buFontTx/>
        <a:buBlip>
          <a:blip r:embed="rId25"/>
        </a:buBlip>
        <a:defRPr sz="2400">
          <a:solidFill>
            <a:schemeClr val="tx1"/>
          </a:solidFill>
          <a:latin typeface="+mn-lt"/>
        </a:defRPr>
      </a:lvl2pPr>
      <a:lvl3pPr marL="1143000" indent="-228600" algn="l" rtl="0" eaLnBrk="1" fontAlgn="base" hangingPunct="1">
        <a:spcBef>
          <a:spcPct val="20000"/>
        </a:spcBef>
        <a:spcAft>
          <a:spcPct val="0"/>
        </a:spcAft>
        <a:buClr>
          <a:schemeClr val="accent1">
            <a:lumMod val="50000"/>
          </a:schemeClr>
        </a:buClr>
        <a:buSzPct val="100000"/>
        <a:buFontTx/>
        <a:buBlip>
          <a:blip r:embed="rId25"/>
        </a:buBlip>
        <a:defRPr sz="2000">
          <a:solidFill>
            <a:schemeClr val="tx1"/>
          </a:solidFill>
          <a:latin typeface="+mn-lt"/>
        </a:defRPr>
      </a:lvl3pPr>
      <a:lvl4pPr marL="1600200" indent="-228600" algn="l" rtl="0" eaLnBrk="1" fontAlgn="base" hangingPunct="1">
        <a:spcBef>
          <a:spcPct val="20000"/>
        </a:spcBef>
        <a:spcAft>
          <a:spcPct val="0"/>
        </a:spcAft>
        <a:buClr>
          <a:schemeClr val="accent1">
            <a:lumMod val="50000"/>
          </a:schemeClr>
        </a:buClr>
        <a:buSzPct val="100000"/>
        <a:buFontTx/>
        <a:buBlip>
          <a:blip r:embed="rId25"/>
        </a:buBlip>
        <a:defRPr>
          <a:solidFill>
            <a:schemeClr val="tx1"/>
          </a:solidFill>
          <a:latin typeface="+mn-lt"/>
        </a:defRPr>
      </a:lvl4pPr>
      <a:lvl5pPr marL="2057400" indent="-228600" algn="l" rtl="0" eaLnBrk="1" fontAlgn="base" hangingPunct="1">
        <a:spcBef>
          <a:spcPct val="20000"/>
        </a:spcBef>
        <a:spcAft>
          <a:spcPct val="0"/>
        </a:spcAft>
        <a:buClr>
          <a:schemeClr val="accent1">
            <a:lumMod val="50000"/>
          </a:schemeClr>
        </a:buClr>
        <a:buSzPct val="100000"/>
        <a:buFontTx/>
        <a:buBlip>
          <a:blip r:embed="rId25"/>
        </a:buBlip>
        <a:defRPr>
          <a:solidFill>
            <a:schemeClr val="tx1"/>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CFF6CD-4E65-45FF-8E16-F9BC6532BB3E}"/>
              </a:ext>
            </a:extLst>
          </p:cNvPr>
          <p:cNvSpPr>
            <a:spLocks noGrp="1"/>
          </p:cNvSpPr>
          <p:nvPr>
            <p:ph type="subTitle" idx="1"/>
          </p:nvPr>
        </p:nvSpPr>
        <p:spPr>
          <a:xfrm>
            <a:off x="381000" y="4724400"/>
            <a:ext cx="8458200" cy="914400"/>
          </a:xfrm>
        </p:spPr>
        <p:txBody>
          <a:bodyPr/>
          <a:lstStyle/>
          <a:p>
            <a:pPr>
              <a:spcBef>
                <a:spcPts val="0"/>
              </a:spcBef>
            </a:pPr>
            <a:r>
              <a:rPr lang="en-US" b="1" dirty="0">
                <a:solidFill>
                  <a:srgbClr val="BF962F"/>
                </a:solidFill>
              </a:rPr>
              <a:t>Executive Steering Committee</a:t>
            </a:r>
          </a:p>
          <a:p>
            <a:pPr>
              <a:spcBef>
                <a:spcPts val="0"/>
              </a:spcBef>
            </a:pPr>
            <a:r>
              <a:rPr lang="en-US" b="1" dirty="0">
                <a:solidFill>
                  <a:srgbClr val="BF962F"/>
                </a:solidFill>
              </a:rPr>
              <a:t>	Thursday, October 11, 2018</a:t>
            </a:r>
          </a:p>
          <a:p>
            <a:endParaRPr lang="en-US" dirty="0"/>
          </a:p>
        </p:txBody>
      </p:sp>
      <p:sp>
        <p:nvSpPr>
          <p:cNvPr id="6" name="Title 5">
            <a:extLst>
              <a:ext uri="{FF2B5EF4-FFF2-40B4-BE49-F238E27FC236}">
                <a16:creationId xmlns:a16="http://schemas.microsoft.com/office/drawing/2014/main" id="{13B1E8DD-BD6B-42CB-B380-FCEEF6B9D4C1}"/>
              </a:ext>
            </a:extLst>
          </p:cNvPr>
          <p:cNvSpPr>
            <a:spLocks noGrp="1"/>
          </p:cNvSpPr>
          <p:nvPr>
            <p:ph type="title"/>
          </p:nvPr>
        </p:nvSpPr>
        <p:spPr>
          <a:xfrm>
            <a:off x="342900" y="2514600"/>
            <a:ext cx="8458200" cy="1219200"/>
          </a:xfrm>
        </p:spPr>
        <p:txBody>
          <a:bodyPr/>
          <a:lstStyle/>
          <a:p>
            <a:r>
              <a:rPr lang="en-US" dirty="0">
                <a:ea typeface="Georgia" pitchFamily="18" charset="0"/>
                <a:cs typeface="Arial" pitchFamily="34" charset="0"/>
              </a:rPr>
              <a:t>ADULT REENTRY GRANT</a:t>
            </a:r>
            <a:endParaRPr lang="en-US" dirty="0"/>
          </a:p>
        </p:txBody>
      </p:sp>
    </p:spTree>
    <p:extLst>
      <p:ext uri="{BB962C8B-B14F-4D97-AF65-F5344CB8AC3E}">
        <p14:creationId xmlns:p14="http://schemas.microsoft.com/office/powerpoint/2010/main" val="24756121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4294967295"/>
          </p:nvPr>
        </p:nvPicPr>
        <p:blipFill>
          <a:blip r:embed="rId3"/>
          <a:stretch>
            <a:fillRect/>
          </a:stretch>
        </p:blipFill>
        <p:spPr>
          <a:xfrm>
            <a:off x="673276" y="2941078"/>
            <a:ext cx="7645047" cy="1920406"/>
          </a:xfrm>
          <a:prstGeom prst="rect">
            <a:avLst/>
          </a:prstGeom>
        </p:spPr>
      </p:pic>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Adult Reentry Grant</a:t>
            </a:r>
          </a:p>
        </p:txBody>
      </p:sp>
      <p:pic>
        <p:nvPicPr>
          <p:cNvPr id="5" name="Picture 2" descr="http://1.bp.blogspot.com/_a2RfdLVLRfs/TF1DEkYmeZI/AAAAAAAABP4/OMg2TRPiI2g/s1600/Vidya+Sury+tim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838200"/>
            <a:ext cx="3276600" cy="210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5443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86F5-B2A0-48BF-BE73-2D4276D5806E}"/>
              </a:ext>
            </a:extLst>
          </p:cNvPr>
          <p:cNvSpPr>
            <a:spLocks noGrp="1"/>
          </p:cNvSpPr>
          <p:nvPr>
            <p:ph type="title"/>
          </p:nvPr>
        </p:nvSpPr>
        <p:spPr>
          <a:xfrm>
            <a:off x="838200" y="762000"/>
            <a:ext cx="7315200" cy="762000"/>
          </a:xfrm>
          <a:ln>
            <a:solidFill>
              <a:schemeClr val="bg1"/>
            </a:solidFill>
          </a:ln>
        </p:spPr>
        <p:txBody>
          <a:bodyPr/>
          <a:lstStyle/>
          <a:p>
            <a:pPr algn="ctr"/>
            <a:r>
              <a:rPr lang="en-US" dirty="0"/>
              <a:t> Welcome</a:t>
            </a:r>
          </a:p>
        </p:txBody>
      </p:sp>
      <p:sp>
        <p:nvSpPr>
          <p:cNvPr id="3" name="Content Placeholder 2">
            <a:extLst>
              <a:ext uri="{FF2B5EF4-FFF2-40B4-BE49-F238E27FC236}">
                <a16:creationId xmlns:a16="http://schemas.microsoft.com/office/drawing/2014/main" id="{4E669A92-108D-4259-8AD8-294B0ECDBC5D}"/>
              </a:ext>
            </a:extLst>
          </p:cNvPr>
          <p:cNvSpPr>
            <a:spLocks noGrp="1"/>
          </p:cNvSpPr>
          <p:nvPr>
            <p:ph idx="1"/>
          </p:nvPr>
        </p:nvSpPr>
        <p:spPr>
          <a:xfrm>
            <a:off x="1447800" y="1905000"/>
            <a:ext cx="6781800" cy="4648200"/>
          </a:xfrm>
        </p:spPr>
        <p:txBody>
          <a:bodyPr/>
          <a:lstStyle/>
          <a:p>
            <a:pPr>
              <a:spcBef>
                <a:spcPts val="0"/>
              </a:spcBef>
              <a:buFont typeface="Wingdings" panose="05000000000000000000" pitchFamily="2" charset="2"/>
              <a:buChar char="q"/>
            </a:pPr>
            <a:r>
              <a:rPr lang="en-US" dirty="0">
                <a:latin typeface="Arial Rounded MT Bold" panose="020F0704030504030204" pitchFamily="34" charset="0"/>
                <a:ea typeface="Tahoma" panose="020B0604030504040204" pitchFamily="34" charset="0"/>
                <a:cs typeface="Tahoma" panose="020B0604030504040204" pitchFamily="34" charset="0"/>
              </a:rPr>
              <a:t>Opening remarks</a:t>
            </a:r>
          </a:p>
          <a:p>
            <a:pPr>
              <a:spcBef>
                <a:spcPts val="0"/>
              </a:spcBef>
              <a:buFont typeface="Wingdings" panose="05000000000000000000" pitchFamily="2" charset="2"/>
              <a:buChar char="q"/>
            </a:pPr>
            <a:endParaRPr lang="en-US" dirty="0">
              <a:latin typeface="Arial Rounded MT Bold" panose="020F0704030504030204" pitchFamily="34" charset="0"/>
              <a:ea typeface="Tahoma" panose="020B0604030504040204" pitchFamily="34" charset="0"/>
              <a:cs typeface="Tahoma" panose="020B0604030504040204" pitchFamily="34" charset="0"/>
            </a:endParaRPr>
          </a:p>
          <a:p>
            <a:pPr>
              <a:spcBef>
                <a:spcPts val="0"/>
              </a:spcBef>
              <a:buFont typeface="Wingdings" panose="05000000000000000000" pitchFamily="2" charset="2"/>
              <a:buChar char="q"/>
            </a:pPr>
            <a:r>
              <a:rPr lang="en-US" dirty="0">
                <a:latin typeface="Arial Rounded MT Bold" panose="020F0704030504030204" pitchFamily="34" charset="0"/>
                <a:ea typeface="Tahoma" panose="020B0604030504040204" pitchFamily="34" charset="0"/>
                <a:cs typeface="Tahoma" panose="020B0604030504040204" pitchFamily="34" charset="0"/>
              </a:rPr>
              <a:t>Introductions</a:t>
            </a:r>
          </a:p>
          <a:p>
            <a:pPr>
              <a:spcBef>
                <a:spcPts val="0"/>
              </a:spcBef>
              <a:buFont typeface="Wingdings" panose="05000000000000000000" pitchFamily="2" charset="2"/>
              <a:buChar char="q"/>
            </a:pPr>
            <a:endParaRPr lang="en-US" dirty="0">
              <a:latin typeface="Arial Rounded MT Bold" panose="020F0704030504030204" pitchFamily="34" charset="0"/>
              <a:ea typeface="Tahoma" panose="020B0604030504040204" pitchFamily="34" charset="0"/>
              <a:cs typeface="Tahoma" panose="020B0604030504040204" pitchFamily="34" charset="0"/>
            </a:endParaRPr>
          </a:p>
          <a:p>
            <a:pPr>
              <a:spcBef>
                <a:spcPts val="0"/>
              </a:spcBef>
              <a:buFont typeface="Wingdings" panose="05000000000000000000" pitchFamily="2" charset="2"/>
              <a:buChar char="q"/>
            </a:pPr>
            <a:r>
              <a:rPr lang="en-US" dirty="0">
                <a:latin typeface="Arial Rounded MT Bold" panose="020F0704030504030204" pitchFamily="34" charset="0"/>
                <a:ea typeface="Tahoma" panose="020B0604030504040204" pitchFamily="34" charset="0"/>
                <a:cs typeface="Tahoma" panose="020B0604030504040204" pitchFamily="34" charset="0"/>
              </a:rPr>
              <a:t>Housekeeping</a:t>
            </a:r>
          </a:p>
          <a:p>
            <a:pPr>
              <a:spcBef>
                <a:spcPts val="0"/>
              </a:spcBef>
              <a:buFont typeface="Wingdings" panose="05000000000000000000" pitchFamily="2" charset="2"/>
              <a:buChar char="q"/>
            </a:pPr>
            <a:endParaRPr lang="en-US" dirty="0">
              <a:latin typeface="Arial Rounded MT Bold" panose="020F0704030504030204" pitchFamily="34" charset="0"/>
              <a:ea typeface="Tahoma" panose="020B0604030504040204" pitchFamily="34" charset="0"/>
              <a:cs typeface="Tahoma" panose="020B0604030504040204" pitchFamily="34" charset="0"/>
            </a:endParaRPr>
          </a:p>
          <a:p>
            <a:pPr>
              <a:spcBef>
                <a:spcPts val="0"/>
              </a:spcBef>
              <a:buFont typeface="Wingdings" panose="05000000000000000000" pitchFamily="2" charset="2"/>
              <a:buChar char="q"/>
            </a:pPr>
            <a:r>
              <a:rPr lang="en-US" dirty="0">
                <a:latin typeface="Arial Rounded MT Bold" panose="020F0704030504030204" pitchFamily="34" charset="0"/>
                <a:ea typeface="Tahoma" panose="020B0604030504040204" pitchFamily="34" charset="0"/>
                <a:cs typeface="Tahoma" panose="020B0604030504040204" pitchFamily="34" charset="0"/>
              </a:rPr>
              <a:t>Agenda and Binder</a:t>
            </a:r>
          </a:p>
          <a:p>
            <a:pPr marL="0" indent="0">
              <a:spcBef>
                <a:spcPts val="0"/>
              </a:spcBef>
              <a:buNone/>
            </a:pPr>
            <a:endParaRPr lang="en-US" dirty="0">
              <a:latin typeface="Arial Rounded MT Bold" panose="020F0704030504030204" pitchFamily="34" charset="0"/>
              <a:ea typeface="Tahoma" panose="020B0604030504040204" pitchFamily="34" charset="0"/>
              <a:cs typeface="Tahoma" panose="020B0604030504040204" pitchFamily="34" charset="0"/>
            </a:endParaRPr>
          </a:p>
          <a:p>
            <a:pPr>
              <a:spcBef>
                <a:spcPts val="0"/>
              </a:spcBef>
              <a:buFont typeface="Wingdings" panose="05000000000000000000" pitchFamily="2" charset="2"/>
              <a:buChar char="q"/>
            </a:pPr>
            <a:r>
              <a:rPr lang="en-US" dirty="0">
                <a:latin typeface="Arial Rounded MT Bold" panose="020F0704030504030204" pitchFamily="34" charset="0"/>
                <a:ea typeface="Tahoma" panose="020B0604030504040204" pitchFamily="34" charset="0"/>
                <a:cs typeface="Tahoma" panose="020B0604030504040204" pitchFamily="34" charset="0"/>
              </a:rPr>
              <a:t>Bagley-Keene</a:t>
            </a:r>
            <a:endParaRPr lang="en-US" dirty="0">
              <a:latin typeface="Arial Rounded MT Bold" panose="020F0704030504030204" pitchFamily="34" charset="0"/>
            </a:endParaRPr>
          </a:p>
        </p:txBody>
      </p:sp>
    </p:spTree>
    <p:extLst>
      <p:ext uri="{BB962C8B-B14F-4D97-AF65-F5344CB8AC3E}">
        <p14:creationId xmlns:p14="http://schemas.microsoft.com/office/powerpoint/2010/main" val="14888241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4294967295"/>
          </p:nvPr>
        </p:nvSpPr>
        <p:spPr>
          <a:xfrm>
            <a:off x="152400" y="457200"/>
            <a:ext cx="8458200" cy="6324600"/>
          </a:xfrm>
        </p:spPr>
        <p:txBody>
          <a:bodyPr/>
          <a:lstStyle/>
          <a:p>
            <a:pPr marL="508000" lvl="0" indent="-508000">
              <a:buClrTx/>
              <a:buSzTx/>
              <a:buNone/>
            </a:pPr>
            <a:endParaRPr lang="en-US" altLang="en-US" sz="3200" dirty="0">
              <a:solidFill>
                <a:srgbClr val="262699"/>
              </a:solidFill>
              <a:latin typeface="Tahoma"/>
              <a:ea typeface="ＭＳ Ｐゴシック"/>
              <a:cs typeface="Times New Roman" panose="02020603050405020304" pitchFamily="18" charset="0"/>
            </a:endParaRPr>
          </a:p>
          <a:p>
            <a:pPr marL="508000" lvl="0" indent="-508000" algn="ctr">
              <a:buClrTx/>
              <a:buSzTx/>
              <a:buNone/>
            </a:pPr>
            <a:r>
              <a:rPr lang="en-US" altLang="en-US" sz="3200" u="sng" dirty="0">
                <a:solidFill>
                  <a:srgbClr val="1E3C78"/>
                </a:solidFill>
                <a:latin typeface="Arial Rounded MT Bold" panose="020F0704030504030204" pitchFamily="34" charset="0"/>
                <a:ea typeface="ＭＳ Ｐゴシック"/>
                <a:cs typeface="Times New Roman" panose="02020603050405020304" pitchFamily="18" charset="0"/>
              </a:rPr>
              <a:t>BSCC Overview</a:t>
            </a:r>
          </a:p>
          <a:p>
            <a:pPr marL="508000" lvl="0" indent="-508000" algn="ctr">
              <a:buClrTx/>
              <a:buSzTx/>
              <a:buNone/>
            </a:pPr>
            <a:endParaRPr lang="en-US" altLang="en-US" sz="1600" u="sng" dirty="0">
              <a:solidFill>
                <a:srgbClr val="193A6D"/>
              </a:solidFill>
              <a:latin typeface="Tahoma"/>
              <a:ea typeface="ＭＳ Ｐゴシック"/>
              <a:cs typeface="Times New Roman" panose="02020603050405020304" pitchFamily="18" charset="0"/>
            </a:endParaRPr>
          </a:p>
          <a:p>
            <a:pPr marL="508000" lvl="0" indent="-508000">
              <a:buClrTx/>
              <a:buSzTx/>
              <a:buNone/>
            </a:pPr>
            <a:endParaRPr lang="en-US" altLang="en-US" sz="1000" dirty="0">
              <a:solidFill>
                <a:srgbClr val="193A6D"/>
              </a:solidFill>
              <a:latin typeface="Tahoma"/>
              <a:ea typeface="ＭＳ Ｐゴシック"/>
              <a:cs typeface="Times New Roman" panose="02020603050405020304" pitchFamily="18" charset="0"/>
            </a:endParaRPr>
          </a:p>
          <a:p>
            <a:pPr marL="1168400" lvl="1" indent="-711200" algn="just">
              <a:buClrTx/>
              <a:buSzPct val="90000"/>
              <a:buFont typeface="Tahoma" panose="020B0604030504040204" pitchFamily="34" charset="0"/>
              <a:buAutoNum type="arabicPeriod"/>
            </a:pPr>
            <a:r>
              <a:rPr lang="en-US" altLang="en-US" sz="2200" dirty="0">
                <a:solidFill>
                  <a:srgbClr val="193A6D"/>
                </a:solidFill>
                <a:latin typeface="Arial Rounded MT Bold" panose="020F0704030504030204" pitchFamily="34" charset="0"/>
                <a:ea typeface="ＭＳ Ｐゴシック"/>
                <a:cs typeface="Times New Roman" panose="02020603050405020304" pitchFamily="18" charset="0"/>
              </a:rPr>
              <a:t>Reports directly to the Governor's Office</a:t>
            </a:r>
          </a:p>
          <a:p>
            <a:pPr marL="1168400" lvl="1" indent="-711200" algn="just">
              <a:buClrTx/>
              <a:buSzPct val="90000"/>
              <a:buFont typeface="Tahoma" panose="020B0604030504040204" pitchFamily="34" charset="0"/>
              <a:buAutoNum type="arabicPeriod"/>
            </a:pPr>
            <a:r>
              <a:rPr lang="en-US" altLang="en-US" sz="2200" dirty="0">
                <a:solidFill>
                  <a:srgbClr val="193A6D"/>
                </a:solidFill>
                <a:latin typeface="Arial Rounded MT Bold" panose="020F0704030504030204" pitchFamily="34" charset="0"/>
                <a:ea typeface="ＭＳ Ｐゴシック"/>
                <a:cs typeface="Times New Roman" panose="02020603050405020304" pitchFamily="18" charset="0"/>
              </a:rPr>
              <a:t>Organized under a Governor appointed Board made up of 13 members</a:t>
            </a:r>
          </a:p>
          <a:p>
            <a:pPr marL="1168400" lvl="1" indent="-711200" algn="just">
              <a:buClrTx/>
              <a:buSzPct val="90000"/>
              <a:buFont typeface="Tahoma" panose="020B0604030504040204" pitchFamily="34" charset="0"/>
              <a:buAutoNum type="arabicPeriod"/>
            </a:pPr>
            <a:r>
              <a:rPr lang="en-US" altLang="en-US" sz="2200" dirty="0">
                <a:solidFill>
                  <a:srgbClr val="193A6D"/>
                </a:solidFill>
                <a:latin typeface="Arial Rounded MT Bold" panose="020F0704030504030204" pitchFamily="34" charset="0"/>
                <a:ea typeface="ＭＳ Ｐゴシック"/>
                <a:cs typeface="Arial" panose="020B0604020202020204" pitchFamily="34" charset="0"/>
              </a:rPr>
              <a:t>Responsibilities include providing statewide leadership, coordination, and technical assistance to promote effective state and local efforts and partnerships in California’s adult and juvenile criminal justice system, including providing technical assistance and coordination to local governments related to realignment.</a:t>
            </a:r>
          </a:p>
          <a:p>
            <a:pPr marL="0" indent="0">
              <a:buNone/>
            </a:pPr>
            <a:endParaRPr lang="en-US" sz="2000" dirty="0"/>
          </a:p>
        </p:txBody>
      </p:sp>
      <p:sp>
        <p:nvSpPr>
          <p:cNvPr id="4" name="Title 1"/>
          <p:cNvSpPr txBox="1">
            <a:spLocks/>
          </p:cNvSpPr>
          <p:nvPr/>
        </p:nvSpPr>
        <p:spPr bwMode="auto">
          <a:xfrm>
            <a:off x="157922" y="5334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349613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14400"/>
            <a:ext cx="8229600" cy="5568462"/>
          </a:xfrm>
        </p:spPr>
        <p:txBody>
          <a:bodyPr/>
          <a:lstStyle/>
          <a:p>
            <a:pPr marL="508000" lvl="0" indent="-508000" algn="ctr">
              <a:buClrTx/>
              <a:buSzTx/>
              <a:buNone/>
              <a:defRPr/>
            </a:pPr>
            <a:r>
              <a:rPr lang="en-US" dirty="0">
                <a:solidFill>
                  <a:srgbClr val="1E3C78"/>
                </a:solidFill>
                <a:latin typeface="Arial Rounded MT Bold" panose="020F0704030504030204" pitchFamily="34" charset="0"/>
                <a:ea typeface="ＭＳ Ｐゴシック"/>
                <a:cs typeface="Arial" pitchFamily="34" charset="0"/>
              </a:rPr>
              <a:t> BSCC Structure</a:t>
            </a:r>
          </a:p>
          <a:p>
            <a:pPr marL="508000" lvl="0" indent="-508000" algn="ctr">
              <a:buClrTx/>
              <a:buSzTx/>
              <a:buNone/>
              <a:defRPr/>
            </a:pPr>
            <a:endParaRPr lang="en-US" sz="1200" dirty="0">
              <a:solidFill>
                <a:srgbClr val="1E3C78"/>
              </a:solidFill>
              <a:latin typeface="Arial Rounded MT Bold" panose="020F0704030504030204" pitchFamily="34" charset="0"/>
              <a:ea typeface="ＭＳ Ｐゴシック"/>
              <a:cs typeface="Arial" pitchFamily="34" charset="0"/>
            </a:endParaRPr>
          </a:p>
          <a:p>
            <a:pPr marL="908050" lvl="1" indent="-508000">
              <a:buClrTx/>
              <a:buSzTx/>
              <a:buNone/>
              <a:defRPr/>
            </a:pPr>
            <a:endParaRPr lang="en-US" sz="600" dirty="0">
              <a:solidFill>
                <a:srgbClr val="1E3C78"/>
              </a:solidFill>
              <a:latin typeface="Arial Rounded MT Bold" panose="020F0704030504030204" pitchFamily="34" charset="0"/>
              <a:ea typeface="ＭＳ Ｐゴシック"/>
              <a:cs typeface="Arial" pitchFamily="34" charset="0"/>
            </a:endParaRPr>
          </a:p>
          <a:p>
            <a:pPr lvl="1">
              <a:buClrTx/>
              <a:buSzPct val="90000"/>
              <a:buFont typeface="Wingdings" panose="05000000000000000000" pitchFamily="2" charset="2"/>
              <a:buChar char="q"/>
              <a:defRPr/>
            </a:pPr>
            <a:r>
              <a:rPr lang="en-US" b="1" dirty="0">
                <a:solidFill>
                  <a:srgbClr val="CC9900"/>
                </a:solidFill>
                <a:latin typeface="Arial Rounded MT Bold" panose="020F0704030504030204" pitchFamily="34" charset="0"/>
                <a:ea typeface="ＭＳ Ｐゴシック"/>
                <a:cs typeface="Arial" pitchFamily="34" charset="0"/>
              </a:rPr>
              <a:t>Corrections Planning and Programming (CPP)</a:t>
            </a:r>
          </a:p>
          <a:p>
            <a:pPr lvl="1">
              <a:buClrTx/>
              <a:buSzPct val="90000"/>
              <a:buFont typeface="Wingdings" panose="05000000000000000000" pitchFamily="2" charset="2"/>
              <a:buChar char="q"/>
              <a:defRPr/>
            </a:pPr>
            <a:endParaRPr lang="en-US" b="1" dirty="0">
              <a:solidFill>
                <a:srgbClr val="CC9900"/>
              </a:solidFill>
              <a:latin typeface="Arial Rounded MT Bold" panose="020F0704030504030204" pitchFamily="34" charset="0"/>
              <a:ea typeface="ＭＳ Ｐゴシック"/>
              <a:cs typeface="Arial" pitchFamily="34" charset="0"/>
            </a:endParaRPr>
          </a:p>
          <a:p>
            <a:pPr lvl="1">
              <a:buClrTx/>
              <a:buSzPct val="90000"/>
              <a:buFont typeface="Wingdings" panose="05000000000000000000" pitchFamily="2" charset="2"/>
              <a:buChar char="q"/>
              <a:defRPr/>
            </a:pPr>
            <a:r>
              <a:rPr lang="en-US" dirty="0">
                <a:solidFill>
                  <a:srgbClr val="1E3C78"/>
                </a:solidFill>
                <a:latin typeface="Arial Rounded MT Bold" panose="020F0704030504030204" pitchFamily="34" charset="0"/>
                <a:ea typeface="ＭＳ Ｐゴシック"/>
                <a:cs typeface="Arial" pitchFamily="34" charset="0"/>
              </a:rPr>
              <a:t>Facilities Standards and Operations (FSO) </a:t>
            </a:r>
          </a:p>
          <a:p>
            <a:pPr marL="457200" lvl="1" indent="0">
              <a:buClrTx/>
              <a:buSzPct val="90000"/>
              <a:buNone/>
              <a:defRPr/>
            </a:pPr>
            <a:endParaRPr lang="en-US" dirty="0">
              <a:solidFill>
                <a:srgbClr val="1E3C78"/>
              </a:solidFill>
              <a:latin typeface="Arial Rounded MT Bold" panose="020F0704030504030204" pitchFamily="34" charset="0"/>
              <a:ea typeface="ＭＳ Ｐゴシック"/>
              <a:cs typeface="Arial" pitchFamily="34" charset="0"/>
            </a:endParaRPr>
          </a:p>
          <a:p>
            <a:pPr lvl="1">
              <a:buClrTx/>
              <a:buSzPct val="90000"/>
              <a:buFont typeface="Wingdings" panose="05000000000000000000" pitchFamily="2" charset="2"/>
              <a:buChar char="q"/>
              <a:defRPr/>
            </a:pPr>
            <a:r>
              <a:rPr lang="en-US" dirty="0">
                <a:solidFill>
                  <a:srgbClr val="1E3C78"/>
                </a:solidFill>
                <a:latin typeface="Arial Rounded MT Bold" panose="020F0704030504030204" pitchFamily="34" charset="0"/>
                <a:ea typeface="ＭＳ Ｐゴシック"/>
                <a:cs typeface="Arial" pitchFamily="34" charset="0"/>
              </a:rPr>
              <a:t>Standards and Training for Corrections (STC) </a:t>
            </a:r>
          </a:p>
          <a:p>
            <a:pPr lvl="1">
              <a:buClrTx/>
              <a:buSzPct val="90000"/>
              <a:buFont typeface="Wingdings" panose="05000000000000000000" pitchFamily="2" charset="2"/>
              <a:buChar char="q"/>
              <a:defRPr/>
            </a:pPr>
            <a:endParaRPr lang="en-US" dirty="0">
              <a:solidFill>
                <a:srgbClr val="1E3C78"/>
              </a:solidFill>
              <a:latin typeface="Arial Rounded MT Bold" panose="020F0704030504030204" pitchFamily="34" charset="0"/>
              <a:ea typeface="ＭＳ Ｐゴシック"/>
              <a:cs typeface="Arial" pitchFamily="34" charset="0"/>
            </a:endParaRPr>
          </a:p>
          <a:p>
            <a:pPr lvl="1">
              <a:buClrTx/>
              <a:buSzPct val="90000"/>
              <a:buFont typeface="Wingdings" panose="05000000000000000000" pitchFamily="2" charset="2"/>
              <a:buChar char="q"/>
              <a:defRPr/>
            </a:pPr>
            <a:r>
              <a:rPr lang="en-US" dirty="0">
                <a:solidFill>
                  <a:srgbClr val="1E3C78"/>
                </a:solidFill>
                <a:latin typeface="Arial Rounded MT Bold" panose="020F0704030504030204" pitchFamily="34" charset="0"/>
                <a:ea typeface="ＭＳ Ｐゴシック"/>
                <a:cs typeface="Arial" pitchFamily="34" charset="0"/>
              </a:rPr>
              <a:t>County Facilities Construction (CFC)</a:t>
            </a:r>
          </a:p>
          <a:p>
            <a:pPr lvl="1">
              <a:buClrTx/>
              <a:buSzPct val="90000"/>
              <a:buFont typeface="Wingdings" panose="05000000000000000000" pitchFamily="2" charset="2"/>
              <a:buChar char="q"/>
              <a:defRPr/>
            </a:pPr>
            <a:endParaRPr lang="en-US" dirty="0">
              <a:solidFill>
                <a:srgbClr val="1E3C78"/>
              </a:solidFill>
              <a:latin typeface="Arial Rounded MT Bold" panose="020F0704030504030204" pitchFamily="34" charset="0"/>
              <a:ea typeface="ＭＳ Ｐゴシック"/>
              <a:cs typeface="Arial" pitchFamily="34" charset="0"/>
            </a:endParaRPr>
          </a:p>
          <a:p>
            <a:pPr lvl="1">
              <a:buClrTx/>
              <a:buSzPct val="90000"/>
              <a:buFont typeface="Wingdings" panose="05000000000000000000" pitchFamily="2" charset="2"/>
              <a:buChar char="q"/>
              <a:defRPr/>
            </a:pPr>
            <a:r>
              <a:rPr lang="en-US" dirty="0">
                <a:solidFill>
                  <a:srgbClr val="1E3C78"/>
                </a:solidFill>
                <a:latin typeface="Arial Rounded MT Bold" panose="020F0704030504030204" pitchFamily="34" charset="0"/>
                <a:ea typeface="ＭＳ Ｐゴシック"/>
                <a:cs typeface="Arial" pitchFamily="34" charset="0"/>
              </a:rPr>
              <a:t>Administration, Research and Program Support</a:t>
            </a:r>
          </a:p>
          <a:p>
            <a:pPr lvl="1">
              <a:buClrTx/>
              <a:buSzPct val="90000"/>
              <a:buFont typeface="Wingdings" panose="05000000000000000000" pitchFamily="2" charset="2"/>
              <a:buChar char="q"/>
              <a:defRPr/>
            </a:pPr>
            <a:endParaRPr lang="en-US" sz="2000" dirty="0">
              <a:solidFill>
                <a:srgbClr val="2D2D8A"/>
              </a:solidFill>
              <a:latin typeface="Arial Rounded MT Bold" panose="020F0704030504030204" pitchFamily="34" charset="0"/>
              <a:ea typeface="ＭＳ Ｐゴシック"/>
              <a:cs typeface="Arial" pitchFamily="34" charset="0"/>
            </a:endParaRPr>
          </a:p>
          <a:p>
            <a:pPr marL="0" indent="0">
              <a:buNone/>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52400" y="375138"/>
            <a:ext cx="8229600" cy="23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12339671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F11F-C92D-4AAB-8D20-7162193181B7}"/>
              </a:ext>
            </a:extLst>
          </p:cNvPr>
          <p:cNvSpPr>
            <a:spLocks noGrp="1"/>
          </p:cNvSpPr>
          <p:nvPr>
            <p:ph type="title"/>
          </p:nvPr>
        </p:nvSpPr>
        <p:spPr>
          <a:xfrm>
            <a:off x="914400" y="533400"/>
            <a:ext cx="7315200" cy="914400"/>
          </a:xfrm>
        </p:spPr>
        <p:txBody>
          <a:bodyPr/>
          <a:lstStyle/>
          <a:p>
            <a:pPr algn="ctr"/>
            <a:r>
              <a:rPr lang="en-US" sz="3200" cap="small" dirty="0">
                <a:solidFill>
                  <a:srgbClr val="CC9900"/>
                </a:solidFill>
                <a:latin typeface="+mn-lt"/>
              </a:rPr>
              <a:t>Corrections Planning </a:t>
            </a:r>
            <a:br>
              <a:rPr lang="en-US" sz="3200" cap="small" dirty="0">
                <a:solidFill>
                  <a:srgbClr val="CC9900"/>
                </a:solidFill>
                <a:latin typeface="+mn-lt"/>
              </a:rPr>
            </a:br>
            <a:r>
              <a:rPr lang="en-US" sz="3200" cap="small" dirty="0">
                <a:solidFill>
                  <a:srgbClr val="CC9900"/>
                </a:solidFill>
                <a:latin typeface="+mn-lt"/>
              </a:rPr>
              <a:t>and Grant Programs</a:t>
            </a:r>
            <a:endParaRPr lang="en-US" sz="3200" dirty="0">
              <a:solidFill>
                <a:srgbClr val="CC9900"/>
              </a:solidFill>
              <a:latin typeface="+mn-lt"/>
            </a:endParaRPr>
          </a:p>
        </p:txBody>
      </p:sp>
      <p:sp>
        <p:nvSpPr>
          <p:cNvPr id="3" name="Content Placeholder 2">
            <a:extLst>
              <a:ext uri="{FF2B5EF4-FFF2-40B4-BE49-F238E27FC236}">
                <a16:creationId xmlns:a16="http://schemas.microsoft.com/office/drawing/2014/main" id="{69A5C571-378C-4F21-9CDC-3869AB2D2DA5}"/>
              </a:ext>
            </a:extLst>
          </p:cNvPr>
          <p:cNvSpPr>
            <a:spLocks noGrp="1"/>
          </p:cNvSpPr>
          <p:nvPr>
            <p:ph idx="1"/>
          </p:nvPr>
        </p:nvSpPr>
        <p:spPr>
          <a:xfrm>
            <a:off x="533400" y="1600200"/>
            <a:ext cx="8001000" cy="5715000"/>
          </a:xfrm>
        </p:spPr>
        <p:txBody>
          <a:bodyPr/>
          <a:lstStyle/>
          <a:p>
            <a:pPr lvl="0" algn="just" eaLnBrk="0" hangingPunct="0">
              <a:spcBef>
                <a:spcPts val="0"/>
              </a:spcBef>
              <a:buClr>
                <a:srgbClr val="B4975A"/>
              </a:buClr>
              <a:buSzPct val="110000"/>
              <a:buFont typeface="Wingdings" panose="05000000000000000000" pitchFamily="2" charset="2"/>
              <a:buChar char="q"/>
            </a:pPr>
            <a:r>
              <a:rPr lang="en-US" sz="2200" dirty="0">
                <a:latin typeface="Arial Rounded MT Bold" pitchFamily="34" charset="0"/>
                <a:cs typeface="Arial" panose="020B0604020202020204" pitchFamily="34" charset="0"/>
              </a:rPr>
              <a:t>Develop, administer and evaluate state and federally funded programs to improve the effectiveness of state and local governmental agencies, as well as the private sector and nonprofit service providers, to foster collaborative approaches for addressing crime and delinquency by fair and equitable approaches. </a:t>
            </a:r>
          </a:p>
          <a:p>
            <a:pPr marL="0" lvl="0" indent="0" eaLnBrk="0" hangingPunct="0">
              <a:spcBef>
                <a:spcPts val="0"/>
              </a:spcBef>
              <a:buClr>
                <a:srgbClr val="B4975A"/>
              </a:buClr>
              <a:buSzPct val="110000"/>
              <a:buNone/>
            </a:pPr>
            <a:endParaRPr lang="en-US" sz="2200" dirty="0">
              <a:latin typeface="Arial" panose="020B0604020202020204" pitchFamily="34" charset="0"/>
              <a:cs typeface="Arial" panose="020B0604020202020204" pitchFamily="34" charset="0"/>
            </a:endParaRPr>
          </a:p>
          <a:p>
            <a:pPr lvl="0" eaLnBrk="0" hangingPunct="0">
              <a:spcBef>
                <a:spcPts val="0"/>
              </a:spcBef>
              <a:buClr>
                <a:srgbClr val="B4975A"/>
              </a:buClr>
              <a:buSzPct val="110000"/>
              <a:buFont typeface="Wingdings" panose="05000000000000000000" pitchFamily="2" charset="2"/>
              <a:buChar char="q"/>
            </a:pPr>
            <a:r>
              <a:rPr lang="en-US" sz="2200" dirty="0">
                <a:latin typeface="Arial Rounded MT Bold" pitchFamily="34" charset="0"/>
                <a:cs typeface="Arial" panose="020B0604020202020204" pitchFamily="34" charset="0"/>
              </a:rPr>
              <a:t>Training and Technical Assistance</a:t>
            </a:r>
          </a:p>
          <a:p>
            <a:pPr marL="0" lvl="0" indent="0" eaLnBrk="0" hangingPunct="0">
              <a:spcBef>
                <a:spcPts val="0"/>
              </a:spcBef>
              <a:buClr>
                <a:srgbClr val="B4975A"/>
              </a:buClr>
              <a:buSzPct val="110000"/>
              <a:buNone/>
            </a:pPr>
            <a:endParaRPr lang="en-US" sz="2200" dirty="0">
              <a:latin typeface="Arial Rounded MT Bold" pitchFamily="34" charset="0"/>
              <a:cs typeface="Arial" panose="020B0604020202020204" pitchFamily="34" charset="0"/>
            </a:endParaRPr>
          </a:p>
          <a:p>
            <a:pPr lvl="0" algn="just" eaLnBrk="0" hangingPunct="0">
              <a:spcBef>
                <a:spcPts val="0"/>
              </a:spcBef>
              <a:buClr>
                <a:srgbClr val="B4975A"/>
              </a:buClr>
              <a:buSzPct val="110000"/>
              <a:buFont typeface="Wingdings" panose="05000000000000000000" pitchFamily="2" charset="2"/>
              <a:buChar char="q"/>
            </a:pPr>
            <a:r>
              <a:rPr lang="en-US" sz="2200" dirty="0">
                <a:latin typeface="Arial Rounded MT Bold" pitchFamily="34" charset="0"/>
                <a:cs typeface="Arial" panose="020B0604020202020204" pitchFamily="34" charset="0"/>
              </a:rPr>
              <a:t>Resource for evidence-based, effective and promising programs, practices, and strategies</a:t>
            </a:r>
          </a:p>
          <a:p>
            <a:pPr marL="800100" lvl="1" indent="-342900" algn="just" eaLnBrk="0" hangingPunct="0">
              <a:spcBef>
                <a:spcPts val="0"/>
              </a:spcBef>
              <a:buClr>
                <a:srgbClr val="999933"/>
              </a:buClr>
              <a:buSzPct val="90000"/>
              <a:buFont typeface="Wingdings" panose="05000000000000000000" pitchFamily="2" charset="2"/>
              <a:buChar char="q"/>
            </a:pPr>
            <a:r>
              <a:rPr lang="en-US" sz="2200" dirty="0">
                <a:solidFill>
                  <a:srgbClr val="BF962F"/>
                </a:solidFill>
                <a:latin typeface="Arial Rounded MT Bold" pitchFamily="34" charset="0"/>
                <a:cs typeface="Arial" panose="020B0604020202020204" pitchFamily="34" charset="0"/>
              </a:rPr>
              <a:t>http://www.bscc.ca.gov/s_web-basedresourcesonevidence-basedpractices.php</a:t>
            </a:r>
          </a:p>
          <a:p>
            <a:pPr marL="0" indent="0">
              <a:buNone/>
            </a:pPr>
            <a:endParaRPr lang="en-US" dirty="0"/>
          </a:p>
        </p:txBody>
      </p:sp>
    </p:spTree>
    <p:extLst>
      <p:ext uri="{BB962C8B-B14F-4D97-AF65-F5344CB8AC3E}">
        <p14:creationId xmlns:p14="http://schemas.microsoft.com/office/powerpoint/2010/main" val="15577217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141B-276F-4E22-8463-0C18DA47F8DC}"/>
              </a:ext>
            </a:extLst>
          </p:cNvPr>
          <p:cNvSpPr>
            <a:spLocks noGrp="1"/>
          </p:cNvSpPr>
          <p:nvPr>
            <p:ph type="title"/>
          </p:nvPr>
        </p:nvSpPr>
        <p:spPr>
          <a:xfrm>
            <a:off x="914400" y="609600"/>
            <a:ext cx="7315200" cy="609600"/>
          </a:xfrm>
        </p:spPr>
        <p:txBody>
          <a:bodyPr/>
          <a:lstStyle/>
          <a:p>
            <a:pPr algn="ctr"/>
            <a:r>
              <a:rPr lang="en-US" sz="3200" u="sng" dirty="0"/>
              <a:t>Grant Programs</a:t>
            </a:r>
            <a:endParaRPr lang="en-US" sz="3200" dirty="0"/>
          </a:p>
        </p:txBody>
      </p:sp>
      <p:sp>
        <p:nvSpPr>
          <p:cNvPr id="3" name="Content Placeholder 2">
            <a:extLst>
              <a:ext uri="{FF2B5EF4-FFF2-40B4-BE49-F238E27FC236}">
                <a16:creationId xmlns:a16="http://schemas.microsoft.com/office/drawing/2014/main" id="{547D4E0E-108D-4E12-A946-86EA59D77DDB}"/>
              </a:ext>
            </a:extLst>
          </p:cNvPr>
          <p:cNvSpPr>
            <a:spLocks noGrp="1"/>
          </p:cNvSpPr>
          <p:nvPr>
            <p:ph idx="1"/>
          </p:nvPr>
        </p:nvSpPr>
        <p:spPr>
          <a:xfrm>
            <a:off x="914400" y="1600200"/>
            <a:ext cx="7848600" cy="4953000"/>
          </a:xfrm>
        </p:spPr>
        <p:txBody>
          <a:bodyPr/>
          <a:lstStyle/>
          <a:p>
            <a:pPr lvl="0" eaLnBrk="0" hangingPunct="0">
              <a:spcBef>
                <a:spcPts val="0"/>
              </a:spcBef>
              <a:buClr>
                <a:srgbClr val="B4975A"/>
              </a:buClr>
              <a:buSzPct val="110000"/>
              <a:buFont typeface="Wingdings" panose="05000000000000000000" pitchFamily="2" charset="2"/>
              <a:buChar char="q"/>
            </a:pPr>
            <a:r>
              <a:rPr lang="en-US" sz="1800" dirty="0">
                <a:latin typeface="Arial Rounded MT Bold" pitchFamily="34" charset="0"/>
                <a:cs typeface="Arial" panose="020B0604020202020204" pitchFamily="34" charset="0"/>
              </a:rPr>
              <a:t>Federal Grants</a:t>
            </a:r>
          </a:p>
          <a:p>
            <a:pPr marL="800100" lvl="1" indent="-342900" algn="just"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Edward Byrne Memorial Justice Assistance Grant </a:t>
            </a:r>
          </a:p>
          <a:p>
            <a:pPr marL="800100" lvl="1" indent="-342900" algn="just"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Residential Substance Abuse Treatment Program</a:t>
            </a:r>
          </a:p>
          <a:p>
            <a:pPr marL="800100" lvl="1" indent="-342900" algn="just"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Title II Formula Grant</a:t>
            </a:r>
          </a:p>
          <a:p>
            <a:pPr marL="1257300" lvl="2" indent="-342900" algn="just" eaLnBrk="0" hangingPunct="0">
              <a:spcBef>
                <a:spcPts val="0"/>
              </a:spcBef>
              <a:buClr>
                <a:srgbClr val="B4975A"/>
              </a:buClr>
              <a:buSzPct val="80000"/>
              <a:buFont typeface="Wingdings" panose="05000000000000000000" pitchFamily="2" charset="2"/>
              <a:buChar char="q"/>
            </a:pPr>
            <a:r>
              <a:rPr lang="en-US" sz="1800" dirty="0">
                <a:latin typeface="Arial Rounded MT Bold" pitchFamily="34" charset="0"/>
                <a:cs typeface="Arial" panose="020B0604020202020204" pitchFamily="34" charset="0"/>
              </a:rPr>
              <a:t>Reducing Racial &amp; Ethnic Disparity Grant</a:t>
            </a:r>
          </a:p>
          <a:p>
            <a:pPr marL="1257300" lvl="2" indent="-342900" algn="just" eaLnBrk="0" hangingPunct="0">
              <a:spcBef>
                <a:spcPts val="0"/>
              </a:spcBef>
              <a:buClr>
                <a:srgbClr val="B4975A"/>
              </a:buClr>
              <a:buSzPct val="80000"/>
              <a:buFont typeface="Wingdings" panose="05000000000000000000" pitchFamily="2" charset="2"/>
              <a:buChar char="q"/>
            </a:pPr>
            <a:r>
              <a:rPr lang="en-US" sz="1800" dirty="0">
                <a:latin typeface="Arial Rounded MT Bold" pitchFamily="34" charset="0"/>
                <a:cs typeface="Arial" panose="020B0604020202020204" pitchFamily="34" charset="0"/>
              </a:rPr>
              <a:t>Tribal Youth Grant</a:t>
            </a:r>
          </a:p>
          <a:p>
            <a:pPr marL="0" lvl="0" indent="0" eaLnBrk="0" hangingPunct="0">
              <a:spcBef>
                <a:spcPts val="0"/>
              </a:spcBef>
              <a:buClr>
                <a:srgbClr val="B4975A"/>
              </a:buClr>
              <a:buSzPct val="110000"/>
              <a:buNone/>
            </a:pPr>
            <a:endParaRPr lang="en-US" sz="1800" dirty="0">
              <a:latin typeface="Arial Rounded MT Bold" pitchFamily="34" charset="0"/>
              <a:cs typeface="Arial" panose="020B0604020202020204" pitchFamily="34" charset="0"/>
            </a:endParaRPr>
          </a:p>
          <a:p>
            <a:pPr lvl="0" eaLnBrk="0" hangingPunct="0">
              <a:spcBef>
                <a:spcPts val="0"/>
              </a:spcBef>
              <a:buClr>
                <a:srgbClr val="B4975A"/>
              </a:buClr>
              <a:buSzPct val="110000"/>
              <a:buFont typeface="Wingdings" panose="05000000000000000000" pitchFamily="2" charset="2"/>
              <a:buChar char="q"/>
            </a:pPr>
            <a:r>
              <a:rPr lang="en-US" sz="1800" dirty="0">
                <a:latin typeface="Arial Rounded MT Bold" pitchFamily="34" charset="0"/>
                <a:cs typeface="Arial" panose="020B0604020202020204" pitchFamily="34" charset="0"/>
              </a:rPr>
              <a:t>State Grants</a:t>
            </a:r>
          </a:p>
          <a:p>
            <a:pPr marL="784225" lvl="1" indent="-342900" eaLnBrk="0" hangingPunct="0">
              <a:spcBef>
                <a:spcPts val="0"/>
              </a:spcBef>
              <a:buClr>
                <a:srgbClr val="999933"/>
              </a:buClr>
              <a:buSzPct val="90000"/>
              <a:buFont typeface="Wingdings" panose="05000000000000000000" pitchFamily="2" charset="2"/>
              <a:buChar char="q"/>
            </a:pPr>
            <a:r>
              <a:rPr lang="en-US" sz="1800" dirty="0">
                <a:solidFill>
                  <a:srgbClr val="CC9900"/>
                </a:solidFill>
                <a:latin typeface="Arial Rounded MT Bold" pitchFamily="34" charset="0"/>
                <a:cs typeface="Arial" panose="020B0604020202020204" pitchFamily="34" charset="0"/>
              </a:rPr>
              <a:t>Adult Reentry Grant </a:t>
            </a:r>
            <a:endParaRPr lang="en-US" sz="1800" b="1" dirty="0">
              <a:solidFill>
                <a:srgbClr val="CC9900"/>
              </a:solidFill>
              <a:latin typeface="Arial Rounded MT Bold" pitchFamily="34" charset="0"/>
              <a:cs typeface="Arial" panose="020B0604020202020204" pitchFamily="34" charset="0"/>
            </a:endParaRPr>
          </a:p>
          <a:p>
            <a:pPr marL="784225" lvl="1" indent="-342900"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Youth Reinvestment Grant (in development)</a:t>
            </a:r>
          </a:p>
          <a:p>
            <a:pPr marL="784225" lvl="1" indent="-342900"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California Violence Intervention and Prevention Program</a:t>
            </a:r>
          </a:p>
          <a:p>
            <a:pPr marL="784225" lvl="1" indent="-342900"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Juvenile Justice Crime Prevention Act /Youthful Offender Block Grant Program</a:t>
            </a:r>
          </a:p>
          <a:p>
            <a:pPr marL="784225" lvl="1" indent="-342900"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Law Enforcement Assisted Diversion</a:t>
            </a:r>
          </a:p>
          <a:p>
            <a:pPr marL="784225" lvl="1" indent="-342900"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Pay for Success</a:t>
            </a:r>
          </a:p>
          <a:p>
            <a:pPr marL="784225" lvl="1" indent="-342900"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Proposition 47</a:t>
            </a:r>
          </a:p>
          <a:p>
            <a:pPr marL="784225" lvl="1" indent="-342900" eaLnBrk="0" hangingPunct="0">
              <a:spcBef>
                <a:spcPts val="0"/>
              </a:spcBef>
              <a:buClr>
                <a:srgbClr val="999933"/>
              </a:buClr>
              <a:buSzPct val="90000"/>
              <a:buFont typeface="Wingdings" panose="05000000000000000000" pitchFamily="2" charset="2"/>
              <a:buChar char="q"/>
            </a:pPr>
            <a:r>
              <a:rPr lang="en-US" sz="1800" dirty="0">
                <a:latin typeface="Arial Rounded MT Bold" pitchFamily="34" charset="0"/>
                <a:cs typeface="Arial" panose="020B0604020202020204" pitchFamily="34" charset="0"/>
              </a:rPr>
              <a:t>Proud Parenting</a:t>
            </a:r>
            <a:endParaRPr lang="en-US" sz="1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509967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838200"/>
            <a:ext cx="8476974" cy="5516563"/>
          </a:xfrm>
        </p:spPr>
        <p:txBody>
          <a:bodyPr rtlCol="0">
            <a:normAutofit/>
          </a:bodyPr>
          <a:lstStyle/>
          <a:p>
            <a:pPr marL="508000" lvl="0" indent="-508000" algn="ctr">
              <a:buClrTx/>
              <a:buSzTx/>
              <a:buNone/>
            </a:pPr>
            <a:r>
              <a:rPr lang="en-US" altLang="en-US" u="sng" dirty="0">
                <a:solidFill>
                  <a:srgbClr val="1E3C78"/>
                </a:solidFill>
                <a:latin typeface="Arial Rounded MT Bold" panose="020F0704030504030204" pitchFamily="34" charset="0"/>
                <a:ea typeface="ＭＳ Ｐゴシック"/>
              </a:rPr>
              <a:t>Role  of the  ESC</a:t>
            </a:r>
          </a:p>
          <a:p>
            <a:pPr marL="508000" lvl="0" indent="-508000">
              <a:buClrTx/>
              <a:buSzTx/>
              <a:buNone/>
            </a:pPr>
            <a:endParaRPr lang="en-US" altLang="en-US" sz="2400" b="1" dirty="0">
              <a:solidFill>
                <a:srgbClr val="1E3C78"/>
              </a:solidFill>
              <a:latin typeface="Arial Rounded MT Bold" panose="020F0704030504030204" pitchFamily="34" charset="0"/>
              <a:ea typeface="ＭＳ Ｐゴシック"/>
              <a:cs typeface="Arial" panose="020B0604020202020204" pitchFamily="34" charset="0"/>
            </a:endParaRPr>
          </a:p>
          <a:p>
            <a:pPr marL="508000" lvl="0" indent="-508000">
              <a:buClrTx/>
              <a:buSzTx/>
              <a:buNone/>
            </a:pPr>
            <a:r>
              <a:rPr lang="en-US" altLang="en-US" sz="2400" b="1" dirty="0">
                <a:solidFill>
                  <a:srgbClr val="CC9900"/>
                </a:solidFill>
                <a:latin typeface="Arial Rounded MT Bold" panose="020F0704030504030204" pitchFamily="34" charset="0"/>
                <a:ea typeface="ＭＳ Ｐゴシック"/>
                <a:cs typeface="Arial" panose="020B0604020202020204" pitchFamily="34" charset="0"/>
              </a:rPr>
              <a:t>Use local/state expertise to:</a:t>
            </a:r>
          </a:p>
          <a:p>
            <a:pPr marL="508000" lvl="0" indent="-508000">
              <a:buClrTx/>
              <a:buSzTx/>
              <a:buNone/>
            </a:pPr>
            <a:endParaRPr lang="en-US" altLang="en-US" sz="800" dirty="0">
              <a:solidFill>
                <a:srgbClr val="72BFC5"/>
              </a:solidFill>
              <a:latin typeface="Arial Rounded MT Bold" panose="020F0704030504030204" pitchFamily="34" charset="0"/>
              <a:ea typeface="ＭＳ Ｐゴシック"/>
              <a:cs typeface="Arial" panose="020B0604020202020204" pitchFamily="34" charset="0"/>
            </a:endParaRPr>
          </a:p>
          <a:p>
            <a:pPr lvl="0">
              <a:buClrTx/>
              <a:buSzTx/>
              <a:buFont typeface="Wingdings" panose="05000000000000000000" pitchFamily="2" charset="2"/>
              <a:buChar char="q"/>
            </a:pPr>
            <a:r>
              <a:rPr lang="en-US" altLang="en-US" sz="2200" dirty="0">
                <a:solidFill>
                  <a:srgbClr val="1E3C78"/>
                </a:solidFill>
                <a:latin typeface="Arial Rounded MT Bold" panose="020F0704030504030204" pitchFamily="34" charset="0"/>
                <a:ea typeface="ＭＳ Ｐゴシック"/>
              </a:rPr>
              <a:t>Determine what the project should include to support the overall goal</a:t>
            </a:r>
          </a:p>
          <a:p>
            <a:pPr marL="508000" lvl="0" indent="-508000">
              <a:buClrTx/>
              <a:buSzTx/>
              <a:buNone/>
            </a:pPr>
            <a:r>
              <a:rPr lang="en-US" altLang="en-US" sz="800" dirty="0">
                <a:solidFill>
                  <a:srgbClr val="1E3C78"/>
                </a:solidFill>
                <a:latin typeface="Arial Rounded MT Bold" panose="020F0704030504030204" pitchFamily="34" charset="0"/>
                <a:ea typeface="ＭＳ Ｐゴシック"/>
              </a:rPr>
              <a:t> </a:t>
            </a:r>
          </a:p>
          <a:p>
            <a:pPr lvl="0">
              <a:buClrTx/>
              <a:buSzTx/>
              <a:buFont typeface="Wingdings" panose="05000000000000000000" pitchFamily="2" charset="2"/>
              <a:buChar char="q"/>
            </a:pPr>
            <a:r>
              <a:rPr lang="en-US" altLang="en-US" sz="2200" dirty="0">
                <a:solidFill>
                  <a:srgbClr val="1E3C78"/>
                </a:solidFill>
                <a:latin typeface="Arial Rounded MT Bold" panose="020F0704030504030204" pitchFamily="34" charset="0"/>
                <a:ea typeface="ＭＳ Ｐゴシック"/>
              </a:rPr>
              <a:t>Determine what applicants must do to compete effectively for the grant funds</a:t>
            </a:r>
          </a:p>
          <a:p>
            <a:pPr marL="508000" lvl="0" indent="-508000">
              <a:buClrTx/>
              <a:buSzTx/>
              <a:buNone/>
            </a:pPr>
            <a:endParaRPr lang="en-US" altLang="en-US" sz="800" dirty="0">
              <a:solidFill>
                <a:srgbClr val="1E3C78"/>
              </a:solidFill>
              <a:latin typeface="Arial Rounded MT Bold" panose="020F0704030504030204" pitchFamily="34" charset="0"/>
              <a:ea typeface="ＭＳ Ｐゴシック"/>
            </a:endParaRPr>
          </a:p>
          <a:p>
            <a:pPr lvl="0">
              <a:buClrTx/>
              <a:buSzTx/>
              <a:buFont typeface="Wingdings" panose="05000000000000000000" pitchFamily="2" charset="2"/>
              <a:buChar char="q"/>
            </a:pPr>
            <a:r>
              <a:rPr lang="en-US" altLang="en-US" sz="2200" dirty="0">
                <a:solidFill>
                  <a:srgbClr val="1E3C78"/>
                </a:solidFill>
                <a:latin typeface="Arial Rounded MT Bold" panose="020F0704030504030204" pitchFamily="34" charset="0"/>
                <a:ea typeface="ＭＳ Ｐゴシック"/>
              </a:rPr>
              <a:t>Identify the factors that will be used to evaluate the proposals</a:t>
            </a:r>
          </a:p>
          <a:p>
            <a:pPr marL="508000" lvl="0" indent="-508000">
              <a:buClrTx/>
              <a:buSzTx/>
              <a:buNone/>
            </a:pPr>
            <a:endParaRPr lang="en-US" altLang="en-US" sz="800" dirty="0">
              <a:solidFill>
                <a:srgbClr val="1E3C78"/>
              </a:solidFill>
              <a:latin typeface="Arial Rounded MT Bold" panose="020F0704030504030204" pitchFamily="34" charset="0"/>
              <a:ea typeface="ＭＳ Ｐゴシック"/>
            </a:endParaRPr>
          </a:p>
          <a:p>
            <a:pPr lvl="0">
              <a:buClrTx/>
              <a:buSzTx/>
              <a:buFont typeface="Wingdings" panose="05000000000000000000" pitchFamily="2" charset="2"/>
              <a:buChar char="q"/>
            </a:pPr>
            <a:r>
              <a:rPr lang="en-US" altLang="en-US" sz="2200" dirty="0">
                <a:solidFill>
                  <a:srgbClr val="1E3C78"/>
                </a:solidFill>
                <a:latin typeface="Arial Rounded MT Bold" panose="020F0704030504030204" pitchFamily="34" charset="0"/>
                <a:ea typeface="ＭＳ Ｐゴシック"/>
              </a:rPr>
              <a:t>Rate the proposals</a:t>
            </a:r>
          </a:p>
          <a:p>
            <a:pPr marL="508000" lvl="0" indent="-508000">
              <a:buClrTx/>
              <a:buSzTx/>
              <a:buNone/>
            </a:pPr>
            <a:endParaRPr lang="en-US" altLang="en-US" sz="800" dirty="0">
              <a:solidFill>
                <a:srgbClr val="1E3C78"/>
              </a:solidFill>
              <a:latin typeface="Arial Rounded MT Bold" panose="020F0704030504030204" pitchFamily="34" charset="0"/>
              <a:ea typeface="ＭＳ Ｐゴシック"/>
            </a:endParaRPr>
          </a:p>
          <a:p>
            <a:pPr lvl="0">
              <a:buClrTx/>
              <a:buSzTx/>
              <a:buFont typeface="Wingdings" panose="05000000000000000000" pitchFamily="2" charset="2"/>
              <a:buChar char="q"/>
            </a:pPr>
            <a:r>
              <a:rPr lang="en-US" altLang="en-US" sz="2200" dirty="0">
                <a:solidFill>
                  <a:srgbClr val="1E3C78"/>
                </a:solidFill>
                <a:latin typeface="Arial Rounded MT Bold" panose="020F0704030504030204" pitchFamily="34" charset="0"/>
                <a:ea typeface="ＭＳ Ｐゴシック"/>
              </a:rPr>
              <a:t>Make funding recommendations to the Bo</a:t>
            </a:r>
            <a:r>
              <a:rPr lang="en-US" altLang="en-US" sz="2400" dirty="0">
                <a:solidFill>
                  <a:srgbClr val="1E3C78"/>
                </a:solidFill>
                <a:latin typeface="Arial Rounded MT Bold" panose="020F0704030504030204" pitchFamily="34" charset="0"/>
                <a:ea typeface="ＭＳ Ｐゴシック"/>
              </a:rPr>
              <a:t>ard</a:t>
            </a:r>
          </a:p>
        </p:txBody>
      </p:sp>
      <p:sp>
        <p:nvSpPr>
          <p:cNvPr id="4" name="Title 1"/>
          <p:cNvSpPr txBox="1">
            <a:spLocks/>
          </p:cNvSpPr>
          <p:nvPr/>
        </p:nvSpPr>
        <p:spPr bwMode="auto">
          <a:xfrm>
            <a:off x="381000" y="381000"/>
            <a:ext cx="8229600" cy="3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35045176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143000"/>
            <a:ext cx="8305800" cy="5211763"/>
          </a:xfrm>
        </p:spPr>
        <p:txBody>
          <a:bodyPr rtlCol="0">
            <a:normAutofit/>
          </a:bodyPr>
          <a:lstStyle/>
          <a:p>
            <a:pPr marL="508000" lvl="0" indent="-508000" algn="ctr">
              <a:buClrTx/>
              <a:buSzTx/>
              <a:buNone/>
            </a:pPr>
            <a:r>
              <a:rPr lang="en-US" altLang="en-US" u="sng" dirty="0">
                <a:solidFill>
                  <a:srgbClr val="1E3C78"/>
                </a:solidFill>
                <a:latin typeface="Arial Rounded MT Bold" panose="020F0704030504030204" pitchFamily="34" charset="0"/>
                <a:ea typeface="ＭＳ Ｐゴシック"/>
              </a:rPr>
              <a:t>Role  of the  ESC</a:t>
            </a:r>
          </a:p>
          <a:p>
            <a:pPr marL="508000" lvl="0" indent="-508000" algn="ctr">
              <a:buClrTx/>
              <a:buSzTx/>
              <a:buNone/>
            </a:pPr>
            <a:endParaRPr lang="en-US" altLang="en-US" u="sng" dirty="0">
              <a:solidFill>
                <a:srgbClr val="CC9900"/>
              </a:solidFill>
              <a:latin typeface="Arial Rounded MT Bold" panose="020F0704030504030204" pitchFamily="34" charset="0"/>
              <a:ea typeface="ＭＳ Ｐゴシック"/>
            </a:endParaRPr>
          </a:p>
          <a:p>
            <a:pPr marL="508000" indent="-508000">
              <a:buClrTx/>
              <a:buSzTx/>
              <a:buNone/>
            </a:pPr>
            <a:r>
              <a:rPr lang="en-US" altLang="en-US" sz="2400" dirty="0">
                <a:solidFill>
                  <a:srgbClr val="CC9900"/>
                </a:solidFill>
                <a:latin typeface="Arial Rounded MT Bold" panose="020F0704030504030204" pitchFamily="34" charset="0"/>
                <a:ea typeface="ＭＳ Ｐゴシック"/>
                <a:cs typeface="Arial" panose="020B0604020202020204" pitchFamily="34" charset="0"/>
              </a:rPr>
              <a:t>When it is all said and done, the ESC’s goals are to:</a:t>
            </a:r>
          </a:p>
          <a:p>
            <a:pPr marL="508000" indent="-508000">
              <a:buClrTx/>
              <a:buSzTx/>
              <a:buNone/>
            </a:pPr>
            <a:endParaRPr lang="en-US" altLang="en-US" sz="1000" dirty="0">
              <a:solidFill>
                <a:srgbClr val="996600"/>
              </a:solidFill>
              <a:latin typeface="Arial Rounded MT Bold" panose="020F0704030504030204" pitchFamily="34" charset="0"/>
              <a:ea typeface="ＭＳ Ｐゴシック"/>
              <a:cs typeface="Arial" panose="020B0604020202020204" pitchFamily="34" charset="0"/>
            </a:endParaRPr>
          </a:p>
          <a:p>
            <a:pPr>
              <a:buClr>
                <a:srgbClr val="BF962F"/>
              </a:buClr>
              <a:buSzTx/>
              <a:buFont typeface="Wingdings" panose="05000000000000000000" pitchFamily="2" charset="2"/>
              <a:buChar char="ü"/>
            </a:pPr>
            <a:r>
              <a:rPr lang="en-US" altLang="en-US" sz="2400" dirty="0">
                <a:solidFill>
                  <a:srgbClr val="2D2D8A"/>
                </a:solidFill>
                <a:latin typeface="Arial Rounded MT Bold" panose="020F0704030504030204" pitchFamily="34" charset="0"/>
                <a:ea typeface="ＭＳ Ｐゴシック"/>
                <a:cs typeface="Arial" panose="020B0604020202020204" pitchFamily="34" charset="0"/>
              </a:rPr>
              <a:t>Use a process that is fair to all</a:t>
            </a:r>
          </a:p>
          <a:p>
            <a:pPr marL="0" indent="0">
              <a:buClr>
                <a:srgbClr val="BF962F"/>
              </a:buClr>
              <a:buSzTx/>
              <a:buNone/>
            </a:pPr>
            <a:endParaRPr lang="en-US" altLang="en-US" sz="1000" dirty="0">
              <a:solidFill>
                <a:srgbClr val="2D2D8A"/>
              </a:solidFill>
              <a:latin typeface="Arial Rounded MT Bold" panose="020F0704030504030204" pitchFamily="34" charset="0"/>
              <a:ea typeface="ＭＳ Ｐゴシック"/>
              <a:cs typeface="Arial" panose="020B0604020202020204" pitchFamily="34" charset="0"/>
            </a:endParaRPr>
          </a:p>
          <a:p>
            <a:pPr>
              <a:buClr>
                <a:srgbClr val="BF962F"/>
              </a:buClr>
              <a:buSzTx/>
              <a:buFont typeface="Wingdings" panose="05000000000000000000" pitchFamily="2" charset="2"/>
              <a:buChar char="ü"/>
            </a:pPr>
            <a:r>
              <a:rPr lang="en-US" altLang="en-US" sz="2400" dirty="0">
                <a:solidFill>
                  <a:srgbClr val="2D2D8A"/>
                </a:solidFill>
                <a:latin typeface="Arial Rounded MT Bold" panose="020F0704030504030204" pitchFamily="34" charset="0"/>
                <a:ea typeface="ＭＳ Ｐゴシック"/>
                <a:cs typeface="Arial" panose="020B0604020202020204" pitchFamily="34" charset="0"/>
              </a:rPr>
              <a:t>Use accepted measurement principle</a:t>
            </a:r>
          </a:p>
          <a:p>
            <a:pPr>
              <a:buClr>
                <a:srgbClr val="BF962F"/>
              </a:buClr>
              <a:buSzTx/>
              <a:buFont typeface="Wingdings" panose="05000000000000000000" pitchFamily="2" charset="2"/>
              <a:buChar char="ü"/>
            </a:pPr>
            <a:endParaRPr lang="en-US" altLang="en-US" sz="1000" dirty="0">
              <a:solidFill>
                <a:srgbClr val="2D2D8A"/>
              </a:solidFill>
              <a:latin typeface="Arial Rounded MT Bold" panose="020F0704030504030204" pitchFamily="34" charset="0"/>
              <a:ea typeface="ＭＳ Ｐゴシック"/>
              <a:cs typeface="Arial" panose="020B0604020202020204" pitchFamily="34" charset="0"/>
            </a:endParaRPr>
          </a:p>
          <a:p>
            <a:pPr>
              <a:buClr>
                <a:srgbClr val="BF962F"/>
              </a:buClr>
              <a:buSzTx/>
              <a:buFont typeface="Wingdings" panose="05000000000000000000" pitchFamily="2" charset="2"/>
              <a:buChar char="ü"/>
            </a:pPr>
            <a:r>
              <a:rPr lang="en-US" altLang="en-US" sz="2400" dirty="0">
                <a:solidFill>
                  <a:srgbClr val="2D2D8A"/>
                </a:solidFill>
                <a:latin typeface="Arial Rounded MT Bold" panose="020F0704030504030204" pitchFamily="34" charset="0"/>
                <a:ea typeface="ＭＳ Ｐゴシック"/>
                <a:cs typeface="Arial" panose="020B0604020202020204" pitchFamily="34" charset="0"/>
              </a:rPr>
              <a:t>Use a process that will withstand challenges</a:t>
            </a:r>
          </a:p>
          <a:p>
            <a:pPr>
              <a:buClr>
                <a:srgbClr val="BF962F"/>
              </a:buClr>
              <a:buSzTx/>
              <a:buFont typeface="Wingdings" panose="05000000000000000000" pitchFamily="2" charset="2"/>
              <a:buChar char="ü"/>
            </a:pPr>
            <a:endParaRPr lang="en-US" altLang="en-US" sz="1000" dirty="0">
              <a:solidFill>
                <a:srgbClr val="2D2D8A"/>
              </a:solidFill>
              <a:latin typeface="Arial Rounded MT Bold" panose="020F0704030504030204" pitchFamily="34" charset="0"/>
              <a:ea typeface="ＭＳ Ｐゴシック"/>
              <a:cs typeface="Arial" panose="020B0604020202020204" pitchFamily="34" charset="0"/>
            </a:endParaRPr>
          </a:p>
          <a:p>
            <a:pPr>
              <a:buClr>
                <a:srgbClr val="BF962F"/>
              </a:buClr>
              <a:buSzTx/>
              <a:buFont typeface="Wingdings" panose="05000000000000000000" pitchFamily="2" charset="2"/>
              <a:buChar char="ü"/>
            </a:pPr>
            <a:r>
              <a:rPr lang="en-US" altLang="en-US" sz="2400" dirty="0">
                <a:solidFill>
                  <a:srgbClr val="2D2D8A"/>
                </a:solidFill>
                <a:latin typeface="Arial Rounded MT Bold" panose="020F0704030504030204" pitchFamily="34" charset="0"/>
                <a:ea typeface="ＭＳ Ｐゴシック"/>
                <a:cs typeface="Arial" panose="020B0604020202020204" pitchFamily="34" charset="0"/>
              </a:rPr>
              <a:t>Select the most meritorious proposals</a:t>
            </a:r>
          </a:p>
          <a:p>
            <a:pPr>
              <a:buClr>
                <a:srgbClr val="BF962F"/>
              </a:buClr>
              <a:buSzTx/>
              <a:buFont typeface="Wingdings" panose="05000000000000000000" pitchFamily="2" charset="2"/>
              <a:buChar char="ü"/>
            </a:pPr>
            <a:endParaRPr lang="en-US" altLang="en-US" sz="1000" dirty="0">
              <a:solidFill>
                <a:srgbClr val="2D2D8A"/>
              </a:solidFill>
              <a:latin typeface="Arial Rounded MT Bold" panose="020F0704030504030204" pitchFamily="34" charset="0"/>
              <a:ea typeface="ＭＳ Ｐゴシック"/>
              <a:cs typeface="Arial" panose="020B0604020202020204" pitchFamily="34" charset="0"/>
            </a:endParaRPr>
          </a:p>
          <a:p>
            <a:pPr>
              <a:buClr>
                <a:srgbClr val="BF962F"/>
              </a:buClr>
              <a:buSzTx/>
              <a:buFont typeface="Wingdings" panose="05000000000000000000" pitchFamily="2" charset="2"/>
              <a:buChar char="ü"/>
            </a:pPr>
            <a:r>
              <a:rPr lang="en-US" altLang="en-US" sz="2400" dirty="0">
                <a:solidFill>
                  <a:srgbClr val="2D2D8A"/>
                </a:solidFill>
                <a:latin typeface="Arial Rounded MT Bold" panose="020F0704030504030204" pitchFamily="34" charset="0"/>
                <a:ea typeface="ＭＳ Ｐゴシック"/>
                <a:cs typeface="Arial" panose="020B0604020202020204" pitchFamily="34" charset="0"/>
              </a:rPr>
              <a:t>All bidders feel they have been treated fairly</a:t>
            </a:r>
          </a:p>
          <a:p>
            <a:pPr marL="508000" lvl="0" indent="-508000">
              <a:buClrTx/>
              <a:buSzTx/>
              <a:buNone/>
            </a:pPr>
            <a:endParaRPr lang="en-US" altLang="en-US" sz="2400" b="1" dirty="0">
              <a:solidFill>
                <a:srgbClr val="2D2D8A"/>
              </a:solidFill>
              <a:latin typeface="Arial Rounded MT Bold" panose="020F0704030504030204" pitchFamily="34" charset="0"/>
              <a:ea typeface="ＭＳ Ｐゴシック"/>
              <a:cs typeface="Arial" panose="020B0604020202020204" pitchFamily="34" charset="0"/>
            </a:endParaRPr>
          </a:p>
        </p:txBody>
      </p:sp>
      <p:sp>
        <p:nvSpPr>
          <p:cNvPr id="4" name="Title 1"/>
          <p:cNvSpPr txBox="1">
            <a:spLocks/>
          </p:cNvSpPr>
          <p:nvPr/>
        </p:nvSpPr>
        <p:spPr bwMode="auto">
          <a:xfrm>
            <a:off x="76200" y="381000"/>
            <a:ext cx="8229600" cy="35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7361975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56590" y="685800"/>
            <a:ext cx="8282609" cy="6019800"/>
          </a:xfrm>
        </p:spPr>
        <p:txBody>
          <a:bodyPr rtlCol="0">
            <a:normAutofit/>
          </a:bodyPr>
          <a:lstStyle/>
          <a:p>
            <a:pPr marL="508000" lvl="0" indent="-508000" algn="ctr">
              <a:buClrTx/>
              <a:buSzTx/>
              <a:buNone/>
              <a:defRPr/>
            </a:pPr>
            <a:r>
              <a:rPr lang="en-US" sz="2200" u="sng" dirty="0">
                <a:solidFill>
                  <a:srgbClr val="CC9900"/>
                </a:solidFill>
                <a:latin typeface="Arial Rounded MT Bold" panose="020F0704030504030204" pitchFamily="34" charset="0"/>
                <a:ea typeface="ＭＳ Ｐゴシック"/>
              </a:rPr>
              <a:t>12 Basic Steps Of the ESC</a:t>
            </a:r>
          </a:p>
          <a:p>
            <a:pPr marL="508000" lvl="0" indent="-508000" algn="ctr">
              <a:buClrTx/>
              <a:buSzTx/>
              <a:buNone/>
              <a:defRPr/>
            </a:pPr>
            <a:endParaRPr lang="en-US" sz="1000" u="sng" dirty="0">
              <a:solidFill>
                <a:srgbClr val="002060"/>
              </a:solidFill>
              <a:latin typeface="Arial Rounded MT Bold" panose="020F0704030504030204" pitchFamily="34" charset="0"/>
              <a:ea typeface="ＭＳ Ｐゴシック"/>
            </a:endParaRPr>
          </a:p>
          <a:p>
            <a:pPr marL="457200" lvl="0" indent="-457200">
              <a:buClrTx/>
              <a:buSzTx/>
              <a:buFont typeface="+mj-lt"/>
              <a:buAutoNum type="arabicPeriod"/>
              <a:defRPr/>
            </a:pPr>
            <a:r>
              <a:rPr lang="en-US" sz="2200" dirty="0">
                <a:solidFill>
                  <a:srgbClr val="002060"/>
                </a:solidFill>
                <a:latin typeface="Arial Rounded MT Bold" panose="020F0704030504030204" pitchFamily="34" charset="0"/>
                <a:ea typeface="ＭＳ Ｐゴシック"/>
              </a:rPr>
              <a:t>ESC meets to develop the RFP</a:t>
            </a:r>
          </a:p>
          <a:p>
            <a:pPr marL="457200" lvl="0" indent="-457200">
              <a:buClrTx/>
              <a:buSzTx/>
              <a:buFont typeface="+mj-lt"/>
              <a:buAutoNum type="arabicPeriod"/>
              <a:defRPr/>
            </a:pPr>
            <a:r>
              <a:rPr lang="en-US" sz="2200" dirty="0">
                <a:solidFill>
                  <a:srgbClr val="002060"/>
                </a:solidFill>
                <a:latin typeface="Arial Rounded MT Bold" panose="020F0704030504030204" pitchFamily="34" charset="0"/>
                <a:ea typeface="ＭＳ Ｐゴシック"/>
              </a:rPr>
              <a:t>RFP is released to the field</a:t>
            </a:r>
          </a:p>
          <a:p>
            <a:pPr marL="457200" lvl="0" indent="-457200">
              <a:buClrTx/>
              <a:buSzTx/>
              <a:buFont typeface="+mj-lt"/>
              <a:buAutoNum type="arabicPeriod"/>
              <a:defRPr/>
            </a:pPr>
            <a:r>
              <a:rPr lang="en-US" sz="2200" dirty="0">
                <a:solidFill>
                  <a:srgbClr val="002060"/>
                </a:solidFill>
                <a:latin typeface="Arial Rounded MT Bold" panose="020F0704030504030204" pitchFamily="34" charset="0"/>
                <a:ea typeface="ＭＳ Ｐゴシック"/>
              </a:rPr>
              <a:t>Applicant proposals submitted to BSCC</a:t>
            </a:r>
          </a:p>
          <a:p>
            <a:pPr marL="457200" lvl="0" indent="-457200">
              <a:buClrTx/>
              <a:buSzTx/>
              <a:buFont typeface="+mj-lt"/>
              <a:buAutoNum type="arabicPeriod"/>
              <a:defRPr/>
            </a:pPr>
            <a:r>
              <a:rPr lang="en-US" sz="2200" dirty="0">
                <a:solidFill>
                  <a:srgbClr val="002060"/>
                </a:solidFill>
                <a:latin typeface="Arial Rounded MT Bold" panose="020F0704030504030204" pitchFamily="34" charset="0"/>
                <a:ea typeface="ＭＳ Ｐゴシック"/>
              </a:rPr>
              <a:t>Proposals reviewed for technical compliance</a:t>
            </a:r>
          </a:p>
          <a:p>
            <a:pPr marL="457200" lvl="0" indent="-457200">
              <a:buClrTx/>
              <a:buSzTx/>
              <a:buFont typeface="+mj-lt"/>
              <a:buAutoNum type="arabicPeriod"/>
              <a:defRPr/>
            </a:pPr>
            <a:r>
              <a:rPr lang="en-US" sz="2200" dirty="0">
                <a:solidFill>
                  <a:srgbClr val="002060"/>
                </a:solidFill>
                <a:latin typeface="Arial Rounded MT Bold" panose="020F0704030504030204" pitchFamily="34" charset="0"/>
                <a:ea typeface="ＭＳ Ｐゴシック"/>
              </a:rPr>
              <a:t>ESC meets for rater training</a:t>
            </a:r>
          </a:p>
          <a:p>
            <a:pPr marL="457200" lvl="0" indent="-457200">
              <a:buClrTx/>
              <a:buSzTx/>
              <a:buFont typeface="+mj-lt"/>
              <a:buAutoNum type="arabicPeriod"/>
              <a:defRPr/>
            </a:pPr>
            <a:r>
              <a:rPr lang="en-US" sz="2200" dirty="0">
                <a:solidFill>
                  <a:srgbClr val="002060"/>
                </a:solidFill>
                <a:latin typeface="Arial Rounded MT Bold" panose="020F0704030504030204" pitchFamily="34" charset="0"/>
                <a:ea typeface="ＭＳ Ｐゴシック"/>
              </a:rPr>
              <a:t>Proposals are distributed to ESC for reading</a:t>
            </a:r>
          </a:p>
          <a:p>
            <a:pPr marL="457200" lvl="0" indent="-457200">
              <a:buClrTx/>
              <a:buSzTx/>
              <a:buFont typeface="+mj-lt"/>
              <a:buAutoNum type="arabicPeriod"/>
              <a:defRPr/>
            </a:pPr>
            <a:r>
              <a:rPr lang="en-US" sz="2200" dirty="0">
                <a:solidFill>
                  <a:srgbClr val="002060"/>
                </a:solidFill>
                <a:latin typeface="Arial Rounded MT Bold" panose="020F0704030504030204" pitchFamily="34" charset="0"/>
                <a:ea typeface="ＭＳ Ｐゴシック"/>
              </a:rPr>
              <a:t>ESC reads proposals and submits initial rating to BSCC</a:t>
            </a:r>
          </a:p>
          <a:p>
            <a:pPr marL="457200" lvl="0" indent="-457200">
              <a:buClrTx/>
              <a:buSzTx/>
              <a:buFont typeface="+mj-lt"/>
              <a:buAutoNum type="arabicPeriod"/>
              <a:defRPr/>
            </a:pPr>
            <a:r>
              <a:rPr lang="en-US" sz="2200" dirty="0">
                <a:solidFill>
                  <a:srgbClr val="002060"/>
                </a:solidFill>
                <a:latin typeface="Arial Rounded MT Bold" panose="020F0704030504030204" pitchFamily="34" charset="0"/>
                <a:ea typeface="ＭＳ Ｐゴシック"/>
              </a:rPr>
              <a:t>ESC meets to view and discuss ratings</a:t>
            </a:r>
          </a:p>
          <a:p>
            <a:pPr marL="857250" lvl="1" indent="-457200">
              <a:buClrTx/>
              <a:buSzPct val="90000"/>
              <a:buFont typeface="+mj-lt"/>
              <a:buAutoNum type="arabicPeriod" startAt="9"/>
              <a:defRPr/>
            </a:pPr>
            <a:r>
              <a:rPr lang="en-US" sz="2200" dirty="0">
                <a:solidFill>
                  <a:srgbClr val="CC9900"/>
                </a:solidFill>
                <a:latin typeface="Arial Rounded MT Bold" panose="020F0704030504030204" pitchFamily="34" charset="0"/>
                <a:ea typeface="ＭＳ Ｐゴシック"/>
              </a:rPr>
              <a:t>Rating changes are made if warranted</a:t>
            </a:r>
          </a:p>
          <a:p>
            <a:pPr marL="857250" lvl="1" indent="-457200">
              <a:buClrTx/>
              <a:buSzPct val="90000"/>
              <a:buFont typeface="+mj-lt"/>
              <a:buAutoNum type="arabicPeriod" startAt="9"/>
              <a:defRPr/>
            </a:pPr>
            <a:r>
              <a:rPr lang="en-US" sz="2200" dirty="0">
                <a:solidFill>
                  <a:srgbClr val="CC9900"/>
                </a:solidFill>
                <a:latin typeface="Arial Rounded MT Bold" panose="020F0704030504030204" pitchFamily="34" charset="0"/>
                <a:ea typeface="ＭＳ Ｐゴシック"/>
              </a:rPr>
              <a:t>Proposal rankings are viewed and discussed</a:t>
            </a:r>
          </a:p>
          <a:p>
            <a:pPr marL="857250" lvl="1" indent="-457200">
              <a:buClrTx/>
              <a:buSzPct val="90000"/>
              <a:buFont typeface="+mj-lt"/>
              <a:buAutoNum type="arabicPeriod" startAt="9"/>
              <a:defRPr/>
            </a:pPr>
            <a:r>
              <a:rPr lang="en-US" sz="2200" dirty="0">
                <a:solidFill>
                  <a:srgbClr val="CC9900"/>
                </a:solidFill>
                <a:latin typeface="Arial Rounded MT Bold" panose="020F0704030504030204" pitchFamily="34" charset="0"/>
                <a:ea typeface="ＭＳ Ｐゴシック"/>
              </a:rPr>
              <a:t>Project funding recommendations are made</a:t>
            </a:r>
          </a:p>
          <a:p>
            <a:pPr marL="457200" lvl="0" indent="-457200">
              <a:buClrTx/>
              <a:buSzTx/>
              <a:buFont typeface="+mj-lt"/>
              <a:buAutoNum type="arabicPeriod" startAt="12"/>
              <a:defRPr/>
            </a:pPr>
            <a:r>
              <a:rPr lang="en-US" sz="2200" dirty="0">
                <a:solidFill>
                  <a:srgbClr val="1E3C78"/>
                </a:solidFill>
                <a:latin typeface="Arial Rounded MT Bold" panose="020F0704030504030204" pitchFamily="34" charset="0"/>
                <a:ea typeface="ＭＳ Ｐゴシック"/>
              </a:rPr>
              <a:t>Recommendations go to the BSCC Board for approval</a:t>
            </a:r>
          </a:p>
        </p:txBody>
      </p:sp>
      <p:sp>
        <p:nvSpPr>
          <p:cNvPr id="4" name="Title 1"/>
          <p:cNvSpPr txBox="1">
            <a:spLocks/>
          </p:cNvSpPr>
          <p:nvPr/>
        </p:nvSpPr>
        <p:spPr bwMode="auto">
          <a:xfrm>
            <a:off x="583094" y="381001"/>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17693542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01018438">
  <a:themeElements>
    <a:clrScheme name="BSCC 1">
      <a:dk1>
        <a:srgbClr val="14285A"/>
      </a:dk1>
      <a:lt1>
        <a:srgbClr val="FFFFFF"/>
      </a:lt1>
      <a:dk2>
        <a:srgbClr val="1E3C78"/>
      </a:dk2>
      <a:lt2>
        <a:srgbClr val="CCCCCC"/>
      </a:lt2>
      <a:accent1>
        <a:srgbClr val="14285A"/>
      </a:accent1>
      <a:accent2>
        <a:srgbClr val="1E3C78"/>
      </a:accent2>
      <a:accent3>
        <a:srgbClr val="7F7F7F"/>
      </a:accent3>
      <a:accent4>
        <a:srgbClr val="D5AF54"/>
      </a:accent4>
      <a:accent5>
        <a:srgbClr val="E3CA8D"/>
      </a:accent5>
      <a:accent6>
        <a:srgbClr val="F2E7CA"/>
      </a:accent6>
      <a:hlink>
        <a:srgbClr val="3D8BD7"/>
      </a:hlink>
      <a:folHlink>
        <a:srgbClr val="B2B2B2"/>
      </a:folHlink>
    </a:clrScheme>
    <a:fontScheme name="BSCC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59EEC4-39D7-42D0-88BB-59F0EA084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956</TotalTime>
  <Words>681</Words>
  <Application>Microsoft Office PowerPoint</Application>
  <PresentationFormat>On-screen Show (4:3)</PresentationFormat>
  <Paragraphs>133</Paragraphs>
  <Slides>10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ＭＳ Ｐゴシック</vt:lpstr>
      <vt:lpstr>Arial</vt:lpstr>
      <vt:lpstr>Arial Narrow</vt:lpstr>
      <vt:lpstr>Arial Rounded MT Bold</vt:lpstr>
      <vt:lpstr>Georgia</vt:lpstr>
      <vt:lpstr>Tahoma</vt:lpstr>
      <vt:lpstr>Times New Roman</vt:lpstr>
      <vt:lpstr>Wingdings</vt:lpstr>
      <vt:lpstr>01018438</vt:lpstr>
      <vt:lpstr>ADULT REENTRY GRANT</vt:lpstr>
      <vt:lpstr> Welcome</vt:lpstr>
      <vt:lpstr>PowerPoint Presentation</vt:lpstr>
      <vt:lpstr>PowerPoint Presentation</vt:lpstr>
      <vt:lpstr>Corrections Planning  and Grant Programs</vt:lpstr>
      <vt:lpstr>Grant Programs</vt:lpstr>
      <vt:lpstr>PowerPoint Presentation</vt:lpstr>
      <vt:lpstr>PowerPoint Presentation</vt:lpstr>
      <vt:lpstr>PowerPoint Presentation</vt:lpstr>
      <vt:lpstr>PowerPoint Presentation</vt:lpstr>
    </vt:vector>
  </TitlesOfParts>
  <Company>California Technology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Kally Pile</dc:creator>
  <cp:keywords/>
  <cp:lastModifiedBy>Stoner, Colleen@BSCC</cp:lastModifiedBy>
  <cp:revision>118</cp:revision>
  <cp:lastPrinted>2018-10-09T22:28:44Z</cp:lastPrinted>
  <dcterms:created xsi:type="dcterms:W3CDTF">2014-07-24T16:31:56Z</dcterms:created>
  <dcterms:modified xsi:type="dcterms:W3CDTF">2018-10-09T22:44:53Z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