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7" r:id="rId5"/>
  </p:sldMasterIdLst>
  <p:notesMasterIdLst>
    <p:notesMasterId r:id="rId29"/>
  </p:notesMasterIdLst>
  <p:handoutMasterIdLst>
    <p:handoutMasterId r:id="rId30"/>
  </p:handoutMasterIdLst>
  <p:sldIdLst>
    <p:sldId id="259" r:id="rId6"/>
    <p:sldId id="297" r:id="rId7"/>
    <p:sldId id="314" r:id="rId8"/>
    <p:sldId id="315" r:id="rId9"/>
    <p:sldId id="316" r:id="rId10"/>
    <p:sldId id="317" r:id="rId11"/>
    <p:sldId id="334" r:id="rId12"/>
    <p:sldId id="318" r:id="rId13"/>
    <p:sldId id="333" r:id="rId14"/>
    <p:sldId id="265" r:id="rId15"/>
    <p:sldId id="290" r:id="rId16"/>
    <p:sldId id="309" r:id="rId17"/>
    <p:sldId id="311" r:id="rId18"/>
    <p:sldId id="304" r:id="rId19"/>
    <p:sldId id="323" r:id="rId20"/>
    <p:sldId id="307" r:id="rId21"/>
    <p:sldId id="312" r:id="rId22"/>
    <p:sldId id="320" r:id="rId23"/>
    <p:sldId id="321" r:id="rId24"/>
    <p:sldId id="331" r:id="rId25"/>
    <p:sldId id="327" r:id="rId26"/>
    <p:sldId id="326" r:id="rId27"/>
    <p:sldId id="33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pos="6816" userDrawn="1">
          <p15:clr>
            <a:srgbClr val="A4A3A4"/>
          </p15:clr>
        </p15:guide>
        <p15:guide id="3" pos="816" userDrawn="1">
          <p15:clr>
            <a:srgbClr val="A4A3A4"/>
          </p15:clr>
        </p15:guide>
        <p15:guide id="4"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94660"/>
  </p:normalViewPr>
  <p:slideViewPr>
    <p:cSldViewPr snapToGrid="0">
      <p:cViewPr varScale="1">
        <p:scale>
          <a:sx n="103" d="100"/>
          <a:sy n="103" d="100"/>
        </p:scale>
        <p:origin x="114" y="450"/>
      </p:cViewPr>
      <p:guideLst>
        <p:guide pos="3840"/>
        <p:guide pos="6816"/>
        <p:guide pos="816"/>
        <p:guide orient="horz" pos="216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11/30/2022</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11/30/2022</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B667E1-E601-4AAF-B95C-B25720D70A60}" type="slidenum">
              <a:rPr lang="en-US" smtClean="0"/>
              <a:t>3</a:t>
            </a:fld>
            <a:endParaRPr lang="en-US"/>
          </a:p>
        </p:txBody>
      </p:sp>
    </p:spTree>
    <p:extLst>
      <p:ext uri="{BB962C8B-B14F-4D97-AF65-F5344CB8AC3E}">
        <p14:creationId xmlns:p14="http://schemas.microsoft.com/office/powerpoint/2010/main" val="1761214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B667E1-E601-4AAF-B95C-B25720D70A60}" type="slidenum">
              <a:rPr lang="en-US"/>
              <a:t>10</a:t>
            </a:fld>
            <a:endParaRPr lang="en-US"/>
          </a:p>
        </p:txBody>
      </p:sp>
    </p:spTree>
    <p:extLst>
      <p:ext uri="{BB962C8B-B14F-4D97-AF65-F5344CB8AC3E}">
        <p14:creationId xmlns:p14="http://schemas.microsoft.com/office/powerpoint/2010/main" val="207737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B667E1-E601-4AAF-B95C-B25720D70A60}" type="slidenum">
              <a:rPr lang="en-US"/>
              <a:t>11</a:t>
            </a:fld>
            <a:endParaRPr lang="en-US"/>
          </a:p>
        </p:txBody>
      </p:sp>
    </p:spTree>
    <p:extLst>
      <p:ext uri="{BB962C8B-B14F-4D97-AF65-F5344CB8AC3E}">
        <p14:creationId xmlns:p14="http://schemas.microsoft.com/office/powerpoint/2010/main" val="369475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B667E1-E601-4AAF-B95C-B25720D70A60}" type="slidenum">
              <a:rPr lang="en-US"/>
              <a:t>12</a:t>
            </a:fld>
            <a:endParaRPr lang="en-US"/>
          </a:p>
        </p:txBody>
      </p:sp>
    </p:spTree>
    <p:extLst>
      <p:ext uri="{BB962C8B-B14F-4D97-AF65-F5344CB8AC3E}">
        <p14:creationId xmlns:p14="http://schemas.microsoft.com/office/powerpoint/2010/main" val="1732381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200" b="0" i="1"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667E1-E601-4AAF-B95C-B25720D70A60}" type="slidenum">
              <a:rPr kumimoji="0" lang="en-US" sz="1200" b="0" i="0" u="none" strike="noStrike" kern="1200" cap="none" spc="0" normalizeH="0" baseline="0" noProof="0" smtClean="0">
                <a:ln>
                  <a:noFill/>
                </a:ln>
                <a:solidFill>
                  <a:srgbClr val="363D3D"/>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363D3D"/>
              </a:solidFill>
              <a:effectLst/>
              <a:uLnTx/>
              <a:uFillTx/>
              <a:latin typeface="Corbel"/>
              <a:ea typeface="+mn-ea"/>
              <a:cs typeface="+mn-cs"/>
            </a:endParaRPr>
          </a:p>
        </p:txBody>
      </p:sp>
    </p:spTree>
    <p:extLst>
      <p:ext uri="{BB962C8B-B14F-4D97-AF65-F5344CB8AC3E}">
        <p14:creationId xmlns:p14="http://schemas.microsoft.com/office/powerpoint/2010/main" val="2307100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B667E1-E601-4AAF-B95C-B25720D70A60}" type="slidenum">
              <a:rPr lang="en-US"/>
              <a:t>14</a:t>
            </a:fld>
            <a:endParaRPr lang="en-US"/>
          </a:p>
        </p:txBody>
      </p:sp>
    </p:spTree>
    <p:extLst>
      <p:ext uri="{BB962C8B-B14F-4D97-AF65-F5344CB8AC3E}">
        <p14:creationId xmlns:p14="http://schemas.microsoft.com/office/powerpoint/2010/main" val="1180397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B667E1-E601-4AAF-B95C-B25720D70A60}" type="slidenum">
              <a:rPr lang="en-US"/>
              <a:t>16</a:t>
            </a:fld>
            <a:endParaRPr lang="en-US"/>
          </a:p>
        </p:txBody>
      </p:sp>
    </p:spTree>
    <p:extLst>
      <p:ext uri="{BB962C8B-B14F-4D97-AF65-F5344CB8AC3E}">
        <p14:creationId xmlns:p14="http://schemas.microsoft.com/office/powerpoint/2010/main" val="920710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B667E1-E601-4AAF-B95C-B25720D70A60}" type="slidenum">
              <a:rPr lang="en-US"/>
              <a:t>17</a:t>
            </a:fld>
            <a:endParaRPr lang="en-US"/>
          </a:p>
        </p:txBody>
      </p:sp>
    </p:spTree>
    <p:extLst>
      <p:ext uri="{BB962C8B-B14F-4D97-AF65-F5344CB8AC3E}">
        <p14:creationId xmlns:p14="http://schemas.microsoft.com/office/powerpoint/2010/main" val="337423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428" y="-1"/>
            <a:ext cx="12188826" cy="4724401"/>
          </a:xfrm>
          <a:prstGeom prst="rect">
            <a:avLst/>
          </a:prstGeom>
        </p:spPr>
      </p:pic>
      <p:sp>
        <p:nvSpPr>
          <p:cNvPr id="4" name="Rectangle 3"/>
          <p:cNvSpPr/>
          <p:nvPr/>
        </p:nvSpPr>
        <p:spPr bwMode="ltGray">
          <a:xfrm>
            <a:off x="-2" y="4754880"/>
            <a:ext cx="12192002"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6" name="Rectangle 5"/>
          <p:cNvSpPr/>
          <p:nvPr/>
        </p:nvSpPr>
        <p:spPr bwMode="white">
          <a:xfrm>
            <a:off x="-127" y="4724400"/>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3999" y="4800600"/>
            <a:ext cx="9144002" cy="1143000"/>
          </a:xfrm>
        </p:spPr>
        <p:txBody>
          <a:bodyPr anchor="b">
            <a:normAutofit/>
          </a:bodyPr>
          <a:lstStyle>
            <a:lvl1pPr algn="ctr">
              <a:defRPr sz="4800">
                <a:solidFill>
                  <a:schemeClr val="bg1"/>
                </a:solidFill>
              </a:defRPr>
            </a:lvl1pPr>
          </a:lstStyle>
          <a:p>
            <a:r>
              <a:t>Click to edit Master title style</a:t>
            </a:r>
          </a:p>
        </p:txBody>
      </p:sp>
      <p:sp>
        <p:nvSpPr>
          <p:cNvPr id="3" name="Subtitle 2"/>
          <p:cNvSpPr>
            <a:spLocks noGrp="1"/>
          </p:cNvSpPr>
          <p:nvPr>
            <p:ph type="subTitle" idx="1"/>
          </p:nvPr>
        </p:nvSpPr>
        <p:spPr>
          <a:xfrm>
            <a:off x="1522413" y="5943600"/>
            <a:ext cx="9144002" cy="762000"/>
          </a:xfrm>
        </p:spPr>
        <p:txBody>
          <a:bodyPr>
            <a:normAutofit/>
          </a:bodyPr>
          <a:lstStyle>
            <a:lvl1pPr marL="0" indent="0" algn="ctr">
              <a:spcBef>
                <a:spcPts val="0"/>
              </a:spcBef>
              <a:buNone/>
              <a:defRPr sz="2000" cap="none" baseline="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t>Click to edit Master subtitle style</a:t>
            </a:r>
          </a:p>
        </p:txBody>
      </p:sp>
      <p:pic>
        <p:nvPicPr>
          <p:cNvPr id="11" name="Picture 10">
            <a:extLst>
              <a:ext uri="{FF2B5EF4-FFF2-40B4-BE49-F238E27FC236}">
                <a16:creationId xmlns:a16="http://schemas.microsoft.com/office/drawing/2014/main" id="{1354AB15-A29B-4A27-A5F7-063AD49B5BC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536156" y="277586"/>
            <a:ext cx="5119688" cy="1170214"/>
          </a:xfrm>
          <a:prstGeom prst="rect">
            <a:avLst/>
          </a:prstGeom>
        </p:spPr>
      </p:pic>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3200400" cy="1990725"/>
          </a:xfrm>
        </p:spPr>
        <p:txBody>
          <a:bodyPr anchor="b">
            <a:normAutofit/>
          </a:bodyPr>
          <a:lstStyle>
            <a:lvl1pPr>
              <a:defRPr sz="3400" b="0">
                <a:latin typeface="Arial" panose="020B0604020202020204" pitchFamily="34" charset="0"/>
                <a:cs typeface="Arial" panose="020B0604020202020204" pitchFamily="34" charset="0"/>
              </a:defRPr>
            </a:lvl1pPr>
          </a:lstStyle>
          <a:p>
            <a:r>
              <a:t>Click to edit Master title style</a:t>
            </a:r>
          </a:p>
        </p:txBody>
      </p:sp>
      <p:sp>
        <p:nvSpPr>
          <p:cNvPr id="3" name="Content Placeholder 2"/>
          <p:cNvSpPr>
            <a:spLocks noGrp="1"/>
          </p:cNvSpPr>
          <p:nvPr>
            <p:ph idx="1"/>
          </p:nvPr>
        </p:nvSpPr>
        <p:spPr>
          <a:xfrm>
            <a:off x="4494212" y="685800"/>
            <a:ext cx="7239001" cy="5486400"/>
          </a:xfrm>
        </p:spPr>
        <p:txBody>
          <a:bodyPr>
            <a:normAutofit/>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400"/>
            </a:lvl6pPr>
            <a:lvl7pPr>
              <a:defRPr sz="1400"/>
            </a:lvl7pPr>
            <a:lvl8pPr>
              <a:defRPr sz="1400"/>
            </a:lvl8pPr>
            <a:lvl9pPr>
              <a:defRPr sz="1400"/>
            </a:lvl9pPr>
          </a:lstStyle>
          <a:p>
            <a:pPr lvl="0"/>
            <a:r>
              <a:t>Click to edit Master text styles</a:t>
            </a:r>
          </a:p>
          <a:p>
            <a:pPr lvl="1"/>
            <a:r>
              <a:t>Second level</a:t>
            </a:r>
          </a:p>
          <a:p>
            <a:pPr lvl="2"/>
            <a:r>
              <a:t>Third level</a:t>
            </a:r>
          </a:p>
          <a:p>
            <a:pPr lvl="3"/>
            <a:r>
              <a:t>Fourth level</a:t>
            </a:r>
          </a:p>
          <a:p>
            <a:pPr lvl="4"/>
            <a:r>
              <a:t>Fifth level</a:t>
            </a:r>
          </a:p>
        </p:txBody>
      </p:sp>
      <p:sp>
        <p:nvSpPr>
          <p:cNvPr id="4" name="Text Placeholder 3"/>
          <p:cNvSpPr>
            <a:spLocks noGrp="1"/>
          </p:cNvSpPr>
          <p:nvPr>
            <p:ph type="body" sz="half" idx="2"/>
          </p:nvPr>
        </p:nvSpPr>
        <p:spPr>
          <a:xfrm>
            <a:off x="609600" y="2157508"/>
            <a:ext cx="3200400" cy="1622012"/>
          </a:xfrm>
        </p:spPr>
        <p:txBody>
          <a:bodyPr>
            <a:normAutofit/>
          </a:bodyPr>
          <a:lstStyle>
            <a:lvl1pPr marL="0" indent="0">
              <a:spcBef>
                <a:spcPts val="1200"/>
              </a:spcBef>
              <a:buNone/>
              <a:defRPr sz="16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11/30/2022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0" y="-18288"/>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3" name="Content Placeholder 2"/>
          <p:cNvSpPr>
            <a:spLocks noGrp="1"/>
          </p:cNvSpPr>
          <p:nvPr>
            <p:ph idx="1"/>
          </p:nvPr>
        </p:nvSpPr>
        <p:spPr>
          <a:xfrm>
            <a:off x="5362892" y="685800"/>
            <a:ext cx="6370320" cy="5486400"/>
          </a:xfrm>
        </p:spPr>
        <p:txBody>
          <a:bodyPr>
            <a:normAutofit/>
          </a:bodyPr>
          <a:lstStyle>
            <a:lvl1pPr>
              <a:defRPr sz="2800">
                <a:latin typeface="Arial" panose="020B0604020202020204" pitchFamily="34" charset="0"/>
                <a:cs typeface="Arial" panose="020B0604020202020204" pitchFamily="34" charset="0"/>
              </a:defRPr>
            </a:lvl1pPr>
            <a:lvl2pPr marL="365760" indent="0">
              <a:buNone/>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400"/>
            </a:lvl6pPr>
            <a:lvl7pPr>
              <a:defRPr sz="1400"/>
            </a:lvl7pPr>
            <a:lvl8pPr>
              <a:defRPr sz="1400"/>
            </a:lvl8pPr>
            <a:lvl9pPr>
              <a:defRPr sz="1400"/>
            </a:lvl9pPr>
          </a:lstStyle>
          <a:p>
            <a:pPr lvl="0"/>
            <a:r>
              <a:t>Click to edit Mas</a:t>
            </a:r>
            <a:r>
              <a:rPr lang="en-US"/>
              <a:t>ter</a:t>
            </a:r>
            <a:endParaRPr/>
          </a:p>
          <a:p>
            <a:pPr lvl="2"/>
            <a:r>
              <a:t>Third level</a:t>
            </a:r>
          </a:p>
          <a:p>
            <a:pPr lvl="3"/>
            <a:r>
              <a:t>Fourth level</a:t>
            </a:r>
          </a:p>
          <a:p>
            <a:pPr lvl="4"/>
            <a:r>
              <a:t>Fifth level</a:t>
            </a:r>
          </a:p>
        </p:txBody>
      </p:sp>
      <p:sp>
        <p:nvSpPr>
          <p:cNvPr id="4" name="Text Placeholder 3"/>
          <p:cNvSpPr>
            <a:spLocks noGrp="1"/>
          </p:cNvSpPr>
          <p:nvPr>
            <p:ph type="body" sz="half" idx="2"/>
          </p:nvPr>
        </p:nvSpPr>
        <p:spPr>
          <a:xfrm>
            <a:off x="608012" y="1889340"/>
            <a:ext cx="3506788" cy="1622012"/>
          </a:xfrm>
        </p:spPr>
        <p:txBody>
          <a:bodyPr>
            <a:normAutofit/>
          </a:bodyPr>
          <a:lstStyle>
            <a:lvl1pPr marL="0" indent="0">
              <a:spcBef>
                <a:spcPts val="1200"/>
              </a:spcBef>
              <a:buNone/>
              <a:defRPr sz="1600">
                <a:solidFill>
                  <a:schemeClr val="bg1"/>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11/30/2022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
        <p:nvSpPr>
          <p:cNvPr id="10" name="Title 1">
            <a:extLst>
              <a:ext uri="{FF2B5EF4-FFF2-40B4-BE49-F238E27FC236}">
                <a16:creationId xmlns:a16="http://schemas.microsoft.com/office/drawing/2014/main" id="{AC019358-36C5-46B8-BA6E-AEA235B9C9DE}"/>
              </a:ext>
            </a:extLst>
          </p:cNvPr>
          <p:cNvSpPr>
            <a:spLocks noGrp="1"/>
          </p:cNvSpPr>
          <p:nvPr>
            <p:ph type="title"/>
          </p:nvPr>
        </p:nvSpPr>
        <p:spPr>
          <a:xfrm>
            <a:off x="608012" y="571580"/>
            <a:ext cx="3506788" cy="1233424"/>
          </a:xfrm>
        </p:spPr>
        <p:txBody>
          <a:bodyPr>
            <a:normAutofit/>
          </a:bodyPr>
          <a:lstStyle>
            <a:lvl1pPr>
              <a:defRPr sz="3600">
                <a:solidFill>
                  <a:schemeClr val="bg1"/>
                </a:solidFill>
                <a:latin typeface="Arial" panose="020B0604020202020204" pitchFamily="34" charset="0"/>
                <a:cs typeface="Arial" panose="020B0604020202020204" pitchFamily="34" charset="0"/>
              </a:defRPr>
            </a:lvl1pPr>
          </a:lstStyle>
          <a:p>
            <a:r>
              <a:t>Click to edit </a:t>
            </a:r>
          </a:p>
        </p:txBody>
      </p:sp>
      <p:pic>
        <p:nvPicPr>
          <p:cNvPr id="12" name="Picture 11" descr="Logo&#10;&#10;Description automatically generated">
            <a:extLst>
              <a:ext uri="{FF2B5EF4-FFF2-40B4-BE49-F238E27FC236}">
                <a16:creationId xmlns:a16="http://schemas.microsoft.com/office/drawing/2014/main" id="{076FAA57-92B0-41FF-85A9-7229D9934B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1850" y="5943600"/>
            <a:ext cx="1414895" cy="522423"/>
          </a:xfrm>
          <a:prstGeom prst="rect">
            <a:avLst/>
          </a:prstGeom>
        </p:spPr>
      </p:pic>
    </p:spTree>
    <p:extLst>
      <p:ext uri="{BB962C8B-B14F-4D97-AF65-F5344CB8AC3E}">
        <p14:creationId xmlns:p14="http://schemas.microsoft.com/office/powerpoint/2010/main" val="37693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Alternate Content with Caption">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F44D0D47-38AB-40DB-A0E3-1C8CE0F4ACB6}"/>
              </a:ext>
            </a:extLst>
          </p:cNvPr>
          <p:cNvSpPr>
            <a:spLocks noGrp="1"/>
          </p:cNvSpPr>
          <p:nvPr>
            <p:ph type="pic" idx="1"/>
          </p:nvPr>
        </p:nvSpPr>
        <p:spPr>
          <a:xfrm>
            <a:off x="4893287" y="18288"/>
            <a:ext cx="7315200" cy="6858000"/>
          </a:xfrm>
          <a:solidFill>
            <a:schemeClr val="bg2">
              <a:lumMod val="90000"/>
            </a:schemeClr>
          </a:solidFill>
        </p:spPr>
        <p:txBody>
          <a:bodyPr/>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8" name="Rectangle 7"/>
          <p:cNvSpPr/>
          <p:nvPr userDrawn="1"/>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5" name="Date Placeholder 4"/>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11/30/2022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
        <p:nvSpPr>
          <p:cNvPr id="11" name="Text Placeholder 3">
            <a:extLst>
              <a:ext uri="{FF2B5EF4-FFF2-40B4-BE49-F238E27FC236}">
                <a16:creationId xmlns:a16="http://schemas.microsoft.com/office/drawing/2014/main" id="{6ADC8F6A-B73C-4DE7-9050-D96617F6FE80}"/>
              </a:ext>
            </a:extLst>
          </p:cNvPr>
          <p:cNvSpPr>
            <a:spLocks noGrp="1"/>
          </p:cNvSpPr>
          <p:nvPr>
            <p:ph type="body" sz="half" idx="2"/>
          </p:nvPr>
        </p:nvSpPr>
        <p:spPr>
          <a:xfrm>
            <a:off x="608012" y="1889340"/>
            <a:ext cx="3506788" cy="1622012"/>
          </a:xfrm>
        </p:spPr>
        <p:txBody>
          <a:bodyPr>
            <a:normAutofit/>
          </a:bodyPr>
          <a:lstStyle>
            <a:lvl1pPr marL="0" indent="0">
              <a:spcBef>
                <a:spcPts val="1200"/>
              </a:spcBef>
              <a:buNone/>
              <a:defRPr sz="1600">
                <a:solidFill>
                  <a:schemeClr val="bg1"/>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
        <p:nvSpPr>
          <p:cNvPr id="12" name="Title 1">
            <a:extLst>
              <a:ext uri="{FF2B5EF4-FFF2-40B4-BE49-F238E27FC236}">
                <a16:creationId xmlns:a16="http://schemas.microsoft.com/office/drawing/2014/main" id="{3430A2A2-BF01-41B4-9A6B-7DEE7AB83921}"/>
              </a:ext>
            </a:extLst>
          </p:cNvPr>
          <p:cNvSpPr>
            <a:spLocks noGrp="1"/>
          </p:cNvSpPr>
          <p:nvPr>
            <p:ph type="title"/>
          </p:nvPr>
        </p:nvSpPr>
        <p:spPr>
          <a:xfrm>
            <a:off x="608012" y="571580"/>
            <a:ext cx="3506788" cy="1233424"/>
          </a:xfrm>
        </p:spPr>
        <p:txBody>
          <a:bodyPr>
            <a:normAutofit/>
          </a:bodyPr>
          <a:lstStyle>
            <a:lvl1pPr>
              <a:defRPr sz="3600">
                <a:solidFill>
                  <a:schemeClr val="bg1"/>
                </a:solidFill>
                <a:latin typeface="Arial" panose="020B0604020202020204" pitchFamily="34" charset="0"/>
                <a:cs typeface="Arial" panose="020B0604020202020204" pitchFamily="34" charset="0"/>
              </a:defRPr>
            </a:lvl1pPr>
          </a:lstStyle>
          <a:p>
            <a:r>
              <a:t>Click to edit </a:t>
            </a:r>
          </a:p>
        </p:txBody>
      </p:sp>
      <p:pic>
        <p:nvPicPr>
          <p:cNvPr id="14" name="Picture 13" descr="Logo&#10;&#10;Description automatically generated">
            <a:extLst>
              <a:ext uri="{FF2B5EF4-FFF2-40B4-BE49-F238E27FC236}">
                <a16:creationId xmlns:a16="http://schemas.microsoft.com/office/drawing/2014/main" id="{FDC2619C-7055-4038-810D-3FFE75AD91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41850" y="5943600"/>
            <a:ext cx="1414895" cy="522423"/>
          </a:xfrm>
          <a:prstGeom prst="rect">
            <a:avLst/>
          </a:prstGeom>
        </p:spPr>
      </p:pic>
    </p:spTree>
    <p:extLst>
      <p:ext uri="{BB962C8B-B14F-4D97-AF65-F5344CB8AC3E}">
        <p14:creationId xmlns:p14="http://schemas.microsoft.com/office/powerpoint/2010/main" val="346475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3" name="Picture Placeholder 2"/>
          <p:cNvSpPr>
            <a:spLocks noGrp="1"/>
          </p:cNvSpPr>
          <p:nvPr>
            <p:ph type="pic" idx="1"/>
          </p:nvPr>
        </p:nvSpPr>
        <p:spPr>
          <a:xfrm>
            <a:off x="0" y="0"/>
            <a:ext cx="7315200" cy="6858000"/>
          </a:xfrm>
          <a:solidFill>
            <a:schemeClr val="bg2">
              <a:lumMod val="90000"/>
            </a:schemeClr>
          </a:solidFill>
        </p:spPr>
        <p:txBody>
          <a:bodyPr/>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5" name="Date Placeholder 4"/>
          <p:cNvSpPr>
            <a:spLocks noGrp="1"/>
          </p:cNvSpPr>
          <p:nvPr>
            <p:ph type="dt" sz="half" idx="10"/>
          </p:nvPr>
        </p:nvSpPr>
        <p:spPr/>
        <p:txBody>
          <a:bodyPr/>
          <a:lstStyle/>
          <a:p>
            <a:fld id="{9E583DDF-CA54-461A-A486-592D2374C532}" type="datetimeFigureOut">
              <a:rPr lang="en-US"/>
              <a:t>11/30/2022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
        <p:nvSpPr>
          <p:cNvPr id="13" name="Text Placeholder 3">
            <a:extLst>
              <a:ext uri="{FF2B5EF4-FFF2-40B4-BE49-F238E27FC236}">
                <a16:creationId xmlns:a16="http://schemas.microsoft.com/office/drawing/2014/main" id="{DD4D8A20-34C9-4F03-B61D-EFCEF5E3E0BF}"/>
              </a:ext>
            </a:extLst>
          </p:cNvPr>
          <p:cNvSpPr>
            <a:spLocks noGrp="1"/>
          </p:cNvSpPr>
          <p:nvPr>
            <p:ph type="body" sz="half" idx="2"/>
          </p:nvPr>
        </p:nvSpPr>
        <p:spPr>
          <a:xfrm>
            <a:off x="8011692" y="1734505"/>
            <a:ext cx="3506788" cy="1622012"/>
          </a:xfrm>
        </p:spPr>
        <p:txBody>
          <a:bodyPr>
            <a:normAutofit/>
          </a:bodyPr>
          <a:lstStyle>
            <a:lvl1pPr marL="0" indent="0" algn="r">
              <a:spcBef>
                <a:spcPts val="1200"/>
              </a:spcBef>
              <a:buNone/>
              <a:defRPr sz="1600">
                <a:solidFill>
                  <a:schemeClr val="bg1"/>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
        <p:nvSpPr>
          <p:cNvPr id="14" name="Title 1">
            <a:extLst>
              <a:ext uri="{FF2B5EF4-FFF2-40B4-BE49-F238E27FC236}">
                <a16:creationId xmlns:a16="http://schemas.microsoft.com/office/drawing/2014/main" id="{D9B537C8-FA6B-4D12-A2E2-EE7CB46D52F9}"/>
              </a:ext>
            </a:extLst>
          </p:cNvPr>
          <p:cNvSpPr>
            <a:spLocks noGrp="1"/>
          </p:cNvSpPr>
          <p:nvPr>
            <p:ph type="title"/>
          </p:nvPr>
        </p:nvSpPr>
        <p:spPr>
          <a:xfrm>
            <a:off x="8011692" y="416745"/>
            <a:ext cx="3506788" cy="1233424"/>
          </a:xfrm>
        </p:spPr>
        <p:txBody>
          <a:bodyPr>
            <a:normAutofit/>
          </a:bodyPr>
          <a:lstStyle>
            <a:lvl1pPr algn="r">
              <a:defRPr sz="3600">
                <a:solidFill>
                  <a:schemeClr val="bg1"/>
                </a:solidFill>
                <a:latin typeface="Arial" panose="020B0604020202020204" pitchFamily="34" charset="0"/>
                <a:cs typeface="Arial" panose="020B0604020202020204" pitchFamily="34" charset="0"/>
              </a:defRPr>
            </a:lvl1pPr>
          </a:lstStyle>
          <a:p>
            <a:r>
              <a:t>Click to edit </a:t>
            </a:r>
          </a:p>
        </p:txBody>
      </p:sp>
      <p:pic>
        <p:nvPicPr>
          <p:cNvPr id="11" name="Picture 10">
            <a:extLst>
              <a:ext uri="{FF2B5EF4-FFF2-40B4-BE49-F238E27FC236}">
                <a16:creationId xmlns:a16="http://schemas.microsoft.com/office/drawing/2014/main" id="{1A562DFD-7904-48BF-B9FF-1328C9F20A1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41850" y="5943600"/>
            <a:ext cx="1414895" cy="522422"/>
          </a:xfrm>
          <a:prstGeom prst="rect">
            <a:avLst/>
          </a:prstGeom>
        </p:spPr>
      </p:pic>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5" name="Date Placeholder 4"/>
          <p:cNvSpPr>
            <a:spLocks noGrp="1"/>
          </p:cNvSpPr>
          <p:nvPr>
            <p:ph type="dt" sz="half" idx="10"/>
          </p:nvPr>
        </p:nvSpPr>
        <p:spPr/>
        <p:txBody>
          <a:bodyPr/>
          <a:lstStyle/>
          <a:p>
            <a:fld id="{9E583DDF-CA54-461A-A486-592D2374C532}" type="datetimeFigureOut">
              <a:rPr lang="en-US"/>
              <a:t>11/30/2022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
        <p:nvSpPr>
          <p:cNvPr id="12" name="Content Placeholder 2">
            <a:extLst>
              <a:ext uri="{FF2B5EF4-FFF2-40B4-BE49-F238E27FC236}">
                <a16:creationId xmlns:a16="http://schemas.microsoft.com/office/drawing/2014/main" id="{D6529300-8C8E-4E48-B3A9-AFCF6122E4E6}"/>
              </a:ext>
            </a:extLst>
          </p:cNvPr>
          <p:cNvSpPr>
            <a:spLocks noGrp="1"/>
          </p:cNvSpPr>
          <p:nvPr>
            <p:ph idx="1"/>
          </p:nvPr>
        </p:nvSpPr>
        <p:spPr>
          <a:xfrm>
            <a:off x="452628" y="762316"/>
            <a:ext cx="6370320" cy="5486400"/>
          </a:xfrm>
        </p:spPr>
        <p:txBody>
          <a:bodyPr>
            <a:normAutofit/>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400"/>
            </a:lvl6pPr>
            <a:lvl7pPr>
              <a:defRPr sz="1400"/>
            </a:lvl7pPr>
            <a:lvl8pPr>
              <a:defRPr sz="1400"/>
            </a:lvl8pPr>
            <a:lvl9pPr>
              <a:defRPr sz="1400"/>
            </a:lvl9pPr>
          </a:lstStyle>
          <a:p>
            <a:pPr lvl="0"/>
            <a:r>
              <a:t>Click to edit Master text styles</a:t>
            </a:r>
          </a:p>
          <a:p>
            <a:pPr lvl="1"/>
            <a:r>
              <a:t>Second level</a:t>
            </a:r>
          </a:p>
          <a:p>
            <a:pPr lvl="2"/>
            <a:r>
              <a:t>Third level</a:t>
            </a:r>
          </a:p>
          <a:p>
            <a:pPr lvl="3"/>
            <a:r>
              <a:t>Fourth level</a:t>
            </a:r>
          </a:p>
          <a:p>
            <a:pPr lvl="4"/>
            <a:r>
              <a:t>Fifth level</a:t>
            </a:r>
          </a:p>
        </p:txBody>
      </p:sp>
      <p:sp>
        <p:nvSpPr>
          <p:cNvPr id="14" name="Text Placeholder 3">
            <a:extLst>
              <a:ext uri="{FF2B5EF4-FFF2-40B4-BE49-F238E27FC236}">
                <a16:creationId xmlns:a16="http://schemas.microsoft.com/office/drawing/2014/main" id="{94010D7B-7ADE-488C-9F05-0FB7335849CE}"/>
              </a:ext>
            </a:extLst>
          </p:cNvPr>
          <p:cNvSpPr>
            <a:spLocks noGrp="1"/>
          </p:cNvSpPr>
          <p:nvPr>
            <p:ph type="body" sz="half" idx="2"/>
          </p:nvPr>
        </p:nvSpPr>
        <p:spPr>
          <a:xfrm>
            <a:off x="8011692" y="1734505"/>
            <a:ext cx="3506788" cy="1622012"/>
          </a:xfrm>
        </p:spPr>
        <p:txBody>
          <a:bodyPr>
            <a:normAutofit/>
          </a:bodyPr>
          <a:lstStyle>
            <a:lvl1pPr marL="0" indent="0" algn="r">
              <a:spcBef>
                <a:spcPts val="1200"/>
              </a:spcBef>
              <a:buNone/>
              <a:defRPr sz="1600">
                <a:solidFill>
                  <a:schemeClr val="bg1"/>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
        <p:nvSpPr>
          <p:cNvPr id="15" name="Title 1">
            <a:extLst>
              <a:ext uri="{FF2B5EF4-FFF2-40B4-BE49-F238E27FC236}">
                <a16:creationId xmlns:a16="http://schemas.microsoft.com/office/drawing/2014/main" id="{3FE008AD-B0D1-484D-B846-B564FBBE0EE4}"/>
              </a:ext>
            </a:extLst>
          </p:cNvPr>
          <p:cNvSpPr>
            <a:spLocks noGrp="1"/>
          </p:cNvSpPr>
          <p:nvPr>
            <p:ph type="title"/>
          </p:nvPr>
        </p:nvSpPr>
        <p:spPr>
          <a:xfrm>
            <a:off x="8011692" y="416745"/>
            <a:ext cx="3506788" cy="1233424"/>
          </a:xfrm>
        </p:spPr>
        <p:txBody>
          <a:bodyPr>
            <a:normAutofit/>
          </a:bodyPr>
          <a:lstStyle>
            <a:lvl1pPr algn="r">
              <a:defRPr sz="3600">
                <a:solidFill>
                  <a:schemeClr val="bg1"/>
                </a:solidFill>
                <a:latin typeface="Arial" panose="020B0604020202020204" pitchFamily="34" charset="0"/>
                <a:cs typeface="Arial" panose="020B0604020202020204" pitchFamily="34" charset="0"/>
              </a:defRPr>
            </a:lvl1pPr>
          </a:lstStyle>
          <a:p>
            <a:r>
              <a:t>Click to edit </a:t>
            </a:r>
          </a:p>
        </p:txBody>
      </p:sp>
      <p:pic>
        <p:nvPicPr>
          <p:cNvPr id="11" name="Picture 10">
            <a:extLst>
              <a:ext uri="{FF2B5EF4-FFF2-40B4-BE49-F238E27FC236}">
                <a16:creationId xmlns:a16="http://schemas.microsoft.com/office/drawing/2014/main" id="{D0BA560B-B08B-4C79-9808-B3A40EEEF3B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41850" y="5943600"/>
            <a:ext cx="1414895" cy="522422"/>
          </a:xfrm>
          <a:prstGeom prst="rect">
            <a:avLst/>
          </a:prstGeom>
        </p:spPr>
      </p:pic>
    </p:spTree>
    <p:extLst>
      <p:ext uri="{BB962C8B-B14F-4D97-AF65-F5344CB8AC3E}">
        <p14:creationId xmlns:p14="http://schemas.microsoft.com/office/powerpoint/2010/main" val="420150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7EE732C-6D5F-495D-A81C-F002D78CEA34}"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BDF916-188B-46C8-9EC1-EFEF5A65B688}" type="slidenum">
              <a:rPr lang="en-US" smtClean="0"/>
              <a:t>‹#›</a:t>
            </a:fld>
            <a:endParaRPr lang="en-US"/>
          </a:p>
        </p:txBody>
      </p:sp>
      <p:pic>
        <p:nvPicPr>
          <p:cNvPr id="9" name="Picture 8" descr="California Health and Human Services Agenc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002" y="5832758"/>
            <a:ext cx="1828800" cy="958283"/>
          </a:xfrm>
          <a:prstGeom prst="rect">
            <a:avLst/>
          </a:prstGeom>
        </p:spPr>
      </p:pic>
    </p:spTree>
    <p:extLst>
      <p:ext uri="{BB962C8B-B14F-4D97-AF65-F5344CB8AC3E}">
        <p14:creationId xmlns:p14="http://schemas.microsoft.com/office/powerpoint/2010/main" val="2161126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EE732C-6D5F-495D-A81C-F002D78CEA34}"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BDF916-188B-46C8-9EC1-EFEF5A65B688}" type="slidenum">
              <a:rPr lang="en-US" smtClean="0"/>
              <a:t>‹#›</a:t>
            </a:fld>
            <a:endParaRPr lang="en-US"/>
          </a:p>
        </p:txBody>
      </p:sp>
      <p:pic>
        <p:nvPicPr>
          <p:cNvPr id="8" name="Picture 7" descr="California Health and Human Services Agenc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002" y="5832758"/>
            <a:ext cx="1828800" cy="958283"/>
          </a:xfrm>
          <a:prstGeom prst="rect">
            <a:avLst/>
          </a:prstGeom>
        </p:spPr>
      </p:pic>
    </p:spTree>
    <p:extLst>
      <p:ext uri="{BB962C8B-B14F-4D97-AF65-F5344CB8AC3E}">
        <p14:creationId xmlns:p14="http://schemas.microsoft.com/office/powerpoint/2010/main" val="532685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EE732C-6D5F-495D-A81C-F002D78CEA34}"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BDF916-188B-46C8-9EC1-EFEF5A65B688}" type="slidenum">
              <a:rPr lang="en-US" smtClean="0"/>
              <a:t>‹#›</a:t>
            </a:fld>
            <a:endParaRPr lang="en-US"/>
          </a:p>
        </p:txBody>
      </p:sp>
      <p:pic>
        <p:nvPicPr>
          <p:cNvPr id="8" name="Picture 7" descr="California Health and Human Services Agenc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002" y="5832758"/>
            <a:ext cx="1828800" cy="958283"/>
          </a:xfrm>
          <a:prstGeom prst="rect">
            <a:avLst/>
          </a:prstGeom>
        </p:spPr>
      </p:pic>
    </p:spTree>
    <p:extLst>
      <p:ext uri="{BB962C8B-B14F-4D97-AF65-F5344CB8AC3E}">
        <p14:creationId xmlns:p14="http://schemas.microsoft.com/office/powerpoint/2010/main" val="2387487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EE732C-6D5F-495D-A81C-F002D78CEA34}"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BDF916-188B-46C8-9EC1-EFEF5A65B688}" type="slidenum">
              <a:rPr lang="en-US" smtClean="0"/>
              <a:t>‹#›</a:t>
            </a:fld>
            <a:endParaRPr lang="en-US"/>
          </a:p>
        </p:txBody>
      </p:sp>
      <p:pic>
        <p:nvPicPr>
          <p:cNvPr id="9" name="Picture 8" descr="California Health and Human Services Agenc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002" y="5832758"/>
            <a:ext cx="1828800" cy="958283"/>
          </a:xfrm>
          <a:prstGeom prst="rect">
            <a:avLst/>
          </a:prstGeom>
        </p:spPr>
      </p:pic>
    </p:spTree>
    <p:extLst>
      <p:ext uri="{BB962C8B-B14F-4D97-AF65-F5344CB8AC3E}">
        <p14:creationId xmlns:p14="http://schemas.microsoft.com/office/powerpoint/2010/main" val="2384293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EE732C-6D5F-495D-A81C-F002D78CEA34}" type="datetimeFigureOut">
              <a:rPr lang="en-US" smtClean="0"/>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BDF916-188B-46C8-9EC1-EFEF5A65B688}" type="slidenum">
              <a:rPr lang="en-US" smtClean="0"/>
              <a:t>‹#›</a:t>
            </a:fld>
            <a:endParaRPr lang="en-US"/>
          </a:p>
        </p:txBody>
      </p:sp>
      <p:pic>
        <p:nvPicPr>
          <p:cNvPr id="11" name="Picture 10" descr="California Health and Human Services Agenc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002" y="5832758"/>
            <a:ext cx="1828800" cy="958283"/>
          </a:xfrm>
          <a:prstGeom prst="rect">
            <a:avLst/>
          </a:prstGeom>
        </p:spPr>
      </p:pic>
    </p:spTree>
    <p:extLst>
      <p:ext uri="{BB962C8B-B14F-4D97-AF65-F5344CB8AC3E}">
        <p14:creationId xmlns:p14="http://schemas.microsoft.com/office/powerpoint/2010/main" val="362471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t>Click to edit Master title style</a:t>
            </a:r>
          </a:p>
        </p:txBody>
      </p:sp>
      <p:sp>
        <p:nvSpPr>
          <p:cNvPr id="3" name="Content Placeholder 2"/>
          <p:cNvSpPr>
            <a:spLocks noGrp="1"/>
          </p:cNvSpPr>
          <p:nvPr>
            <p:ph idx="1"/>
          </p:nvPr>
        </p:nvSpPr>
        <p:spPr/>
        <p:txBody>
          <a:bodyPr>
            <a:normAutofit/>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a:lvl6p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9E583DDF-CA54-461A-A486-592D2374C532}" type="datetimeFigureOut">
              <a:rPr lang="en-US"/>
              <a:t>11/30/2022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EE732C-6D5F-495D-A81C-F002D78CEA34}" type="datetimeFigureOut">
              <a:rPr lang="en-US" smtClean="0"/>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BDF916-188B-46C8-9EC1-EFEF5A65B688}" type="slidenum">
              <a:rPr lang="en-US" smtClean="0"/>
              <a:t>‹#›</a:t>
            </a:fld>
            <a:endParaRPr lang="en-US"/>
          </a:p>
        </p:txBody>
      </p:sp>
      <p:pic>
        <p:nvPicPr>
          <p:cNvPr id="7" name="Picture 6" descr="California Health and Human Services Agenc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002" y="5832758"/>
            <a:ext cx="1828800" cy="958283"/>
          </a:xfrm>
          <a:prstGeom prst="rect">
            <a:avLst/>
          </a:prstGeom>
        </p:spPr>
      </p:pic>
    </p:spTree>
    <p:extLst>
      <p:ext uri="{BB962C8B-B14F-4D97-AF65-F5344CB8AC3E}">
        <p14:creationId xmlns:p14="http://schemas.microsoft.com/office/powerpoint/2010/main" val="1301811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EE732C-6D5F-495D-A81C-F002D78CEA34}" type="datetimeFigureOut">
              <a:rPr lang="en-US" smtClean="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BDF916-188B-46C8-9EC1-EFEF5A65B688}" type="slidenum">
              <a:rPr lang="en-US" smtClean="0"/>
              <a:t>‹#›</a:t>
            </a:fld>
            <a:endParaRPr lang="en-US"/>
          </a:p>
        </p:txBody>
      </p:sp>
      <p:pic>
        <p:nvPicPr>
          <p:cNvPr id="6" name="Picture 5" descr="California Health and Human Services Agenc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002" y="5832758"/>
            <a:ext cx="1828800" cy="958283"/>
          </a:xfrm>
          <a:prstGeom prst="rect">
            <a:avLst/>
          </a:prstGeom>
        </p:spPr>
      </p:pic>
    </p:spTree>
    <p:extLst>
      <p:ext uri="{BB962C8B-B14F-4D97-AF65-F5344CB8AC3E}">
        <p14:creationId xmlns:p14="http://schemas.microsoft.com/office/powerpoint/2010/main" val="548190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EE732C-6D5F-495D-A81C-F002D78CEA34}"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BDF916-188B-46C8-9EC1-EFEF5A65B688}" type="slidenum">
              <a:rPr lang="en-US" smtClean="0"/>
              <a:t>‹#›</a:t>
            </a:fld>
            <a:endParaRPr lang="en-US"/>
          </a:p>
        </p:txBody>
      </p:sp>
      <p:pic>
        <p:nvPicPr>
          <p:cNvPr id="9" name="Picture 8" descr="California Health and Human Services Agenc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002" y="5832758"/>
            <a:ext cx="1828800" cy="958283"/>
          </a:xfrm>
          <a:prstGeom prst="rect">
            <a:avLst/>
          </a:prstGeom>
        </p:spPr>
      </p:pic>
    </p:spTree>
    <p:extLst>
      <p:ext uri="{BB962C8B-B14F-4D97-AF65-F5344CB8AC3E}">
        <p14:creationId xmlns:p14="http://schemas.microsoft.com/office/powerpoint/2010/main" val="2316709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EE732C-6D5F-495D-A81C-F002D78CEA34}"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BDF916-188B-46C8-9EC1-EFEF5A65B688}" type="slidenum">
              <a:rPr lang="en-US" smtClean="0"/>
              <a:t>‹#›</a:t>
            </a:fld>
            <a:endParaRPr lang="en-US"/>
          </a:p>
        </p:txBody>
      </p:sp>
      <p:pic>
        <p:nvPicPr>
          <p:cNvPr id="9" name="Picture 8" descr="California Health and Human Services Agenc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002" y="5832758"/>
            <a:ext cx="1828800" cy="958283"/>
          </a:xfrm>
          <a:prstGeom prst="rect">
            <a:avLst/>
          </a:prstGeom>
        </p:spPr>
      </p:pic>
    </p:spTree>
    <p:extLst>
      <p:ext uri="{BB962C8B-B14F-4D97-AF65-F5344CB8AC3E}">
        <p14:creationId xmlns:p14="http://schemas.microsoft.com/office/powerpoint/2010/main" val="213290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EE732C-6D5F-495D-A81C-F002D78CEA34}"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BDF916-188B-46C8-9EC1-EFEF5A65B688}" type="slidenum">
              <a:rPr lang="en-US" smtClean="0"/>
              <a:t>‹#›</a:t>
            </a:fld>
            <a:endParaRPr lang="en-US"/>
          </a:p>
        </p:txBody>
      </p:sp>
      <p:pic>
        <p:nvPicPr>
          <p:cNvPr id="8" name="Picture 7" descr="California Health and Human Services Agenc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002" y="5832758"/>
            <a:ext cx="1828800" cy="958283"/>
          </a:xfrm>
          <a:prstGeom prst="rect">
            <a:avLst/>
          </a:prstGeom>
        </p:spPr>
      </p:pic>
    </p:spTree>
    <p:extLst>
      <p:ext uri="{BB962C8B-B14F-4D97-AF65-F5344CB8AC3E}">
        <p14:creationId xmlns:p14="http://schemas.microsoft.com/office/powerpoint/2010/main" val="202408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EE732C-6D5F-495D-A81C-F002D78CEA34}"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BDF916-188B-46C8-9EC1-EFEF5A65B688}" type="slidenum">
              <a:rPr lang="en-US" smtClean="0"/>
              <a:t>‹#›</a:t>
            </a:fld>
            <a:endParaRPr lang="en-US"/>
          </a:p>
        </p:txBody>
      </p:sp>
      <p:pic>
        <p:nvPicPr>
          <p:cNvPr id="8" name="Picture 7" descr="California Health and Human Services Agenc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002" y="5832758"/>
            <a:ext cx="1828800" cy="958283"/>
          </a:xfrm>
          <a:prstGeom prst="rect">
            <a:avLst/>
          </a:prstGeom>
        </p:spPr>
      </p:pic>
    </p:spTree>
    <p:extLst>
      <p:ext uri="{BB962C8B-B14F-4D97-AF65-F5344CB8AC3E}">
        <p14:creationId xmlns:p14="http://schemas.microsoft.com/office/powerpoint/2010/main" val="4072945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7" name="Rectangle 6"/>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4000" y="1143000"/>
            <a:ext cx="9144000" cy="2667000"/>
          </a:xfrm>
        </p:spPr>
        <p:txBody>
          <a:bodyPr anchor="b">
            <a:normAutofit/>
          </a:bodyPr>
          <a:lstStyle>
            <a:lvl1pPr algn="ctr">
              <a:defRPr sz="5200" b="0">
                <a:latin typeface="Arial" panose="020B0604020202020204" pitchFamily="34" charset="0"/>
                <a:cs typeface="Arial" panose="020B0604020202020204" pitchFamily="34" charset="0"/>
              </a:defRPr>
            </a:lvl1pPr>
          </a:lstStyle>
          <a:p>
            <a:r>
              <a:t>Click to edit Master title style</a:t>
            </a:r>
          </a:p>
        </p:txBody>
      </p:sp>
      <p:sp>
        <p:nvSpPr>
          <p:cNvPr id="3" name="Text Placeholder 2"/>
          <p:cNvSpPr>
            <a:spLocks noGrp="1"/>
          </p:cNvSpPr>
          <p:nvPr>
            <p:ph type="body" idx="1"/>
          </p:nvPr>
        </p:nvSpPr>
        <p:spPr>
          <a:xfrm>
            <a:off x="1524000" y="3810000"/>
            <a:ext cx="9144000" cy="1143000"/>
          </a:xfrm>
        </p:spPr>
        <p:txBody>
          <a:bodyPr anchor="t">
            <a:normAutofit/>
          </a:bodyPr>
          <a:lstStyle>
            <a:lvl1pPr marL="0" indent="0" algn="ctr">
              <a:spcBef>
                <a:spcPts val="0"/>
              </a:spcBef>
              <a:buNone/>
              <a:defRPr sz="2400" cap="none" baseline="0">
                <a:solidFill>
                  <a:schemeClr val="tx2"/>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t>Click to edit Master text styles</a:t>
            </a:r>
          </a:p>
        </p:txBody>
      </p:sp>
      <p:sp>
        <p:nvSpPr>
          <p:cNvPr id="4" name="Date Placeholder 3"/>
          <p:cNvSpPr>
            <a:spLocks noGrp="1"/>
          </p:cNvSpPr>
          <p:nvPr>
            <p:ph type="dt" sz="half" idx="10"/>
          </p:nvPr>
        </p:nvSpPr>
        <p:spPr/>
        <p:txBody>
          <a:bodyPr/>
          <a:lstStyle/>
          <a:p>
            <a:fld id="{9E583DDF-CA54-461A-A486-592D2374C532}" type="datetimeFigureOut">
              <a:rPr lang="en-US"/>
              <a:t>11/30/2022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15843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Ref idx="1002">
        <a:schemeClr val="bg2"/>
      </p:bgRef>
    </p:bg>
    <p:spTree>
      <p:nvGrpSpPr>
        <p:cNvPr id="1" name=""/>
        <p:cNvGrpSpPr/>
        <p:nvPr/>
      </p:nvGrpSpPr>
      <p:grpSpPr>
        <a:xfrm>
          <a:off x="0" y="0"/>
          <a:ext cx="0" cy="0"/>
          <a:chOff x="0" y="0"/>
          <a:chExt cx="0" cy="0"/>
        </a:xfrm>
      </p:grpSpPr>
      <p:sp>
        <p:nvSpPr>
          <p:cNvPr id="7" name="Rectangle 6"/>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4000" y="1143000"/>
            <a:ext cx="9144000" cy="2667000"/>
          </a:xfrm>
        </p:spPr>
        <p:txBody>
          <a:bodyPr anchor="b">
            <a:normAutofit/>
          </a:bodyPr>
          <a:lstStyle>
            <a:lvl1pPr algn="ctr">
              <a:defRPr sz="5200" b="0">
                <a:latin typeface="Arial" panose="020B0604020202020204" pitchFamily="34" charset="0"/>
                <a:cs typeface="Arial" panose="020B0604020202020204" pitchFamily="34" charset="0"/>
              </a:defRPr>
            </a:lvl1pPr>
          </a:lstStyle>
          <a:p>
            <a:r>
              <a:t>Click to edit Master title style</a:t>
            </a:r>
          </a:p>
        </p:txBody>
      </p:sp>
      <p:sp>
        <p:nvSpPr>
          <p:cNvPr id="3" name="Text Placeholder 2"/>
          <p:cNvSpPr>
            <a:spLocks noGrp="1"/>
          </p:cNvSpPr>
          <p:nvPr>
            <p:ph type="body" idx="1"/>
          </p:nvPr>
        </p:nvSpPr>
        <p:spPr>
          <a:xfrm>
            <a:off x="1524000" y="3810000"/>
            <a:ext cx="9144000" cy="1143000"/>
          </a:xfrm>
        </p:spPr>
        <p:txBody>
          <a:bodyPr anchor="t">
            <a:normAutofit/>
          </a:bodyPr>
          <a:lstStyle>
            <a:lvl1pPr marL="0" indent="0" algn="ctr">
              <a:spcBef>
                <a:spcPts val="0"/>
              </a:spcBef>
              <a:buNone/>
              <a:defRPr sz="2400" cap="none" baseline="0">
                <a:solidFill>
                  <a:schemeClr val="tx2"/>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t>Click to edit Master text styles</a:t>
            </a:r>
          </a:p>
        </p:txBody>
      </p:sp>
      <p:sp>
        <p:nvSpPr>
          <p:cNvPr id="4" name="Date Placeholder 3"/>
          <p:cNvSpPr>
            <a:spLocks noGrp="1"/>
          </p:cNvSpPr>
          <p:nvPr>
            <p:ph type="dt" sz="half" idx="10"/>
          </p:nvPr>
        </p:nvSpPr>
        <p:spPr/>
        <p:txBody>
          <a:bodyPr/>
          <a:lstStyle/>
          <a:p>
            <a:fld id="{9E583DDF-CA54-461A-A486-592D2374C532}" type="datetimeFigureOut">
              <a:rPr lang="en-US"/>
              <a:t>11/30/2022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1703722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9144000" cy="2667000"/>
          </a:xfrm>
        </p:spPr>
        <p:txBody>
          <a:bodyPr anchor="b">
            <a:normAutofit/>
          </a:bodyPr>
          <a:lstStyle>
            <a:lvl1pPr algn="ctr">
              <a:defRPr sz="5200" b="0">
                <a:solidFill>
                  <a:schemeClr val="tx1"/>
                </a:solidFill>
                <a:latin typeface="Arial" panose="020B0604020202020204" pitchFamily="34" charset="0"/>
                <a:cs typeface="Arial" panose="020B0604020202020204" pitchFamily="34" charset="0"/>
              </a:defRPr>
            </a:lvl1pPr>
          </a:lstStyle>
          <a:p>
            <a:r>
              <a:t>Click to edit Master title style</a:t>
            </a:r>
          </a:p>
        </p:txBody>
      </p:sp>
      <p:sp>
        <p:nvSpPr>
          <p:cNvPr id="3" name="Text Placeholder 2"/>
          <p:cNvSpPr>
            <a:spLocks noGrp="1"/>
          </p:cNvSpPr>
          <p:nvPr>
            <p:ph type="body" idx="1"/>
          </p:nvPr>
        </p:nvSpPr>
        <p:spPr>
          <a:xfrm>
            <a:off x="1522413" y="3810000"/>
            <a:ext cx="9144000" cy="1143000"/>
          </a:xfrm>
        </p:spPr>
        <p:txBody>
          <a:bodyPr anchor="t">
            <a:normAutofit/>
          </a:bodyPr>
          <a:lstStyle>
            <a:lvl1pPr marL="0" indent="0" algn="ctr">
              <a:spcBef>
                <a:spcPts val="0"/>
              </a:spcBef>
              <a:buNone/>
              <a:defRPr sz="2400" cap="none" baseline="0">
                <a:solidFill>
                  <a:schemeClr val="tx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11/30/2022</a:t>
            </a:fld>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pic>
        <p:nvPicPr>
          <p:cNvPr id="9" name="Picture 8">
            <a:extLst>
              <a:ext uri="{FF2B5EF4-FFF2-40B4-BE49-F238E27FC236}">
                <a16:creationId xmlns:a16="http://schemas.microsoft.com/office/drawing/2014/main" id="{3AF0EF5E-4790-4FD7-AF7A-ADD1942B5AA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641850" y="5943600"/>
            <a:ext cx="1414895" cy="522422"/>
          </a:xfrm>
          <a:prstGeom prst="rect">
            <a:avLst/>
          </a:prstGeom>
        </p:spPr>
      </p:pic>
    </p:spTree>
    <p:extLst>
      <p:ext uri="{BB962C8B-B14F-4D97-AF65-F5344CB8AC3E}">
        <p14:creationId xmlns:p14="http://schemas.microsoft.com/office/powerpoint/2010/main" val="2804328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t>Click to edit Master title style</a:t>
            </a:r>
          </a:p>
        </p:txBody>
      </p:sp>
      <p:sp>
        <p:nvSpPr>
          <p:cNvPr id="3" name="Content Placeholder 2"/>
          <p:cNvSpPr>
            <a:spLocks noGrp="1"/>
          </p:cNvSpPr>
          <p:nvPr>
            <p:ph sz="half" idx="1"/>
          </p:nvPr>
        </p:nvSpPr>
        <p:spPr>
          <a:xfrm>
            <a:off x="1341120" y="1901952"/>
            <a:ext cx="4572000" cy="4123944"/>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400"/>
            </a:lvl6pPr>
            <a:lvl7pPr>
              <a:defRPr sz="1400"/>
            </a:lvl7pPr>
            <a:lvl8pPr>
              <a:defRPr sz="1400"/>
            </a:lvl8pPr>
            <a:lvl9pPr>
              <a:defRPr sz="1400"/>
            </a:lvl9pPr>
          </a:lstStyle>
          <a:p>
            <a:pPr lvl="0"/>
            <a:r>
              <a:t>Click to edit Master text styles</a:t>
            </a:r>
          </a:p>
          <a:p>
            <a:pPr lvl="1"/>
            <a:r>
              <a:t>Second level</a:t>
            </a:r>
          </a:p>
          <a:p>
            <a:pPr lvl="2"/>
            <a:r>
              <a:t>Third level</a:t>
            </a:r>
          </a:p>
          <a:p>
            <a:pPr lvl="3"/>
            <a:r>
              <a:t>Fourth level</a:t>
            </a:r>
          </a:p>
          <a:p>
            <a:pPr lvl="4"/>
            <a:r>
              <a:t>Fifth level</a:t>
            </a:r>
          </a:p>
        </p:txBody>
      </p:sp>
      <p:sp>
        <p:nvSpPr>
          <p:cNvPr id="4" name="Content Placeholder 3"/>
          <p:cNvSpPr>
            <a:spLocks noGrp="1"/>
          </p:cNvSpPr>
          <p:nvPr>
            <p:ph sz="half" idx="2"/>
          </p:nvPr>
        </p:nvSpPr>
        <p:spPr>
          <a:xfrm>
            <a:off x="6278880" y="1901952"/>
            <a:ext cx="4572000" cy="4123944"/>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a:defRPr sz="1400"/>
            </a:lvl6pPr>
            <a:lvl7pPr>
              <a:defRPr sz="1400"/>
            </a:lvl7pPr>
            <a:lvl8pPr>
              <a:defRPr sz="1400"/>
            </a:lvl8pPr>
            <a:lvl9pPr>
              <a:defRPr sz="1400"/>
            </a:lvl9pPr>
          </a:lstStyle>
          <a:p>
            <a:pPr lvl="0"/>
            <a:r>
              <a:t>Click to edit Master text styles</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p:txBody>
          <a:bodyPr/>
          <a:lstStyle/>
          <a:p>
            <a:fld id="{9DD7D43D-6574-4C7B-808D-C6C12215A4D4}" type="datetimeFigureOut">
              <a:rPr lang="en-US"/>
              <a:t>11/30/2022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A0ECE5F2-81AA-4605-B028-6FBA391056AF}" type="slidenum">
              <a:rPr/>
              <a:t>‹#›</a:t>
            </a:fld>
            <a:endParaRPr/>
          </a:p>
        </p:txBody>
      </p:sp>
    </p:spTree>
    <p:extLst>
      <p:ext uri="{BB962C8B-B14F-4D97-AF65-F5344CB8AC3E}">
        <p14:creationId xmlns:p14="http://schemas.microsoft.com/office/powerpoint/2010/main" val="311707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41120" y="466344"/>
            <a:ext cx="9509760" cy="1234440"/>
          </a:xfrm>
        </p:spPr>
        <p:txBody>
          <a:bodyPr/>
          <a:lstStyle/>
          <a:p>
            <a:r>
              <a:t>Click to edit Master title style</a:t>
            </a: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4" name="Content Placeholder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t>Click to edit Master text styles</a:t>
            </a:r>
          </a:p>
          <a:p>
            <a:pPr lvl="1"/>
            <a:r>
              <a:t>Second level</a:t>
            </a:r>
          </a:p>
          <a:p>
            <a:pPr lvl="2"/>
            <a:r>
              <a:t>Third level</a:t>
            </a:r>
          </a:p>
          <a:p>
            <a:pPr lvl="3"/>
            <a:r>
              <a:t>Fourth level</a:t>
            </a:r>
          </a:p>
          <a:p>
            <a:pPr lvl="4"/>
            <a:r>
              <a:t>Fifth level</a:t>
            </a: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6" name="Content Placeholder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t>Click to edit Master text styles</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p:txBody>
          <a:bodyPr/>
          <a:lstStyle/>
          <a:p>
            <a:fld id="{9E583DDF-CA54-461A-A486-592D2374C532}" type="datetimeFigureOut">
              <a:rPr lang="en-US"/>
              <a:t>11/30/2022</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t>Click to edit Master title style</a:t>
            </a:r>
          </a:p>
        </p:txBody>
      </p:sp>
      <p:sp>
        <p:nvSpPr>
          <p:cNvPr id="3" name="Date Placeholder 2"/>
          <p:cNvSpPr>
            <a:spLocks noGrp="1"/>
          </p:cNvSpPr>
          <p:nvPr>
            <p:ph type="dt" sz="half" idx="10"/>
          </p:nvPr>
        </p:nvSpPr>
        <p:spPr/>
        <p:txBody>
          <a:bodyPr/>
          <a:lstStyle/>
          <a:p>
            <a:fld id="{9E583DDF-CA54-461A-A486-592D2374C532}" type="datetimeFigureOut">
              <a:rPr lang="en-US"/>
              <a:t>11/30/2022</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11/30/2022</a:t>
            </a:fld>
            <a:endParaRPr/>
          </a:p>
        </p:txBody>
      </p:sp>
      <p:sp>
        <p:nvSpPr>
          <p:cNvPr id="3" name="Footer Placeholder 2"/>
          <p:cNvSpPr>
            <a:spLocks noGrp="1"/>
          </p:cNvSpPr>
          <p:nvPr>
            <p:ph type="ftr" sz="quarter" idx="11"/>
          </p:nvPr>
        </p:nvSpPr>
        <p:spPr/>
        <p:txBody>
          <a:bodyPr/>
          <a:lstStyle>
            <a:lvl1pPr>
              <a:defRPr>
                <a:solidFill>
                  <a:schemeClr val="tx2"/>
                </a:solidFill>
              </a:defRPr>
            </a:lvl1pPr>
          </a:lstStyle>
          <a:p>
            <a:endParaRP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bwMode="ltGray">
          <a:xfrm>
            <a:off x="1587" y="6583680"/>
            <a:ext cx="12188826"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1587" y="65836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t>Click to edit Master title style</a:t>
            </a:r>
          </a:p>
        </p:txBody>
      </p:sp>
      <p:sp>
        <p:nvSpPr>
          <p:cNvPr id="3" name="Text Placeholder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t>Click to edit Master text styles</a:t>
            </a:r>
          </a:p>
          <a:p>
            <a:pPr lvl="1"/>
            <a:r>
              <a:t>Second level</a:t>
            </a:r>
          </a:p>
          <a:p>
            <a:pPr lvl="2"/>
            <a:r>
              <a:t>Third level</a:t>
            </a:r>
          </a:p>
          <a:p>
            <a:pPr lvl="3"/>
            <a:r>
              <a:t>Fourth level</a:t>
            </a:r>
          </a:p>
          <a:p>
            <a:pPr lvl="4"/>
            <a:r>
              <a:t>Fifth level</a:t>
            </a:r>
          </a:p>
          <a:p>
            <a:pPr lvl="5"/>
            <a:r>
              <a:t>Sixth</a:t>
            </a:r>
          </a:p>
          <a:p>
            <a:pPr lvl="6"/>
            <a:r>
              <a:t>Seventh</a:t>
            </a:r>
          </a:p>
          <a:p>
            <a:pPr lvl="7"/>
            <a:r>
              <a:t>Eighth</a:t>
            </a:r>
          </a:p>
          <a:p>
            <a:pPr lvl="8"/>
            <a:r>
              <a:t>Ninth</a:t>
            </a:r>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a:defRPr sz="800">
                <a:solidFill>
                  <a:schemeClr val="bg2"/>
                </a:solidFill>
              </a:defRPr>
            </a:lvl1pPr>
          </a:lstStyle>
          <a:p>
            <a:fld id="{9E583DDF-CA54-461A-A486-592D2374C532}" type="datetimeFigureOut">
              <a:rPr lang="en-US"/>
              <a:pPr/>
              <a:t>11/30/2022</a:t>
            </a:fld>
            <a:endParaRPr/>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800" cap="all" baseline="0">
                <a:solidFill>
                  <a:schemeClr val="bg2"/>
                </a:solidFill>
              </a:defRPr>
            </a:lvl1pPr>
          </a:lstStyle>
          <a:p>
            <a:endParaRPr/>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800">
                <a:solidFill>
                  <a:schemeClr val="bg2"/>
                </a:solidFill>
              </a:defRPr>
            </a:lvl1pPr>
          </a:lstStyle>
          <a:p>
            <a:fld id="{CA8D9AD5-F248-4919-864A-CFD76CC027D6}" type="slidenum">
              <a:rPr/>
              <a:pPr/>
              <a:t>‹#›</a:t>
            </a:fld>
            <a:endParaRPr/>
          </a:p>
        </p:txBody>
      </p:sp>
      <p:pic>
        <p:nvPicPr>
          <p:cNvPr id="10" name="Picture 9" descr="Logo&#10;&#10;Description automatically generated">
            <a:extLst>
              <a:ext uri="{FF2B5EF4-FFF2-40B4-BE49-F238E27FC236}">
                <a16:creationId xmlns:a16="http://schemas.microsoft.com/office/drawing/2014/main" id="{CCBFC24C-52B9-496D-9A0C-59E8120EAE4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641850" y="5943600"/>
            <a:ext cx="1414895" cy="522423"/>
          </a:xfrm>
          <a:prstGeom prst="rect">
            <a:avLst/>
          </a:prstGeom>
        </p:spPr>
      </p:pic>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2" r:id="rId5"/>
    <p:sldLayoutId id="2147483661" r:id="rId6"/>
    <p:sldLayoutId id="2147483653" r:id="rId7"/>
    <p:sldLayoutId id="2147483654" r:id="rId8"/>
    <p:sldLayoutId id="2147483655" r:id="rId9"/>
    <p:sldLayoutId id="2147483656" r:id="rId10"/>
    <p:sldLayoutId id="2147483663" r:id="rId11"/>
    <p:sldLayoutId id="2147483666" r:id="rId12"/>
    <p:sldLayoutId id="2147483657" r:id="rId13"/>
    <p:sldLayoutId id="214748366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4000" kern="1200">
          <a:solidFill>
            <a:schemeClr val="tx2">
              <a:lumMod val="75000"/>
            </a:schemeClr>
          </a:solidFill>
          <a:latin typeface="Arial" panose="020B0604020202020204" pitchFamily="34" charset="0"/>
          <a:ea typeface="+mj-ea"/>
          <a:cs typeface="Arial" panose="020B0604020202020204" pitchFamily="34" charset="0"/>
        </a:defRPr>
      </a:lvl1pPr>
    </p:titleStyle>
    <p:bodyStyle>
      <a:lvl1pPr marL="274320" indent="-228600" algn="l" defTabSz="914400" rtl="0" eaLnBrk="1" latinLnBrk="0" hangingPunct="1">
        <a:lnSpc>
          <a:spcPct val="90000"/>
        </a:lnSpc>
        <a:spcBef>
          <a:spcPts val="1800"/>
        </a:spcBef>
        <a:buClr>
          <a:schemeClr val="tx2"/>
        </a:buClr>
        <a:buSzPct val="80000"/>
        <a:buFont typeface="Wingdings" pitchFamily="2" charset="2"/>
        <a:buChar char="§"/>
        <a:defRPr sz="2800" kern="1200">
          <a:solidFill>
            <a:schemeClr val="tx2"/>
          </a:solidFill>
          <a:latin typeface="Arial" panose="020B0604020202020204" pitchFamily="34" charset="0"/>
          <a:ea typeface="+mn-ea"/>
          <a:cs typeface="Arial" panose="020B0604020202020204" pitchFamily="34" charset="0"/>
        </a:defRPr>
      </a:lvl1pPr>
      <a:lvl2pPr marL="594360" indent="-228600" algn="l" defTabSz="914400" rtl="0" eaLnBrk="1" latinLnBrk="0" hangingPunct="1">
        <a:lnSpc>
          <a:spcPct val="90000"/>
        </a:lnSpc>
        <a:spcBef>
          <a:spcPts val="1000"/>
        </a:spcBef>
        <a:buClr>
          <a:schemeClr val="tx2"/>
        </a:buClr>
        <a:buSzPct val="80000"/>
        <a:buFont typeface="Wingdings" pitchFamily="2" charset="2"/>
        <a:buChar char="§"/>
        <a:defRPr sz="2400" kern="1200">
          <a:solidFill>
            <a:schemeClr val="tx2"/>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0000"/>
        </a:lnSpc>
        <a:spcBef>
          <a:spcPts val="800"/>
        </a:spcBef>
        <a:buClr>
          <a:schemeClr val="tx2"/>
        </a:buClr>
        <a:buSzPct val="80000"/>
        <a:buFont typeface="Wingdings" pitchFamily="2" charset="2"/>
        <a:buChar char="§"/>
        <a:defRPr sz="2000" kern="1200">
          <a:solidFill>
            <a:schemeClr val="tx2"/>
          </a:solidFill>
          <a:latin typeface="Arial" panose="020B0604020202020204" pitchFamily="34" charset="0"/>
          <a:ea typeface="+mn-ea"/>
          <a:cs typeface="Arial" panose="020B0604020202020204" pitchFamily="34" charset="0"/>
        </a:defRPr>
      </a:lvl3pPr>
      <a:lvl4pPr marL="1234440" indent="-228600" algn="l" defTabSz="914400" rtl="0" eaLnBrk="1" latinLnBrk="0" hangingPunct="1">
        <a:lnSpc>
          <a:spcPct val="90000"/>
        </a:lnSpc>
        <a:spcBef>
          <a:spcPts val="800"/>
        </a:spcBef>
        <a:buClr>
          <a:schemeClr val="tx2"/>
        </a:buClr>
        <a:buSzPct val="80000"/>
        <a:buFont typeface="Wingdings" pitchFamily="2" charset="2"/>
        <a:buChar char="§"/>
        <a:defRPr sz="1800" kern="1200">
          <a:solidFill>
            <a:schemeClr val="tx2"/>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lnSpc>
          <a:spcPct val="90000"/>
        </a:lnSpc>
        <a:spcBef>
          <a:spcPts val="800"/>
        </a:spcBef>
        <a:buClr>
          <a:schemeClr val="tx2"/>
        </a:buClr>
        <a:buSzPct val="80000"/>
        <a:buFont typeface="Wingdings" pitchFamily="2" charset="2"/>
        <a:buChar char="§"/>
        <a:defRPr sz="1800" kern="1200">
          <a:solidFill>
            <a:schemeClr val="tx2"/>
          </a:solidFill>
          <a:latin typeface="Arial" panose="020B0604020202020204" pitchFamily="34" charset="0"/>
          <a:ea typeface="+mn-ea"/>
          <a:cs typeface="Arial" panose="020B0604020202020204" pitchFamily="34" charset="0"/>
        </a:defRPr>
      </a:lvl5pPr>
      <a:lvl6pPr marL="1874520" indent="-228600" algn="l" defTabSz="914400" rtl="0" eaLnBrk="1" latinLnBrk="0" hangingPunct="1">
        <a:lnSpc>
          <a:spcPct val="90000"/>
        </a:lnSpc>
        <a:spcBef>
          <a:spcPts val="800"/>
        </a:spcBef>
        <a:buSzPct val="80000"/>
        <a:buFont typeface="Wingdings" pitchFamily="2" charset="2"/>
        <a:buChar char="§"/>
        <a:defRPr sz="1800" kern="1200">
          <a:solidFill>
            <a:schemeClr val="tx2"/>
          </a:solidFill>
          <a:latin typeface="Arial" panose="020B0604020202020204" pitchFamily="34" charset="0"/>
          <a:ea typeface="+mn-ea"/>
          <a:cs typeface="Arial" panose="020B0604020202020204" pitchFamily="34" charset="0"/>
        </a:defRPr>
      </a:lvl6pPr>
      <a:lvl7pPr marL="2194560" indent="-228600" algn="l" defTabSz="914400" rtl="0" eaLnBrk="1" latinLnBrk="0" hangingPunct="1">
        <a:lnSpc>
          <a:spcPct val="90000"/>
        </a:lnSpc>
        <a:spcBef>
          <a:spcPts val="800"/>
        </a:spcBef>
        <a:buSzPct val="80000"/>
        <a:buFont typeface="Wingdings" pitchFamily="2" charset="2"/>
        <a:buChar char="§"/>
        <a:defRPr sz="1800" kern="1200" baseline="0">
          <a:solidFill>
            <a:schemeClr val="tx2"/>
          </a:solidFill>
          <a:latin typeface="Arial" panose="020B0604020202020204" pitchFamily="34" charset="0"/>
          <a:ea typeface="+mn-ea"/>
          <a:cs typeface="Arial" panose="020B0604020202020204" pitchFamily="34" charset="0"/>
        </a:defRPr>
      </a:lvl7pPr>
      <a:lvl8pPr marL="2514600" indent="-228600" algn="l" defTabSz="914400" rtl="0" eaLnBrk="1" latinLnBrk="0" hangingPunct="1">
        <a:lnSpc>
          <a:spcPct val="90000"/>
        </a:lnSpc>
        <a:spcBef>
          <a:spcPts val="800"/>
        </a:spcBef>
        <a:buSzPct val="80000"/>
        <a:buFont typeface="Wingdings" pitchFamily="2" charset="2"/>
        <a:buChar char="§"/>
        <a:defRPr sz="1800" kern="1200" baseline="0">
          <a:solidFill>
            <a:schemeClr val="tx2"/>
          </a:solidFill>
          <a:latin typeface="Arial" panose="020B0604020202020204" pitchFamily="34" charset="0"/>
          <a:ea typeface="+mn-ea"/>
          <a:cs typeface="Arial" panose="020B0604020202020204" pitchFamily="34" charset="0"/>
        </a:defRPr>
      </a:lvl8pPr>
      <a:lvl9pPr marL="2834640" indent="-228600" algn="l" defTabSz="914400" rtl="0" eaLnBrk="1" latinLnBrk="0" hangingPunct="1">
        <a:lnSpc>
          <a:spcPct val="90000"/>
        </a:lnSpc>
        <a:spcBef>
          <a:spcPts val="800"/>
        </a:spcBef>
        <a:buSzPct val="80000"/>
        <a:buFont typeface="Wingdings" pitchFamily="2" charset="2"/>
        <a:buChar char="§"/>
        <a:defRPr sz="1800" kern="1200" baseline="0">
          <a:solidFill>
            <a:schemeClr val="tx2"/>
          </a:solidFill>
          <a:latin typeface="Arial" panose="020B0604020202020204" pitchFamily="34" charset="0"/>
          <a:ea typeface="+mn-ea"/>
          <a:cs typeface="Arial" panose="020B0604020202020204" pitchFamily="34" charset="0"/>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60">
          <p15:clr>
            <a:srgbClr val="F26B43"/>
          </p15:clr>
        </p15:guide>
        <p15:guide id="2" pos="40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EE732C-6D5F-495D-A81C-F002D78CEA34}" type="datetimeFigureOut">
              <a:rPr lang="en-US" smtClean="0"/>
              <a:t>11/30/2022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BDF916-188B-46C8-9EC1-EFEF5A65B688}" type="slidenum">
              <a:rPr lang="en-US" smtClean="0"/>
              <a:t>‹#›</a:t>
            </a:fld>
            <a:endParaRPr lang="en-US"/>
          </a:p>
        </p:txBody>
      </p:sp>
    </p:spTree>
    <p:extLst>
      <p:ext uri="{BB962C8B-B14F-4D97-AF65-F5344CB8AC3E}">
        <p14:creationId xmlns:p14="http://schemas.microsoft.com/office/powerpoint/2010/main" val="149278404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hyperlink" Target="https://www.chhs.ca.gov/oycr/" TargetMode="Externa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hyperlink" Target="mailto:OYCRombuds@chhs.ca.gov" TargetMode="Externa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4BE16-FBD8-EB71-CF97-876463C866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7" r="-1415"/>
          <a:stretch/>
        </p:blipFill>
        <p:spPr>
          <a:xfrm>
            <a:off x="6512019" y="4389120"/>
            <a:ext cx="4655482" cy="1536813"/>
          </a:xfrm>
          <a:prstGeom prst="rect">
            <a:avLst/>
          </a:prstGeom>
        </p:spPr>
      </p:pic>
      <p:pic>
        <p:nvPicPr>
          <p:cNvPr id="8" name="Picture 7" descr="A red and white flag&#10;&#10;Description automatically generated with medium confidence">
            <a:extLst>
              <a:ext uri="{FF2B5EF4-FFF2-40B4-BE49-F238E27FC236}">
                <a16:creationId xmlns:a16="http://schemas.microsoft.com/office/drawing/2014/main" id="{D87A3CC7-C3A6-6AFF-A0D1-065CE81A2D99}"/>
              </a:ext>
            </a:extLst>
          </p:cNvPr>
          <p:cNvPicPr>
            <a:picLocks noChangeAspect="1"/>
          </p:cNvPicPr>
          <p:nvPr/>
        </p:nvPicPr>
        <p:blipFill rotWithShape="1">
          <a:blip r:embed="rId3">
            <a:extLst>
              <a:ext uri="{28A0092B-C50C-407E-A947-70E740481C1C}">
                <a14:useLocalDpi xmlns:a14="http://schemas.microsoft.com/office/drawing/2010/main" val="0"/>
              </a:ext>
            </a:extLst>
          </a:blip>
          <a:srcRect l="52496" t="9136" r="11699" b="11558"/>
          <a:stretch/>
        </p:blipFill>
        <p:spPr>
          <a:xfrm>
            <a:off x="0" y="0"/>
            <a:ext cx="12192000" cy="4325420"/>
          </a:xfrm>
          <a:prstGeom prst="rect">
            <a:avLst/>
          </a:prstGeom>
        </p:spPr>
      </p:pic>
      <p:pic>
        <p:nvPicPr>
          <p:cNvPr id="12" name="Picture 11" descr="A red and white flag&#10;&#10;Description automatically generated with medium confidence">
            <a:extLst>
              <a:ext uri="{FF2B5EF4-FFF2-40B4-BE49-F238E27FC236}">
                <a16:creationId xmlns:a16="http://schemas.microsoft.com/office/drawing/2014/main" id="{47DD1D45-DBE1-E672-6399-ECC40A62B361}"/>
              </a:ext>
            </a:extLst>
          </p:cNvPr>
          <p:cNvPicPr>
            <a:picLocks noChangeAspect="1"/>
          </p:cNvPicPr>
          <p:nvPr/>
        </p:nvPicPr>
        <p:blipFill rotWithShape="1">
          <a:blip r:embed="rId4">
            <a:extLst>
              <a:ext uri="{28A0092B-C50C-407E-A947-70E740481C1C}">
                <a14:useLocalDpi xmlns:a14="http://schemas.microsoft.com/office/drawing/2010/main" val="0"/>
              </a:ext>
            </a:extLst>
          </a:blip>
          <a:srcRect l="47225" t="72658" r="11699" b="11558"/>
          <a:stretch/>
        </p:blipFill>
        <p:spPr>
          <a:xfrm>
            <a:off x="0" y="6052930"/>
            <a:ext cx="12192000" cy="805070"/>
          </a:xfrm>
          <a:prstGeom prst="rect">
            <a:avLst/>
          </a:prstGeom>
        </p:spPr>
      </p:pic>
      <p:pic>
        <p:nvPicPr>
          <p:cNvPr id="10" name="Picture 9">
            <a:extLst>
              <a:ext uri="{FF2B5EF4-FFF2-40B4-BE49-F238E27FC236}">
                <a16:creationId xmlns:a16="http://schemas.microsoft.com/office/drawing/2014/main" id="{5A8F8FE5-EAE1-1E8C-B965-4216E04E63A7}"/>
              </a:ext>
            </a:extLst>
          </p:cNvPr>
          <p:cNvPicPr>
            <a:picLocks noChangeAspect="1"/>
          </p:cNvPicPr>
          <p:nvPr/>
        </p:nvPicPr>
        <p:blipFill>
          <a:blip r:embed="rId5" cstate="print">
            <a:extLst>
              <a:ext uri="{28A0092B-C50C-407E-A947-70E740481C1C}">
                <a14:useLocalDpi xmlns:a14="http://schemas.microsoft.com/office/drawing/2010/main" val="0"/>
              </a:ext>
            </a:extLst>
          </a:blip>
          <a:srcRect l="8" r="8"/>
          <a:stretch/>
        </p:blipFill>
        <p:spPr>
          <a:xfrm>
            <a:off x="0" y="0"/>
            <a:ext cx="5987008" cy="4325420"/>
          </a:xfrm>
          <a:prstGeom prst="rect">
            <a:avLst/>
          </a:prstGeom>
        </p:spPr>
      </p:pic>
      <p:sp>
        <p:nvSpPr>
          <p:cNvPr id="13" name="TextBox 12">
            <a:extLst>
              <a:ext uri="{FF2B5EF4-FFF2-40B4-BE49-F238E27FC236}">
                <a16:creationId xmlns:a16="http://schemas.microsoft.com/office/drawing/2014/main" id="{71A4DDCD-FE8D-AC35-9C34-40FB3DBB30E8}"/>
              </a:ext>
            </a:extLst>
          </p:cNvPr>
          <p:cNvSpPr txBox="1"/>
          <p:nvPr/>
        </p:nvSpPr>
        <p:spPr>
          <a:xfrm>
            <a:off x="4833770" y="685687"/>
            <a:ext cx="7029124" cy="2615460"/>
          </a:xfrm>
          <a:prstGeom prst="rect">
            <a:avLst/>
          </a:prstGeom>
          <a:noFill/>
        </p:spPr>
        <p:txBody>
          <a:bodyPr wrap="square" rtlCol="0">
            <a:spAutoFit/>
          </a:bodyPr>
          <a:lstStyle/>
          <a:p>
            <a:pPr algn="r">
              <a:lnSpc>
                <a:spcPct val="150000"/>
              </a:lnSpc>
            </a:pPr>
            <a:r>
              <a:rPr lang="en-US" sz="3800" dirty="0">
                <a:solidFill>
                  <a:schemeClr val="bg1">
                    <a:lumMod val="95000"/>
                  </a:schemeClr>
                </a:solidFill>
                <a:latin typeface="Arial" panose="020B0604020202020204" pitchFamily="34" charset="0"/>
                <a:cs typeface="Arial" panose="020B0604020202020204" pitchFamily="34" charset="0"/>
              </a:rPr>
              <a:t>Roles and Responsibilities of </a:t>
            </a:r>
          </a:p>
          <a:p>
            <a:pPr algn="r">
              <a:lnSpc>
                <a:spcPct val="150000"/>
              </a:lnSpc>
            </a:pPr>
            <a:r>
              <a:rPr lang="en-US" sz="3800" dirty="0">
                <a:solidFill>
                  <a:schemeClr val="bg1">
                    <a:lumMod val="95000"/>
                  </a:schemeClr>
                </a:solidFill>
                <a:latin typeface="Arial" panose="020B0604020202020204" pitchFamily="34" charset="0"/>
                <a:cs typeface="Arial" panose="020B0604020202020204" pitchFamily="34" charset="0"/>
              </a:rPr>
              <a:t>the OYCR and the BSCC</a:t>
            </a:r>
          </a:p>
          <a:p>
            <a:pPr algn="r">
              <a:lnSpc>
                <a:spcPct val="150000"/>
              </a:lnSpc>
            </a:pPr>
            <a:r>
              <a:rPr lang="en-US" sz="3800" dirty="0">
                <a:solidFill>
                  <a:schemeClr val="bg1">
                    <a:lumMod val="95000"/>
                  </a:schemeClr>
                </a:solidFill>
                <a:latin typeface="Arial" panose="020B0604020202020204" pitchFamily="34" charset="0"/>
                <a:cs typeface="Arial" panose="020B0604020202020204" pitchFamily="34" charset="0"/>
              </a:rPr>
              <a:t>in Juvenile Justice </a:t>
            </a:r>
          </a:p>
        </p:txBody>
      </p:sp>
      <p:pic>
        <p:nvPicPr>
          <p:cNvPr id="20" name="Picture 19">
            <a:extLst>
              <a:ext uri="{FF2B5EF4-FFF2-40B4-BE49-F238E27FC236}">
                <a16:creationId xmlns:a16="http://schemas.microsoft.com/office/drawing/2014/main" id="{6F1ECFF0-5771-B0DA-C578-30763F8DB27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78794" y="4420272"/>
            <a:ext cx="5611414" cy="2280474"/>
          </a:xfrm>
          <a:prstGeom prst="rect">
            <a:avLst/>
          </a:prstGeom>
        </p:spPr>
      </p:pic>
    </p:spTree>
    <p:extLst>
      <p:ext uri="{BB962C8B-B14F-4D97-AF65-F5344CB8AC3E}">
        <p14:creationId xmlns:p14="http://schemas.microsoft.com/office/powerpoint/2010/main" val="209592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DE2714D-E486-427E-A54B-2454A68E9391}"/>
              </a:ext>
            </a:extLst>
          </p:cNvPr>
          <p:cNvSpPr>
            <a:spLocks noGrp="1"/>
          </p:cNvSpPr>
          <p:nvPr>
            <p:ph type="ctrTitle"/>
          </p:nvPr>
        </p:nvSpPr>
        <p:spPr/>
        <p:txBody>
          <a:bodyPr>
            <a:noAutofit/>
          </a:bodyPr>
          <a:lstStyle/>
          <a:p>
            <a:r>
              <a:rPr lang="en-US" sz="4000"/>
              <a:t>BSCC and Juvenile Justice</a:t>
            </a:r>
          </a:p>
        </p:txBody>
      </p:sp>
      <p:sp>
        <p:nvSpPr>
          <p:cNvPr id="6" name="Subtitle 5">
            <a:extLst>
              <a:ext uri="{FF2B5EF4-FFF2-40B4-BE49-F238E27FC236}">
                <a16:creationId xmlns:a16="http://schemas.microsoft.com/office/drawing/2014/main" id="{CB77F197-C9BD-45B9-B9BB-3D413AE4B5DE}"/>
              </a:ext>
            </a:extLst>
          </p:cNvPr>
          <p:cNvSpPr>
            <a:spLocks noGrp="1"/>
          </p:cNvSpPr>
          <p:nvPr>
            <p:ph type="subTitle" idx="1"/>
          </p:nvPr>
        </p:nvSpPr>
        <p:spPr>
          <a:xfrm>
            <a:off x="1522413" y="5943600"/>
            <a:ext cx="9144002" cy="381000"/>
          </a:xfrm>
        </p:spPr>
        <p:txBody>
          <a:bodyPr/>
          <a:lstStyle/>
          <a:p>
            <a:endParaRPr lang="en-US"/>
          </a:p>
        </p:txBody>
      </p:sp>
    </p:spTree>
    <p:extLst>
      <p:ext uri="{BB962C8B-B14F-4D97-AF65-F5344CB8AC3E}">
        <p14:creationId xmlns:p14="http://schemas.microsoft.com/office/powerpoint/2010/main" val="279880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Board of State and Community Corrections</a:t>
            </a:r>
          </a:p>
        </p:txBody>
      </p:sp>
      <p:sp>
        <p:nvSpPr>
          <p:cNvPr id="3" name="Content Placeholder 2"/>
          <p:cNvSpPr>
            <a:spLocks noGrp="1"/>
          </p:cNvSpPr>
          <p:nvPr>
            <p:ph idx="1"/>
          </p:nvPr>
        </p:nvSpPr>
        <p:spPr/>
        <p:txBody>
          <a:bodyPr/>
          <a:lstStyle/>
          <a:p>
            <a:r>
              <a:rPr lang="en-US"/>
              <a:t>Originally established in 1944 as the Board of Corrections</a:t>
            </a:r>
          </a:p>
          <a:p>
            <a:r>
              <a:rPr lang="en-US"/>
              <a:t>In 2004 became the Corrections Standards Authority and moved into the California Department of Corrections and Rehabilitation.</a:t>
            </a:r>
          </a:p>
          <a:p>
            <a:r>
              <a:rPr lang="en-US"/>
              <a:t>Re-established as independent, 13-member body in 2012 as part of Public Safety Realignment</a:t>
            </a:r>
          </a:p>
        </p:txBody>
      </p:sp>
    </p:spTree>
    <p:extLst>
      <p:ext uri="{BB962C8B-B14F-4D97-AF65-F5344CB8AC3E}">
        <p14:creationId xmlns:p14="http://schemas.microsoft.com/office/powerpoint/2010/main" val="3765865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Board of State and Community Corrections</a:t>
            </a:r>
          </a:p>
        </p:txBody>
      </p:sp>
      <p:sp>
        <p:nvSpPr>
          <p:cNvPr id="3" name="Content Placeholder 2"/>
          <p:cNvSpPr>
            <a:spLocks noGrp="1"/>
          </p:cNvSpPr>
          <p:nvPr>
            <p:ph idx="1"/>
          </p:nvPr>
        </p:nvSpPr>
        <p:spPr/>
        <p:txBody>
          <a:bodyPr>
            <a:normAutofit fontScale="92500"/>
          </a:bodyPr>
          <a:lstStyle/>
          <a:p>
            <a:pPr lvl="1"/>
            <a:r>
              <a:rPr lang="en-US" sz="2800">
                <a:effectLst/>
                <a:latin typeface="Arial" panose="020B0604020202020204" pitchFamily="34" charset="0"/>
                <a:ea typeface="Arial" panose="020B0604020202020204" pitchFamily="34" charset="0"/>
              </a:rPr>
              <a:t>Establishes minimum standards </a:t>
            </a:r>
            <a:r>
              <a:rPr lang="en-US"/>
              <a:t>— </a:t>
            </a:r>
            <a:r>
              <a:rPr lang="en-US" sz="2800">
                <a:ea typeface="Arial" panose="020B0604020202020204" pitchFamily="34" charset="0"/>
              </a:rPr>
              <a:t>grounded in best practices</a:t>
            </a:r>
            <a:r>
              <a:rPr lang="en-US"/>
              <a:t> —</a:t>
            </a:r>
            <a:r>
              <a:rPr lang="en-US" sz="2800">
                <a:ea typeface="Arial" panose="020B0604020202020204" pitchFamily="34" charset="0"/>
              </a:rPr>
              <a:t> for the operation and construction of local adult and juvenile detention facilities;</a:t>
            </a:r>
          </a:p>
          <a:p>
            <a:pPr lvl="1"/>
            <a:r>
              <a:rPr lang="en-US" sz="2800">
                <a:ea typeface="Arial" panose="020B0604020202020204" pitchFamily="34" charset="0"/>
              </a:rPr>
              <a:t>Inspects juvenile and adult detention facilities for compliance with minimum standards.</a:t>
            </a:r>
          </a:p>
          <a:p>
            <a:pPr lvl="1"/>
            <a:r>
              <a:rPr lang="en-US" sz="2800">
                <a:ea typeface="Arial" panose="020B0604020202020204" pitchFamily="34" charset="0"/>
              </a:rPr>
              <a:t>Establishes minimum </a:t>
            </a:r>
            <a:r>
              <a:rPr lang="en-US" sz="2800">
                <a:effectLst/>
                <a:latin typeface="Arial" panose="020B0604020202020204" pitchFamily="34" charset="0"/>
                <a:ea typeface="Arial" panose="020B0604020202020204" pitchFamily="34" charset="0"/>
              </a:rPr>
              <a:t>training standards for local correctional staff and provides funding for training; </a:t>
            </a:r>
          </a:p>
          <a:p>
            <a:pPr lvl="1"/>
            <a:r>
              <a:rPr lang="en-US" sz="2800">
                <a:ea typeface="Arial" panose="020B0604020202020204" pitchFamily="34" charset="0"/>
              </a:rPr>
              <a:t>A</a:t>
            </a:r>
            <a:r>
              <a:rPr lang="en-US" sz="2800">
                <a:effectLst/>
                <a:latin typeface="Arial" panose="020B0604020202020204" pitchFamily="34" charset="0"/>
                <a:ea typeface="Arial" panose="020B0604020202020204" pitchFamily="34" charset="0"/>
              </a:rPr>
              <a:t>dministers a wide range of public safety, re-entry, violence reduction, and rehabilitative grants to state and local governments and community-based organizations.  </a:t>
            </a:r>
          </a:p>
          <a:p>
            <a:pPr lvl="1"/>
            <a:endParaRPr lang="en-US"/>
          </a:p>
        </p:txBody>
      </p:sp>
    </p:spTree>
    <p:extLst>
      <p:ext uri="{BB962C8B-B14F-4D97-AF65-F5344CB8AC3E}">
        <p14:creationId xmlns:p14="http://schemas.microsoft.com/office/powerpoint/2010/main" val="2143599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A790A0-D3DA-5E6A-600E-6640D4A4861E}"/>
              </a:ext>
            </a:extLst>
          </p:cNvPr>
          <p:cNvSpPr txBox="1"/>
          <p:nvPr/>
        </p:nvSpPr>
        <p:spPr>
          <a:xfrm>
            <a:off x="2667000" y="1875453"/>
            <a:ext cx="6906208" cy="1569660"/>
          </a:xfrm>
          <a:prstGeom prst="rect">
            <a:avLst/>
          </a:prstGeom>
          <a:noFill/>
        </p:spPr>
        <p:txBody>
          <a:bodyPr wrap="square" rtlCol="0">
            <a:spAutoFit/>
          </a:bodyPr>
          <a:lstStyle/>
          <a:p>
            <a:pPr algn="ctr"/>
            <a:r>
              <a:rPr lang="en-US" sz="4800" b="1" dirty="0"/>
              <a:t>Juvenile Programs </a:t>
            </a:r>
          </a:p>
          <a:p>
            <a:pPr algn="ctr"/>
            <a:r>
              <a:rPr lang="en-US" sz="4800" b="1" dirty="0"/>
              <a:t>at the BSCC</a:t>
            </a:r>
          </a:p>
        </p:txBody>
      </p:sp>
    </p:spTree>
    <p:extLst>
      <p:ext uri="{BB962C8B-B14F-4D97-AF65-F5344CB8AC3E}">
        <p14:creationId xmlns:p14="http://schemas.microsoft.com/office/powerpoint/2010/main" val="205107143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67360"/>
            <a:ext cx="9509760" cy="1016207"/>
          </a:xfrm>
        </p:spPr>
        <p:txBody>
          <a:bodyPr/>
          <a:lstStyle/>
          <a:p>
            <a:r>
              <a:rPr lang="en-US" b="1" dirty="0"/>
              <a:t>Grant Programs</a:t>
            </a:r>
          </a:p>
        </p:txBody>
      </p:sp>
      <p:sp>
        <p:nvSpPr>
          <p:cNvPr id="3" name="Content Placeholder 2"/>
          <p:cNvSpPr>
            <a:spLocks noGrp="1"/>
          </p:cNvSpPr>
          <p:nvPr>
            <p:ph idx="1"/>
          </p:nvPr>
        </p:nvSpPr>
        <p:spPr/>
        <p:txBody>
          <a:bodyPr>
            <a:normAutofit/>
          </a:bodyPr>
          <a:lstStyle/>
          <a:p>
            <a:r>
              <a:rPr lang="en-US" dirty="0"/>
              <a:t>Juvenile Justice Grants and Reporting Requirements:</a:t>
            </a:r>
          </a:p>
          <a:p>
            <a:pPr lvl="1"/>
            <a:r>
              <a:rPr lang="en-US" dirty="0"/>
              <a:t>Juvenile Justice Crime Prevention Act (JJCPA) Reporting</a:t>
            </a:r>
          </a:p>
          <a:p>
            <a:pPr lvl="1"/>
            <a:r>
              <a:rPr lang="en-US" dirty="0"/>
              <a:t>Youthful Offender Block Grant Reporting</a:t>
            </a:r>
          </a:p>
          <a:p>
            <a:pPr lvl="1"/>
            <a:r>
              <a:rPr lang="en-US" dirty="0"/>
              <a:t>Juvenile Reentry Grant – (ending w/ closure of DJJ)</a:t>
            </a:r>
          </a:p>
          <a:p>
            <a:pPr lvl="1"/>
            <a:r>
              <a:rPr lang="en-US"/>
              <a:t>Youth Reinvestment Grant / Tribal Youth Diversion Grant (one-time)</a:t>
            </a:r>
          </a:p>
          <a:p>
            <a:pPr lvl="1"/>
            <a:r>
              <a:rPr lang="en-US"/>
              <a:t>Title II</a:t>
            </a:r>
          </a:p>
          <a:p>
            <a:pPr lvl="1"/>
            <a:endParaRPr lang="en-US" dirty="0"/>
          </a:p>
        </p:txBody>
      </p:sp>
    </p:spTree>
    <p:extLst>
      <p:ext uri="{BB962C8B-B14F-4D97-AF65-F5344CB8AC3E}">
        <p14:creationId xmlns:p14="http://schemas.microsoft.com/office/powerpoint/2010/main" val="858878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0E0E0-3BBE-456C-9BCA-6216951D9FEA}"/>
              </a:ext>
            </a:extLst>
          </p:cNvPr>
          <p:cNvSpPr>
            <a:spLocks noGrp="1"/>
          </p:cNvSpPr>
          <p:nvPr>
            <p:ph type="title"/>
          </p:nvPr>
        </p:nvSpPr>
        <p:spPr/>
        <p:txBody>
          <a:bodyPr/>
          <a:lstStyle/>
          <a:p>
            <a:r>
              <a:rPr lang="en-US"/>
              <a:t>Juvenile Grants - concurrence and movement to OYCR</a:t>
            </a:r>
          </a:p>
        </p:txBody>
      </p:sp>
      <p:sp>
        <p:nvSpPr>
          <p:cNvPr id="3" name="Content Placeholder 2">
            <a:extLst>
              <a:ext uri="{FF2B5EF4-FFF2-40B4-BE49-F238E27FC236}">
                <a16:creationId xmlns:a16="http://schemas.microsoft.com/office/drawing/2014/main" id="{D0F99A8A-FD6F-4859-9A47-626409056616}"/>
              </a:ext>
            </a:extLst>
          </p:cNvPr>
          <p:cNvSpPr>
            <a:spLocks noGrp="1"/>
          </p:cNvSpPr>
          <p:nvPr>
            <p:ph idx="1"/>
          </p:nvPr>
        </p:nvSpPr>
        <p:spPr>
          <a:xfrm>
            <a:off x="2285999" y="1905000"/>
            <a:ext cx="8077201" cy="4127627"/>
          </a:xfrm>
        </p:spPr>
        <p:txBody>
          <a:bodyPr/>
          <a:lstStyle/>
          <a:p>
            <a:r>
              <a:rPr lang="en-US"/>
              <a:t>Juvenile grants shall not be awarded by the Board of State and Community Corrections without the concurrence of OYCR. All juvenile justice grant administration functions in the Board of State and Community Corrections shall be moved to OYCR no later than January 1, 2025.  (</a:t>
            </a:r>
            <a:r>
              <a:rPr lang="en-US" err="1"/>
              <a:t>Welf</a:t>
            </a:r>
            <a:r>
              <a:rPr lang="en-US"/>
              <a:t>. &amp; Inst. Code, § 2200, </a:t>
            </a:r>
            <a:r>
              <a:rPr lang="en-US" err="1"/>
              <a:t>subd</a:t>
            </a:r>
            <a:r>
              <a:rPr lang="en-US"/>
              <a:t>. (f).)</a:t>
            </a:r>
          </a:p>
          <a:p>
            <a:endParaRPr lang="en-US"/>
          </a:p>
        </p:txBody>
      </p:sp>
    </p:spTree>
    <p:extLst>
      <p:ext uri="{BB962C8B-B14F-4D97-AF65-F5344CB8AC3E}">
        <p14:creationId xmlns:p14="http://schemas.microsoft.com/office/powerpoint/2010/main" val="4168370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Facilities Standards and Operations (FSO)</a:t>
            </a:r>
          </a:p>
        </p:txBody>
      </p:sp>
      <p:sp>
        <p:nvSpPr>
          <p:cNvPr id="3" name="Content Placeholder 2"/>
          <p:cNvSpPr>
            <a:spLocks noGrp="1"/>
          </p:cNvSpPr>
          <p:nvPr>
            <p:ph idx="1"/>
          </p:nvPr>
        </p:nvSpPr>
        <p:spPr/>
        <p:txBody>
          <a:bodyPr>
            <a:normAutofit fontScale="85000" lnSpcReduction="10000"/>
          </a:bodyPr>
          <a:lstStyle/>
          <a:p>
            <a:r>
              <a:rPr lang="en-US"/>
              <a:t>Establishing minimum standards (i.e., promulgating regulations) for juvenile detention facilities.  (</a:t>
            </a:r>
            <a:r>
              <a:rPr lang="en-US" err="1"/>
              <a:t>Welf</a:t>
            </a:r>
            <a:r>
              <a:rPr lang="en-US"/>
              <a:t>. &amp; Inst. Code, §§ 210 &amp; 885.)</a:t>
            </a:r>
          </a:p>
          <a:p>
            <a:pPr lvl="1">
              <a:buFont typeface="Wingdings" panose="05000000000000000000" pitchFamily="2" charset="2"/>
              <a:buChar char="Ø"/>
            </a:pPr>
            <a:r>
              <a:rPr lang="en-US" sz="2200"/>
              <a:t>For Secure Youth Track Facilities – Requires concurrence with OYCR.  (</a:t>
            </a:r>
            <a:r>
              <a:rPr lang="en-US" sz="2200" err="1"/>
              <a:t>Welf</a:t>
            </a:r>
            <a:r>
              <a:rPr lang="en-US" sz="2200"/>
              <a:t>. &amp; Inst. Code, § 875, </a:t>
            </a:r>
            <a:r>
              <a:rPr lang="en-US" sz="2200" err="1"/>
              <a:t>subd</a:t>
            </a:r>
            <a:r>
              <a:rPr lang="en-US" sz="2200"/>
              <a:t>. (g).)  </a:t>
            </a:r>
          </a:p>
          <a:p>
            <a:pPr>
              <a:lnSpc>
                <a:spcPct val="110000"/>
              </a:lnSpc>
            </a:pPr>
            <a:r>
              <a:rPr lang="en-US"/>
              <a:t>Inspection of juvenile detention facilities for compliance with Titles 15/24.  (</a:t>
            </a:r>
            <a:r>
              <a:rPr lang="en-US" err="1"/>
              <a:t>Welf</a:t>
            </a:r>
            <a:r>
              <a:rPr lang="en-US"/>
              <a:t>. &amp; Inst. Code, §§ 209 &amp; 885.)</a:t>
            </a:r>
          </a:p>
          <a:p>
            <a:pPr>
              <a:lnSpc>
                <a:spcPct val="110000"/>
              </a:lnSpc>
            </a:pPr>
            <a:r>
              <a:rPr lang="en-US"/>
              <a:t>Plan Review - Reviewing plans and specifications for juvenile facilities, if those plans and specifications involve construction, reconstruction, remodeling, or repairs of an aggregate cost in excess of fifteen thousand dollars ($15,000).  (Pen. Code, § 6029.)</a:t>
            </a:r>
          </a:p>
        </p:txBody>
      </p:sp>
    </p:spTree>
    <p:extLst>
      <p:ext uri="{BB962C8B-B14F-4D97-AF65-F5344CB8AC3E}">
        <p14:creationId xmlns:p14="http://schemas.microsoft.com/office/powerpoint/2010/main" val="2310427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Facilities Standards and Operations (FSO)</a:t>
            </a:r>
          </a:p>
        </p:txBody>
      </p:sp>
      <p:sp>
        <p:nvSpPr>
          <p:cNvPr id="3" name="Content Placeholder 2"/>
          <p:cNvSpPr>
            <a:spLocks noGrp="1"/>
          </p:cNvSpPr>
          <p:nvPr>
            <p:ph idx="1"/>
          </p:nvPr>
        </p:nvSpPr>
        <p:spPr/>
        <p:txBody>
          <a:bodyPr>
            <a:normAutofit/>
          </a:bodyPr>
          <a:lstStyle/>
          <a:p>
            <a:r>
              <a:rPr lang="en-US"/>
              <a:t>Compliance monitoring for federal Title II (and related California statutes)  (</a:t>
            </a:r>
            <a:r>
              <a:rPr lang="en-US" err="1"/>
              <a:t>Welf</a:t>
            </a:r>
            <a:r>
              <a:rPr lang="en-US"/>
              <a:t>. &amp; Inst. Code, §§ 209(b)(1), 207.1 &amp; 210.2.)</a:t>
            </a:r>
          </a:p>
          <a:p>
            <a:pPr lvl="1"/>
            <a:r>
              <a:rPr lang="en-US"/>
              <a:t>Separation of juveniles from adults in custody</a:t>
            </a:r>
          </a:p>
          <a:p>
            <a:pPr lvl="1"/>
            <a:r>
              <a:rPr lang="en-US"/>
              <a:t>Removal of juveniles from adult jails and lockups  </a:t>
            </a:r>
          </a:p>
        </p:txBody>
      </p:sp>
    </p:spTree>
    <p:extLst>
      <p:ext uri="{BB962C8B-B14F-4D97-AF65-F5344CB8AC3E}">
        <p14:creationId xmlns:p14="http://schemas.microsoft.com/office/powerpoint/2010/main" val="3090361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24568"/>
            <a:ext cx="3766457" cy="5412920"/>
          </a:xfrm>
        </p:spPr>
        <p:txBody>
          <a:bodyPr>
            <a:normAutofit/>
          </a:bodyPr>
          <a:lstStyle/>
          <a:p>
            <a:r>
              <a:rPr lang="en-US" b="1">
                <a:solidFill>
                  <a:srgbClr val="FFFFFF"/>
                </a:solidFill>
                <a:latin typeface="+mn-lt"/>
                <a:cs typeface="Arial" panose="020B0604020202020204" pitchFamily="34" charset="0"/>
              </a:rPr>
              <a:t>OYCR/BSCC Overlapping Authority: OYCR  Concurrence on Juvenile Grants</a:t>
            </a:r>
            <a:endParaRPr lang="en-US" b="1">
              <a:solidFill>
                <a:srgbClr val="FFFFFF"/>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600700" y="624568"/>
            <a:ext cx="5753098" cy="5412920"/>
          </a:xfrm>
        </p:spPr>
        <p:txBody>
          <a:bodyPr anchor="ctr">
            <a:normAutofit/>
          </a:bodyPr>
          <a:lstStyle/>
          <a:p>
            <a:r>
              <a:rPr lang="en-US" sz="2400" b="1" i="0">
                <a:effectLst/>
              </a:rPr>
              <a:t>“Juvenile grants shall not be awarded by the Board of State and Community Corrections without the concurrence of the office.” 	</a:t>
            </a:r>
          </a:p>
          <a:p>
            <a:endParaRPr lang="en-US" sz="2400" b="1" i="0">
              <a:effectLst/>
            </a:endParaRPr>
          </a:p>
          <a:p>
            <a:r>
              <a:rPr lang="en-US" sz="2400" b="1" i="0">
                <a:effectLst/>
              </a:rPr>
              <a:t>“All juvenile justice grant administration functions in the Board of State and Community Corrections shall be moved to the office no later than January 1, 2025.” </a:t>
            </a:r>
            <a:r>
              <a:rPr lang="en-US" sz="2400" b="1"/>
              <a:t>WIC 2200(f).</a:t>
            </a:r>
          </a:p>
          <a:p>
            <a:pPr lvl="1"/>
            <a:endParaRPr lang="en-US"/>
          </a:p>
        </p:txBody>
      </p:sp>
    </p:spTree>
    <p:extLst>
      <p:ext uri="{BB962C8B-B14F-4D97-AF65-F5344CB8AC3E}">
        <p14:creationId xmlns:p14="http://schemas.microsoft.com/office/powerpoint/2010/main" val="2636128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24568"/>
            <a:ext cx="3766457" cy="5412920"/>
          </a:xfrm>
        </p:spPr>
        <p:txBody>
          <a:bodyPr>
            <a:normAutofit/>
          </a:bodyPr>
          <a:lstStyle/>
          <a:p>
            <a:r>
              <a:rPr lang="en-US" b="1">
                <a:solidFill>
                  <a:srgbClr val="FFFFFF"/>
                </a:solidFill>
                <a:latin typeface="+mn-lt"/>
                <a:cs typeface="Arial" panose="020B0604020202020204" pitchFamily="34" charset="0"/>
              </a:rPr>
              <a:t>OYCR/BSCC Overlapping Authority:  OYCR Concurrence on Facility Standard Regulations</a:t>
            </a:r>
            <a:endParaRPr lang="en-US" b="1">
              <a:solidFill>
                <a:srgbClr val="FFFFFF"/>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600700" y="624568"/>
            <a:ext cx="5753098" cy="5412920"/>
          </a:xfrm>
        </p:spPr>
        <p:txBody>
          <a:bodyPr anchor="ctr">
            <a:normAutofit/>
          </a:bodyPr>
          <a:lstStyle/>
          <a:p>
            <a:r>
              <a:rPr lang="en-US" sz="2400" b="1" i="0">
                <a:effectLst/>
              </a:rPr>
              <a:t>“The Board of State and Community Corrections shall by July 1, 2023, review existing juvenile facility standards and modify or add standards for the establishment, design, security, programming and education, and staffing of any facility that is utilized or accessed by the court as a secure youth treatment facility under the provisions of this section.”</a:t>
            </a:r>
          </a:p>
          <a:p>
            <a:r>
              <a:rPr lang="en-US" sz="2400" b="1" i="0">
                <a:effectLst/>
              </a:rPr>
              <a:t>“The standards shall be developed by the board with the coordination and concurrence of the Office of Youth and Community Restoration</a:t>
            </a:r>
            <a:r>
              <a:rPr lang="en-US" sz="2400" b="1" i="0" u="sng">
                <a:effectLst/>
              </a:rPr>
              <a:t> </a:t>
            </a:r>
            <a:r>
              <a:rPr lang="en-US" sz="2400" b="1" i="0">
                <a:effectLst/>
              </a:rPr>
              <a:t>established by Section 2200.” </a:t>
            </a:r>
            <a:r>
              <a:rPr lang="en-US" sz="2400" b="1"/>
              <a:t>WIC 875(g)(3).</a:t>
            </a:r>
          </a:p>
        </p:txBody>
      </p:sp>
    </p:spTree>
    <p:extLst>
      <p:ext uri="{BB962C8B-B14F-4D97-AF65-F5344CB8AC3E}">
        <p14:creationId xmlns:p14="http://schemas.microsoft.com/office/powerpoint/2010/main" val="535975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2"/>
            <a:ext cx="9144000" cy="3418815"/>
          </a:xfrm>
        </p:spPr>
        <p:txBody>
          <a:bodyPr>
            <a:normAutofit fontScale="90000"/>
          </a:bodyPr>
          <a:lstStyle/>
          <a:p>
            <a:br>
              <a:rPr kumimoji="0" lang="en-US" sz="4800" b="1" i="0" u="none" strike="noStrike" kern="1200" cap="none" spc="0" normalizeH="0" baseline="0" noProof="0">
                <a:ln>
                  <a:noFill/>
                </a:ln>
                <a:solidFill>
                  <a:srgbClr val="ED7D31">
                    <a:lumMod val="75000"/>
                  </a:srgbClr>
                </a:solidFill>
                <a:effectLst/>
                <a:uLnTx/>
                <a:uFillTx/>
                <a:latin typeface="Calibri" panose="020F0502020204030204"/>
                <a:ea typeface="+mj-ea"/>
                <a:cs typeface="Arial" panose="020B0604020202020204" pitchFamily="34" charset="0"/>
              </a:rPr>
            </a:br>
            <a:br>
              <a:rPr kumimoji="0" lang="en-US" sz="4800" b="1" i="0" u="none" strike="noStrike" kern="1200" cap="none" spc="0" normalizeH="0" baseline="0" noProof="0">
                <a:ln>
                  <a:noFill/>
                </a:ln>
                <a:solidFill>
                  <a:srgbClr val="ED7D31">
                    <a:lumMod val="75000"/>
                  </a:srgbClr>
                </a:solidFill>
                <a:effectLst/>
                <a:uLnTx/>
                <a:uFillTx/>
                <a:latin typeface="Calibri" panose="020F0502020204030204"/>
                <a:ea typeface="+mj-ea"/>
                <a:cs typeface="Arial" panose="020B0604020202020204" pitchFamily="34" charset="0"/>
              </a:rPr>
            </a:br>
            <a:br>
              <a:rPr kumimoji="0" lang="en-US" sz="4800" b="1" i="0" u="none" strike="noStrike" kern="1200" cap="none" spc="0" normalizeH="0" baseline="0" noProof="0">
                <a:ln>
                  <a:noFill/>
                </a:ln>
                <a:solidFill>
                  <a:srgbClr val="ED7D31">
                    <a:lumMod val="75000"/>
                  </a:srgbClr>
                </a:solidFill>
                <a:effectLst/>
                <a:uLnTx/>
                <a:uFillTx/>
                <a:latin typeface="Calibri" panose="020F0502020204030204"/>
                <a:ea typeface="+mj-ea"/>
                <a:cs typeface="Arial" panose="020B0604020202020204" pitchFamily="34" charset="0"/>
              </a:rPr>
            </a:br>
            <a:br>
              <a:rPr kumimoji="0" lang="en-US" sz="4800" b="1" i="0" u="none" strike="noStrike" kern="1200" cap="none" spc="0" normalizeH="0" baseline="0" noProof="0">
                <a:ln>
                  <a:noFill/>
                </a:ln>
                <a:solidFill>
                  <a:srgbClr val="ED7D31">
                    <a:lumMod val="75000"/>
                  </a:srgbClr>
                </a:solidFill>
                <a:effectLst/>
                <a:uLnTx/>
                <a:uFillTx/>
                <a:latin typeface="Calibri" panose="020F0502020204030204"/>
                <a:ea typeface="+mj-ea"/>
                <a:cs typeface="Arial" panose="020B0604020202020204" pitchFamily="34" charset="0"/>
              </a:rPr>
            </a:br>
            <a:r>
              <a:rPr kumimoji="0" lang="en-US" sz="4800" b="1" i="0" u="none" strike="noStrike" kern="1200" cap="none" spc="0" normalizeH="0" baseline="0" noProof="0">
                <a:ln>
                  <a:noFill/>
                </a:ln>
                <a:solidFill>
                  <a:srgbClr val="ED7D31">
                    <a:lumMod val="75000"/>
                  </a:srgbClr>
                </a:solidFill>
                <a:effectLst/>
                <a:uLnTx/>
                <a:uFillTx/>
                <a:latin typeface="Calibri" panose="020F0502020204030204"/>
                <a:ea typeface="+mj-ea"/>
                <a:cs typeface="Arial" panose="020B0604020202020204" pitchFamily="34" charset="0"/>
              </a:rPr>
              <a:t>Office of Youth &amp; Community Restoration (OYCR) </a:t>
            </a:r>
            <a:br>
              <a:rPr kumimoji="0" lang="en-US" sz="4800" b="1" i="0" u="none" strike="noStrike" kern="1200" cap="none" spc="0" normalizeH="0" baseline="0" noProof="0">
                <a:ln>
                  <a:noFill/>
                </a:ln>
                <a:solidFill>
                  <a:srgbClr val="ED7D31">
                    <a:lumMod val="75000"/>
                  </a:srgbClr>
                </a:solidFill>
                <a:effectLst/>
                <a:uLnTx/>
                <a:uFillTx/>
                <a:latin typeface="Calibri" panose="020F0502020204030204"/>
                <a:ea typeface="+mj-ea"/>
                <a:cs typeface="Arial" panose="020B0604020202020204" pitchFamily="34" charset="0"/>
              </a:rPr>
            </a:br>
            <a:br>
              <a:rPr kumimoji="0" lang="en-US" sz="4800" b="1" i="0" u="none" strike="noStrike" kern="1200" cap="none" spc="0" normalizeH="0" baseline="0" noProof="0">
                <a:ln>
                  <a:noFill/>
                </a:ln>
                <a:solidFill>
                  <a:srgbClr val="ED7D31">
                    <a:lumMod val="75000"/>
                  </a:srgbClr>
                </a:solidFill>
                <a:effectLst/>
                <a:uLnTx/>
                <a:uFillTx/>
                <a:latin typeface="Calibri" panose="020F0502020204030204"/>
                <a:ea typeface="+mj-ea"/>
                <a:cs typeface="Arial" panose="020B0604020202020204" pitchFamily="34" charset="0"/>
              </a:rPr>
            </a:br>
            <a:r>
              <a:rPr kumimoji="0" lang="en-US" sz="4800" b="1" i="0" u="none" strike="noStrike" kern="1200" cap="none" spc="0" normalizeH="0" baseline="0" noProof="0">
                <a:ln>
                  <a:noFill/>
                </a:ln>
                <a:solidFill>
                  <a:srgbClr val="ED7D31">
                    <a:lumMod val="75000"/>
                  </a:srgbClr>
                </a:solidFill>
                <a:effectLst/>
                <a:uLnTx/>
                <a:uFillTx/>
                <a:latin typeface="Calibri" panose="020F0502020204030204"/>
                <a:ea typeface="+mj-ea"/>
                <a:cs typeface="Arial" panose="020B0604020202020204" pitchFamily="34" charset="0"/>
              </a:rPr>
              <a:t>Mission and Mandates</a:t>
            </a:r>
            <a:br>
              <a:rPr kumimoji="0" lang="en-US" sz="4800" b="1" i="0" u="none" strike="noStrike" kern="1200" cap="none" spc="0" normalizeH="0" baseline="0" noProof="0">
                <a:ln>
                  <a:noFill/>
                </a:ln>
                <a:solidFill>
                  <a:srgbClr val="ED7D31">
                    <a:lumMod val="75000"/>
                  </a:srgbClr>
                </a:solidFill>
                <a:effectLst/>
                <a:uLnTx/>
                <a:uFillTx/>
                <a:latin typeface="Calibri" panose="020F0502020204030204"/>
                <a:ea typeface="+mj-ea"/>
                <a:cs typeface="Arial" panose="020B0604020202020204" pitchFamily="34" charset="0"/>
              </a:rPr>
            </a:br>
            <a:endParaRPr lang="en-US" sz="4800" b="1">
              <a:solidFill>
                <a:srgbClr val="002060"/>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524000" y="4982966"/>
            <a:ext cx="9144000" cy="274834"/>
          </a:xfrm>
        </p:spPr>
        <p:txBody>
          <a:bodyPr>
            <a:noAutofit/>
          </a:bodyPr>
          <a:lstStyle/>
          <a:p>
            <a:r>
              <a:rPr lang="en-US" sz="3600" b="1"/>
              <a:t>California Health &amp; Human Services Agency</a:t>
            </a:r>
          </a:p>
        </p:txBody>
      </p:sp>
    </p:spTree>
    <p:extLst>
      <p:ext uri="{BB962C8B-B14F-4D97-AF65-F5344CB8AC3E}">
        <p14:creationId xmlns:p14="http://schemas.microsoft.com/office/powerpoint/2010/main" val="1224886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D0173D-A4C5-4C83-8C76-0DDA09875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6100" y="349250"/>
            <a:ext cx="11099800" cy="18034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5DD80746-604B-40EF-AB16-199054E10CF5}"/>
              </a:ext>
            </a:extLst>
          </p:cNvPr>
          <p:cNvSpPr txBox="1">
            <a:spLocks/>
          </p:cNvSpPr>
          <p:nvPr/>
        </p:nvSpPr>
        <p:spPr>
          <a:xfrm>
            <a:off x="838200" y="5881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1" i="0" u="none" strike="noStrike" kern="1200" cap="none" spc="0" normalizeH="0" baseline="0" noProof="0" dirty="0">
                <a:ln>
                  <a:noFill/>
                </a:ln>
                <a:solidFill>
                  <a:srgbClr val="FFFFFF"/>
                </a:solidFill>
                <a:effectLst/>
                <a:uLnTx/>
                <a:uFillTx/>
                <a:latin typeface="Calibri Light" panose="020F0302020204030204"/>
                <a:ea typeface="+mj-ea"/>
                <a:cs typeface="+mj-cs"/>
              </a:rPr>
              <a:t>OYCR/BSCC: Facility Inspections v. Ombuds</a:t>
            </a:r>
          </a:p>
        </p:txBody>
      </p:sp>
      <p:graphicFrame>
        <p:nvGraphicFramePr>
          <p:cNvPr id="10" name="Table 4">
            <a:extLst>
              <a:ext uri="{FF2B5EF4-FFF2-40B4-BE49-F238E27FC236}">
                <a16:creationId xmlns:a16="http://schemas.microsoft.com/office/drawing/2014/main" id="{3C347A0C-5209-424C-B76A-37DD9C526DE3}"/>
              </a:ext>
            </a:extLst>
          </p:cNvPr>
          <p:cNvGraphicFramePr>
            <a:graphicFrameLocks/>
          </p:cNvGraphicFramePr>
          <p:nvPr>
            <p:extLst>
              <p:ext uri="{D42A27DB-BD31-4B8C-83A1-F6EECF244321}">
                <p14:modId xmlns:p14="http://schemas.microsoft.com/office/powerpoint/2010/main" val="1730107761"/>
              </p:ext>
            </p:extLst>
          </p:nvPr>
        </p:nvGraphicFramePr>
        <p:xfrm>
          <a:off x="894532" y="2455101"/>
          <a:ext cx="10402937" cy="3765455"/>
        </p:xfrm>
        <a:graphic>
          <a:graphicData uri="http://schemas.openxmlformats.org/drawingml/2006/table">
            <a:tbl>
              <a:tblPr firstRow="1" bandRow="1"/>
              <a:tblGrid>
                <a:gridCol w="5181187">
                  <a:extLst>
                    <a:ext uri="{9D8B030D-6E8A-4147-A177-3AD203B41FA5}">
                      <a16:colId xmlns:a16="http://schemas.microsoft.com/office/drawing/2014/main" val="4246244874"/>
                    </a:ext>
                  </a:extLst>
                </a:gridCol>
                <a:gridCol w="5221750">
                  <a:extLst>
                    <a:ext uri="{9D8B030D-6E8A-4147-A177-3AD203B41FA5}">
                      <a16:colId xmlns:a16="http://schemas.microsoft.com/office/drawing/2014/main" val="3112849532"/>
                    </a:ext>
                  </a:extLst>
                </a:gridCol>
              </a:tblGrid>
              <a:tr h="65889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a:effectLst/>
                        </a:rPr>
                        <a:t>BSCC Inspections</a:t>
                      </a:r>
                    </a:p>
                    <a:p>
                      <a:endParaRPr lang="en-US" sz="1800" dirty="0"/>
                    </a:p>
                  </a:txBody>
                  <a:tcPr marL="89040" marR="89040" marT="44520" marB="44520">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dirty="0">
                          <a:effectLst/>
                        </a:rPr>
                        <a:t>Ombudsperson Complaint</a:t>
                      </a:r>
                      <a:r>
                        <a:rPr lang="en-US" sz="1800" b="1" dirty="0"/>
                        <a:t> Resolution</a:t>
                      </a:r>
                      <a:endParaRPr lang="en-US" sz="1800" b="1" i="0" dirty="0">
                        <a:effectLst/>
                        <a:cs typeface="Calibri"/>
                      </a:endParaRPr>
                    </a:p>
                    <a:p>
                      <a:endParaRPr lang="en-US" sz="1800" dirty="0"/>
                    </a:p>
                  </a:txBody>
                  <a:tcPr marL="89040" marR="89040" marT="44520" marB="44520">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349861144"/>
                  </a:ext>
                </a:extLst>
              </a:tr>
              <a:tr h="306296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742950" lvl="1" indent="-285750">
                        <a:buFont typeface="Arial" panose="020B0604020202020204" pitchFamily="34" charset="0"/>
                        <a:buChar char="•"/>
                      </a:pPr>
                      <a:r>
                        <a:rPr lang="en-US" sz="1500" i="0" dirty="0">
                          <a:effectLst/>
                        </a:rPr>
                        <a:t>Exclusively focused on Titles 15/24.</a:t>
                      </a:r>
                      <a:endParaRPr lang="en-US" sz="1500" i="0" dirty="0">
                        <a:effectLst/>
                        <a:cs typeface="Calibri"/>
                      </a:endParaRPr>
                    </a:p>
                    <a:p>
                      <a:pPr marL="742950" lvl="1" indent="-285750">
                        <a:buFont typeface="Arial" panose="020B0604020202020204" pitchFamily="34" charset="0"/>
                        <a:buChar char="•"/>
                      </a:pPr>
                      <a:r>
                        <a:rPr lang="en-US" sz="1500" dirty="0"/>
                        <a:t>Written Inspection Report</a:t>
                      </a:r>
                      <a:endParaRPr lang="en-US" sz="1500" dirty="0">
                        <a:cs typeface="Calibri"/>
                      </a:endParaRPr>
                    </a:p>
                    <a:p>
                      <a:pPr marL="742950" lvl="1" indent="-285750">
                        <a:buFont typeface="Arial" panose="020B0604020202020204" pitchFamily="34" charset="0"/>
                        <a:buChar char="•"/>
                      </a:pPr>
                      <a:r>
                        <a:rPr lang="en-US" sz="1500" dirty="0"/>
                        <a:t>Corrective Action Plan</a:t>
                      </a:r>
                      <a:endParaRPr lang="en-US" sz="1500" dirty="0">
                        <a:cs typeface="Calibri"/>
                      </a:endParaRPr>
                    </a:p>
                    <a:p>
                      <a:pPr marL="742950" lvl="1" indent="-285750">
                        <a:buFont typeface="Arial" panose="020B0604020202020204" pitchFamily="34" charset="0"/>
                        <a:buChar char="•"/>
                      </a:pPr>
                      <a:r>
                        <a:rPr lang="en-US" sz="1500" i="0" dirty="0">
                          <a:effectLst/>
                        </a:rPr>
                        <a:t>Determination of Suitability (Juvenile Halls Only)</a:t>
                      </a:r>
                      <a:endParaRPr lang="en-US" sz="1500" i="0" dirty="0">
                        <a:effectLst/>
                        <a:cs typeface="Calibri"/>
                      </a:endParaRPr>
                    </a:p>
                    <a:p>
                      <a:pPr marL="742950" lvl="1" indent="-285750">
                        <a:buFont typeface="Arial" panose="020B0604020202020204" pitchFamily="34" charset="0"/>
                        <a:buChar char="•"/>
                      </a:pPr>
                      <a:r>
                        <a:rPr lang="en-US" sz="1500" dirty="0"/>
                        <a:t>Annual (Unless Specific Allegation(s) re: Title 15/24 relating to suitability.) </a:t>
                      </a:r>
                      <a:endParaRPr lang="en-US" sz="1500" dirty="0">
                        <a:cs typeface="Calibri"/>
                      </a:endParaRPr>
                    </a:p>
                    <a:p>
                      <a:pPr marL="742950" lvl="1" indent="-285750">
                        <a:buFont typeface="Arial" panose="020B0604020202020204" pitchFamily="34" charset="0"/>
                        <a:buChar char="•"/>
                      </a:pPr>
                      <a:r>
                        <a:rPr lang="en-US" sz="1500" dirty="0"/>
                        <a:t>May be unannounced</a:t>
                      </a:r>
                      <a:endParaRPr lang="en-US" sz="1500" i="0" dirty="0">
                        <a:effectLst/>
                        <a:cs typeface="Calibri"/>
                      </a:endParaRPr>
                    </a:p>
                    <a:p>
                      <a:endParaRPr lang="en-US" sz="1800" dirty="0"/>
                    </a:p>
                  </a:txBody>
                  <a:tcPr marL="89040" marR="89040" marT="44520" marB="44520">
                    <a:lnL w="12700" cmpd="sng">
                      <a:solidFill>
                        <a:srgbClr val="5B9BD5"/>
                      </a:solidFill>
                    </a:lnL>
                    <a:lnR>
                      <a:no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800100" lvl="1" indent="-342900">
                        <a:spcBef>
                          <a:spcPts val="0"/>
                        </a:spcBef>
                        <a:buFont typeface="Symbol" panose="05050102010706020507" pitchFamily="18" charset="2"/>
                        <a:buChar char=""/>
                      </a:pPr>
                      <a:r>
                        <a:rPr lang="en-US" sz="1500" dirty="0">
                          <a:effectLst/>
                          <a:latin typeface="+mn-lt"/>
                          <a:ea typeface="Calibri" panose="020F0502020204030204" pitchFamily="34" charset="0"/>
                          <a:cs typeface="Times New Roman"/>
                        </a:rPr>
                        <a:t>Receive complaints from youth, families, </a:t>
                      </a:r>
                      <a:r>
                        <a:rPr lang="en-US" sz="1500" dirty="0">
                          <a:latin typeface="+mn-lt"/>
                          <a:ea typeface="Calibri" panose="020F0502020204030204" pitchFamily="34" charset="0"/>
                          <a:cs typeface="Times New Roman"/>
                        </a:rPr>
                        <a:t>staff, and</a:t>
                      </a:r>
                      <a:r>
                        <a:rPr lang="en-US" sz="1500" dirty="0">
                          <a:effectLst/>
                          <a:latin typeface="+mn-lt"/>
                          <a:ea typeface="Calibri" panose="020F0502020204030204" pitchFamily="34" charset="0"/>
                          <a:cs typeface="Times New Roman"/>
                        </a:rPr>
                        <a:t> others</a:t>
                      </a:r>
                    </a:p>
                    <a:p>
                      <a:pPr marL="800100" lvl="1" indent="-342900">
                        <a:spcBef>
                          <a:spcPts val="0"/>
                        </a:spcBef>
                        <a:buFont typeface="Symbol" panose="05050102010706020507" pitchFamily="18" charset="2"/>
                        <a:buChar char=""/>
                      </a:pPr>
                      <a:r>
                        <a:rPr lang="en-US" sz="1500" dirty="0">
                          <a:effectLst/>
                          <a:latin typeface="+mn-lt"/>
                          <a:ea typeface="Calibri" panose="020F0502020204030204" pitchFamily="34" charset="0"/>
                          <a:cs typeface="Times New Roman"/>
                        </a:rPr>
                        <a:t>Decide whether to investigate or refer a complaint (e.g. to the BSCC, Bar Association, Judicial Council, PREA Coordinator, Employer)</a:t>
                      </a:r>
                    </a:p>
                    <a:p>
                      <a:pPr marL="800100" lvl="1" indent="-342900">
                        <a:spcBef>
                          <a:spcPts val="0"/>
                        </a:spcBef>
                        <a:buFont typeface="Symbol" panose="05050102010706020507" pitchFamily="18" charset="2"/>
                        <a:buChar char=""/>
                      </a:pPr>
                      <a:r>
                        <a:rPr lang="en-US" sz="1500" dirty="0">
                          <a:latin typeface="+mn-lt"/>
                          <a:cs typeface="Times New Roman"/>
                        </a:rPr>
                        <a:t>With 48 hours notice: Access agency records, meet privately with a youth in a juvenile facility, and access juvenile facilities </a:t>
                      </a:r>
                      <a:endParaRPr lang="en-US" sz="1500" dirty="0">
                        <a:latin typeface="+mn-lt"/>
                        <a:ea typeface="+mn-lt"/>
                        <a:cs typeface="Calibri"/>
                      </a:endParaRPr>
                    </a:p>
                    <a:p>
                      <a:pPr marL="800100" lvl="1" indent="-342900">
                        <a:spcBef>
                          <a:spcPts val="0"/>
                        </a:spcBef>
                        <a:buFont typeface="Symbol" panose="05050102010706020507" pitchFamily="18" charset="2"/>
                        <a:buChar char=""/>
                      </a:pPr>
                      <a:r>
                        <a:rPr lang="en-US" sz="1500" dirty="0">
                          <a:latin typeface="+mn-lt"/>
                          <a:ea typeface="+mn-lt"/>
                          <a:cs typeface="Calibri"/>
                        </a:rPr>
                        <a:t>Resolve complaints when possible, collaborating with facility administrators and staff</a:t>
                      </a:r>
                      <a:endParaRPr lang="en-US" sz="1500" dirty="0">
                        <a:ea typeface="+mn-lt"/>
                        <a:cs typeface="+mn-lt"/>
                      </a:endParaRPr>
                    </a:p>
                    <a:p>
                      <a:pPr marL="800100" lvl="1" indent="-342900">
                        <a:spcBef>
                          <a:spcPts val="0"/>
                        </a:spcBef>
                        <a:buFont typeface="Symbol" panose="05050102010706020507" pitchFamily="18" charset="2"/>
                        <a:buChar char=""/>
                      </a:pPr>
                      <a:r>
                        <a:rPr lang="en-US" sz="1500" dirty="0">
                          <a:latin typeface="+mn-lt"/>
                          <a:ea typeface="Calibri" panose="020F0502020204030204" pitchFamily="34" charset="0"/>
                          <a:cs typeface="Times New Roman"/>
                        </a:rPr>
                        <a:t>Publish </a:t>
                      </a:r>
                      <a:r>
                        <a:rPr lang="en-US" sz="1500" dirty="0">
                          <a:effectLst/>
                          <a:latin typeface="+mn-lt"/>
                          <a:ea typeface="Calibri" panose="020F0502020204030204" pitchFamily="34" charset="0"/>
                          <a:cs typeface="Times New Roman"/>
                        </a:rPr>
                        <a:t>and provide reports to the legislature about complaints received and actions taken</a:t>
                      </a:r>
                      <a:r>
                        <a:rPr lang="en-US" sz="1500" dirty="0">
                          <a:latin typeface="+mn-lt"/>
                          <a:ea typeface="Calibri" panose="020F0502020204030204" pitchFamily="34" charset="0"/>
                          <a:cs typeface="Times New Roman"/>
                        </a:rPr>
                        <a:t> </a:t>
                      </a:r>
                      <a:endParaRPr lang="en-US" sz="1500" b="1" i="0" dirty="0">
                        <a:effectLst/>
                        <a:cs typeface="Calibri"/>
                      </a:endParaRPr>
                    </a:p>
                    <a:p>
                      <a:endParaRPr lang="en-US" sz="1800" dirty="0"/>
                    </a:p>
                  </a:txBody>
                  <a:tcPr marL="89040" marR="89040" marT="44520" marB="44520">
                    <a:lnL>
                      <a:noFill/>
                    </a:lnL>
                    <a:lnR w="12700" cmpd="sng">
                      <a:solidFill>
                        <a:srgbClr val="5B9BD5"/>
                      </a:solidFill>
                    </a:lnR>
                    <a:lnT w="12700" cmpd="sng">
                      <a:solidFill>
                        <a:srgbClr val="5B9BD5"/>
                      </a:solidFill>
                    </a:lnT>
                    <a:lnB w="12700" cmpd="sng">
                      <a:solidFill>
                        <a:srgbClr val="5B9BD5"/>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903961880"/>
                  </a:ext>
                </a:extLst>
              </a:tr>
            </a:tbl>
          </a:graphicData>
        </a:graphic>
      </p:graphicFrame>
    </p:spTree>
    <p:extLst>
      <p:ext uri="{BB962C8B-B14F-4D97-AF65-F5344CB8AC3E}">
        <p14:creationId xmlns:p14="http://schemas.microsoft.com/office/powerpoint/2010/main" val="224142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24568"/>
            <a:ext cx="3766457" cy="5412920"/>
          </a:xfrm>
        </p:spPr>
        <p:txBody>
          <a:bodyPr>
            <a:normAutofit/>
          </a:bodyPr>
          <a:lstStyle/>
          <a:p>
            <a:r>
              <a:rPr lang="en-US" b="1">
                <a:solidFill>
                  <a:srgbClr val="FFFFFF"/>
                </a:solidFill>
                <a:latin typeface="+mn-lt"/>
                <a:cs typeface="Arial" panose="020B0604020202020204" pitchFamily="34" charset="0"/>
              </a:rPr>
              <a:t>OYCR/BSCC </a:t>
            </a:r>
            <a:br>
              <a:rPr lang="en-US" b="1">
                <a:solidFill>
                  <a:srgbClr val="FFFFFF"/>
                </a:solidFill>
                <a:latin typeface="+mn-lt"/>
                <a:cs typeface="Arial" panose="020B0604020202020204" pitchFamily="34" charset="0"/>
              </a:rPr>
            </a:br>
            <a:br>
              <a:rPr lang="en-US" b="1">
                <a:solidFill>
                  <a:srgbClr val="FFFFFF"/>
                </a:solidFill>
                <a:latin typeface="+mn-lt"/>
                <a:cs typeface="Arial" panose="020B0604020202020204" pitchFamily="34" charset="0"/>
              </a:rPr>
            </a:br>
            <a:r>
              <a:rPr lang="en-US" b="1">
                <a:solidFill>
                  <a:srgbClr val="FFFFFF"/>
                </a:solidFill>
                <a:latin typeface="+mn-lt"/>
                <a:cs typeface="Arial" panose="020B0604020202020204" pitchFamily="34" charset="0"/>
              </a:rPr>
              <a:t>BSCC Field Reps v. OYCR County Liaison</a:t>
            </a:r>
            <a:endParaRPr lang="en-US" b="1">
              <a:solidFill>
                <a:srgbClr val="FFFFFF"/>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600700" y="624568"/>
            <a:ext cx="5753098" cy="5412920"/>
          </a:xfrm>
        </p:spPr>
        <p:txBody>
          <a:bodyPr anchor="ctr">
            <a:normAutofit/>
          </a:bodyPr>
          <a:lstStyle/>
          <a:p>
            <a:endParaRPr lang="en-US" sz="1300" b="1" i="0" dirty="0">
              <a:effectLst/>
            </a:endParaRPr>
          </a:p>
          <a:p>
            <a:pPr marL="0" indent="0">
              <a:buNone/>
            </a:pPr>
            <a:r>
              <a:rPr lang="en-US" sz="1300" b="1" i="0" dirty="0">
                <a:effectLst/>
              </a:rPr>
              <a:t>BSCC Field Representatives</a:t>
            </a:r>
          </a:p>
          <a:p>
            <a:r>
              <a:rPr lang="en-US" sz="1300" dirty="0"/>
              <a:t>Inspect juvenile facilities for compliance with Titles 15 and 24.</a:t>
            </a:r>
          </a:p>
          <a:p>
            <a:pPr lvl="1"/>
            <a:r>
              <a:rPr lang="en-US" sz="1300" dirty="0"/>
              <a:t>Provide technical assistance, including employee and management training, on Titles 15 and 24 and how to maintain compliance</a:t>
            </a:r>
          </a:p>
          <a:p>
            <a:pPr lvl="1"/>
            <a:r>
              <a:rPr lang="en-US" sz="1300" dirty="0"/>
              <a:t>Inspections for compliance with Title 24 during construction phase and conduct pre-opening inspections of juvenile detention facilities </a:t>
            </a:r>
          </a:p>
          <a:p>
            <a:r>
              <a:rPr lang="en-US" sz="1300" dirty="0"/>
              <a:t>Plan Review</a:t>
            </a:r>
          </a:p>
          <a:p>
            <a:pPr lvl="1"/>
            <a:r>
              <a:rPr lang="en-US" sz="1300" dirty="0"/>
              <a:t>Title 24 (Physical Plant) &amp; Title 15 (Operational Plan)</a:t>
            </a:r>
          </a:p>
          <a:p>
            <a:pPr lvl="1"/>
            <a:r>
              <a:rPr lang="en-US" sz="1300" dirty="0"/>
              <a:t>Establish facility rated capacity</a:t>
            </a:r>
          </a:p>
          <a:p>
            <a:pPr lvl="1"/>
            <a:r>
              <a:rPr lang="en-US" sz="1300" dirty="0"/>
              <a:t>Review SYTF forms</a:t>
            </a:r>
          </a:p>
          <a:p>
            <a:r>
              <a:rPr lang="en-US" sz="1300" dirty="0"/>
              <a:t>Provide technical assistance on federal JJDPA core requirements related to separation and removal of status offenders from secure detention</a:t>
            </a:r>
          </a:p>
          <a:p>
            <a:r>
              <a:rPr lang="en-US" sz="1300" dirty="0"/>
              <a:t>Collect data relative to operations and demographics from local juvenile detention facilities</a:t>
            </a:r>
          </a:p>
          <a:p>
            <a:r>
              <a:rPr lang="en-US" sz="1300" dirty="0"/>
              <a:t>Review and respond to complaints received from youth housed in local detention facilities, their families and legal representatives regarding violations of Titles 15/24. </a:t>
            </a:r>
          </a:p>
          <a:p>
            <a:pPr lvl="1"/>
            <a:r>
              <a:rPr lang="en-US" sz="1300" dirty="0"/>
              <a:t>May result in referral to OYCR Ombudsperson if complaint not related to regulations or cannot be resolved through BSCC inspection.</a:t>
            </a:r>
            <a:endParaRPr lang="en-US" sz="1300" b="1" i="0" dirty="0">
              <a:effectLst/>
            </a:endParaRPr>
          </a:p>
          <a:p>
            <a:pPr lvl="1"/>
            <a:endParaRPr lang="en-US" sz="1300" b="1" i="0" dirty="0">
              <a:effectLst/>
            </a:endParaRPr>
          </a:p>
          <a:p>
            <a:endParaRPr lang="en-US" sz="1300" b="1" dirty="0"/>
          </a:p>
        </p:txBody>
      </p:sp>
    </p:spTree>
    <p:extLst>
      <p:ext uri="{BB962C8B-B14F-4D97-AF65-F5344CB8AC3E}">
        <p14:creationId xmlns:p14="http://schemas.microsoft.com/office/powerpoint/2010/main" val="572930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24568"/>
            <a:ext cx="3766457" cy="5412920"/>
          </a:xfrm>
        </p:spPr>
        <p:txBody>
          <a:bodyPr>
            <a:normAutofit/>
          </a:bodyPr>
          <a:lstStyle/>
          <a:p>
            <a:r>
              <a:rPr lang="en-US" b="1" dirty="0">
                <a:solidFill>
                  <a:srgbClr val="FFFFFF"/>
                </a:solidFill>
                <a:latin typeface="+mn-lt"/>
                <a:cs typeface="Arial" panose="020B0604020202020204" pitchFamily="34" charset="0"/>
              </a:rPr>
              <a:t>OYCR/BSCC </a:t>
            </a:r>
            <a:br>
              <a:rPr lang="en-US" b="1" dirty="0">
                <a:solidFill>
                  <a:srgbClr val="FFFFFF"/>
                </a:solidFill>
                <a:latin typeface="+mn-lt"/>
                <a:cs typeface="Arial" panose="020B0604020202020204" pitchFamily="34" charset="0"/>
              </a:rPr>
            </a:br>
            <a:br>
              <a:rPr lang="en-US" b="1" dirty="0">
                <a:solidFill>
                  <a:srgbClr val="FFFFFF"/>
                </a:solidFill>
                <a:latin typeface="+mn-lt"/>
                <a:cs typeface="Arial" panose="020B0604020202020204" pitchFamily="34" charset="0"/>
              </a:rPr>
            </a:br>
            <a:r>
              <a:rPr lang="en-US" b="1" dirty="0" err="1">
                <a:solidFill>
                  <a:srgbClr val="FFFFFF"/>
                </a:solidFill>
                <a:latin typeface="+mn-lt"/>
                <a:cs typeface="Arial" panose="020B0604020202020204" pitchFamily="34" charset="0"/>
              </a:rPr>
              <a:t>BSCC</a:t>
            </a:r>
            <a:r>
              <a:rPr lang="en-US" b="1" dirty="0">
                <a:solidFill>
                  <a:srgbClr val="FFFFFF"/>
                </a:solidFill>
                <a:latin typeface="+mn-lt"/>
                <a:cs typeface="Arial" panose="020B0604020202020204" pitchFamily="34" charset="0"/>
              </a:rPr>
              <a:t> Field Reps v. OYCR County Liaison</a:t>
            </a:r>
            <a:endParaRPr lang="en-US" b="1" dirty="0">
              <a:solidFill>
                <a:srgbClr val="FFFFFF"/>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600700" y="624568"/>
            <a:ext cx="5753098" cy="5412920"/>
          </a:xfrm>
        </p:spPr>
        <p:txBody>
          <a:bodyPr anchor="ctr">
            <a:normAutofit fontScale="92500" lnSpcReduction="10000"/>
          </a:bodyPr>
          <a:lstStyle/>
          <a:p>
            <a:endParaRPr lang="en-US" sz="2000" b="1" i="0" dirty="0">
              <a:effectLst/>
            </a:endParaRPr>
          </a:p>
          <a:p>
            <a:endParaRPr lang="en-US" sz="2000" b="1" dirty="0"/>
          </a:p>
          <a:p>
            <a:endParaRPr lang="en-US" sz="2000" b="1" i="0" dirty="0">
              <a:effectLst/>
            </a:endParaRPr>
          </a:p>
          <a:p>
            <a:pPr marL="0" indent="0">
              <a:buNone/>
            </a:pPr>
            <a:r>
              <a:rPr lang="en-US" sz="2000" b="1" dirty="0"/>
              <a:t>OYCR County Liaison</a:t>
            </a:r>
            <a:r>
              <a:rPr lang="en-US" sz="2000" b="1" i="0" dirty="0">
                <a:effectLst/>
              </a:rPr>
              <a:t>:</a:t>
            </a:r>
            <a:endParaRPr lang="en-US" sz="2000" b="1" i="0" dirty="0">
              <a:effectLst/>
              <a:cs typeface="Calibri" panose="020F0502020204030204"/>
            </a:endParaRPr>
          </a:p>
          <a:p>
            <a:pPr lvl="1"/>
            <a:r>
              <a:rPr lang="en-US" sz="2000" dirty="0">
                <a:effectLst/>
                <a:latin typeface="Calibri" panose="020F0502020204030204" pitchFamily="34" charset="0"/>
                <a:ea typeface="Calibri" panose="020F0502020204030204" pitchFamily="34" charset="0"/>
                <a:cs typeface="Times New Roman" panose="02020603050405020304" pitchFamily="18" charset="0"/>
              </a:rPr>
              <a:t>Member of the County Coordination Unit</a:t>
            </a:r>
          </a:p>
          <a:p>
            <a:pPr lvl="1"/>
            <a:r>
              <a:rPr lang="en-US" sz="2000" dirty="0">
                <a:effectLst/>
                <a:latin typeface="Calibri" panose="020F0502020204030204" pitchFamily="34" charset="0"/>
                <a:ea typeface="Calibri" panose="020F0502020204030204" pitchFamily="34" charset="0"/>
                <a:cs typeface="Times New Roman" panose="02020603050405020304" pitchFamily="18" charset="0"/>
              </a:rPr>
              <a:t>Provide and offer technical assistance on programs and policies</a:t>
            </a:r>
          </a:p>
          <a:p>
            <a:pPr lvl="1"/>
            <a:r>
              <a:rPr lang="en-US" sz="2000" dirty="0">
                <a:effectLst/>
                <a:latin typeface="Calibri" panose="020F0502020204030204" pitchFamily="34" charset="0"/>
                <a:ea typeface="Calibri" panose="020F0502020204030204" pitchFamily="34" charset="0"/>
                <a:cs typeface="Times New Roman" panose="02020603050405020304" pitchFamily="18" charset="0"/>
              </a:rPr>
              <a:t>Identify areas of need where the state can offer support</a:t>
            </a:r>
          </a:p>
          <a:p>
            <a:pPr lvl="1"/>
            <a:r>
              <a:rPr lang="en-US" sz="2000" dirty="0">
                <a:effectLst/>
                <a:latin typeface="Calibri" panose="020F0502020204030204" pitchFamily="34" charset="0"/>
                <a:ea typeface="Calibri" panose="020F0502020204030204" pitchFamily="34" charset="0"/>
                <a:cs typeface="Times New Roman" panose="02020603050405020304" pitchFamily="18" charset="0"/>
              </a:rPr>
              <a:t>Answer questions and provide trainings about state resources and requirements</a:t>
            </a:r>
          </a:p>
          <a:p>
            <a:pPr lvl="1"/>
            <a:r>
              <a:rPr lang="en-US" sz="2000" dirty="0">
                <a:effectLst/>
                <a:latin typeface="Calibri" panose="020F0502020204030204" pitchFamily="34" charset="0"/>
                <a:ea typeface="Calibri" panose="020F0502020204030204" pitchFamily="34" charset="0"/>
                <a:cs typeface="Times New Roman" panose="02020603050405020304" pitchFamily="18" charset="0"/>
              </a:rPr>
              <a:t>Identify and highlight effective local programs</a:t>
            </a:r>
          </a:p>
          <a:p>
            <a:pPr lvl="1"/>
            <a:r>
              <a:rPr lang="en-US" sz="2000" dirty="0">
                <a:effectLst/>
                <a:latin typeface="Calibri" panose="020F0502020204030204" pitchFamily="34" charset="0"/>
                <a:ea typeface="Calibri" panose="020F0502020204030204" pitchFamily="34" charset="0"/>
                <a:cs typeface="Times New Roman" panose="02020603050405020304" pitchFamily="18" charset="0"/>
              </a:rPr>
              <a:t>Attend local meetings as OYCR representative to support and inform</a:t>
            </a:r>
          </a:p>
          <a:p>
            <a:pPr lvl="1"/>
            <a:r>
              <a:rPr lang="en-US" sz="2000" dirty="0">
                <a:effectLst/>
                <a:latin typeface="Calibri" panose="020F0502020204030204" pitchFamily="34" charset="0"/>
                <a:ea typeface="Calibri" panose="020F0502020204030204" pitchFamily="34" charset="0"/>
                <a:cs typeface="Times New Roman" panose="02020603050405020304" pitchFamily="18" charset="0"/>
              </a:rPr>
              <a:t>Review JJRBG plans and support counties in their preparation</a:t>
            </a:r>
          </a:p>
          <a:p>
            <a:pPr marL="457200" lvl="1" indent="0">
              <a:buNone/>
            </a:pPr>
            <a:endParaRPr lang="en-US" sz="2000" b="1" i="0" dirty="0">
              <a:latin typeface="Calibri" panose="020F0502020204030204" pitchFamily="34" charset="0"/>
              <a:cs typeface="Times New Roman" panose="02020603050405020304" pitchFamily="18" charset="0"/>
            </a:endParaRPr>
          </a:p>
          <a:p>
            <a:pPr marL="457200" lvl="1" indent="0">
              <a:buNone/>
            </a:pPr>
            <a:r>
              <a:rPr lang="en-US" sz="2000" b="1" i="0" dirty="0">
                <a:solidFill>
                  <a:schemeClr val="accent2"/>
                </a:solidFill>
                <a:latin typeface="Calibri" panose="020F0502020204030204" pitchFamily="34" charset="0"/>
                <a:cs typeface="Times New Roman" panose="02020603050405020304" pitchFamily="18" charset="0"/>
              </a:rPr>
              <a:t>Contact: OYCRCounties@chhs.ca.gov</a:t>
            </a:r>
            <a:endParaRPr lang="en-US" sz="2000" b="1" i="0" dirty="0">
              <a:solidFill>
                <a:schemeClr val="accent2"/>
              </a:solidFill>
              <a:effectLst/>
            </a:endParaRPr>
          </a:p>
          <a:p>
            <a:endParaRPr lang="en-US" sz="2000" b="1" i="0" dirty="0">
              <a:effectLst/>
            </a:endParaRPr>
          </a:p>
          <a:p>
            <a:endParaRPr lang="en-US" sz="2000" b="1" i="0" dirty="0">
              <a:effectLst/>
            </a:endParaRPr>
          </a:p>
          <a:p>
            <a:pPr lvl="1"/>
            <a:endParaRPr lang="en-US" sz="2000" b="1" i="0" dirty="0">
              <a:effectLst/>
            </a:endParaRPr>
          </a:p>
          <a:p>
            <a:endParaRPr lang="en-US" sz="2000" b="1" dirty="0"/>
          </a:p>
        </p:txBody>
      </p:sp>
    </p:spTree>
    <p:extLst>
      <p:ext uri="{BB962C8B-B14F-4D97-AF65-F5344CB8AC3E}">
        <p14:creationId xmlns:p14="http://schemas.microsoft.com/office/powerpoint/2010/main" val="1852938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4B151B-4780-4C64-B4AA-7C81B5122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B4756A31-D978-4F7B-8CE9-845A2B3AB4E8}"/>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600" b="1" i="0" u="none" strike="noStrike" kern="1200" cap="none" spc="0" normalizeH="0" baseline="0" noProof="0">
                <a:ln>
                  <a:noFill/>
                </a:ln>
                <a:solidFill>
                  <a:srgbClr val="FFFFFF"/>
                </a:solidFill>
                <a:effectLst/>
                <a:uLnTx/>
                <a:uFillTx/>
                <a:latin typeface="Calibri Light" panose="020F0302020204030204"/>
                <a:ea typeface="+mj-ea"/>
                <a:cs typeface="+mj-cs"/>
              </a:rPr>
              <a:t>Summary of Roles</a:t>
            </a:r>
            <a:endParaRPr kumimoji="0" lang="en-US" sz="4600" b="1"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sp>
        <p:nvSpPr>
          <p:cNvPr id="4" name="TextBox 3">
            <a:extLst>
              <a:ext uri="{FF2B5EF4-FFF2-40B4-BE49-F238E27FC236}">
                <a16:creationId xmlns:a16="http://schemas.microsoft.com/office/drawing/2014/main" id="{2D20C196-D0C5-472A-9C09-471666961956}"/>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prstClr val="black"/>
              </a:solidFill>
              <a:latin typeface="Calibri" panose="020F0502020204030204"/>
            </a:endParaRPr>
          </a:p>
        </p:txBody>
      </p:sp>
      <p:graphicFrame>
        <p:nvGraphicFramePr>
          <p:cNvPr id="5" name="Content Placeholder 7">
            <a:extLst>
              <a:ext uri="{FF2B5EF4-FFF2-40B4-BE49-F238E27FC236}">
                <a16:creationId xmlns:a16="http://schemas.microsoft.com/office/drawing/2014/main" id="{E7390EB1-5CDC-42B3-9CA8-ABA821DD115F}"/>
              </a:ext>
            </a:extLst>
          </p:cNvPr>
          <p:cNvGraphicFramePr>
            <a:graphicFrameLocks/>
          </p:cNvGraphicFramePr>
          <p:nvPr>
            <p:extLst>
              <p:ext uri="{D42A27DB-BD31-4B8C-83A1-F6EECF244321}">
                <p14:modId xmlns:p14="http://schemas.microsoft.com/office/powerpoint/2010/main" val="1987872421"/>
              </p:ext>
            </p:extLst>
          </p:nvPr>
        </p:nvGraphicFramePr>
        <p:xfrm>
          <a:off x="838200" y="2683622"/>
          <a:ext cx="10515602" cy="3248120"/>
        </p:xfrm>
        <a:graphic>
          <a:graphicData uri="http://schemas.openxmlformats.org/drawingml/2006/table">
            <a:tbl>
              <a:tblPr firstRow="1" firstCol="1" bandRow="1">
                <a:noFill/>
              </a:tblPr>
              <a:tblGrid>
                <a:gridCol w="1541928">
                  <a:extLst>
                    <a:ext uri="{9D8B030D-6E8A-4147-A177-3AD203B41FA5}">
                      <a16:colId xmlns:a16="http://schemas.microsoft.com/office/drawing/2014/main" val="1700754295"/>
                    </a:ext>
                  </a:extLst>
                </a:gridCol>
                <a:gridCol w="3118040">
                  <a:extLst>
                    <a:ext uri="{9D8B030D-6E8A-4147-A177-3AD203B41FA5}">
                      <a16:colId xmlns:a16="http://schemas.microsoft.com/office/drawing/2014/main" val="3198955054"/>
                    </a:ext>
                  </a:extLst>
                </a:gridCol>
                <a:gridCol w="3196370">
                  <a:extLst>
                    <a:ext uri="{9D8B030D-6E8A-4147-A177-3AD203B41FA5}">
                      <a16:colId xmlns:a16="http://schemas.microsoft.com/office/drawing/2014/main" val="342001146"/>
                    </a:ext>
                  </a:extLst>
                </a:gridCol>
                <a:gridCol w="2659264">
                  <a:extLst>
                    <a:ext uri="{9D8B030D-6E8A-4147-A177-3AD203B41FA5}">
                      <a16:colId xmlns:a16="http://schemas.microsoft.com/office/drawing/2014/main" val="531502142"/>
                    </a:ext>
                  </a:extLst>
                </a:gridCol>
              </a:tblGrid>
              <a:tr h="98162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indent="0"/>
                      <a:endParaRPr lang="en-US" sz="2000" b="1" cap="none" spc="0">
                        <a:solidFill>
                          <a:srgbClr val="FFFFFF"/>
                        </a:solidFill>
                        <a:effectLst/>
                      </a:endParaRPr>
                    </a:p>
                  </a:txBody>
                  <a:tcPr marL="282274" marR="169365" marT="169365" marB="169365" anchor="b">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lnTlToBr w="12700" cmpd="sng">
                      <a:noFill/>
                      <a:prstDash val="solid"/>
                    </a:lnTlToBr>
                    <a:lnBlToTr w="12700" cmpd="sng">
                      <a:noFill/>
                      <a:prstDash val="solid"/>
                    </a:lnBlToTr>
                    <a:solidFill>
                      <a:srgbClr val="636B68">
                        <a:alpha val="69804"/>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indent="0"/>
                      <a:r>
                        <a:rPr lang="en-US" sz="2000" b="1" cap="none" spc="0" dirty="0">
                          <a:solidFill>
                            <a:srgbClr val="FFFFFF"/>
                          </a:solidFill>
                          <a:effectLst/>
                        </a:rPr>
                        <a:t>BSCC </a:t>
                      </a:r>
                    </a:p>
                    <a:p>
                      <a:pPr marL="0" indent="0"/>
                      <a:r>
                        <a:rPr lang="en-US" sz="2000" b="1" cap="none" spc="0" dirty="0">
                          <a:solidFill>
                            <a:srgbClr val="FFFFFF"/>
                          </a:solidFill>
                          <a:effectLst/>
                        </a:rPr>
                        <a:t>Field Rep</a:t>
                      </a:r>
                    </a:p>
                  </a:txBody>
                  <a:tcPr marL="282274" marR="169365" marT="169365" marB="169365" anchor="b">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lnTlToBr w="12700" cmpd="sng">
                      <a:noFill/>
                      <a:prstDash val="solid"/>
                    </a:lnTlToBr>
                    <a:lnBlToTr w="12700" cmpd="sng">
                      <a:noFill/>
                      <a:prstDash val="solid"/>
                    </a:lnBlToTr>
                    <a:solidFill>
                      <a:srgbClr val="636B68">
                        <a:alpha val="69804"/>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indent="0"/>
                      <a:r>
                        <a:rPr lang="en-US" sz="2000" b="1" cap="none" spc="0">
                          <a:solidFill>
                            <a:srgbClr val="FFFFFF"/>
                          </a:solidFill>
                          <a:effectLst/>
                        </a:rPr>
                        <a:t>OYCR </a:t>
                      </a:r>
                    </a:p>
                    <a:p>
                      <a:pPr marL="0" indent="0"/>
                      <a:r>
                        <a:rPr lang="en-US" sz="2000" b="1" cap="none" spc="0">
                          <a:solidFill>
                            <a:srgbClr val="FFFFFF"/>
                          </a:solidFill>
                          <a:effectLst/>
                        </a:rPr>
                        <a:t>Ombudsperson</a:t>
                      </a:r>
                    </a:p>
                  </a:txBody>
                  <a:tcPr marL="282274" marR="169365" marT="169365" marB="169365" anchor="b">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lnTlToBr w="12700" cmpd="sng">
                      <a:noFill/>
                      <a:prstDash val="solid"/>
                    </a:lnTlToBr>
                    <a:lnBlToTr w="12700" cmpd="sng">
                      <a:noFill/>
                      <a:prstDash val="solid"/>
                    </a:lnBlToTr>
                    <a:solidFill>
                      <a:srgbClr val="636B68">
                        <a:alpha val="69804"/>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indent="0"/>
                      <a:r>
                        <a:rPr lang="en-US" sz="2000" b="1" cap="none" spc="0">
                          <a:solidFill>
                            <a:srgbClr val="FFFFFF"/>
                          </a:solidFill>
                          <a:effectLst/>
                        </a:rPr>
                        <a:t>OYCR </a:t>
                      </a:r>
                    </a:p>
                    <a:p>
                      <a:pPr marL="0" indent="0"/>
                      <a:r>
                        <a:rPr lang="en-US" sz="2000" b="1" cap="none" spc="0">
                          <a:solidFill>
                            <a:srgbClr val="FFFFFF"/>
                          </a:solidFill>
                          <a:effectLst/>
                        </a:rPr>
                        <a:t>County Liaison</a:t>
                      </a:r>
                    </a:p>
                  </a:txBody>
                  <a:tcPr marL="282274" marR="169365" marT="169365" marB="169365" anchor="b">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lnTlToBr w="12700" cmpd="sng">
                      <a:noFill/>
                      <a:prstDash val="solid"/>
                    </a:lnTlToBr>
                    <a:lnBlToTr w="12700" cmpd="sng">
                      <a:noFill/>
                      <a:prstDash val="solid"/>
                    </a:lnBlToTr>
                    <a:solidFill>
                      <a:srgbClr val="636B68">
                        <a:alpha val="69804"/>
                      </a:srgbClr>
                    </a:solidFill>
                  </a:tcPr>
                </a:tc>
                <a:extLst>
                  <a:ext uri="{0D108BD9-81ED-4DB2-BD59-A6C34878D82A}">
                    <a16:rowId xmlns:a16="http://schemas.microsoft.com/office/drawing/2014/main" val="3392257780"/>
                  </a:ext>
                </a:extLst>
              </a:tr>
              <a:tr h="1284874">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indent="0"/>
                      <a:r>
                        <a:rPr lang="en-US" sz="2000" b="1" cap="none" spc="0">
                          <a:solidFill>
                            <a:srgbClr val="FFFFFF"/>
                          </a:solidFill>
                          <a:effectLst/>
                        </a:rPr>
                        <a:t>Mission</a:t>
                      </a:r>
                    </a:p>
                  </a:txBody>
                  <a:tcPr marL="282274" marR="169365" marT="169365" marB="169365">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lnTlToBr w="12700" cmpd="sng">
                      <a:noFill/>
                      <a:prstDash val="solid"/>
                    </a:lnTlToBr>
                    <a:lnBlToTr w="12700" cmpd="sng">
                      <a:noFill/>
                      <a:prstDash val="solid"/>
                    </a:lnBlToTr>
                    <a:solidFill>
                      <a:srgbClr val="636B68">
                        <a:alpha val="69804"/>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r>
                        <a:rPr lang="en-US" sz="2000" cap="none" spc="0">
                          <a:solidFill>
                            <a:schemeClr val="tx1">
                              <a:lumMod val="85000"/>
                              <a:lumOff val="15000"/>
                            </a:schemeClr>
                          </a:solidFill>
                          <a:effectLst/>
                        </a:rPr>
                        <a:t>Compliance with Title 15 and 24 Regulations</a:t>
                      </a:r>
                    </a:p>
                  </a:txBody>
                  <a:tcPr marL="282274" marR="169365" marT="169365" marB="169365">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lnTlToBr w="12700" cmpd="sng">
                      <a:noFill/>
                      <a:prstDash val="solid"/>
                    </a:lnTlToBr>
                    <a:lnBlToTr w="12700" cmpd="sng">
                      <a:noFill/>
                      <a:prstDash val="solid"/>
                    </a:lnBlToTr>
                    <a:solidFill>
                      <a:srgbClr val="878E8B">
                        <a:alpha val="14902"/>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r>
                        <a:rPr lang="en-US" sz="2000" cap="none" spc="0">
                          <a:solidFill>
                            <a:schemeClr val="tx1">
                              <a:lumMod val="85000"/>
                              <a:lumOff val="15000"/>
                            </a:schemeClr>
                          </a:solidFill>
                          <a:effectLst/>
                        </a:rPr>
                        <a:t>Complaint investigation and resolution</a:t>
                      </a:r>
                    </a:p>
                  </a:txBody>
                  <a:tcPr marL="282274" marR="169365" marT="169365" marB="169365">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lnTlToBr w="12700" cmpd="sng">
                      <a:noFill/>
                      <a:prstDash val="solid"/>
                    </a:lnTlToBr>
                    <a:lnBlToTr w="12700" cmpd="sng">
                      <a:noFill/>
                      <a:prstDash val="solid"/>
                    </a:lnBlToTr>
                    <a:solidFill>
                      <a:srgbClr val="878E8B">
                        <a:alpha val="14902"/>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r>
                        <a:rPr lang="en-US" sz="2000" cap="none" spc="0">
                          <a:solidFill>
                            <a:schemeClr val="tx1">
                              <a:lumMod val="85000"/>
                              <a:lumOff val="15000"/>
                            </a:schemeClr>
                          </a:solidFill>
                          <a:effectLst/>
                        </a:rPr>
                        <a:t>County support and technical assistance</a:t>
                      </a:r>
                    </a:p>
                  </a:txBody>
                  <a:tcPr marL="282274" marR="169365" marT="169365" marB="169365">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lnTlToBr w="12700" cmpd="sng">
                      <a:noFill/>
                      <a:prstDash val="solid"/>
                    </a:lnTlToBr>
                    <a:lnBlToTr w="12700" cmpd="sng">
                      <a:noFill/>
                      <a:prstDash val="solid"/>
                    </a:lnBlToTr>
                    <a:solidFill>
                      <a:srgbClr val="878E8B">
                        <a:alpha val="14902"/>
                      </a:srgbClr>
                    </a:solidFill>
                  </a:tcPr>
                </a:tc>
                <a:extLst>
                  <a:ext uri="{0D108BD9-81ED-4DB2-BD59-A6C34878D82A}">
                    <a16:rowId xmlns:a16="http://schemas.microsoft.com/office/drawing/2014/main" val="2955647314"/>
                  </a:ext>
                </a:extLst>
              </a:tr>
              <a:tr h="981623">
                <a:tc>
                  <a:txBody>
                    <a:bodyPr/>
                    <a:lstStyle>
                      <a:lvl1pPr marL="0" algn="l" defTabSz="914400" rtl="0" eaLnBrk="1" latinLnBrk="0" hangingPunct="1">
                        <a:defRPr sz="1800" b="1" kern="1200">
                          <a:solidFill>
                            <a:schemeClr val="dk1"/>
                          </a:solidFill>
                          <a:latin typeface="Calibri" panose="020F0502020204030204"/>
                        </a:defRPr>
                      </a:lvl1pPr>
                      <a:lvl2pPr marL="457200" algn="l" defTabSz="914400" rtl="0" eaLnBrk="1" latinLnBrk="0" hangingPunct="1">
                        <a:defRPr sz="1800" b="1" kern="1200">
                          <a:solidFill>
                            <a:schemeClr val="dk1"/>
                          </a:solidFill>
                          <a:latin typeface="Calibri" panose="020F0502020204030204"/>
                        </a:defRPr>
                      </a:lvl2pPr>
                      <a:lvl3pPr marL="914400" algn="l" defTabSz="914400" rtl="0" eaLnBrk="1" latinLnBrk="0" hangingPunct="1">
                        <a:defRPr sz="1800" b="1" kern="1200">
                          <a:solidFill>
                            <a:schemeClr val="dk1"/>
                          </a:solidFill>
                          <a:latin typeface="Calibri" panose="020F0502020204030204"/>
                        </a:defRPr>
                      </a:lvl3pPr>
                      <a:lvl4pPr marL="1371600" algn="l" defTabSz="914400" rtl="0" eaLnBrk="1" latinLnBrk="0" hangingPunct="1">
                        <a:defRPr sz="1800" b="1" kern="1200">
                          <a:solidFill>
                            <a:schemeClr val="dk1"/>
                          </a:solidFill>
                          <a:latin typeface="Calibri" panose="020F0502020204030204"/>
                        </a:defRPr>
                      </a:lvl4pPr>
                      <a:lvl5pPr marL="1828800" algn="l" defTabSz="914400" rtl="0" eaLnBrk="1" latinLnBrk="0" hangingPunct="1">
                        <a:defRPr sz="1800" b="1" kern="1200">
                          <a:solidFill>
                            <a:schemeClr val="dk1"/>
                          </a:solidFill>
                          <a:latin typeface="Calibri" panose="020F0502020204030204"/>
                        </a:defRPr>
                      </a:lvl5pPr>
                      <a:lvl6pPr marL="2286000" algn="l" defTabSz="914400" rtl="0" eaLnBrk="1" latinLnBrk="0" hangingPunct="1">
                        <a:defRPr sz="1800" b="1" kern="1200">
                          <a:solidFill>
                            <a:schemeClr val="dk1"/>
                          </a:solidFill>
                          <a:latin typeface="Calibri" panose="020F0502020204030204"/>
                        </a:defRPr>
                      </a:lvl6pPr>
                      <a:lvl7pPr marL="2743200" algn="l" defTabSz="914400" rtl="0" eaLnBrk="1" latinLnBrk="0" hangingPunct="1">
                        <a:defRPr sz="1800" b="1" kern="1200">
                          <a:solidFill>
                            <a:schemeClr val="dk1"/>
                          </a:solidFill>
                          <a:latin typeface="Calibri" panose="020F0502020204030204"/>
                        </a:defRPr>
                      </a:lvl7pPr>
                      <a:lvl8pPr marL="3200400" algn="l" defTabSz="914400" rtl="0" eaLnBrk="1" latinLnBrk="0" hangingPunct="1">
                        <a:defRPr sz="1800" b="1" kern="1200">
                          <a:solidFill>
                            <a:schemeClr val="dk1"/>
                          </a:solidFill>
                          <a:latin typeface="Calibri" panose="020F0502020204030204"/>
                        </a:defRPr>
                      </a:lvl8pPr>
                      <a:lvl9pPr marL="3657600" algn="l" defTabSz="914400" rtl="0" eaLnBrk="1" latinLnBrk="0" hangingPunct="1">
                        <a:defRPr sz="1800" b="1" kern="1200">
                          <a:solidFill>
                            <a:schemeClr val="dk1"/>
                          </a:solidFill>
                          <a:latin typeface="Calibri" panose="020F0502020204030204"/>
                        </a:defRPr>
                      </a:lvl9pPr>
                    </a:lstStyle>
                    <a:p>
                      <a:pPr marL="0" indent="0"/>
                      <a:r>
                        <a:rPr lang="en-US" sz="2000" b="1" cap="none" spc="0">
                          <a:solidFill>
                            <a:srgbClr val="FFFFFF"/>
                          </a:solidFill>
                          <a:effectLst/>
                        </a:rPr>
                        <a:t>Facility Visits</a:t>
                      </a:r>
                    </a:p>
                  </a:txBody>
                  <a:tcPr marL="282274" marR="169365" marT="169365" marB="169365">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noFill/>
                      <a:prstDash val="solid"/>
                    </a:lnB>
                    <a:lnTlToBr w="12700" cmpd="sng">
                      <a:noFill/>
                      <a:prstDash val="solid"/>
                    </a:lnTlToBr>
                    <a:lnBlToTr w="12700" cmpd="sng">
                      <a:noFill/>
                      <a:prstDash val="solid"/>
                    </a:lnBlToTr>
                    <a:solidFill>
                      <a:srgbClr val="636B68">
                        <a:alpha val="69804"/>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r>
                        <a:rPr lang="en-US" sz="2000" cap="none" spc="0">
                          <a:solidFill>
                            <a:schemeClr val="tx1">
                              <a:lumMod val="85000"/>
                              <a:lumOff val="15000"/>
                            </a:schemeClr>
                          </a:solidFill>
                          <a:effectLst/>
                        </a:rPr>
                        <a:t>Annual</a:t>
                      </a:r>
                      <a:br>
                        <a:rPr lang="en-US" sz="2000" cap="none" spc="0">
                          <a:solidFill>
                            <a:schemeClr val="tx1">
                              <a:lumMod val="85000"/>
                              <a:lumOff val="15000"/>
                            </a:schemeClr>
                          </a:solidFill>
                          <a:effectLst/>
                        </a:rPr>
                      </a:br>
                      <a:r>
                        <a:rPr lang="en-US" sz="2000" cap="none" spc="0">
                          <a:solidFill>
                            <a:schemeClr val="tx1">
                              <a:lumMod val="85000"/>
                              <a:lumOff val="15000"/>
                            </a:schemeClr>
                          </a:solidFill>
                          <a:effectLst/>
                        </a:rPr>
                        <a:t>Can be unannounced</a:t>
                      </a:r>
                    </a:p>
                  </a:txBody>
                  <a:tcPr marL="282274" marR="169365" marT="169365" marB="169365">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lnTlToBr w="12700" cmpd="sng">
                      <a:noFill/>
                      <a:prstDash val="solid"/>
                    </a:lnTlToBr>
                    <a:lnBlToTr w="12700" cmpd="sng">
                      <a:noFill/>
                      <a:prstDash val="solid"/>
                    </a:lnBlToTr>
                    <a:solidFill>
                      <a:srgbClr val="878E8B">
                        <a:alpha val="30196"/>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r>
                        <a:rPr lang="en-US" sz="2000" cap="none" spc="0">
                          <a:solidFill>
                            <a:schemeClr val="tx1">
                              <a:lumMod val="85000"/>
                              <a:lumOff val="15000"/>
                            </a:schemeClr>
                          </a:solidFill>
                          <a:effectLst/>
                        </a:rPr>
                        <a:t>With 48 hours notice to facility</a:t>
                      </a:r>
                    </a:p>
                  </a:txBody>
                  <a:tcPr marL="282274" marR="169365" marT="169365" marB="169365">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lnTlToBr w="12700" cmpd="sng">
                      <a:noFill/>
                      <a:prstDash val="solid"/>
                    </a:lnTlToBr>
                    <a:lnBlToTr w="12700" cmpd="sng">
                      <a:noFill/>
                      <a:prstDash val="solid"/>
                    </a:lnBlToTr>
                    <a:solidFill>
                      <a:srgbClr val="878E8B">
                        <a:alpha val="30196"/>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r>
                        <a:rPr lang="en-US" sz="2000" cap="none" spc="0" dirty="0">
                          <a:solidFill>
                            <a:schemeClr val="tx1">
                              <a:lumMod val="85000"/>
                              <a:lumOff val="15000"/>
                            </a:schemeClr>
                          </a:solidFill>
                          <a:effectLst/>
                        </a:rPr>
                        <a:t>With agreement of chief/facility</a:t>
                      </a:r>
                    </a:p>
                  </a:txBody>
                  <a:tcPr marL="282274" marR="169365" marT="169365" marB="169365">
                    <a:lnL w="38100" cap="flat" cmpd="sng" algn="ctr">
                      <a:solidFill>
                        <a:srgbClr val="FFFFFF"/>
                      </a:solidFill>
                      <a:prstDash val="solid"/>
                    </a:lnL>
                    <a:lnR w="12700" cmpd="sng">
                      <a:noFill/>
                      <a:prstDash val="solid"/>
                    </a:lnR>
                    <a:lnT w="38100" cap="flat" cmpd="sng" algn="ctr">
                      <a:solidFill>
                        <a:srgbClr val="FFFFFF"/>
                      </a:solidFill>
                      <a:prstDash val="solid"/>
                    </a:lnT>
                    <a:lnB w="12700" cmpd="sng">
                      <a:noFill/>
                      <a:prstDash val="solid"/>
                    </a:lnB>
                    <a:lnTlToBr w="12700" cmpd="sng">
                      <a:noFill/>
                      <a:prstDash val="solid"/>
                    </a:lnTlToBr>
                    <a:lnBlToTr w="12700" cmpd="sng">
                      <a:noFill/>
                      <a:prstDash val="solid"/>
                    </a:lnBlToTr>
                    <a:solidFill>
                      <a:srgbClr val="878E8B">
                        <a:alpha val="30196"/>
                      </a:srgbClr>
                    </a:solidFill>
                  </a:tcPr>
                </a:tc>
                <a:extLst>
                  <a:ext uri="{0D108BD9-81ED-4DB2-BD59-A6C34878D82A}">
                    <a16:rowId xmlns:a16="http://schemas.microsoft.com/office/drawing/2014/main" val="1437766436"/>
                  </a:ext>
                </a:extLst>
              </a:tr>
            </a:tbl>
          </a:graphicData>
        </a:graphic>
      </p:graphicFrame>
    </p:spTree>
    <p:extLst>
      <p:ext uri="{BB962C8B-B14F-4D97-AF65-F5344CB8AC3E}">
        <p14:creationId xmlns:p14="http://schemas.microsoft.com/office/powerpoint/2010/main" val="87737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C90441-7DF9-41CA-9A0C-DF71807E5704}"/>
              </a:ext>
            </a:extLst>
          </p:cNvPr>
          <p:cNvSpPr>
            <a:spLocks noGrp="1"/>
          </p:cNvSpPr>
          <p:nvPr>
            <p:ph type="title"/>
          </p:nvPr>
        </p:nvSpPr>
        <p:spPr>
          <a:xfrm>
            <a:off x="686834" y="1153572"/>
            <a:ext cx="3200400" cy="4461163"/>
          </a:xfrm>
        </p:spPr>
        <p:txBody>
          <a:bodyPr>
            <a:normAutofit/>
          </a:bodyPr>
          <a:lstStyle/>
          <a:p>
            <a:r>
              <a:rPr lang="en-US" b="1">
                <a:solidFill>
                  <a:srgbClr val="FFFFFF"/>
                </a:solidFill>
                <a:latin typeface="+mn-lt"/>
                <a:cs typeface="Arial" panose="020B0604020202020204" pitchFamily="34" charset="0"/>
              </a:rPr>
              <a:t>OYCR Mission</a:t>
            </a:r>
            <a:endParaRPr lang="en-US">
              <a:solidFill>
                <a:srgbClr val="FFFFFF"/>
              </a:solidFill>
            </a:endParaRPr>
          </a:p>
        </p:txBody>
      </p:sp>
      <p:sp>
        <p:nvSpPr>
          <p:cNvPr id="40" name="Arc 3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C4E8312-B18B-48BD-B5D7-22782AC563A9}"/>
              </a:ext>
            </a:extLst>
          </p:cNvPr>
          <p:cNvSpPr>
            <a:spLocks noGrp="1"/>
          </p:cNvSpPr>
          <p:nvPr>
            <p:ph idx="1"/>
          </p:nvPr>
        </p:nvSpPr>
        <p:spPr>
          <a:xfrm>
            <a:off x="4447308" y="591344"/>
            <a:ext cx="6906491" cy="5585619"/>
          </a:xfrm>
        </p:spPr>
        <p:txBody>
          <a:bodyPr anchor="ctr">
            <a:normAutofit/>
          </a:bodyPr>
          <a:lstStyle/>
          <a:p>
            <a:pPr marL="457200" lvl="1" indent="0">
              <a:buNone/>
            </a:pPr>
            <a:endParaRPr lang="en-US" b="0" i="0">
              <a:effectLst/>
              <a:latin typeface="Verdana" panose="020B0604030504040204" pitchFamily="34" charset="0"/>
            </a:endParaRPr>
          </a:p>
          <a:p>
            <a:pPr marL="457200" lvl="1" indent="0">
              <a:buNone/>
            </a:pPr>
            <a:endParaRPr lang="en-US" b="1">
              <a:latin typeface="Verdana" panose="020B0604030504040204" pitchFamily="34" charset="0"/>
            </a:endParaRPr>
          </a:p>
          <a:p>
            <a:pPr marL="457200" lvl="1" indent="0">
              <a:buNone/>
            </a:pPr>
            <a:r>
              <a:rPr lang="en-US" b="1" i="0">
                <a:effectLst/>
                <a:latin typeface="Verdana" panose="020B0604030504040204" pitchFamily="34" charset="0"/>
              </a:rPr>
              <a:t>“[T]o promote trauma responsive, culturally informed services for youth involved in the juvenile justice system that support the youths’ successful transition into adulthood and help them become responsible, thriving, and engaged members of their communities.” WIC 2200(b).</a:t>
            </a:r>
            <a:endParaRPr lang="en-US" b="1"/>
          </a:p>
        </p:txBody>
      </p:sp>
    </p:spTree>
    <p:extLst>
      <p:ext uri="{BB962C8B-B14F-4D97-AF65-F5344CB8AC3E}">
        <p14:creationId xmlns:p14="http://schemas.microsoft.com/office/powerpoint/2010/main" val="1125879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86834" y="1153572"/>
            <a:ext cx="3200400" cy="4461163"/>
          </a:xfrm>
        </p:spPr>
        <p:txBody>
          <a:bodyPr>
            <a:normAutofit/>
          </a:bodyPr>
          <a:lstStyle/>
          <a:p>
            <a:r>
              <a:rPr lang="en-US" b="1">
                <a:solidFill>
                  <a:srgbClr val="FFFFFF"/>
                </a:solidFill>
                <a:latin typeface="+mn-lt"/>
                <a:cs typeface="Arial" panose="020B0604020202020204" pitchFamily="34" charset="0"/>
              </a:rPr>
              <a:t>OYCR Mandates: Best Practices</a:t>
            </a:r>
            <a:endParaRPr lang="en-US" b="1">
              <a:solidFill>
                <a:srgbClr val="FFFFFF"/>
              </a:solidFill>
              <a:latin typeface="Arial" panose="020B0604020202020204" pitchFamily="34" charset="0"/>
              <a:cs typeface="Arial" panose="020B0604020202020204" pitchFamily="34" charset="0"/>
            </a:endParaRPr>
          </a:p>
        </p:txBody>
      </p:sp>
      <p:sp>
        <p:nvSpPr>
          <p:cNvPr id="36" name="Arc 3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447308" y="591344"/>
            <a:ext cx="6906491" cy="5585619"/>
          </a:xfrm>
        </p:spPr>
        <p:txBody>
          <a:bodyPr anchor="ctr">
            <a:normAutofit/>
          </a:bodyPr>
          <a:lstStyle/>
          <a:p>
            <a:r>
              <a:rPr lang="en-US" b="0" i="0">
                <a:effectLst/>
              </a:rPr>
              <a:t>“</a:t>
            </a:r>
            <a:r>
              <a:rPr lang="en-US" b="1" i="0">
                <a:effectLst/>
              </a:rPr>
              <a:t>Identify policy recommendations for improved outcomes and integrated programs and services to best support delinquent youth.” </a:t>
            </a:r>
            <a:r>
              <a:rPr lang="en-US" b="1"/>
              <a:t>WIC 2200(c)(2).</a:t>
            </a:r>
          </a:p>
          <a:p>
            <a:endParaRPr lang="en-US" b="1" i="0">
              <a:effectLst/>
            </a:endParaRPr>
          </a:p>
          <a:p>
            <a:r>
              <a:rPr lang="en-US" b="1" i="0">
                <a:effectLst/>
              </a:rPr>
              <a:t>Identify and disseminate best practices to help inform rehabilitative and restorative youth practices, including education, diversion, re-entry, religious and victims’ services.</a:t>
            </a:r>
            <a:r>
              <a:rPr lang="en-US" b="1"/>
              <a:t> WIC 2200(c)(2).</a:t>
            </a:r>
          </a:p>
          <a:p>
            <a:pPr marL="457200" lvl="1" indent="0">
              <a:buNone/>
            </a:pPr>
            <a:endParaRPr lang="en-US"/>
          </a:p>
        </p:txBody>
      </p:sp>
    </p:spTree>
    <p:extLst>
      <p:ext uri="{BB962C8B-B14F-4D97-AF65-F5344CB8AC3E}">
        <p14:creationId xmlns:p14="http://schemas.microsoft.com/office/powerpoint/2010/main" val="3571269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US" b="1">
                <a:solidFill>
                  <a:srgbClr val="FFFFFF"/>
                </a:solidFill>
                <a:latin typeface="+mn-lt"/>
                <a:cs typeface="Arial" panose="020B0604020202020204" pitchFamily="34" charset="0"/>
              </a:rPr>
              <a:t>OYCR Mandates: County Support</a:t>
            </a:r>
            <a:endParaRPr lang="en-US" b="1">
              <a:solidFill>
                <a:srgbClr val="FFFFFF"/>
              </a:solidFill>
              <a:latin typeface="Arial" panose="020B0604020202020204" pitchFamily="34" charset="0"/>
              <a:cs typeface="Arial" panose="020B0604020202020204" pitchFamily="34" charset="0"/>
            </a:endParaRP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pPr marL="457200" lvl="1" indent="0">
              <a:buNone/>
            </a:pPr>
            <a:endParaRPr lang="en-US"/>
          </a:p>
          <a:p>
            <a:r>
              <a:rPr lang="en-US" b="1"/>
              <a:t>Technical Assistance</a:t>
            </a:r>
          </a:p>
          <a:p>
            <a:pPr lvl="1"/>
            <a:r>
              <a:rPr lang="en-US" b="1" i="0">
                <a:effectLst/>
              </a:rPr>
              <a:t>“Provide technical assistance as requested to develop and expand local youth diversion opportunities to meet the varied needs of the delinquent youth population, including but not limited to sex offender, substance abuse, and mental health treatment.”</a:t>
            </a:r>
            <a:r>
              <a:rPr lang="en-US" b="1"/>
              <a:t> WIC 2200(c)(4).</a:t>
            </a:r>
          </a:p>
          <a:p>
            <a:pPr lvl="1"/>
            <a:endParaRPr lang="en-US"/>
          </a:p>
          <a:p>
            <a:pPr lvl="1"/>
            <a:endParaRPr lang="en-US"/>
          </a:p>
        </p:txBody>
      </p:sp>
    </p:spTree>
    <p:extLst>
      <p:ext uri="{BB962C8B-B14F-4D97-AF65-F5344CB8AC3E}">
        <p14:creationId xmlns:p14="http://schemas.microsoft.com/office/powerpoint/2010/main" val="4054067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86834" y="1153572"/>
            <a:ext cx="3200400" cy="4461163"/>
          </a:xfrm>
        </p:spPr>
        <p:txBody>
          <a:bodyPr>
            <a:normAutofit/>
          </a:bodyPr>
          <a:lstStyle/>
          <a:p>
            <a:r>
              <a:rPr lang="en-US" b="1">
                <a:solidFill>
                  <a:srgbClr val="FFFFFF"/>
                </a:solidFill>
                <a:latin typeface="+mn-lt"/>
                <a:cs typeface="Arial" panose="020B0604020202020204" pitchFamily="34" charset="0"/>
              </a:rPr>
              <a:t>OYCR Mandates: Data, Research, Reporting</a:t>
            </a:r>
            <a:endParaRPr lang="en-US" b="1">
              <a:solidFill>
                <a:srgbClr val="FFFFFF"/>
              </a:solidFill>
              <a:latin typeface="Arial" panose="020B0604020202020204" pitchFamily="34" charset="0"/>
              <a:cs typeface="Arial" panose="020B0604020202020204" pitchFamily="34"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447308" y="591344"/>
            <a:ext cx="6906491" cy="5585619"/>
          </a:xfrm>
        </p:spPr>
        <p:txBody>
          <a:bodyPr anchor="ctr">
            <a:normAutofit/>
          </a:bodyPr>
          <a:lstStyle/>
          <a:p>
            <a:endParaRPr lang="en-US" b="1" dirty="0"/>
          </a:p>
          <a:p>
            <a:r>
              <a:rPr lang="en-US" b="1" dirty="0"/>
              <a:t>“[D]</a:t>
            </a:r>
            <a:r>
              <a:rPr lang="en-US" b="1" dirty="0" err="1"/>
              <a:t>evelop</a:t>
            </a:r>
            <a:r>
              <a:rPr lang="en-US" b="1" dirty="0"/>
              <a:t> a report on youth outcomes in the juvenile justice system” based on updated JCPSS System. WIC 2200(c)(1).</a:t>
            </a:r>
          </a:p>
          <a:p>
            <a:pPr marL="0" indent="0">
              <a:buNone/>
            </a:pPr>
            <a:endParaRPr lang="en-US" b="1" dirty="0"/>
          </a:p>
          <a:p>
            <a:r>
              <a:rPr lang="en-US" b="1" i="0" dirty="0">
                <a:effectLst/>
              </a:rPr>
              <a:t>“[E]valuate the efficacy of local programs being utilized for realigned youth” and provide a report to the Governor and Legislature by July 1, 2025.” WIC 2200(e).</a:t>
            </a:r>
          </a:p>
          <a:p>
            <a:pPr marL="0" indent="0">
              <a:buNone/>
            </a:pPr>
            <a:endParaRPr lang="en-US" b="0" i="0" dirty="0">
              <a:effectLst/>
            </a:endParaRPr>
          </a:p>
        </p:txBody>
      </p:sp>
    </p:spTree>
    <p:extLst>
      <p:ext uri="{BB962C8B-B14F-4D97-AF65-F5344CB8AC3E}">
        <p14:creationId xmlns:p14="http://schemas.microsoft.com/office/powerpoint/2010/main" val="1515624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86834" y="1153572"/>
            <a:ext cx="3200400" cy="4461163"/>
          </a:xfrm>
        </p:spPr>
        <p:txBody>
          <a:bodyPr>
            <a:normAutofit/>
          </a:bodyPr>
          <a:lstStyle/>
          <a:p>
            <a:r>
              <a:rPr lang="en-US" b="1" dirty="0">
                <a:solidFill>
                  <a:srgbClr val="FFFFFF"/>
                </a:solidFill>
                <a:latin typeface="+mn-lt"/>
                <a:cs typeface="Arial" panose="020B0604020202020204" pitchFamily="34" charset="0"/>
              </a:rPr>
              <a:t>OYCR Mandates: JJRBG Plan Review</a:t>
            </a:r>
            <a:endParaRPr lang="en-US" b="1" dirty="0">
              <a:solidFill>
                <a:srgbClr val="FFFFFF"/>
              </a:solidFill>
              <a:latin typeface="Arial" panose="020B0604020202020204" pitchFamily="34" charset="0"/>
              <a:cs typeface="Arial" panose="020B0604020202020204" pitchFamily="34"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447308" y="591344"/>
            <a:ext cx="6906491" cy="5585619"/>
          </a:xfrm>
        </p:spPr>
        <p:txBody>
          <a:bodyPr anchor="ctr">
            <a:normAutofit/>
          </a:bodyPr>
          <a:lstStyle/>
          <a:p>
            <a:endParaRPr lang="en-US" b="1" dirty="0"/>
          </a:p>
          <a:p>
            <a:r>
              <a:rPr lang="en-US" dirty="0"/>
              <a:t>OYCR is responsible for accepting county plans establishing county eligibility for Juvenile Justice Realignment Block Grant funds</a:t>
            </a:r>
          </a:p>
          <a:p>
            <a:pPr marL="0" indent="0">
              <a:buNone/>
            </a:pPr>
            <a:endParaRPr lang="en-US" dirty="0"/>
          </a:p>
          <a:p>
            <a:r>
              <a:rPr lang="en-US" dirty="0"/>
              <a:t>OYCR’s summary report and all plans are available on the OYCR webpage: </a:t>
            </a:r>
            <a:r>
              <a:rPr lang="en-US" dirty="0">
                <a:hlinkClick r:id="rId2"/>
              </a:rPr>
              <a:t>https://www.chhs.ca.gov/oycr/</a:t>
            </a:r>
            <a:endParaRPr lang="en-US" dirty="0"/>
          </a:p>
          <a:p>
            <a:pPr marL="0" indent="0">
              <a:buNone/>
            </a:pPr>
            <a:endParaRPr lang="en-US" dirty="0"/>
          </a:p>
        </p:txBody>
      </p:sp>
    </p:spTree>
    <p:extLst>
      <p:ext uri="{BB962C8B-B14F-4D97-AF65-F5344CB8AC3E}">
        <p14:creationId xmlns:p14="http://schemas.microsoft.com/office/powerpoint/2010/main" val="3189854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86834" y="1153572"/>
            <a:ext cx="2812212" cy="4461163"/>
          </a:xfrm>
        </p:spPr>
        <p:txBody>
          <a:bodyPr>
            <a:normAutofit/>
          </a:bodyPr>
          <a:lstStyle/>
          <a:p>
            <a:r>
              <a:rPr lang="en-US" b="1">
                <a:solidFill>
                  <a:srgbClr val="FFFFFF"/>
                </a:solidFill>
                <a:latin typeface="+mn-lt"/>
                <a:cs typeface="Arial"/>
              </a:rPr>
              <a:t>OYCR Mandates: Ombuds   Division</a:t>
            </a:r>
            <a:endParaRPr lang="en-US" b="1">
              <a:solidFill>
                <a:srgbClr val="FFFFFF"/>
              </a:solidFill>
              <a:latin typeface="Arial"/>
              <a:cs typeface="Aria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447308" y="591344"/>
            <a:ext cx="6906491" cy="5585619"/>
          </a:xfrm>
        </p:spPr>
        <p:txBody>
          <a:bodyPr anchor="ctr">
            <a:normAutofit/>
          </a:bodyPr>
          <a:lstStyle/>
          <a:p>
            <a:pPr marL="0" indent="0">
              <a:buNone/>
            </a:pPr>
            <a:r>
              <a:rPr lang="en-US" sz="2200" b="1" dirty="0"/>
              <a:t>The ombudsperson has the authority to: </a:t>
            </a:r>
            <a:endParaRPr lang="en-US" dirty="0"/>
          </a:p>
          <a:p>
            <a:pPr fontAlgn="base"/>
            <a:r>
              <a:rPr lang="en-US" sz="2200" b="1" dirty="0"/>
              <a:t>Investigate</a:t>
            </a:r>
            <a:r>
              <a:rPr lang="en-US" sz="2200" b="1" i="0" dirty="0">
                <a:effectLst/>
              </a:rPr>
              <a:t> complaints</a:t>
            </a:r>
            <a:endParaRPr lang="en-US" sz="2200" b="1" dirty="0">
              <a:cs typeface="Calibri"/>
            </a:endParaRPr>
          </a:p>
          <a:p>
            <a:r>
              <a:rPr lang="en-US" sz="2200" b="1" dirty="0">
                <a:cs typeface="Calibri"/>
              </a:rPr>
              <a:t>Refer complaints to another body for investigation</a:t>
            </a:r>
            <a:endParaRPr lang="en-US" sz="2200" b="1" dirty="0"/>
          </a:p>
          <a:p>
            <a:r>
              <a:rPr lang="en-US" sz="2200" b="1" dirty="0"/>
              <a:t>Report to the legislature </a:t>
            </a:r>
            <a:endParaRPr lang="en-US" sz="2200" b="1" dirty="0">
              <a:ea typeface="+mn-lt"/>
              <a:cs typeface="+mn-lt"/>
            </a:endParaRPr>
          </a:p>
          <a:p>
            <a:r>
              <a:rPr lang="en-US" sz="2200" b="1" dirty="0">
                <a:ea typeface="+mn-lt"/>
                <a:cs typeface="+mn-lt"/>
              </a:rPr>
              <a:t>Disseminate information on youth rights</a:t>
            </a:r>
            <a:endParaRPr lang="en-US" sz="2200" b="1" i="0" dirty="0">
              <a:effectLst/>
              <a:ea typeface="+mn-lt"/>
              <a:cs typeface="+mn-lt"/>
            </a:endParaRPr>
          </a:p>
          <a:p>
            <a:pPr marL="0" indent="0">
              <a:buNone/>
            </a:pPr>
            <a:endParaRPr lang="en-US" sz="2200" b="1" dirty="0">
              <a:cs typeface="Calibri"/>
            </a:endParaRPr>
          </a:p>
          <a:p>
            <a:pPr marL="0" indent="0">
              <a:buNone/>
            </a:pPr>
            <a:r>
              <a:rPr lang="en-US" sz="2200" b="1" dirty="0">
                <a:cs typeface="Calibri"/>
              </a:rPr>
              <a:t>(with 48 hours notice)</a:t>
            </a:r>
          </a:p>
          <a:p>
            <a:r>
              <a:rPr lang="en-US" sz="2200" b="1" dirty="0">
                <a:cs typeface="Calibri"/>
              </a:rPr>
              <a:t>Access records (except protected personnel records)</a:t>
            </a:r>
            <a:endParaRPr lang="en-US" sz="2200" b="1" dirty="0"/>
          </a:p>
          <a:p>
            <a:r>
              <a:rPr lang="en-US" sz="2200" b="1" dirty="0">
                <a:cs typeface="Calibri"/>
              </a:rPr>
              <a:t>Meet confidentially with youth</a:t>
            </a:r>
            <a:endParaRPr lang="en-US" sz="2200" b="1" dirty="0"/>
          </a:p>
          <a:p>
            <a:r>
              <a:rPr lang="en-US" sz="2200" b="1" dirty="0">
                <a:cs typeface="Calibri" panose="020F0502020204030204"/>
              </a:rPr>
              <a:t>Visit facilities</a:t>
            </a:r>
          </a:p>
        </p:txBody>
      </p:sp>
    </p:spTree>
    <p:extLst>
      <p:ext uri="{BB962C8B-B14F-4D97-AF65-F5344CB8AC3E}">
        <p14:creationId xmlns:p14="http://schemas.microsoft.com/office/powerpoint/2010/main" val="314115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86834" y="1153572"/>
            <a:ext cx="2812212" cy="4461163"/>
          </a:xfrm>
        </p:spPr>
        <p:txBody>
          <a:bodyPr>
            <a:normAutofit/>
          </a:bodyPr>
          <a:lstStyle/>
          <a:p>
            <a:r>
              <a:rPr lang="en-US" b="1" dirty="0">
                <a:solidFill>
                  <a:srgbClr val="FFFFFF"/>
                </a:solidFill>
                <a:latin typeface="+mn-lt"/>
                <a:cs typeface="Arial"/>
              </a:rPr>
              <a:t>OYCR Updates: Ombuds   Division</a:t>
            </a:r>
            <a:endParaRPr lang="en-US" b="1" dirty="0">
              <a:solidFill>
                <a:srgbClr val="FFFFFF"/>
              </a:solidFill>
              <a:latin typeface="Arial"/>
              <a:cs typeface="Aria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447308" y="591344"/>
            <a:ext cx="6906491" cy="5585619"/>
          </a:xfrm>
        </p:spPr>
        <p:txBody>
          <a:bodyPr anchor="ctr">
            <a:normAutofit/>
          </a:bodyPr>
          <a:lstStyle/>
          <a:p>
            <a:r>
              <a:rPr lang="en-US" sz="2000" b="1" dirty="0">
                <a:latin typeface="Calibri" panose="020F0502020204030204" pitchFamily="34" charset="0"/>
                <a:cs typeface="Calibri" panose="020F0502020204030204" pitchFamily="34" charset="0"/>
              </a:rPr>
              <a:t>OYCR </a:t>
            </a:r>
            <a:r>
              <a:rPr lang="en-US" sz="2000" b="1" dirty="0" err="1">
                <a:latin typeface="Calibri" panose="020F0502020204030204" pitchFamily="34" charset="0"/>
                <a:cs typeface="Calibri" panose="020F0502020204030204" pitchFamily="34" charset="0"/>
              </a:rPr>
              <a:t>Ombudperson</a:t>
            </a:r>
            <a:r>
              <a:rPr lang="en-US" sz="2000" b="1" dirty="0">
                <a:latin typeface="Calibri" panose="020F0502020204030204" pitchFamily="34" charset="0"/>
                <a:cs typeface="Calibri" panose="020F0502020204030204" pitchFamily="34" charset="0"/>
              </a:rPr>
              <a:t>: Efrat </a:t>
            </a:r>
            <a:r>
              <a:rPr lang="en-US" sz="2000" b="1" dirty="0" err="1">
                <a:latin typeface="Calibri" panose="020F0502020204030204" pitchFamily="34" charset="0"/>
                <a:cs typeface="Calibri" panose="020F0502020204030204" pitchFamily="34" charset="0"/>
              </a:rPr>
              <a:t>Sharony</a:t>
            </a:r>
            <a:endParaRPr lang="en-US" sz="2000" b="1" dirty="0">
              <a:latin typeface="Calibri" panose="020F0502020204030204" pitchFamily="34" charset="0"/>
              <a:cs typeface="Calibri" panose="020F0502020204030204" pitchFamily="34" charset="0"/>
            </a:endParaRPr>
          </a:p>
          <a:p>
            <a:r>
              <a:rPr lang="en-US" sz="2000" b="1" dirty="0"/>
              <a:t>Ombudsperson </a:t>
            </a:r>
            <a:r>
              <a:rPr lang="en-US" sz="2000" b="1" dirty="0">
                <a:latin typeface="Calibri" panose="020F0502020204030204" pitchFamily="34" charset="0"/>
                <a:cs typeface="Calibri" panose="020F0502020204030204" pitchFamily="34" charset="0"/>
              </a:rPr>
              <a:t>hotline: 1-844-402-1880</a:t>
            </a:r>
          </a:p>
          <a:p>
            <a:r>
              <a:rPr lang="en-US" sz="2000" b="1" i="0" dirty="0">
                <a:solidFill>
                  <a:srgbClr val="000000"/>
                </a:solidFill>
                <a:effectLst/>
                <a:latin typeface="Calibri" panose="020F0502020204030204" pitchFamily="34" charset="0"/>
                <a:cs typeface="Calibri" panose="020F0502020204030204" pitchFamily="34" charset="0"/>
              </a:rPr>
              <a:t>Email: </a:t>
            </a:r>
            <a:r>
              <a:rPr lang="en-US" sz="2000" b="1" i="0" dirty="0">
                <a:solidFill>
                  <a:srgbClr val="000000"/>
                </a:solidFill>
                <a:effectLst/>
                <a:latin typeface="Calibri" panose="020F0502020204030204" pitchFamily="34" charset="0"/>
                <a:cs typeface="Calibri" panose="020F0502020204030204" pitchFamily="34" charset="0"/>
                <a:hlinkClick r:id="rId2"/>
              </a:rPr>
              <a:t>OYCRombuds@chhs.ca.gov</a:t>
            </a:r>
            <a:endParaRPr lang="en-US" sz="2000" b="1" dirty="0">
              <a:solidFill>
                <a:srgbClr val="000000"/>
              </a:solidFill>
              <a:latin typeface="Calibri" panose="020F0502020204030204" pitchFamily="34" charset="0"/>
              <a:cs typeface="Calibri" panose="020F0502020204030204" pitchFamily="34" charset="0"/>
            </a:endParaRPr>
          </a:p>
          <a:p>
            <a:r>
              <a:rPr lang="en-US" sz="2000" b="1" i="0" dirty="0">
                <a:solidFill>
                  <a:srgbClr val="000000"/>
                </a:solidFill>
                <a:effectLst/>
                <a:latin typeface="Calibri" panose="020F0502020204030204" pitchFamily="34" charset="0"/>
                <a:cs typeface="Calibri" panose="020F0502020204030204" pitchFamily="34" charset="0"/>
              </a:rPr>
              <a:t>Initial batch of posters have been mailed to Secure Treatment Facilities</a:t>
            </a:r>
          </a:p>
          <a:p>
            <a:r>
              <a:rPr lang="en-US" sz="2000" b="1" i="0" dirty="0">
                <a:solidFill>
                  <a:srgbClr val="000000"/>
                </a:solidFill>
                <a:effectLst/>
                <a:latin typeface="Calibri" panose="020F0502020204030204" pitchFamily="34" charset="0"/>
                <a:cs typeface="Calibri" panose="020F0502020204030204" pitchFamily="34" charset="0"/>
              </a:rPr>
              <a:t>Posters and brochures are being printed and will be maile</a:t>
            </a:r>
            <a:r>
              <a:rPr lang="en-US" sz="2000" b="1" dirty="0">
                <a:solidFill>
                  <a:srgbClr val="000000"/>
                </a:solidFill>
                <a:latin typeface="Calibri" panose="020F0502020204030204" pitchFamily="34" charset="0"/>
                <a:cs typeface="Calibri" panose="020F0502020204030204" pitchFamily="34" charset="0"/>
              </a:rPr>
              <a:t>d to all facilities this fall</a:t>
            </a:r>
          </a:p>
          <a:p>
            <a:r>
              <a:rPr lang="en-US" sz="2000" b="1" dirty="0">
                <a:solidFill>
                  <a:srgbClr val="000000"/>
                </a:solidFill>
                <a:latin typeface="Calibri" panose="020F0502020204030204" pitchFamily="34" charset="0"/>
                <a:cs typeface="Calibri" panose="020F0502020204030204" pitchFamily="34" charset="0"/>
              </a:rPr>
              <a:t>Electronic copies are available at chhs.ca.gov/</a:t>
            </a:r>
            <a:r>
              <a:rPr lang="en-US" sz="2000" b="1" dirty="0" err="1">
                <a:solidFill>
                  <a:srgbClr val="000000"/>
                </a:solidFill>
                <a:latin typeface="Calibri" panose="020F0502020204030204" pitchFamily="34" charset="0"/>
                <a:cs typeface="Calibri" panose="020F0502020204030204" pitchFamily="34" charset="0"/>
              </a:rPr>
              <a:t>oycr</a:t>
            </a:r>
            <a:endParaRPr lang="en-US" sz="2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8308759"/>
      </p:ext>
    </p:extLst>
  </p:cSld>
  <p:clrMapOvr>
    <a:masterClrMapping/>
  </p:clrMapOvr>
</p:sld>
</file>

<file path=ppt/theme/theme1.xml><?xml version="1.0" encoding="utf-8"?>
<a:theme xmlns:a="http://schemas.openxmlformats.org/drawingml/2006/main" name="Banded Design Blue 16x9">
  <a:themeElements>
    <a:clrScheme name="Banded_Design_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a:gsLst>
            <a:gs pos="0">
              <a:schemeClr val="phClr">
                <a:lumMod val="0"/>
                <a:lumOff val="100000"/>
              </a:schemeClr>
            </a:gs>
            <a:gs pos="72000">
              <a:schemeClr val="phClr"/>
            </a:gs>
            <a:gs pos="100000">
              <a:schemeClr val="phClr">
                <a:lumMod val="90000"/>
              </a:schemeClr>
            </a:gs>
          </a:gsLst>
          <a:lin ang="5400000" scaled="1"/>
        </a:gradFill>
        <a:gradFill flip="none" rotWithShape="1">
          <a:gsLst>
            <a:gs pos="32000">
              <a:schemeClr val="phClr"/>
            </a:gs>
            <a:gs pos="100000">
              <a:schemeClr val="phClr">
                <a:lumMod val="75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D9BC58958DAD44B9ABCACCEA4FF51DD" ma:contentTypeVersion="12" ma:contentTypeDescription="Create a new document." ma:contentTypeScope="" ma:versionID="8ee788e98b8f537ae6788610de04369d">
  <xsd:schema xmlns:xsd="http://www.w3.org/2001/XMLSchema" xmlns:xs="http://www.w3.org/2001/XMLSchema" xmlns:p="http://schemas.microsoft.com/office/2006/metadata/properties" xmlns:ns1="http://schemas.microsoft.com/sharepoint/v3" xmlns:ns3="14752d9a-5ffe-47a3-bbf3-d893ab1a8cb4" xmlns:ns4="88d1e83d-ff4c-4529-a2f2-bcc349f70a74" targetNamespace="http://schemas.microsoft.com/office/2006/metadata/properties" ma:root="true" ma:fieldsID="b815929625bdbf8ef24a426d4e2de31f" ns1:_="" ns3:_="" ns4:_="">
    <xsd:import namespace="http://schemas.microsoft.com/sharepoint/v3"/>
    <xsd:import namespace="14752d9a-5ffe-47a3-bbf3-d893ab1a8cb4"/>
    <xsd:import namespace="88d1e83d-ff4c-4529-a2f2-bcc349f70a7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1:_ip_UnifiedCompliancePolicyProperties" minOccurs="0"/>
                <xsd:element ref="ns1:_ip_UnifiedCompliancePolicyUIAction" minOccurs="0"/>
                <xsd:element ref="ns4:MediaServiceAutoTags" minOccurs="0"/>
                <xsd:element ref="ns4:MediaServiceOCR" minOccurs="0"/>
                <xsd:element ref="ns4:MediaServiceGenerationTime" minOccurs="0"/>
                <xsd:element ref="ns4:MediaServiceEventHashCode"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752d9a-5ffe-47a3-bbf3-d893ab1a8cb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8d1e83d-ff4c-4529-a2f2-bcc349f70a7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2D60FB-0864-4AC3-BDB5-7738C0167983}">
  <ds:schemaRefs>
    <ds:schemaRef ds:uri="14752d9a-5ffe-47a3-bbf3-d893ab1a8cb4"/>
    <ds:schemaRef ds:uri="88d1e83d-ff4c-4529-a2f2-bcc349f70a7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DE92C46-449D-4678-A508-7EBB5FE8AC8A}">
  <ds:schemaRefs>
    <ds:schemaRef ds:uri="14752d9a-5ffe-47a3-bbf3-d893ab1a8cb4"/>
    <ds:schemaRef ds:uri="88d1e83d-ff4c-4529-a2f2-bcc349f70a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05EB467-EA91-4E8F-8A11-97384C0162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192</TotalTime>
  <Words>1496</Words>
  <Application>Microsoft Office PowerPoint</Application>
  <PresentationFormat>Widescreen</PresentationFormat>
  <Paragraphs>149</Paragraphs>
  <Slides>23</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Arial</vt:lpstr>
      <vt:lpstr>Calibri</vt:lpstr>
      <vt:lpstr>Calibri Light</vt:lpstr>
      <vt:lpstr>Corbel</vt:lpstr>
      <vt:lpstr>Euphemia</vt:lpstr>
      <vt:lpstr>Symbol</vt:lpstr>
      <vt:lpstr>Verdana</vt:lpstr>
      <vt:lpstr>Wingdings</vt:lpstr>
      <vt:lpstr>Banded Design Blue 16x9</vt:lpstr>
      <vt:lpstr>2_Office Theme</vt:lpstr>
      <vt:lpstr>PowerPoint Presentation</vt:lpstr>
      <vt:lpstr>    Office of Youth &amp; Community Restoration (OYCR)   Mission and Mandates </vt:lpstr>
      <vt:lpstr>OYCR Mission</vt:lpstr>
      <vt:lpstr>OYCR Mandates: Best Practices</vt:lpstr>
      <vt:lpstr>OYCR Mandates: County Support</vt:lpstr>
      <vt:lpstr>OYCR Mandates: Data, Research, Reporting</vt:lpstr>
      <vt:lpstr>OYCR Mandates: JJRBG Plan Review</vt:lpstr>
      <vt:lpstr>OYCR Mandates: Ombuds   Division</vt:lpstr>
      <vt:lpstr>OYCR Updates: Ombuds   Division</vt:lpstr>
      <vt:lpstr>BSCC and Juvenile Justice</vt:lpstr>
      <vt:lpstr>Board of State and Community Corrections</vt:lpstr>
      <vt:lpstr>Board of State and Community Corrections</vt:lpstr>
      <vt:lpstr>PowerPoint Presentation</vt:lpstr>
      <vt:lpstr>Grant Programs</vt:lpstr>
      <vt:lpstr>Juvenile Grants - concurrence and movement to OYCR</vt:lpstr>
      <vt:lpstr>Facilities Standards and Operations (FSO)</vt:lpstr>
      <vt:lpstr>Facilities Standards and Operations (FSO)</vt:lpstr>
      <vt:lpstr>OYCR/BSCC Overlapping Authority: OYCR  Concurrence on Juvenile Grants</vt:lpstr>
      <vt:lpstr>OYCR/BSCC Overlapping Authority:  OYCR Concurrence on Facility Standard Regulations</vt:lpstr>
      <vt:lpstr>PowerPoint Presentation</vt:lpstr>
      <vt:lpstr>OYCR/BSCC   BSCC Field Reps v. OYCR County Liaison</vt:lpstr>
      <vt:lpstr>OYCR/BSCC   BSCC Field Reps v. OYCR County Liaison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Project Plan</dc:title>
  <dc:creator>Sanders, Kally@BSCC</dc:creator>
  <cp:lastModifiedBy>Lwin, Adam@BSCC</cp:lastModifiedBy>
  <cp:revision>16</cp:revision>
  <dcterms:created xsi:type="dcterms:W3CDTF">2013-12-03T00:43:53Z</dcterms:created>
  <dcterms:modified xsi:type="dcterms:W3CDTF">2022-12-01T00:56:21Z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0x0101008D9BC58958DAD44B9ABCACCEA4FF51DD</vt:lpwstr>
  </property>
</Properties>
</file>