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87" r:id="rId3"/>
  </p:sldMasterIdLst>
  <p:notesMasterIdLst>
    <p:notesMasterId r:id="rId76"/>
  </p:notesMasterIdLst>
  <p:sldIdLst>
    <p:sldId id="299" r:id="rId4"/>
    <p:sldId id="346" r:id="rId5"/>
    <p:sldId id="369" r:id="rId6"/>
    <p:sldId id="382" r:id="rId7"/>
    <p:sldId id="433" r:id="rId8"/>
    <p:sldId id="267" r:id="rId9"/>
    <p:sldId id="307" r:id="rId10"/>
    <p:sldId id="455" r:id="rId11"/>
    <p:sldId id="368" r:id="rId12"/>
    <p:sldId id="333" r:id="rId13"/>
    <p:sldId id="434" r:id="rId14"/>
    <p:sldId id="388" r:id="rId15"/>
    <p:sldId id="435" r:id="rId16"/>
    <p:sldId id="458" r:id="rId17"/>
    <p:sldId id="459" r:id="rId18"/>
    <p:sldId id="371" r:id="rId19"/>
    <p:sldId id="375" r:id="rId20"/>
    <p:sldId id="373" r:id="rId21"/>
    <p:sldId id="436" r:id="rId22"/>
    <p:sldId id="454" r:id="rId23"/>
    <p:sldId id="440" r:id="rId24"/>
    <p:sldId id="437" r:id="rId25"/>
    <p:sldId id="316" r:id="rId26"/>
    <p:sldId id="389" r:id="rId27"/>
    <p:sldId id="442" r:id="rId28"/>
    <p:sldId id="441" r:id="rId29"/>
    <p:sldId id="443" r:id="rId30"/>
    <p:sldId id="336" r:id="rId31"/>
    <p:sldId id="444" r:id="rId32"/>
    <p:sldId id="337" r:id="rId33"/>
    <p:sldId id="323" r:id="rId34"/>
    <p:sldId id="448" r:id="rId35"/>
    <p:sldId id="310" r:id="rId36"/>
    <p:sldId id="338" r:id="rId37"/>
    <p:sldId id="391" r:id="rId38"/>
    <p:sldId id="449" r:id="rId39"/>
    <p:sldId id="446" r:id="rId40"/>
    <p:sldId id="358" r:id="rId41"/>
    <p:sldId id="360" r:id="rId42"/>
    <p:sldId id="344" r:id="rId43"/>
    <p:sldId id="398" r:id="rId44"/>
    <p:sldId id="390" r:id="rId45"/>
    <p:sldId id="451" r:id="rId46"/>
    <p:sldId id="452" r:id="rId47"/>
    <p:sldId id="399" r:id="rId48"/>
    <p:sldId id="351" r:id="rId49"/>
    <p:sldId id="400" r:id="rId50"/>
    <p:sldId id="412" r:id="rId51"/>
    <p:sldId id="456" r:id="rId52"/>
    <p:sldId id="414" r:id="rId53"/>
    <p:sldId id="415" r:id="rId54"/>
    <p:sldId id="416" r:id="rId55"/>
    <p:sldId id="417" r:id="rId56"/>
    <p:sldId id="419" r:id="rId57"/>
    <p:sldId id="420" r:id="rId58"/>
    <p:sldId id="421" r:id="rId59"/>
    <p:sldId id="424" r:id="rId60"/>
    <p:sldId id="425" r:id="rId61"/>
    <p:sldId id="426" r:id="rId62"/>
    <p:sldId id="427" r:id="rId63"/>
    <p:sldId id="410" r:id="rId64"/>
    <p:sldId id="422" r:id="rId65"/>
    <p:sldId id="457" r:id="rId66"/>
    <p:sldId id="401" r:id="rId67"/>
    <p:sldId id="393" r:id="rId68"/>
    <p:sldId id="453" r:id="rId69"/>
    <p:sldId id="355" r:id="rId70"/>
    <p:sldId id="404" r:id="rId71"/>
    <p:sldId id="341" r:id="rId72"/>
    <p:sldId id="339" r:id="rId73"/>
    <p:sldId id="407" r:id="rId74"/>
    <p:sldId id="406" r:id="rId75"/>
  </p:sldIdLst>
  <p:sldSz cx="9144000" cy="6858000" type="screen4x3"/>
  <p:notesSz cx="7010400" cy="9296400"/>
  <p:custDataLst>
    <p:tags r:id="rId77"/>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E3C78"/>
    <a:srgbClr val="CC9900"/>
    <a:srgbClr val="000000"/>
    <a:srgbClr val="C1DDC6"/>
    <a:srgbClr val="FFCC99"/>
    <a:srgbClr val="FFCC00"/>
    <a:srgbClr val="14285A"/>
    <a:srgbClr val="FFCC66"/>
    <a:srgbClr val="CC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60" autoAdjust="0"/>
    <p:restoredTop sz="94637" autoAdjust="0"/>
  </p:normalViewPr>
  <p:slideViewPr>
    <p:cSldViewPr>
      <p:cViewPr varScale="1">
        <p:scale>
          <a:sx n="72" d="100"/>
          <a:sy n="72" d="100"/>
        </p:scale>
        <p:origin x="1446"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82" Type="http://schemas.microsoft.com/office/2015/10/relationships/revisionInfo" Target="revisionInfo.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heme" Target="theme/theme1.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1.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lvl1pPr defTabSz="931365" eaLnBrk="0" hangingPunct="0">
              <a:defRPr sz="1200">
                <a:latin typeface="Times New Roman" pitchFamily="18" charset="0"/>
              </a:defRPr>
            </a:lvl1pPr>
          </a:lstStyle>
          <a:p>
            <a:endParaRPr lang="en-US"/>
          </a:p>
        </p:txBody>
      </p:sp>
      <p:sp>
        <p:nvSpPr>
          <p:cNvPr id="2057" name="Rectangle 9"/>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8" name="Rectangle 10"/>
          <p:cNvSpPr>
            <a:spLocks noGrp="1" noChangeArrowheads="1"/>
          </p:cNvSpPr>
          <p:nvPr>
            <p:ph type="body" sz="quarter" idx="3"/>
          </p:nvPr>
        </p:nvSpPr>
        <p:spPr bwMode="auto">
          <a:xfrm>
            <a:off x="933974" y="4416108"/>
            <a:ext cx="5142455" cy="418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9" name="Rectangle 11"/>
          <p:cNvSpPr>
            <a:spLocks noGrp="1" noChangeArrowheads="1"/>
          </p:cNvSpPr>
          <p:nvPr>
            <p:ph type="dt" idx="1"/>
          </p:nvPr>
        </p:nvSpPr>
        <p:spPr bwMode="auto">
          <a:xfrm>
            <a:off x="3972987" y="0"/>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lvl1pPr algn="r" defTabSz="931365" eaLnBrk="0" hangingPunct="0">
              <a:defRPr sz="1200">
                <a:latin typeface="Times New Roman" pitchFamily="18" charset="0"/>
              </a:defRPr>
            </a:lvl1pPr>
          </a:lstStyle>
          <a:p>
            <a:endParaRPr lang="en-US"/>
          </a:p>
        </p:txBody>
      </p:sp>
      <p:sp>
        <p:nvSpPr>
          <p:cNvPr id="2060" name="Rectangle 12"/>
          <p:cNvSpPr>
            <a:spLocks noGrp="1" noChangeArrowheads="1"/>
          </p:cNvSpPr>
          <p:nvPr>
            <p:ph type="ftr" sz="quarter" idx="4"/>
          </p:nvPr>
        </p:nvSpPr>
        <p:spPr bwMode="auto">
          <a:xfrm>
            <a:off x="0" y="8832216"/>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b" anchorCtr="0" compatLnSpc="1">
            <a:prstTxWarp prst="textNoShape">
              <a:avLst/>
            </a:prstTxWarp>
          </a:bodyPr>
          <a:lstStyle>
            <a:lvl1pPr defTabSz="931365" eaLnBrk="0" hangingPunct="0">
              <a:defRPr sz="1200">
                <a:latin typeface="Times New Roman" pitchFamily="18" charset="0"/>
              </a:defRPr>
            </a:lvl1pPr>
          </a:lstStyle>
          <a:p>
            <a:endParaRPr lang="en-US"/>
          </a:p>
        </p:txBody>
      </p:sp>
      <p:sp>
        <p:nvSpPr>
          <p:cNvPr id="2061" name="Rectangle 13"/>
          <p:cNvSpPr>
            <a:spLocks noGrp="1" noChangeArrowheads="1"/>
          </p:cNvSpPr>
          <p:nvPr>
            <p:ph type="sldNum" sz="quarter" idx="5"/>
          </p:nvPr>
        </p:nvSpPr>
        <p:spPr bwMode="auto">
          <a:xfrm>
            <a:off x="3972987" y="8832216"/>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b" anchorCtr="0" compatLnSpc="1">
            <a:prstTxWarp prst="textNoShape">
              <a:avLst/>
            </a:prstTxWarp>
          </a:bodyPr>
          <a:lstStyle>
            <a:lvl1pPr algn="r" defTabSz="931365" eaLnBrk="0" hangingPunct="0">
              <a:defRPr sz="1200">
                <a:latin typeface="Times New Roman" pitchFamily="18" charset="0"/>
              </a:defRPr>
            </a:lvl1pPr>
          </a:lstStyle>
          <a:p>
            <a:fld id="{C5AD84BD-B57F-44ED-B432-012949432F91}" type="slidenum">
              <a:rPr lang="en-US"/>
              <a:pPr/>
              <a:t>‹#›</a:t>
            </a:fld>
            <a:endParaRPr lang="en-US"/>
          </a:p>
        </p:txBody>
      </p:sp>
    </p:spTree>
    <p:extLst>
      <p:ext uri="{BB962C8B-B14F-4D97-AF65-F5344CB8AC3E}">
        <p14:creationId xmlns:p14="http://schemas.microsoft.com/office/powerpoint/2010/main" val="3480004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D84BD-B57F-44ED-B432-012949432F91}" type="slidenum">
              <a:rPr lang="en-US" smtClean="0"/>
              <a:pPr/>
              <a:t>1</a:t>
            </a:fld>
            <a:endParaRPr lang="en-US"/>
          </a:p>
        </p:txBody>
      </p:sp>
    </p:spTree>
    <p:extLst>
      <p:ext uri="{BB962C8B-B14F-4D97-AF65-F5344CB8AC3E}">
        <p14:creationId xmlns:p14="http://schemas.microsoft.com/office/powerpoint/2010/main" val="183933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10</a:t>
            </a:fld>
            <a:endParaRPr lang="en-US"/>
          </a:p>
        </p:txBody>
      </p:sp>
      <p:sp>
        <p:nvSpPr>
          <p:cNvPr id="5" name="Notes Placeholder 4">
            <a:extLst>
              <a:ext uri="{FF2B5EF4-FFF2-40B4-BE49-F238E27FC236}">
                <a16:creationId xmlns:a16="http://schemas.microsoft.com/office/drawing/2014/main" id="{EC9500A3-EDEF-47F9-90FD-FCD9EACDE68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29828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11</a:t>
            </a:fld>
            <a:endParaRPr lang="en-US"/>
          </a:p>
        </p:txBody>
      </p:sp>
      <p:sp>
        <p:nvSpPr>
          <p:cNvPr id="5" name="Notes Placeholder 4">
            <a:extLst>
              <a:ext uri="{FF2B5EF4-FFF2-40B4-BE49-F238E27FC236}">
                <a16:creationId xmlns:a16="http://schemas.microsoft.com/office/drawing/2014/main" id="{D3D487D6-B527-4037-AB8D-D7EEAB67948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176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12</a:t>
            </a:fld>
            <a:endParaRPr lang="en-US"/>
          </a:p>
        </p:txBody>
      </p:sp>
      <p:sp>
        <p:nvSpPr>
          <p:cNvPr id="5" name="Notes Placeholder 4">
            <a:extLst>
              <a:ext uri="{FF2B5EF4-FFF2-40B4-BE49-F238E27FC236}">
                <a16:creationId xmlns:a16="http://schemas.microsoft.com/office/drawing/2014/main" id="{E11394AC-7AB8-4C26-BC33-CB23960055C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15471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13</a:t>
            </a:fld>
            <a:endParaRPr lang="en-US"/>
          </a:p>
        </p:txBody>
      </p:sp>
      <p:sp>
        <p:nvSpPr>
          <p:cNvPr id="5" name="Notes Placeholder 4">
            <a:extLst>
              <a:ext uri="{FF2B5EF4-FFF2-40B4-BE49-F238E27FC236}">
                <a16:creationId xmlns:a16="http://schemas.microsoft.com/office/drawing/2014/main" id="{F4621AB5-F02F-455F-8F2E-743A47145288}"/>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25128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1365" rtl="0" eaLnBrk="0" fontAlgn="base" latinLnBrk="0" hangingPunct="0">
              <a:lnSpc>
                <a:spcPct val="100000"/>
              </a:lnSpc>
              <a:spcBef>
                <a:spcPct val="0"/>
              </a:spcBef>
              <a:spcAft>
                <a:spcPct val="0"/>
              </a:spcAft>
              <a:buClrTx/>
              <a:buSzTx/>
              <a:buFontTx/>
              <a:buNone/>
              <a:tabLst/>
              <a:defRPr/>
            </a:pPr>
            <a:fld id="{61557231-13C1-4642-9125-7E19D027C8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365"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42730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485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365" rtl="0" eaLnBrk="0" fontAlgn="base" latinLnBrk="0" hangingPunct="0">
              <a:lnSpc>
                <a:spcPct val="100000"/>
              </a:lnSpc>
              <a:spcBef>
                <a:spcPct val="0"/>
              </a:spcBef>
              <a:spcAft>
                <a:spcPct val="0"/>
              </a:spcAft>
              <a:buClrTx/>
              <a:buSzTx/>
              <a:buFontTx/>
              <a:buNone/>
              <a:tabLst/>
              <a:defRPr/>
            </a:pPr>
            <a:fld id="{61557231-13C1-4642-9125-7E19D027C8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365"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11774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16</a:t>
            </a:fld>
            <a:endParaRPr lang="en-US"/>
          </a:p>
        </p:txBody>
      </p:sp>
      <p:sp>
        <p:nvSpPr>
          <p:cNvPr id="5" name="Notes Placeholder 4">
            <a:extLst>
              <a:ext uri="{FF2B5EF4-FFF2-40B4-BE49-F238E27FC236}">
                <a16:creationId xmlns:a16="http://schemas.microsoft.com/office/drawing/2014/main" id="{098BCE8D-73B3-4CF9-AB9A-820903A2CE2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82225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endParaRPr lang="en-US" kern="0" dirty="0">
              <a:latin typeface="Arial" panose="020B0604020202020204" pitchFamily="34" charset="0"/>
              <a:cs typeface="Arial" panose="020B0604020202020204" pitchFamily="34" charset="0"/>
            </a:endParaRPr>
          </a:p>
          <a:p>
            <a:pPr>
              <a:buFont typeface="Wingdings" panose="05000000000000000000" pitchFamily="2" charset="2"/>
              <a:buChar char="v"/>
            </a:pPr>
            <a:endParaRPr lang="en-US" kern="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1557231-13C1-4642-9125-7E19D027C8CD}" type="slidenum">
              <a:rPr lang="en-US" smtClean="0"/>
              <a:t>17</a:t>
            </a:fld>
            <a:endParaRPr lang="en-US"/>
          </a:p>
        </p:txBody>
      </p:sp>
    </p:spTree>
    <p:extLst>
      <p:ext uri="{BB962C8B-B14F-4D97-AF65-F5344CB8AC3E}">
        <p14:creationId xmlns:p14="http://schemas.microsoft.com/office/powerpoint/2010/main" val="1824739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4850"/>
            <a:ext cx="4648200" cy="3486150"/>
          </a:xfrm>
        </p:spPr>
      </p:sp>
      <p:sp>
        <p:nvSpPr>
          <p:cNvPr id="4" name="Slide Number Placeholder 3"/>
          <p:cNvSpPr>
            <a:spLocks noGrp="1"/>
          </p:cNvSpPr>
          <p:nvPr>
            <p:ph type="sldNum" sz="quarter" idx="10"/>
          </p:nvPr>
        </p:nvSpPr>
        <p:spPr/>
        <p:txBody>
          <a:bodyPr/>
          <a:lstStyle/>
          <a:p>
            <a:fld id="{61557231-13C1-4642-9125-7E19D027C8CD}" type="slidenum">
              <a:rPr lang="en-US" smtClean="0"/>
              <a:t>18</a:t>
            </a:fld>
            <a:endParaRPr lang="en-US"/>
          </a:p>
        </p:txBody>
      </p:sp>
      <p:sp>
        <p:nvSpPr>
          <p:cNvPr id="5" name="Notes Placeholder 4">
            <a:extLst>
              <a:ext uri="{FF2B5EF4-FFF2-40B4-BE49-F238E27FC236}">
                <a16:creationId xmlns:a16="http://schemas.microsoft.com/office/drawing/2014/main" id="{2A741012-7D03-475A-8FCF-BA4CF4D3662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19856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485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19</a:t>
            </a:fld>
            <a:endParaRPr lang="en-US"/>
          </a:p>
        </p:txBody>
      </p:sp>
    </p:spTree>
    <p:extLst>
      <p:ext uri="{BB962C8B-B14F-4D97-AF65-F5344CB8AC3E}">
        <p14:creationId xmlns:p14="http://schemas.microsoft.com/office/powerpoint/2010/main" val="90770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2</a:t>
            </a:fld>
            <a:endParaRPr lang="en-US"/>
          </a:p>
        </p:txBody>
      </p:sp>
      <p:sp>
        <p:nvSpPr>
          <p:cNvPr id="5" name="Notes Placeholder 4">
            <a:extLst>
              <a:ext uri="{FF2B5EF4-FFF2-40B4-BE49-F238E27FC236}">
                <a16:creationId xmlns:a16="http://schemas.microsoft.com/office/drawing/2014/main" id="{BE1ED1A1-47F8-4257-8758-34C025111B2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3187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485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20</a:t>
            </a:fld>
            <a:endParaRPr lang="en-US"/>
          </a:p>
        </p:txBody>
      </p:sp>
    </p:spTree>
    <p:extLst>
      <p:ext uri="{BB962C8B-B14F-4D97-AF65-F5344CB8AC3E}">
        <p14:creationId xmlns:p14="http://schemas.microsoft.com/office/powerpoint/2010/main" val="176966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485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21</a:t>
            </a:fld>
            <a:endParaRPr lang="en-US"/>
          </a:p>
        </p:txBody>
      </p:sp>
    </p:spTree>
    <p:extLst>
      <p:ext uri="{BB962C8B-B14F-4D97-AF65-F5344CB8AC3E}">
        <p14:creationId xmlns:p14="http://schemas.microsoft.com/office/powerpoint/2010/main" val="1793236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485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22</a:t>
            </a:fld>
            <a:endParaRPr lang="en-US"/>
          </a:p>
        </p:txBody>
      </p:sp>
    </p:spTree>
    <p:extLst>
      <p:ext uri="{BB962C8B-B14F-4D97-AF65-F5344CB8AC3E}">
        <p14:creationId xmlns:p14="http://schemas.microsoft.com/office/powerpoint/2010/main" val="3380475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23</a:t>
            </a:fld>
            <a:endParaRPr lang="en-US"/>
          </a:p>
        </p:txBody>
      </p:sp>
      <p:sp>
        <p:nvSpPr>
          <p:cNvPr id="5" name="Notes Placeholder 4">
            <a:extLst>
              <a:ext uri="{FF2B5EF4-FFF2-40B4-BE49-F238E27FC236}">
                <a16:creationId xmlns:a16="http://schemas.microsoft.com/office/drawing/2014/main" id="{457BB13A-C589-4342-901E-1C0D79C9EFF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090825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57231-13C1-4642-9125-7E19D027C8CD}" type="slidenum">
              <a:rPr lang="en-US" smtClean="0"/>
              <a:t>24</a:t>
            </a:fld>
            <a:endParaRPr lang="en-US"/>
          </a:p>
        </p:txBody>
      </p:sp>
    </p:spTree>
    <p:extLst>
      <p:ext uri="{BB962C8B-B14F-4D97-AF65-F5344CB8AC3E}">
        <p14:creationId xmlns:p14="http://schemas.microsoft.com/office/powerpoint/2010/main" val="1073372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25</a:t>
            </a:fld>
            <a:endParaRPr lang="en-US"/>
          </a:p>
        </p:txBody>
      </p:sp>
      <p:sp>
        <p:nvSpPr>
          <p:cNvPr id="5" name="Notes Placeholder 4">
            <a:extLst>
              <a:ext uri="{FF2B5EF4-FFF2-40B4-BE49-F238E27FC236}">
                <a16:creationId xmlns:a16="http://schemas.microsoft.com/office/drawing/2014/main" id="{EDED8E90-A699-4BB2-87F1-A743D7EB9F2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88676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26</a:t>
            </a:fld>
            <a:endParaRPr lang="en-US"/>
          </a:p>
        </p:txBody>
      </p:sp>
      <p:sp>
        <p:nvSpPr>
          <p:cNvPr id="5" name="Notes Placeholder 4">
            <a:extLst>
              <a:ext uri="{FF2B5EF4-FFF2-40B4-BE49-F238E27FC236}">
                <a16:creationId xmlns:a16="http://schemas.microsoft.com/office/drawing/2014/main" id="{F64B54C4-3225-4E9A-A979-C9E0F3AA73D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167055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27</a:t>
            </a:fld>
            <a:endParaRPr lang="en-US" dirty="0"/>
          </a:p>
        </p:txBody>
      </p:sp>
      <p:sp>
        <p:nvSpPr>
          <p:cNvPr id="5" name="Notes Placeholder 4">
            <a:extLst>
              <a:ext uri="{FF2B5EF4-FFF2-40B4-BE49-F238E27FC236}">
                <a16:creationId xmlns:a16="http://schemas.microsoft.com/office/drawing/2014/main" id="{BBCF9592-E835-4FB9-93BC-3E3E950E183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54932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28</a:t>
            </a:fld>
            <a:endParaRPr lang="en-US" dirty="0"/>
          </a:p>
        </p:txBody>
      </p:sp>
      <p:sp>
        <p:nvSpPr>
          <p:cNvPr id="5" name="Notes Placeholder 4">
            <a:extLst>
              <a:ext uri="{FF2B5EF4-FFF2-40B4-BE49-F238E27FC236}">
                <a16:creationId xmlns:a16="http://schemas.microsoft.com/office/drawing/2014/main" id="{79F740B9-AD30-4235-94A0-ADCE30B2E9E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829277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29</a:t>
            </a:fld>
            <a:endParaRPr lang="en-US" dirty="0"/>
          </a:p>
        </p:txBody>
      </p:sp>
      <p:sp>
        <p:nvSpPr>
          <p:cNvPr id="5" name="Notes Placeholder 4">
            <a:extLst>
              <a:ext uri="{FF2B5EF4-FFF2-40B4-BE49-F238E27FC236}">
                <a16:creationId xmlns:a16="http://schemas.microsoft.com/office/drawing/2014/main" id="{E89B3340-0AB9-4E34-AD6B-525D65E2713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75095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3</a:t>
            </a:fld>
            <a:endParaRPr lang="en-US"/>
          </a:p>
        </p:txBody>
      </p:sp>
      <p:sp>
        <p:nvSpPr>
          <p:cNvPr id="5" name="Notes Placeholder 4">
            <a:extLst>
              <a:ext uri="{FF2B5EF4-FFF2-40B4-BE49-F238E27FC236}">
                <a16:creationId xmlns:a16="http://schemas.microsoft.com/office/drawing/2014/main" id="{1CF26AC5-D96A-4230-A209-C284F079BE0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1037294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30</a:t>
            </a:fld>
            <a:endParaRPr lang="en-US"/>
          </a:p>
        </p:txBody>
      </p:sp>
      <p:sp>
        <p:nvSpPr>
          <p:cNvPr id="5" name="Notes Placeholder 4">
            <a:extLst>
              <a:ext uri="{FF2B5EF4-FFF2-40B4-BE49-F238E27FC236}">
                <a16:creationId xmlns:a16="http://schemas.microsoft.com/office/drawing/2014/main" id="{6A3B84B7-08F5-461A-A39A-F6223094A7C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657578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44">
              <a:defRPr sz="2400">
                <a:solidFill>
                  <a:schemeClr val="tx1"/>
                </a:solidFill>
                <a:latin typeface="Arial" panose="020B0604020202020204" pitchFamily="34" charset="0"/>
              </a:defRPr>
            </a:lvl1pPr>
            <a:lvl2pPr marL="746592" indent="-287151" defTabSz="931644">
              <a:defRPr sz="2400">
                <a:solidFill>
                  <a:schemeClr val="tx1"/>
                </a:solidFill>
                <a:latin typeface="Arial" panose="020B0604020202020204" pitchFamily="34" charset="0"/>
              </a:defRPr>
            </a:lvl2pPr>
            <a:lvl3pPr marL="1148602" indent="-229721" defTabSz="931644">
              <a:defRPr sz="2400">
                <a:solidFill>
                  <a:schemeClr val="tx1"/>
                </a:solidFill>
                <a:latin typeface="Arial" panose="020B0604020202020204" pitchFamily="34" charset="0"/>
              </a:defRPr>
            </a:lvl3pPr>
            <a:lvl4pPr marL="1608043" indent="-229721" defTabSz="931644">
              <a:defRPr sz="2400">
                <a:solidFill>
                  <a:schemeClr val="tx1"/>
                </a:solidFill>
                <a:latin typeface="Arial" panose="020B0604020202020204" pitchFamily="34" charset="0"/>
              </a:defRPr>
            </a:lvl4pPr>
            <a:lvl5pPr marL="2067484" indent="-229721" defTabSz="931644">
              <a:defRPr sz="2400">
                <a:solidFill>
                  <a:schemeClr val="tx1"/>
                </a:solidFill>
                <a:latin typeface="Arial" panose="020B0604020202020204" pitchFamily="34" charset="0"/>
              </a:defRPr>
            </a:lvl5pPr>
            <a:lvl6pPr marL="2526925" indent="-229721" defTabSz="931644" eaLnBrk="0" fontAlgn="base" hangingPunct="0">
              <a:spcBef>
                <a:spcPct val="0"/>
              </a:spcBef>
              <a:spcAft>
                <a:spcPct val="0"/>
              </a:spcAft>
              <a:defRPr sz="2400">
                <a:solidFill>
                  <a:schemeClr val="tx1"/>
                </a:solidFill>
                <a:latin typeface="Arial" panose="020B0604020202020204" pitchFamily="34" charset="0"/>
              </a:defRPr>
            </a:lvl6pPr>
            <a:lvl7pPr marL="2986366" indent="-229721" defTabSz="931644" eaLnBrk="0" fontAlgn="base" hangingPunct="0">
              <a:spcBef>
                <a:spcPct val="0"/>
              </a:spcBef>
              <a:spcAft>
                <a:spcPct val="0"/>
              </a:spcAft>
              <a:defRPr sz="2400">
                <a:solidFill>
                  <a:schemeClr val="tx1"/>
                </a:solidFill>
                <a:latin typeface="Arial" panose="020B0604020202020204" pitchFamily="34" charset="0"/>
              </a:defRPr>
            </a:lvl7pPr>
            <a:lvl8pPr marL="3445807" indent="-229721" defTabSz="931644" eaLnBrk="0" fontAlgn="base" hangingPunct="0">
              <a:spcBef>
                <a:spcPct val="0"/>
              </a:spcBef>
              <a:spcAft>
                <a:spcPct val="0"/>
              </a:spcAft>
              <a:defRPr sz="2400">
                <a:solidFill>
                  <a:schemeClr val="tx1"/>
                </a:solidFill>
                <a:latin typeface="Arial" panose="020B0604020202020204" pitchFamily="34" charset="0"/>
              </a:defRPr>
            </a:lvl8pPr>
            <a:lvl9pPr marL="3905248" indent="-229721" defTabSz="931644" eaLnBrk="0" fontAlgn="base" hangingPunct="0">
              <a:spcBef>
                <a:spcPct val="0"/>
              </a:spcBef>
              <a:spcAft>
                <a:spcPct val="0"/>
              </a:spcAft>
              <a:defRPr sz="2400">
                <a:solidFill>
                  <a:schemeClr val="tx1"/>
                </a:solidFill>
                <a:latin typeface="Arial" panose="020B0604020202020204" pitchFamily="34" charset="0"/>
              </a:defRPr>
            </a:lvl9pPr>
          </a:lstStyle>
          <a:p>
            <a:fld id="{6DDC6315-F1C4-40AE-A806-1D86028C1686}" type="slidenum">
              <a:rPr lang="en-US" altLang="en-US" sz="1200">
                <a:solidFill>
                  <a:srgbClr val="000000"/>
                </a:solidFill>
                <a:latin typeface="Times New Roman" panose="02020603050405020304" pitchFamily="18" charset="0"/>
              </a:rPr>
              <a:pPr/>
              <a:t>31</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026422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32</a:t>
            </a:fld>
            <a:endParaRPr lang="en-US"/>
          </a:p>
        </p:txBody>
      </p:sp>
      <p:sp>
        <p:nvSpPr>
          <p:cNvPr id="5" name="Notes Placeholder 4">
            <a:extLst>
              <a:ext uri="{FF2B5EF4-FFF2-40B4-BE49-F238E27FC236}">
                <a16:creationId xmlns:a16="http://schemas.microsoft.com/office/drawing/2014/main" id="{588E0475-5495-4578-9FB0-1C36F5AF090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64376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33</a:t>
            </a:fld>
            <a:endParaRPr lang="en-US"/>
          </a:p>
        </p:txBody>
      </p:sp>
      <p:sp>
        <p:nvSpPr>
          <p:cNvPr id="5" name="Notes Placeholder 4">
            <a:extLst>
              <a:ext uri="{FF2B5EF4-FFF2-40B4-BE49-F238E27FC236}">
                <a16:creationId xmlns:a16="http://schemas.microsoft.com/office/drawing/2014/main" id="{3FE25510-3896-4DCD-B0E6-FB8E4532979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39955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34</a:t>
            </a:fld>
            <a:endParaRPr lang="en-US"/>
          </a:p>
        </p:txBody>
      </p:sp>
      <p:sp>
        <p:nvSpPr>
          <p:cNvPr id="5" name="Notes Placeholder 4">
            <a:extLst>
              <a:ext uri="{FF2B5EF4-FFF2-40B4-BE49-F238E27FC236}">
                <a16:creationId xmlns:a16="http://schemas.microsoft.com/office/drawing/2014/main" id="{B83B9C14-89DD-4A8F-9564-D1AA0196640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12986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35</a:t>
            </a:fld>
            <a:endParaRPr lang="en-US"/>
          </a:p>
        </p:txBody>
      </p:sp>
    </p:spTree>
    <p:extLst>
      <p:ext uri="{BB962C8B-B14F-4D97-AF65-F5344CB8AC3E}">
        <p14:creationId xmlns:p14="http://schemas.microsoft.com/office/powerpoint/2010/main" val="21376115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36</a:t>
            </a:fld>
            <a:endParaRPr lang="en-US"/>
          </a:p>
        </p:txBody>
      </p:sp>
      <p:sp>
        <p:nvSpPr>
          <p:cNvPr id="5" name="Notes Placeholder 4">
            <a:extLst>
              <a:ext uri="{FF2B5EF4-FFF2-40B4-BE49-F238E27FC236}">
                <a16:creationId xmlns:a16="http://schemas.microsoft.com/office/drawing/2014/main" id="{3D8F8F55-7A65-4447-944F-289DE724255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53755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37</a:t>
            </a:fld>
            <a:endParaRPr lang="en-US"/>
          </a:p>
        </p:txBody>
      </p:sp>
      <p:sp>
        <p:nvSpPr>
          <p:cNvPr id="5" name="Notes Placeholder 4">
            <a:extLst>
              <a:ext uri="{FF2B5EF4-FFF2-40B4-BE49-F238E27FC236}">
                <a16:creationId xmlns:a16="http://schemas.microsoft.com/office/drawing/2014/main" id="{C6E00A87-6F9A-425C-A72B-254BD7112DA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61888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38</a:t>
            </a:fld>
            <a:endParaRPr lang="en-US"/>
          </a:p>
        </p:txBody>
      </p:sp>
    </p:spTree>
    <p:extLst>
      <p:ext uri="{BB962C8B-B14F-4D97-AF65-F5344CB8AC3E}">
        <p14:creationId xmlns:p14="http://schemas.microsoft.com/office/powerpoint/2010/main" val="2314751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39</a:t>
            </a:fld>
            <a:endParaRPr lang="en-US"/>
          </a:p>
        </p:txBody>
      </p:sp>
    </p:spTree>
    <p:extLst>
      <p:ext uri="{BB962C8B-B14F-4D97-AF65-F5344CB8AC3E}">
        <p14:creationId xmlns:p14="http://schemas.microsoft.com/office/powerpoint/2010/main" val="99738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4</a:t>
            </a:fld>
            <a:endParaRPr lang="en-US"/>
          </a:p>
        </p:txBody>
      </p:sp>
      <p:sp>
        <p:nvSpPr>
          <p:cNvPr id="5" name="Notes Placeholder 4">
            <a:extLst>
              <a:ext uri="{FF2B5EF4-FFF2-40B4-BE49-F238E27FC236}">
                <a16:creationId xmlns:a16="http://schemas.microsoft.com/office/drawing/2014/main" id="{9D134131-2BF0-4F6E-A616-9B5B18620B9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75655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40</a:t>
            </a:fld>
            <a:endParaRPr lang="en-US"/>
          </a:p>
        </p:txBody>
      </p:sp>
    </p:spTree>
    <p:extLst>
      <p:ext uri="{BB962C8B-B14F-4D97-AF65-F5344CB8AC3E}">
        <p14:creationId xmlns:p14="http://schemas.microsoft.com/office/powerpoint/2010/main" val="1008381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41</a:t>
            </a:fld>
            <a:endParaRPr lang="en-US"/>
          </a:p>
        </p:txBody>
      </p:sp>
    </p:spTree>
    <p:extLst>
      <p:ext uri="{BB962C8B-B14F-4D97-AF65-F5344CB8AC3E}">
        <p14:creationId xmlns:p14="http://schemas.microsoft.com/office/powerpoint/2010/main" val="34296703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42</a:t>
            </a:fld>
            <a:endParaRPr lang="en-US"/>
          </a:p>
        </p:txBody>
      </p:sp>
    </p:spTree>
    <p:extLst>
      <p:ext uri="{BB962C8B-B14F-4D97-AF65-F5344CB8AC3E}">
        <p14:creationId xmlns:p14="http://schemas.microsoft.com/office/powerpoint/2010/main" val="360217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43</a:t>
            </a:fld>
            <a:endParaRPr lang="en-US"/>
          </a:p>
        </p:txBody>
      </p:sp>
    </p:spTree>
    <p:extLst>
      <p:ext uri="{BB962C8B-B14F-4D97-AF65-F5344CB8AC3E}">
        <p14:creationId xmlns:p14="http://schemas.microsoft.com/office/powerpoint/2010/main" val="6515495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44</a:t>
            </a:fld>
            <a:endParaRPr lang="en-US"/>
          </a:p>
        </p:txBody>
      </p:sp>
    </p:spTree>
    <p:extLst>
      <p:ext uri="{BB962C8B-B14F-4D97-AF65-F5344CB8AC3E}">
        <p14:creationId xmlns:p14="http://schemas.microsoft.com/office/powerpoint/2010/main" val="24418223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45</a:t>
            </a:fld>
            <a:endParaRPr lang="en-US"/>
          </a:p>
        </p:txBody>
      </p:sp>
    </p:spTree>
    <p:extLst>
      <p:ext uri="{BB962C8B-B14F-4D97-AF65-F5344CB8AC3E}">
        <p14:creationId xmlns:p14="http://schemas.microsoft.com/office/powerpoint/2010/main" val="35080221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46</a:t>
            </a:fld>
            <a:endParaRPr lang="en-US"/>
          </a:p>
        </p:txBody>
      </p:sp>
    </p:spTree>
    <p:extLst>
      <p:ext uri="{BB962C8B-B14F-4D97-AF65-F5344CB8AC3E}">
        <p14:creationId xmlns:p14="http://schemas.microsoft.com/office/powerpoint/2010/main" val="14102896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47</a:t>
            </a:fld>
            <a:endParaRPr lang="en-US"/>
          </a:p>
        </p:txBody>
      </p:sp>
    </p:spTree>
    <p:extLst>
      <p:ext uri="{BB962C8B-B14F-4D97-AF65-F5344CB8AC3E}">
        <p14:creationId xmlns:p14="http://schemas.microsoft.com/office/powerpoint/2010/main" val="774662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52349"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349" rtl="0" eaLnBrk="1" fontAlgn="base" latinLnBrk="0" hangingPunct="1">
                <a:lnSpc>
                  <a:spcPct val="100000"/>
                </a:lnSpc>
                <a:spcBef>
                  <a:spcPct val="0"/>
                </a:spcBef>
                <a:spcAft>
                  <a:spcPct val="0"/>
                </a:spcAft>
                <a:buClrTx/>
                <a:buSzTx/>
                <a:buFontTx/>
                <a:buNone/>
                <a:tabLst/>
                <a:defRPr/>
              </a:pPr>
              <a:t>48</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064601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52349"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349" rtl="0" eaLnBrk="1" fontAlgn="base" latinLnBrk="0" hangingPunct="1">
                <a:lnSpc>
                  <a:spcPct val="100000"/>
                </a:lnSpc>
                <a:spcBef>
                  <a:spcPct val="0"/>
                </a:spcBef>
                <a:spcAft>
                  <a:spcPct val="0"/>
                </a:spcAft>
                <a:buClrTx/>
                <a:buSzTx/>
                <a:buFontTx/>
                <a:buNone/>
                <a:tabLst/>
                <a:defRPr/>
              </a:pPr>
              <a:t>49</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76886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5</a:t>
            </a:fld>
            <a:endParaRPr lang="en-US"/>
          </a:p>
        </p:txBody>
      </p:sp>
      <p:sp>
        <p:nvSpPr>
          <p:cNvPr id="5" name="Notes Placeholder 4">
            <a:extLst>
              <a:ext uri="{FF2B5EF4-FFF2-40B4-BE49-F238E27FC236}">
                <a16:creationId xmlns:a16="http://schemas.microsoft.com/office/drawing/2014/main" id="{CD0F46DB-0FB9-40B7-89C6-E41CE0CF526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9684541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52349"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349" rtl="0" eaLnBrk="1" fontAlgn="base" latinLnBrk="0" hangingPunct="1">
                <a:lnSpc>
                  <a:spcPct val="100000"/>
                </a:lnSpc>
                <a:spcBef>
                  <a:spcPct val="0"/>
                </a:spcBef>
                <a:spcAft>
                  <a:spcPct val="0"/>
                </a:spcAft>
                <a:buClrTx/>
                <a:buSzTx/>
                <a:buFontTx/>
                <a:buNone/>
                <a:tabLst/>
                <a:defRPr/>
              </a:pPr>
              <a:t>50</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121690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52349"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349" rtl="0" eaLnBrk="1" fontAlgn="base" latinLnBrk="0" hangingPunct="1">
                <a:lnSpc>
                  <a:spcPct val="100000"/>
                </a:lnSpc>
                <a:spcBef>
                  <a:spcPct val="0"/>
                </a:spcBef>
                <a:spcAft>
                  <a:spcPct val="0"/>
                </a:spcAft>
                <a:buClrTx/>
                <a:buSzTx/>
                <a:buFontTx/>
                <a:buNone/>
                <a:tabLst/>
                <a:defRPr/>
              </a:pPr>
              <a:t>51</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Notes Placeholder 5">
            <a:extLst>
              <a:ext uri="{FF2B5EF4-FFF2-40B4-BE49-F238E27FC236}">
                <a16:creationId xmlns:a16="http://schemas.microsoft.com/office/drawing/2014/main" id="{9899CD54-5288-4841-9BF7-7690249EF43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057802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52349"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349" rtl="0" eaLnBrk="1" fontAlgn="base" latinLnBrk="0" hangingPunct="1">
                <a:lnSpc>
                  <a:spcPct val="100000"/>
                </a:lnSpc>
                <a:spcBef>
                  <a:spcPct val="0"/>
                </a:spcBef>
                <a:spcAft>
                  <a:spcPct val="0"/>
                </a:spcAft>
                <a:buClrTx/>
                <a:buSzTx/>
                <a:buFontTx/>
                <a:buNone/>
                <a:tabLst/>
                <a:defRPr/>
              </a:pPr>
              <a:t>52</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Notes Placeholder 5">
            <a:extLst>
              <a:ext uri="{FF2B5EF4-FFF2-40B4-BE49-F238E27FC236}">
                <a16:creationId xmlns:a16="http://schemas.microsoft.com/office/drawing/2014/main" id="{9899CD54-5288-4841-9BF7-7690249EF43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7904058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marL="0" marR="0" lvl="0" indent="0" algn="r" defTabSz="952349"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349" rtl="0" eaLnBrk="1" fontAlgn="base" latinLnBrk="0" hangingPunct="1">
                <a:lnSpc>
                  <a:spcPct val="100000"/>
                </a:lnSpc>
                <a:spcBef>
                  <a:spcPct val="0"/>
                </a:spcBef>
                <a:spcAft>
                  <a:spcPct val="0"/>
                </a:spcAft>
                <a:buClrTx/>
                <a:buSzTx/>
                <a:buFontTx/>
                <a:buNone/>
                <a:tabLst/>
                <a:defRPr/>
              </a:pPr>
              <a:t>53</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Notes Placeholder 5">
            <a:extLst>
              <a:ext uri="{FF2B5EF4-FFF2-40B4-BE49-F238E27FC236}">
                <a16:creationId xmlns:a16="http://schemas.microsoft.com/office/drawing/2014/main" id="{9899CD54-5288-4841-9BF7-7690249EF432}"/>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22167110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52349"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349" rtl="0" eaLnBrk="1" fontAlgn="base" latinLnBrk="0" hangingPunct="1">
                <a:lnSpc>
                  <a:spcPct val="100000"/>
                </a:lnSpc>
                <a:spcBef>
                  <a:spcPct val="0"/>
                </a:spcBef>
                <a:spcAft>
                  <a:spcPct val="0"/>
                </a:spcAft>
                <a:buClrTx/>
                <a:buSzTx/>
                <a:buFontTx/>
                <a:buNone/>
                <a:tabLst/>
                <a:defRPr/>
              </a:pPr>
              <a:t>54</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507421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52349"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349" rtl="0" eaLnBrk="1" fontAlgn="base" latinLnBrk="0" hangingPunct="1">
                <a:lnSpc>
                  <a:spcPct val="100000"/>
                </a:lnSpc>
                <a:spcBef>
                  <a:spcPct val="0"/>
                </a:spcBef>
                <a:spcAft>
                  <a:spcPct val="0"/>
                </a:spcAft>
                <a:buClrTx/>
                <a:buSzTx/>
                <a:buFontTx/>
                <a:buNone/>
                <a:tabLst/>
                <a:defRPr/>
              </a:pPr>
              <a:t>55</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796884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52349"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349" rtl="0" eaLnBrk="1" fontAlgn="base" latinLnBrk="0" hangingPunct="1">
                <a:lnSpc>
                  <a:spcPct val="100000"/>
                </a:lnSpc>
                <a:spcBef>
                  <a:spcPct val="0"/>
                </a:spcBef>
                <a:spcAft>
                  <a:spcPct val="0"/>
                </a:spcAft>
                <a:buClrTx/>
                <a:buSzTx/>
                <a:buFontTx/>
                <a:buNone/>
                <a:tabLst/>
                <a:defRPr/>
              </a:pPr>
              <a:t>56</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01368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52349"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349" rtl="0" eaLnBrk="1" fontAlgn="base" latinLnBrk="0" hangingPunct="1">
                <a:lnSpc>
                  <a:spcPct val="100000"/>
                </a:lnSpc>
                <a:spcBef>
                  <a:spcPct val="0"/>
                </a:spcBef>
                <a:spcAft>
                  <a:spcPct val="0"/>
                </a:spcAft>
                <a:buClrTx/>
                <a:buSzTx/>
                <a:buFontTx/>
                <a:buNone/>
                <a:tabLst/>
                <a:defRPr/>
              </a:pPr>
              <a:t>57</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74129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52349"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349" rtl="0" eaLnBrk="1" fontAlgn="base" latinLnBrk="0" hangingPunct="1">
                <a:lnSpc>
                  <a:spcPct val="100000"/>
                </a:lnSpc>
                <a:spcBef>
                  <a:spcPct val="0"/>
                </a:spcBef>
                <a:spcAft>
                  <a:spcPct val="0"/>
                </a:spcAft>
                <a:buClrTx/>
                <a:buSzTx/>
                <a:buFontTx/>
                <a:buNone/>
                <a:tabLst/>
                <a:defRPr/>
              </a:pPr>
              <a:t>58</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591934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52349"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349" rtl="0" eaLnBrk="1" fontAlgn="base" latinLnBrk="0" hangingPunct="1">
                <a:lnSpc>
                  <a:spcPct val="100000"/>
                </a:lnSpc>
                <a:spcBef>
                  <a:spcPct val="0"/>
                </a:spcBef>
                <a:spcAft>
                  <a:spcPct val="0"/>
                </a:spcAft>
                <a:buClrTx/>
                <a:buSzTx/>
                <a:buFontTx/>
                <a:buNone/>
                <a:tabLst/>
                <a:defRPr/>
              </a:pPr>
              <a:t>59</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9971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6</a:t>
            </a:fld>
            <a:endParaRPr lang="en-US"/>
          </a:p>
        </p:txBody>
      </p:sp>
    </p:spTree>
    <p:extLst>
      <p:ext uri="{BB962C8B-B14F-4D97-AF65-F5344CB8AC3E}">
        <p14:creationId xmlns:p14="http://schemas.microsoft.com/office/powerpoint/2010/main" val="8350005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52349"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349" rtl="0" eaLnBrk="1" fontAlgn="base" latinLnBrk="0" hangingPunct="1">
                <a:lnSpc>
                  <a:spcPct val="100000"/>
                </a:lnSpc>
                <a:spcBef>
                  <a:spcPct val="0"/>
                </a:spcBef>
                <a:spcAft>
                  <a:spcPct val="0"/>
                </a:spcAft>
                <a:buClrTx/>
                <a:buSzTx/>
                <a:buFontTx/>
                <a:buNone/>
                <a:tabLst/>
                <a:defRPr/>
              </a:pPr>
              <a:t>60</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73615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61</a:t>
            </a:fld>
            <a:endParaRPr lang="en-US"/>
          </a:p>
        </p:txBody>
      </p:sp>
    </p:spTree>
    <p:extLst>
      <p:ext uri="{BB962C8B-B14F-4D97-AF65-F5344CB8AC3E}">
        <p14:creationId xmlns:p14="http://schemas.microsoft.com/office/powerpoint/2010/main" val="10106100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52349" rtl="0" eaLnBrk="1" fontAlgn="base" latinLnBrk="0" hangingPunct="1">
              <a:lnSpc>
                <a:spcPct val="100000"/>
              </a:lnSpc>
              <a:spcBef>
                <a:spcPct val="0"/>
              </a:spcBef>
              <a:spcAft>
                <a:spcPct val="0"/>
              </a:spcAft>
              <a:buClrTx/>
              <a:buSzTx/>
              <a:buFontTx/>
              <a:buNone/>
              <a:tabLst/>
              <a:defRPr/>
            </a:pPr>
            <a:fld id="{A96E7DF0-4989-4C25-B9FB-1ED8B126B169}"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52349" rtl="0" eaLnBrk="1" fontAlgn="base" latinLnBrk="0" hangingPunct="1">
                <a:lnSpc>
                  <a:spcPct val="100000"/>
                </a:lnSpc>
                <a:spcBef>
                  <a:spcPct val="0"/>
                </a:spcBef>
                <a:spcAft>
                  <a:spcPct val="0"/>
                </a:spcAft>
                <a:buClrTx/>
                <a:buSzTx/>
                <a:buFontTx/>
                <a:buNone/>
                <a:tabLst/>
                <a:defRPr/>
              </a:pPr>
              <a:t>62</a:t>
            </a:fld>
            <a:endParaRPr kumimoji="0" lang="en-US" sz="13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951481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1796" rtl="0" eaLnBrk="0" fontAlgn="base" latinLnBrk="0" hangingPunct="0">
              <a:lnSpc>
                <a:spcPct val="100000"/>
              </a:lnSpc>
              <a:spcBef>
                <a:spcPct val="0"/>
              </a:spcBef>
              <a:spcAft>
                <a:spcPct val="0"/>
              </a:spcAft>
              <a:buClrTx/>
              <a:buSzTx/>
              <a:buFontTx/>
              <a:buNone/>
              <a:tabLst/>
              <a:defRPr/>
            </a:pPr>
            <a:fld id="{61557231-13C1-4642-9125-7E19D027C8CD}"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41796" rtl="0" eaLnBrk="0" fontAlgn="base" latinLnBrk="0" hangingPunct="0">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013443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64</a:t>
            </a:fld>
            <a:endParaRPr lang="en-US"/>
          </a:p>
        </p:txBody>
      </p:sp>
    </p:spTree>
    <p:extLst>
      <p:ext uri="{BB962C8B-B14F-4D97-AF65-F5344CB8AC3E}">
        <p14:creationId xmlns:p14="http://schemas.microsoft.com/office/powerpoint/2010/main" val="23861211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1557231-13C1-4642-9125-7E19D027C8CD}" type="slidenum">
              <a:rPr lang="en-US" smtClean="0"/>
              <a:t>65</a:t>
            </a:fld>
            <a:endParaRPr lang="en-US"/>
          </a:p>
        </p:txBody>
      </p:sp>
      <p:sp>
        <p:nvSpPr>
          <p:cNvPr id="5" name="Notes Placeholder 4">
            <a:extLst>
              <a:ext uri="{FF2B5EF4-FFF2-40B4-BE49-F238E27FC236}">
                <a16:creationId xmlns:a16="http://schemas.microsoft.com/office/drawing/2014/main" id="{8CB97E54-195C-4F4A-B6C8-DE53575698C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5644825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66</a:t>
            </a:fld>
            <a:endParaRPr lang="en-US"/>
          </a:p>
        </p:txBody>
      </p:sp>
    </p:spTree>
    <p:extLst>
      <p:ext uri="{BB962C8B-B14F-4D97-AF65-F5344CB8AC3E}">
        <p14:creationId xmlns:p14="http://schemas.microsoft.com/office/powerpoint/2010/main" val="36842977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67</a:t>
            </a:fld>
            <a:endParaRPr lang="en-US"/>
          </a:p>
        </p:txBody>
      </p:sp>
    </p:spTree>
    <p:extLst>
      <p:ext uri="{BB962C8B-B14F-4D97-AF65-F5344CB8AC3E}">
        <p14:creationId xmlns:p14="http://schemas.microsoft.com/office/powerpoint/2010/main" val="9356061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68</a:t>
            </a:fld>
            <a:endParaRPr lang="en-US"/>
          </a:p>
        </p:txBody>
      </p:sp>
    </p:spTree>
    <p:extLst>
      <p:ext uri="{BB962C8B-B14F-4D97-AF65-F5344CB8AC3E}">
        <p14:creationId xmlns:p14="http://schemas.microsoft.com/office/powerpoint/2010/main" val="34178256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69</a:t>
            </a:fld>
            <a:endParaRPr lang="en-US"/>
          </a:p>
        </p:txBody>
      </p:sp>
    </p:spTree>
    <p:extLst>
      <p:ext uri="{BB962C8B-B14F-4D97-AF65-F5344CB8AC3E}">
        <p14:creationId xmlns:p14="http://schemas.microsoft.com/office/powerpoint/2010/main" val="64786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a:t>
            </a:fld>
            <a:endParaRPr lang="en-US"/>
          </a:p>
        </p:txBody>
      </p:sp>
    </p:spTree>
    <p:extLst>
      <p:ext uri="{BB962C8B-B14F-4D97-AF65-F5344CB8AC3E}">
        <p14:creationId xmlns:p14="http://schemas.microsoft.com/office/powerpoint/2010/main" val="41312223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70</a:t>
            </a:fld>
            <a:endParaRPr lang="en-US"/>
          </a:p>
        </p:txBody>
      </p:sp>
    </p:spTree>
    <p:extLst>
      <p:ext uri="{BB962C8B-B14F-4D97-AF65-F5344CB8AC3E}">
        <p14:creationId xmlns:p14="http://schemas.microsoft.com/office/powerpoint/2010/main" val="41013443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71</a:t>
            </a:fld>
            <a:endParaRPr lang="en-US"/>
          </a:p>
        </p:txBody>
      </p:sp>
    </p:spTree>
    <p:extLst>
      <p:ext uri="{BB962C8B-B14F-4D97-AF65-F5344CB8AC3E}">
        <p14:creationId xmlns:p14="http://schemas.microsoft.com/office/powerpoint/2010/main" val="12700203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72</a:t>
            </a:fld>
            <a:endParaRPr lang="en-US"/>
          </a:p>
        </p:txBody>
      </p:sp>
    </p:spTree>
    <p:extLst>
      <p:ext uri="{BB962C8B-B14F-4D97-AF65-F5344CB8AC3E}">
        <p14:creationId xmlns:p14="http://schemas.microsoft.com/office/powerpoint/2010/main" val="3720638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8</a:t>
            </a:fld>
            <a:endParaRPr lang="en-US"/>
          </a:p>
        </p:txBody>
      </p:sp>
    </p:spTree>
    <p:extLst>
      <p:ext uri="{BB962C8B-B14F-4D97-AF65-F5344CB8AC3E}">
        <p14:creationId xmlns:p14="http://schemas.microsoft.com/office/powerpoint/2010/main" val="1104057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62000"/>
            <a:ext cx="4648200" cy="3486150"/>
          </a:xfrm>
        </p:spPr>
      </p:sp>
      <p:sp>
        <p:nvSpPr>
          <p:cNvPr id="4" name="Slide Number Placeholder 3"/>
          <p:cNvSpPr>
            <a:spLocks noGrp="1"/>
          </p:cNvSpPr>
          <p:nvPr>
            <p:ph type="sldNum" sz="quarter" idx="10"/>
          </p:nvPr>
        </p:nvSpPr>
        <p:spPr/>
        <p:txBody>
          <a:bodyPr/>
          <a:lstStyle/>
          <a:p>
            <a:fld id="{61557231-13C1-4642-9125-7E19D027C8CD}" type="slidenum">
              <a:rPr lang="en-US" smtClean="0"/>
              <a:t>9</a:t>
            </a:fld>
            <a:endParaRPr lang="en-US"/>
          </a:p>
        </p:txBody>
      </p:sp>
      <p:sp>
        <p:nvSpPr>
          <p:cNvPr id="5" name="Notes Placeholder 4">
            <a:extLst>
              <a:ext uri="{FF2B5EF4-FFF2-40B4-BE49-F238E27FC236}">
                <a16:creationId xmlns:a16="http://schemas.microsoft.com/office/drawing/2014/main" id="{F8B438DD-EF57-4B29-BDD6-D9F12A16C3C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144269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24" name="Rectangle 4"/>
          <p:cNvSpPr>
            <a:spLocks noGrp="1" noChangeArrowheads="1"/>
          </p:cNvSpPr>
          <p:nvPr>
            <p:ph type="subTitle" idx="1"/>
          </p:nvPr>
        </p:nvSpPr>
        <p:spPr>
          <a:xfrm>
            <a:off x="381000" y="4724400"/>
            <a:ext cx="8458200" cy="685800"/>
          </a:xfrm>
        </p:spPr>
        <p:txBody>
          <a:bodyPr anchor="ctr" anchorCtr="0"/>
          <a:lstStyle>
            <a:lvl1pPr marL="0" indent="0" algn="ctr">
              <a:lnSpc>
                <a:spcPct val="80000"/>
              </a:lnSpc>
              <a:buFont typeface="Wingdings" pitchFamily="2" charset="2"/>
              <a:buNone/>
              <a:defRPr sz="3200">
                <a:solidFill>
                  <a:srgbClr val="CC9900"/>
                </a:solidFill>
              </a:defRPr>
            </a:lvl1pPr>
          </a:lstStyle>
          <a:p>
            <a:pPr lvl="0"/>
            <a:r>
              <a:rPr lang="en-US" noProof="0" dirty="0"/>
              <a:t>Click to edit Master subtitle style</a:t>
            </a:r>
          </a:p>
        </p:txBody>
      </p:sp>
      <p:sp>
        <p:nvSpPr>
          <p:cNvPr id="6" name="Title 5"/>
          <p:cNvSpPr>
            <a:spLocks noGrp="1"/>
          </p:cNvSpPr>
          <p:nvPr>
            <p:ph type="title" hasCustomPrompt="1"/>
          </p:nvPr>
        </p:nvSpPr>
        <p:spPr>
          <a:xfrm>
            <a:off x="381000" y="3352800"/>
            <a:ext cx="8458200" cy="1371600"/>
          </a:xfrm>
        </p:spPr>
        <p:txBody>
          <a:bodyPr anchor="ctr" anchorCtr="0"/>
          <a:lstStyle>
            <a:lvl1pPr algn="ctr">
              <a:defRPr b="1">
                <a:solidFill>
                  <a:schemeClr val="tx1"/>
                </a:solidFill>
                <a:latin typeface="Tahoma" pitchFamily="34" charset="0"/>
                <a:ea typeface="Tahoma" pitchFamily="34" charset="0"/>
                <a:cs typeface="Tahoma" pitchFamily="34" charset="0"/>
              </a:defRPr>
            </a:lvl1pPr>
          </a:lstStyle>
          <a:p>
            <a:r>
              <a:rPr lang="en-US" dirty="0"/>
              <a:t>Click to Edit Master Title Style</a:t>
            </a:r>
          </a:p>
        </p:txBody>
      </p:sp>
      <p:pic>
        <p:nvPicPr>
          <p:cNvPr id="1027" name="Picture 3"/>
          <p:cNvPicPr>
            <a:picLocks noChangeAspect="1" noChangeArrowheads="1"/>
          </p:cNvPicPr>
          <p:nvPr userDrawn="1"/>
        </p:nvPicPr>
        <p:blipFill>
          <a:blip r:embed="rId3" cstate="print"/>
          <a:srcRect/>
          <a:stretch>
            <a:fillRect/>
          </a:stretch>
        </p:blipFill>
        <p:spPr bwMode="auto">
          <a:xfrm>
            <a:off x="2276856" y="6400800"/>
            <a:ext cx="4572000" cy="463883"/>
          </a:xfrm>
          <a:prstGeom prst="rect">
            <a:avLst/>
          </a:prstGeom>
          <a:noFill/>
          <a:ln w="9525">
            <a:noFill/>
            <a:miter lim="800000"/>
            <a:headEnd/>
            <a:tailEnd/>
          </a:ln>
          <a:effectLst/>
        </p:spPr>
      </p:pic>
      <p:pic>
        <p:nvPicPr>
          <p:cNvPr id="8" name="Picture 7" descr="newest logo medium.png"/>
          <p:cNvPicPr>
            <a:picLocks noChangeAspect="1"/>
          </p:cNvPicPr>
          <p:nvPr userDrawn="1"/>
        </p:nvPicPr>
        <p:blipFill>
          <a:blip r:embed="rId4" cstate="print"/>
          <a:stretch>
            <a:fillRect/>
          </a:stretch>
        </p:blipFill>
        <p:spPr>
          <a:xfrm>
            <a:off x="1828800" y="732109"/>
            <a:ext cx="5486400" cy="1163920"/>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0"/>
            <a:ext cx="8458200" cy="990600"/>
          </a:xfrm>
        </p:spPr>
        <p:txBody>
          <a:bodyPr/>
          <a:lstStyle>
            <a:lvl1pPr algn="ctr">
              <a:defRPr>
                <a:solidFill>
                  <a:schemeClr val="accent2">
                    <a:lumMod val="75000"/>
                  </a:schemeClr>
                </a:solidFill>
              </a:defRPr>
            </a:lvl1pPr>
          </a:lstStyle>
          <a:p>
            <a:r>
              <a:rPr lang="en-US" dirty="0"/>
              <a:t>Click to edit Master title style</a:t>
            </a:r>
          </a:p>
        </p:txBody>
      </p:sp>
      <p:sp>
        <p:nvSpPr>
          <p:cNvPr id="5" name="Rectangle 4"/>
          <p:cNvSpPr>
            <a:spLocks noGrp="1" noChangeArrowheads="1"/>
          </p:cNvSpPr>
          <p:nvPr>
            <p:ph type="subTitle" idx="1"/>
          </p:nvPr>
        </p:nvSpPr>
        <p:spPr>
          <a:xfrm>
            <a:off x="342900" y="3276600"/>
            <a:ext cx="8458200" cy="685800"/>
          </a:xfrm>
        </p:spPr>
        <p:txBody>
          <a:bodyPr anchor="ctr" anchorCtr="0"/>
          <a:lstStyle>
            <a:lvl1pPr marL="0" indent="0" algn="ctr">
              <a:lnSpc>
                <a:spcPct val="80000"/>
              </a:lnSpc>
              <a:buFont typeface="Wingdings" pitchFamily="2" charset="2"/>
              <a:buNone/>
              <a:defRPr sz="3200">
                <a:solidFill>
                  <a:schemeClr val="accent2">
                    <a:lumMod val="60000"/>
                    <a:lumOff val="40000"/>
                  </a:schemeClr>
                </a:solidFill>
              </a:defRPr>
            </a:lvl1pPr>
          </a:lstStyle>
          <a:p>
            <a:pPr lvl="0"/>
            <a:r>
              <a:rPr lang="en-US" noProof="0" dirty="0"/>
              <a:t>Click to edit Master subtitle style</a:t>
            </a:r>
          </a:p>
        </p:txBody>
      </p:sp>
      <p:pic>
        <p:nvPicPr>
          <p:cNvPr id="6"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1600200"/>
            <a:ext cx="7620000" cy="762000"/>
          </a:xfrm>
        </p:spPr>
        <p:txBody>
          <a:bodyPr/>
          <a:lstStyle>
            <a:lvl1pPr algn="l">
              <a:defRPr sz="4000" b="1"/>
            </a:lvl1pPr>
          </a:lstStyle>
          <a:p>
            <a:r>
              <a:rPr lang="en-US" dirty="0"/>
              <a:t>Click to edit Master Title Style</a:t>
            </a:r>
          </a:p>
        </p:txBody>
      </p:sp>
      <p:sp>
        <p:nvSpPr>
          <p:cNvPr id="3" name="Content Placeholder 2"/>
          <p:cNvSpPr>
            <a:spLocks noGrp="1"/>
          </p:cNvSpPr>
          <p:nvPr>
            <p:ph idx="1" hasCustomPrompt="1"/>
          </p:nvPr>
        </p:nvSpPr>
        <p:spPr>
          <a:xfrm>
            <a:off x="4267200" y="2438400"/>
            <a:ext cx="4876800" cy="2819400"/>
          </a:xfrm>
        </p:spPr>
        <p:txBody>
          <a:bodyPr/>
          <a:lstStyle>
            <a:lvl1pPr>
              <a:defRPr sz="3200"/>
            </a:lvl1pPr>
            <a:lvl2pPr marL="460375" indent="-288925">
              <a:defRPr sz="2400"/>
            </a:lvl2pPr>
            <a:lvl3pPr marL="688975" indent="-228600">
              <a:defRPr sz="2200"/>
            </a:lvl3pPr>
            <a:lvl4pPr marL="1031875" indent="-230188">
              <a:defRPr sz="2000"/>
            </a:lvl4pPr>
            <a:lvl5pPr marL="1374775" indent="-227013">
              <a:defRPr sz="2000"/>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1447800" y="2438400"/>
            <a:ext cx="2819400" cy="28194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8"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800" y="1676400"/>
            <a:ext cx="7467600" cy="762000"/>
          </a:xfrm>
        </p:spPr>
        <p:txBody>
          <a:bodyPr/>
          <a:lstStyle>
            <a:lvl1pPr algn="l">
              <a:defRPr sz="4000" b="1">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4267200" y="2514600"/>
            <a:ext cx="4800600" cy="2819400"/>
          </a:xfrm>
        </p:spPr>
        <p:txBody>
          <a:bodyPr/>
          <a:lstStyle>
            <a:lvl1pPr>
              <a:defRPr sz="3200"/>
            </a:lvl1pPr>
            <a:lvl2pPr marL="460375" indent="-288925">
              <a:buFontTx/>
              <a:buBlip>
                <a:blip r:embed="rId3"/>
              </a:buBlip>
              <a:defRPr sz="2400">
                <a:solidFill>
                  <a:schemeClr val="accent2">
                    <a:lumMod val="75000"/>
                  </a:schemeClr>
                </a:solidFill>
              </a:defRPr>
            </a:lvl2pPr>
            <a:lvl3pPr marL="688975" indent="-228600">
              <a:buFontTx/>
              <a:buBlip>
                <a:blip r:embed="rId3"/>
              </a:buBlip>
              <a:defRPr sz="2200">
                <a:solidFill>
                  <a:schemeClr val="accent2">
                    <a:lumMod val="75000"/>
                  </a:schemeClr>
                </a:solidFill>
              </a:defRPr>
            </a:lvl3pPr>
            <a:lvl4pPr marL="1031875" indent="-230188">
              <a:buFontTx/>
              <a:buBlip>
                <a:blip r:embed="rId3"/>
              </a:buBlip>
              <a:defRPr sz="2000">
                <a:solidFill>
                  <a:schemeClr val="accent2">
                    <a:lumMod val="75000"/>
                  </a:schemeClr>
                </a:solidFill>
              </a:defRPr>
            </a:lvl4pPr>
            <a:lvl5pPr marL="1374775" indent="-227013">
              <a:buFontTx/>
              <a:buBlip>
                <a:blip r:embed="rId3"/>
              </a:buBlip>
              <a:defRPr sz="2000">
                <a:solidFill>
                  <a:schemeClr val="accent2">
                    <a:lumMod val="75000"/>
                  </a:schemeClr>
                </a:solidFill>
              </a:defRPr>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1447800" y="2514600"/>
            <a:ext cx="2819400" cy="2819400"/>
          </a:xfrm>
        </p:spPr>
        <p:txBody>
          <a:bodyPr/>
          <a:lstStyle>
            <a:lvl1pPr marL="0" indent="0">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85800"/>
            <a:ext cx="7467600" cy="762000"/>
          </a:xfrm>
        </p:spPr>
        <p:txBody>
          <a:bodyPr/>
          <a:lstStyle>
            <a:lvl1pPr algn="l">
              <a:defRPr sz="4000" b="1">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3657600" y="1676400"/>
            <a:ext cx="4800600" cy="2819400"/>
          </a:xfrm>
        </p:spPr>
        <p:txBody>
          <a:bodyPr/>
          <a:lstStyle>
            <a:lvl1pPr>
              <a:defRPr sz="3200"/>
            </a:lvl1pPr>
            <a:lvl2pPr marL="460375" indent="-288925">
              <a:buFontTx/>
              <a:buBlip>
                <a:blip r:embed="rId3"/>
              </a:buBlip>
              <a:defRPr sz="2400">
                <a:solidFill>
                  <a:schemeClr val="accent2">
                    <a:lumMod val="75000"/>
                  </a:schemeClr>
                </a:solidFill>
              </a:defRPr>
            </a:lvl2pPr>
            <a:lvl3pPr marL="688975" indent="-228600">
              <a:buFontTx/>
              <a:buBlip>
                <a:blip r:embed="rId3"/>
              </a:buBlip>
              <a:defRPr sz="2200">
                <a:solidFill>
                  <a:schemeClr val="accent2">
                    <a:lumMod val="75000"/>
                  </a:schemeClr>
                </a:solidFill>
              </a:defRPr>
            </a:lvl3pPr>
            <a:lvl4pPr marL="1031875" indent="-230188">
              <a:buFontTx/>
              <a:buBlip>
                <a:blip r:embed="rId3"/>
              </a:buBlip>
              <a:defRPr sz="2000">
                <a:solidFill>
                  <a:schemeClr val="accent2">
                    <a:lumMod val="75000"/>
                  </a:schemeClr>
                </a:solidFill>
              </a:defRPr>
            </a:lvl4pPr>
            <a:lvl5pPr marL="1374775" indent="-227013">
              <a:buFontTx/>
              <a:buBlip>
                <a:blip r:embed="rId3"/>
              </a:buBlip>
              <a:defRPr sz="2000">
                <a:solidFill>
                  <a:schemeClr val="accent2">
                    <a:lumMod val="75000"/>
                  </a:schemeClr>
                </a:solidFill>
              </a:defRPr>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838200" y="1676400"/>
            <a:ext cx="2819400" cy="2819400"/>
          </a:xfrm>
        </p:spPr>
        <p:txBody>
          <a:bodyPr/>
          <a:lstStyle>
            <a:lvl1pPr marL="0" indent="0">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lvl1pPr>
          </a:lstStyle>
          <a:p>
            <a:r>
              <a:rPr lang="en-US" dirty="0"/>
              <a:t>Click to edit Master title style</a:t>
            </a:r>
          </a:p>
        </p:txBody>
      </p:sp>
      <p:sp>
        <p:nvSpPr>
          <p:cNvPr id="3" name="Picture Placeholder 2"/>
          <p:cNvSpPr>
            <a:spLocks noGrp="1"/>
          </p:cNvSpPr>
          <p:nvPr>
            <p:ph type="pic" idx="1"/>
          </p:nvPr>
        </p:nvSpPr>
        <p:spPr>
          <a:xfrm>
            <a:off x="2362200" y="1371600"/>
            <a:ext cx="6324600" cy="41148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86000" y="5486400"/>
            <a:ext cx="6553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solidFill>
                  <a:schemeClr val="accent2">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2209800" y="1371600"/>
            <a:ext cx="6477000" cy="4114800"/>
          </a:xfrm>
        </p:spPr>
        <p:txBody>
          <a:bodyPr/>
          <a:lstStyle>
            <a:lvl1pPr marL="0" indent="0">
              <a:buNone/>
              <a:defRPr sz="24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09800" y="5486400"/>
            <a:ext cx="6629400" cy="609600"/>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6553200" cy="566738"/>
          </a:xfrm>
        </p:spPr>
        <p:txBody>
          <a:bodyPr/>
          <a:lstStyle>
            <a:lvl1pPr algn="l">
              <a:defRPr sz="3200" b="1">
                <a:solidFill>
                  <a:schemeClr val="accent2">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1333500" y="1371600"/>
            <a:ext cx="6477000" cy="4114800"/>
          </a:xfrm>
        </p:spPr>
        <p:txBody>
          <a:bodyPr/>
          <a:lstStyle>
            <a:lvl1pPr marL="0" indent="0">
              <a:buNone/>
              <a:defRPr sz="24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57300" y="5486400"/>
            <a:ext cx="6629400" cy="609600"/>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4_Blank">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CC9900"/>
                </a:solidFill>
              </a:defRPr>
            </a:lvl1pPr>
          </a:lstStyle>
          <a:p>
            <a:r>
              <a:rPr lang="en-US" dirty="0"/>
              <a:t>Click to edit Master title style</a:t>
            </a:r>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2"/>
              </a:buBlip>
              <a:defRPr>
                <a:solidFill>
                  <a:schemeClr val="tx1"/>
                </a:solidFill>
              </a:defRPr>
            </a:lvl1pPr>
            <a:lvl2pPr>
              <a:buSzPct val="100000"/>
              <a:buFontTx/>
              <a:buBlip>
                <a:blip r:embed="rId2"/>
              </a:buBlip>
              <a:defRPr>
                <a:solidFill>
                  <a:schemeClr val="tx1"/>
                </a:solidFill>
              </a:defRPr>
            </a:lvl2pPr>
            <a:lvl3pPr>
              <a:buSzPct val="100000"/>
              <a:buFontTx/>
              <a:buBlip>
                <a:blip r:embed="rId2"/>
              </a:buBlip>
              <a:defRPr>
                <a:solidFill>
                  <a:schemeClr val="tx1"/>
                </a:solidFill>
              </a:defRPr>
            </a:lvl3pPr>
            <a:lvl4pPr>
              <a:buSzPct val="100000"/>
              <a:buFontTx/>
              <a:buBlip>
                <a:blip r:embed="rId2"/>
              </a:buBlip>
              <a:defRPr>
                <a:solidFill>
                  <a:schemeClr val="tx1"/>
                </a:solidFill>
              </a:defRPr>
            </a:lvl4pPr>
            <a:lvl5pPr>
              <a:buSzPct val="1000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8"/>
          <p:cNvPicPr>
            <a:picLocks noChangeAspect="1" noChangeArrowheads="1"/>
          </p:cNvPicPr>
          <p:nvPr userDrawn="1"/>
        </p:nvPicPr>
        <p:blipFill>
          <a:blip r:embed="rId3"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14285A"/>
        </a:solidFill>
        <a:effectLst/>
      </p:bgPr>
    </p:bg>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noChangeArrowheads="1"/>
          </p:cNvPicPr>
          <p:nvPr userDrawn="1"/>
        </p:nvPicPr>
        <p:blipFill>
          <a:blip r:embed="rId2"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7842088-95F0-48BA-A4BD-24D15C7CA658}" type="datetimeFigureOut">
              <a:rPr lang="en-US"/>
              <a:pPr>
                <a:defRPr/>
              </a:pPr>
              <a:t>9/25/2019</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8DDED5C-1A37-47E0-8482-F23A359ABA6F}" type="slidenum">
              <a:rPr lang="en-US"/>
              <a:pPr>
                <a:defRPr/>
              </a:pPr>
              <a:t>‹#›</a:t>
            </a:fld>
            <a:endParaRPr lang="en-US"/>
          </a:p>
        </p:txBody>
      </p:sp>
    </p:spTree>
    <p:extLst>
      <p:ext uri="{BB962C8B-B14F-4D97-AF65-F5344CB8AC3E}">
        <p14:creationId xmlns:p14="http://schemas.microsoft.com/office/powerpoint/2010/main" val="6672614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2" name="Line 229"/>
          <p:cNvSpPr>
            <a:spLocks noChangeShapeType="1"/>
          </p:cNvSpPr>
          <p:nvPr userDrawn="1"/>
        </p:nvSpPr>
        <p:spPr bwMode="auto">
          <a:xfrm flipH="1" flipV="1">
            <a:off x="0" y="381001"/>
            <a:ext cx="9144000" cy="0"/>
          </a:xfrm>
          <a:prstGeom prst="line">
            <a:avLst/>
          </a:prstGeom>
          <a:noFill/>
          <a:ln w="9525" algn="ctr">
            <a:solidFill>
              <a:srgbClr val="FFFFFE"/>
            </a:solidFill>
            <a:round/>
            <a:headEnd/>
            <a:tailEnd/>
          </a:ln>
        </p:spPr>
        <p:txBody>
          <a:bodyPr lIns="36576" tIns="36576" rIns="36576" bIns="36576"/>
          <a:lstStyle/>
          <a:p>
            <a:endParaRPr lang="en-US" dirty="0"/>
          </a:p>
        </p:txBody>
      </p:sp>
      <p:sp>
        <p:nvSpPr>
          <p:cNvPr id="23" name="Line 230"/>
          <p:cNvSpPr>
            <a:spLocks noChangeShapeType="1"/>
          </p:cNvSpPr>
          <p:nvPr userDrawn="1"/>
        </p:nvSpPr>
        <p:spPr bwMode="auto">
          <a:xfrm>
            <a:off x="6553200" y="381000"/>
            <a:ext cx="0" cy="1645920"/>
          </a:xfrm>
          <a:prstGeom prst="line">
            <a:avLst/>
          </a:prstGeom>
          <a:noFill/>
          <a:ln w="9525" algn="ctr">
            <a:solidFill>
              <a:srgbClr val="FFFFFE"/>
            </a:solidFill>
            <a:round/>
            <a:headEnd/>
            <a:tailEnd/>
          </a:ln>
        </p:spPr>
        <p:txBody>
          <a:bodyPr lIns="36576" tIns="36576" rIns="36576" bIns="36576"/>
          <a:lstStyle/>
          <a:p>
            <a:endParaRPr lang="en-US" dirty="0"/>
          </a:p>
        </p:txBody>
      </p:sp>
      <p:sp>
        <p:nvSpPr>
          <p:cNvPr id="24" name="Line 231"/>
          <p:cNvSpPr>
            <a:spLocks noChangeShapeType="1"/>
          </p:cNvSpPr>
          <p:nvPr userDrawn="1"/>
        </p:nvSpPr>
        <p:spPr bwMode="auto">
          <a:xfrm>
            <a:off x="2590800" y="381000"/>
            <a:ext cx="0" cy="2377440"/>
          </a:xfrm>
          <a:prstGeom prst="line">
            <a:avLst/>
          </a:prstGeom>
          <a:noFill/>
          <a:ln w="9525" algn="ctr">
            <a:solidFill>
              <a:srgbClr val="FFFFFE"/>
            </a:solidFill>
            <a:round/>
            <a:headEnd/>
            <a:tailEnd/>
          </a:ln>
        </p:spPr>
        <p:txBody>
          <a:bodyPr lIns="36576" tIns="36576" rIns="36576" bIns="36576"/>
          <a:lstStyle/>
          <a:p>
            <a:endParaRPr lang="en-US" dirty="0"/>
          </a:p>
        </p:txBody>
      </p:sp>
      <p:pic>
        <p:nvPicPr>
          <p:cNvPr id="31" name="Picture 9"/>
          <p:cNvPicPr>
            <a:picLocks noChangeAspect="1" noChangeArrowheads="1"/>
          </p:cNvPicPr>
          <p:nvPr userDrawn="1"/>
        </p:nvPicPr>
        <p:blipFill>
          <a:blip r:embed="rId2" cstate="print"/>
          <a:srcRect/>
          <a:stretch>
            <a:fillRect/>
          </a:stretch>
        </p:blipFill>
        <p:spPr bwMode="auto">
          <a:xfrm>
            <a:off x="0" y="5387975"/>
            <a:ext cx="9144000" cy="1476433"/>
          </a:xfrm>
          <a:prstGeom prst="rect">
            <a:avLst/>
          </a:prstGeom>
          <a:noFill/>
          <a:ln w="9525">
            <a:noFill/>
            <a:miter lim="800000"/>
            <a:headEnd/>
            <a:tailEnd/>
          </a:ln>
          <a:effectLst/>
        </p:spPr>
      </p:pic>
      <p:sp>
        <p:nvSpPr>
          <p:cNvPr id="12" name="Rectangle 5"/>
          <p:cNvSpPr>
            <a:spLocks noGrp="1" noChangeArrowheads="1"/>
          </p:cNvSpPr>
          <p:nvPr>
            <p:ph type="sldNum" sz="quarter" idx="12"/>
          </p:nvPr>
        </p:nvSpPr>
        <p:spPr>
          <a:xfrm>
            <a:off x="0" y="6553200"/>
            <a:ext cx="381000" cy="304800"/>
          </a:xfrm>
        </p:spPr>
        <p:txBody>
          <a:bodyPr/>
          <a:lstStyle>
            <a:lvl1pPr>
              <a:defRPr/>
            </a:lvl1pPr>
          </a:lstStyle>
          <a:p>
            <a:pPr>
              <a:defRPr/>
            </a:pPr>
            <a:fld id="{7ED48888-3581-4331-A0A4-93E9F0A57B37}" type="slidenum">
              <a:rPr lang="en-US"/>
              <a:pPr>
                <a:defRPr/>
              </a:pPr>
              <a:t>‹#›</a:t>
            </a:fld>
            <a:endParaRPr lang="en-US" dirty="0"/>
          </a:p>
        </p:txBody>
      </p:sp>
      <p:pic>
        <p:nvPicPr>
          <p:cNvPr id="26" name="Picture 25" descr="Blue Gold Logo.png"/>
          <p:cNvPicPr>
            <a:picLocks noChangeAspect="1"/>
          </p:cNvPicPr>
          <p:nvPr/>
        </p:nvPicPr>
        <p:blipFill>
          <a:blip r:embed="rId3" cstate="print"/>
          <a:stretch>
            <a:fillRect/>
          </a:stretch>
        </p:blipFill>
        <p:spPr>
          <a:xfrm>
            <a:off x="533400" y="5485403"/>
            <a:ext cx="2011680" cy="686797"/>
          </a:xfrm>
          <a:prstGeom prst="rect">
            <a:avLst/>
          </a:prstGeom>
          <a:noFill/>
          <a:ln>
            <a:noFill/>
          </a:ln>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5880" y="-533400"/>
            <a:ext cx="6446520" cy="2286000"/>
          </a:xfrm>
          <a:prstGeom prst="rect">
            <a:avLst/>
          </a:prstGeom>
        </p:spPr>
      </p:pic>
    </p:spTree>
    <p:extLst>
      <p:ext uri="{BB962C8B-B14F-4D97-AF65-F5344CB8AC3E}">
        <p14:creationId xmlns:p14="http://schemas.microsoft.com/office/powerpoint/2010/main" val="596889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bwMode="auto">
          <a:xfrm>
            <a:off x="0" y="0"/>
            <a:ext cx="9144000" cy="990600"/>
          </a:xfrm>
          <a:prstGeom prst="rect">
            <a:avLst/>
          </a:prstGeom>
          <a:solidFill>
            <a:srgbClr val="1E3C7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pic>
        <p:nvPicPr>
          <p:cNvPr id="15" name="Picture 220" descr="MP900439486[1]"/>
          <p:cNvPicPr>
            <a:picLocks noChangeAspect="1" noChangeArrowheads="1"/>
          </p:cNvPicPr>
          <p:nvPr userDrawn="1"/>
        </p:nvPicPr>
        <p:blipFill>
          <a:blip r:embed="rId2" cstate="print"/>
          <a:srcRect t="27272" r="1989"/>
          <a:stretch>
            <a:fillRect/>
          </a:stretch>
        </p:blipFill>
        <p:spPr bwMode="auto">
          <a:xfrm flipH="1">
            <a:off x="0" y="228600"/>
            <a:ext cx="9144000" cy="2438400"/>
          </a:xfrm>
          <a:prstGeom prst="rect">
            <a:avLst/>
          </a:prstGeom>
          <a:noFill/>
          <a:ln w="9525" algn="in">
            <a:noFill/>
            <a:miter lim="800000"/>
            <a:headEnd/>
            <a:tailEnd/>
          </a:ln>
        </p:spPr>
      </p:pic>
      <p:grpSp>
        <p:nvGrpSpPr>
          <p:cNvPr id="2" name="Group 221"/>
          <p:cNvGrpSpPr>
            <a:grpSpLocks/>
          </p:cNvGrpSpPr>
          <p:nvPr userDrawn="1"/>
        </p:nvGrpSpPr>
        <p:grpSpPr bwMode="auto">
          <a:xfrm flipH="1">
            <a:off x="0" y="1600201"/>
            <a:ext cx="9144000" cy="1600199"/>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dirty="0"/>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dirty="0"/>
            </a:p>
          </p:txBody>
        </p:sp>
      </p:grpSp>
      <p:sp>
        <p:nvSpPr>
          <p:cNvPr id="22" name="Line 229"/>
          <p:cNvSpPr>
            <a:spLocks noChangeShapeType="1"/>
          </p:cNvSpPr>
          <p:nvPr userDrawn="1"/>
        </p:nvSpPr>
        <p:spPr bwMode="auto">
          <a:xfrm flipV="1">
            <a:off x="0" y="228601"/>
            <a:ext cx="9144000" cy="0"/>
          </a:xfrm>
          <a:prstGeom prst="line">
            <a:avLst/>
          </a:prstGeom>
          <a:noFill/>
          <a:ln w="9525" algn="ctr">
            <a:solidFill>
              <a:srgbClr val="FFFFFE"/>
            </a:solidFill>
            <a:round/>
            <a:headEnd/>
            <a:tailEnd/>
          </a:ln>
        </p:spPr>
        <p:txBody>
          <a:bodyPr lIns="36576" tIns="36576" rIns="36576" bIns="36576"/>
          <a:lstStyle/>
          <a:p>
            <a:endParaRPr lang="en-US" dirty="0"/>
          </a:p>
        </p:txBody>
      </p:sp>
      <p:sp>
        <p:nvSpPr>
          <p:cNvPr id="23" name="Line 230"/>
          <p:cNvSpPr>
            <a:spLocks noChangeShapeType="1"/>
          </p:cNvSpPr>
          <p:nvPr userDrawn="1"/>
        </p:nvSpPr>
        <p:spPr bwMode="auto">
          <a:xfrm flipH="1">
            <a:off x="2590800" y="228601"/>
            <a:ext cx="0" cy="1645920"/>
          </a:xfrm>
          <a:prstGeom prst="line">
            <a:avLst/>
          </a:prstGeom>
          <a:noFill/>
          <a:ln w="9525" algn="ctr">
            <a:solidFill>
              <a:srgbClr val="FFFFFE"/>
            </a:solidFill>
            <a:round/>
            <a:headEnd/>
            <a:tailEnd/>
          </a:ln>
        </p:spPr>
        <p:txBody>
          <a:bodyPr lIns="36576" tIns="36576" rIns="36576" bIns="36576"/>
          <a:lstStyle/>
          <a:p>
            <a:endParaRPr lang="en-US" dirty="0"/>
          </a:p>
        </p:txBody>
      </p:sp>
      <p:sp>
        <p:nvSpPr>
          <p:cNvPr id="24" name="Line 231"/>
          <p:cNvSpPr>
            <a:spLocks noChangeShapeType="1"/>
          </p:cNvSpPr>
          <p:nvPr userDrawn="1"/>
        </p:nvSpPr>
        <p:spPr bwMode="auto">
          <a:xfrm flipH="1">
            <a:off x="6553200" y="228601"/>
            <a:ext cx="0" cy="2377440"/>
          </a:xfrm>
          <a:prstGeom prst="line">
            <a:avLst/>
          </a:prstGeom>
          <a:noFill/>
          <a:ln w="9525" algn="ctr">
            <a:solidFill>
              <a:srgbClr val="FFFFFE"/>
            </a:solidFill>
            <a:round/>
            <a:headEnd/>
            <a:tailEnd/>
          </a:ln>
        </p:spPr>
        <p:txBody>
          <a:bodyPr lIns="36576" tIns="36576" rIns="36576" bIns="36576"/>
          <a:lstStyle/>
          <a:p>
            <a:endParaRPr lang="en-US" dirty="0"/>
          </a:p>
        </p:txBody>
      </p:sp>
      <p:sp>
        <p:nvSpPr>
          <p:cNvPr id="6146" name="Rectangle 2"/>
          <p:cNvSpPr>
            <a:spLocks noGrp="1" noChangeArrowheads="1"/>
          </p:cNvSpPr>
          <p:nvPr userDrawn="1">
            <p:ph type="subTitle" idx="1"/>
          </p:nvPr>
        </p:nvSpPr>
        <p:spPr>
          <a:xfrm>
            <a:off x="0" y="3886200"/>
            <a:ext cx="9144000" cy="609600"/>
          </a:xfrm>
        </p:spPr>
        <p:txBody>
          <a:bodyPr/>
          <a:lstStyle>
            <a:lvl1pPr marL="0" indent="0" algn="ctr">
              <a:buFont typeface="Wingdings" pitchFamily="2" charset="2"/>
              <a:buNone/>
              <a:defRPr sz="2400">
                <a:solidFill>
                  <a:srgbClr val="BF962F"/>
                </a:solidFill>
                <a:latin typeface="+mj-lt"/>
              </a:defRPr>
            </a:lvl1pPr>
          </a:lstStyle>
          <a:p>
            <a:r>
              <a:rPr lang="en-US" dirty="0"/>
              <a:t>Click to edit Master subtitle style</a:t>
            </a:r>
          </a:p>
        </p:txBody>
      </p:sp>
      <p:sp>
        <p:nvSpPr>
          <p:cNvPr id="6156" name="Rectangle 12"/>
          <p:cNvSpPr>
            <a:spLocks noGrp="1" noChangeArrowheads="1"/>
          </p:cNvSpPr>
          <p:nvPr userDrawn="1">
            <p:ph type="ctrTitle"/>
          </p:nvPr>
        </p:nvSpPr>
        <p:spPr>
          <a:xfrm>
            <a:off x="0" y="3124200"/>
            <a:ext cx="9144000" cy="762000"/>
          </a:xfrm>
          <a:noFill/>
          <a:ln>
            <a:noFill/>
          </a:ln>
          <a:scene3d>
            <a:camera prst="orthographicFront"/>
            <a:lightRig rig="balanced" dir="t"/>
          </a:scene3d>
          <a:sp3d prstMaterial="clear"/>
        </p:spPr>
        <p:txBody>
          <a:bodyPr anchor="ctr"/>
          <a:lstStyle>
            <a:lvl1pPr>
              <a:defRPr sz="4400" cap="none" baseline="0">
                <a:solidFill>
                  <a:srgbClr val="1E3C78"/>
                </a:solidFill>
              </a:defRPr>
            </a:lvl1pPr>
          </a:lstStyle>
          <a:p>
            <a:r>
              <a:rPr lang="en-US" dirty="0"/>
              <a:t>Click to edit Master title style</a:t>
            </a:r>
          </a:p>
        </p:txBody>
      </p:sp>
      <p:pic>
        <p:nvPicPr>
          <p:cNvPr id="20" name="Picture 2"/>
          <p:cNvPicPr>
            <a:picLocks noChangeAspect="1" noChangeArrowheads="1"/>
          </p:cNvPicPr>
          <p:nvPr userDrawn="1"/>
        </p:nvPicPr>
        <p:blipFill>
          <a:blip r:embed="rId3" cstate="print"/>
          <a:srcRect/>
          <a:stretch>
            <a:fillRect/>
          </a:stretch>
        </p:blipFill>
        <p:spPr bwMode="auto">
          <a:xfrm>
            <a:off x="-6350" y="5791200"/>
            <a:ext cx="9156700" cy="1079500"/>
          </a:xfrm>
          <a:prstGeom prst="rect">
            <a:avLst/>
          </a:prstGeom>
          <a:noFill/>
          <a:ln w="9525">
            <a:noFill/>
            <a:miter lim="800000"/>
            <a:headEnd/>
            <a:tailEnd/>
          </a:ln>
          <a:effectLst/>
        </p:spPr>
      </p:pic>
    </p:spTree>
    <p:extLst>
      <p:ext uri="{BB962C8B-B14F-4D97-AF65-F5344CB8AC3E}">
        <p14:creationId xmlns:p14="http://schemas.microsoft.com/office/powerpoint/2010/main" val="706167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sp>
        <p:nvSpPr>
          <p:cNvPr id="3" name="Content Placeholder 2"/>
          <p:cNvSpPr>
            <a:spLocks noGrp="1"/>
          </p:cNvSpPr>
          <p:nvPr>
            <p:ph idx="1"/>
          </p:nvPr>
        </p:nvSpPr>
        <p:spPr>
          <a:xfrm>
            <a:off x="838200" y="15240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dirty="0"/>
          </a:p>
        </p:txBody>
      </p:sp>
      <p:sp>
        <p:nvSpPr>
          <p:cNvPr id="5" name="Rectangle 7"/>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8"/>
          <p:cNvSpPr>
            <a:spLocks noGrp="1" noChangeArrowheads="1"/>
          </p:cNvSpPr>
          <p:nvPr>
            <p:ph type="sldNum" sz="quarter" idx="12"/>
          </p:nvPr>
        </p:nvSpPr>
        <p:spPr>
          <a:ln/>
        </p:spPr>
        <p:txBody>
          <a:bodyPr/>
          <a:lstStyle>
            <a:lvl1pPr>
              <a:defRPr/>
            </a:lvl1pPr>
          </a:lstStyle>
          <a:p>
            <a:pPr>
              <a:defRPr/>
            </a:pPr>
            <a:fld id="{962D946E-3767-4B1B-821F-E197722984EE}" type="slidenum">
              <a:rPr lang="en-US"/>
              <a:pPr>
                <a:defRPr/>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extLst>
      <p:ext uri="{BB962C8B-B14F-4D97-AF65-F5344CB8AC3E}">
        <p14:creationId xmlns:p14="http://schemas.microsoft.com/office/powerpoint/2010/main" val="2443315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1330325" y="16764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2507174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741363" y="17526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9" name="Picture 8"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1160035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5240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7563" y="15240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p:cNvPicPr>
            <a:picLocks noChangeAspect="1" noChangeArrowheads="1"/>
          </p:cNvPicPr>
          <p:nvPr userDrawn="1"/>
        </p:nvPicPr>
        <p:blipFill>
          <a:blip r:embed="rId3" cstate="print"/>
          <a:srcRect/>
          <a:stretch>
            <a:fillRect/>
          </a:stretch>
        </p:blipFill>
        <p:spPr bwMode="auto">
          <a:xfrm>
            <a:off x="-6350" y="5410200"/>
            <a:ext cx="9156700" cy="1487488"/>
          </a:xfrm>
          <a:prstGeom prst="rect">
            <a:avLst/>
          </a:prstGeom>
          <a:noFill/>
          <a:ln w="9525">
            <a:noFill/>
            <a:miter lim="800000"/>
            <a:headEnd/>
            <a:tailEnd/>
          </a:ln>
          <a:effectLst/>
        </p:spPr>
      </p:pic>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spTree>
    <p:extLst>
      <p:ext uri="{BB962C8B-B14F-4D97-AF65-F5344CB8AC3E}">
        <p14:creationId xmlns:p14="http://schemas.microsoft.com/office/powerpoint/2010/main" val="3339061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6002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7563" y="16002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295053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3"/>
              </a:buBlip>
              <a:defRPr>
                <a:solidFill>
                  <a:srgbClr val="1E3C78"/>
                </a:solidFill>
              </a:defRPr>
            </a:lvl1pPr>
            <a:lvl2pPr>
              <a:buSzPct val="100000"/>
              <a:buFontTx/>
              <a:buBlip>
                <a:blip r:embed="rId3"/>
              </a:buBlip>
              <a:defRPr>
                <a:solidFill>
                  <a:srgbClr val="1E3C78"/>
                </a:solidFill>
              </a:defRPr>
            </a:lvl2pPr>
            <a:lvl3pPr>
              <a:buSzPct val="100000"/>
              <a:buFontTx/>
              <a:buBlip>
                <a:blip r:embed="rId3"/>
              </a:buBlip>
              <a:defRPr>
                <a:solidFill>
                  <a:srgbClr val="1E3C78"/>
                </a:solidFill>
              </a:defRPr>
            </a:lvl3pPr>
            <a:lvl4pPr>
              <a:buSzPct val="100000"/>
              <a:buFontTx/>
              <a:buBlip>
                <a:blip r:embed="rId3"/>
              </a:buBlip>
              <a:defRPr>
                <a:solidFill>
                  <a:srgbClr val="1E3C78"/>
                </a:solidFill>
              </a:defRPr>
            </a:lvl4pPr>
            <a:lvl5pPr>
              <a:buSzPct val="100000"/>
              <a:buFontTx/>
              <a:buBlip>
                <a:blip r:embed="rId3"/>
              </a:buBlip>
              <a:defRPr>
                <a:solidFill>
                  <a:srgbClr val="1E3C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3"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extLst>
      <p:ext uri="{BB962C8B-B14F-4D97-AF65-F5344CB8AC3E}">
        <p14:creationId xmlns:p14="http://schemas.microsoft.com/office/powerpoint/2010/main" val="2765393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6" name="Picture 5"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3891116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2" name="Picture 11"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26063790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43000"/>
            <a:ext cx="3008313" cy="5029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1"/>
          <p:cNvSpPr>
            <a:spLocks noGrp="1"/>
          </p:cNvSpPr>
          <p:nvPr>
            <p:ph type="title"/>
          </p:nvPr>
        </p:nvSpPr>
        <p:spPr>
          <a:xfrm>
            <a:off x="0" y="152400"/>
            <a:ext cx="9144000" cy="838200"/>
          </a:xfrm>
        </p:spPr>
        <p:txBody>
          <a:bodyPr tIns="0" bIns="0" anchor="ctr" anchorCtr="0"/>
          <a:lstStyle/>
          <a:p>
            <a:r>
              <a:rPr lang="en-US" dirty="0"/>
              <a:t>Click to edit Master title style</a:t>
            </a:r>
          </a:p>
        </p:txBody>
      </p:sp>
      <p:pic>
        <p:nvPicPr>
          <p:cNvPr id="11" name="Picture 2"/>
          <p:cNvPicPr>
            <a:picLocks noChangeAspect="1" noChangeArrowheads="1"/>
          </p:cNvPicPr>
          <p:nvPr userDrawn="1"/>
        </p:nvPicPr>
        <p:blipFill>
          <a:blip r:embed="rId2" cstate="print"/>
          <a:srcRect/>
          <a:stretch>
            <a:fillRect/>
          </a:stretch>
        </p:blipFill>
        <p:spPr bwMode="auto">
          <a:xfrm>
            <a:off x="-6350" y="5791200"/>
            <a:ext cx="9156700" cy="1079500"/>
          </a:xfrm>
          <a:prstGeom prst="rect">
            <a:avLst/>
          </a:prstGeom>
          <a:noFill/>
          <a:ln w="9525">
            <a:noFill/>
            <a:miter lim="800000"/>
            <a:headEnd/>
            <a:tailEnd/>
          </a:ln>
          <a:effectLst/>
        </p:spPr>
      </p:pic>
    </p:spTree>
    <p:extLst>
      <p:ext uri="{BB962C8B-B14F-4D97-AF65-F5344CB8AC3E}">
        <p14:creationId xmlns:p14="http://schemas.microsoft.com/office/powerpoint/2010/main" val="888840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066800"/>
            <a:ext cx="621792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28800" y="5595938"/>
            <a:ext cx="62179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sp>
        <p:nvSpPr>
          <p:cNvPr id="9"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a:t>Click to edit Master title style</a:t>
            </a:r>
          </a:p>
        </p:txBody>
      </p:sp>
      <p:pic>
        <p:nvPicPr>
          <p:cNvPr id="11" name="Picture 10"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4070181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7"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1107194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6350" y="5778500"/>
            <a:ext cx="9156700" cy="1079500"/>
          </a:xfrm>
          <a:prstGeom prst="rect">
            <a:avLst/>
          </a:prstGeom>
          <a:noFill/>
          <a:ln w="9525">
            <a:noFill/>
            <a:miter lim="800000"/>
            <a:headEnd/>
            <a:tailEnd/>
          </a:ln>
          <a:effectLst/>
        </p:spPr>
      </p:pic>
    </p:spTree>
    <p:extLst>
      <p:ext uri="{BB962C8B-B14F-4D97-AF65-F5344CB8AC3E}">
        <p14:creationId xmlns:p14="http://schemas.microsoft.com/office/powerpoint/2010/main" val="25460427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3" name="Picture 2"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29442475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Vertical Title and Text">
    <p:bg>
      <p:bgPr>
        <a:solidFill>
          <a:schemeClr val="bg1"/>
        </a:solidFill>
        <a:effectLst/>
      </p:bgPr>
    </p:bg>
    <p:spTree>
      <p:nvGrpSpPr>
        <p:cNvPr id="1" name=""/>
        <p:cNvGrpSpPr/>
        <p:nvPr/>
      </p:nvGrpSpPr>
      <p:grpSpPr>
        <a:xfrm>
          <a:off x="0" y="0"/>
          <a:ext cx="0" cy="0"/>
          <a:chOff x="0" y="0"/>
          <a:chExt cx="0" cy="0"/>
        </a:xfrm>
      </p:grpSpPr>
      <p:pic>
        <p:nvPicPr>
          <p:cNvPr id="3" name="Picture 2"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extLst>
      <p:ext uri="{BB962C8B-B14F-4D97-AF65-F5344CB8AC3E}">
        <p14:creationId xmlns:p14="http://schemas.microsoft.com/office/powerpoint/2010/main" val="243955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762000"/>
          </a:xfrm>
        </p:spPr>
        <p:txBody>
          <a:bodyPr/>
          <a:lstStyle>
            <a:lvl1pPr>
              <a:defRPr sz="4000">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914400" y="1600200"/>
            <a:ext cx="7315200" cy="3505200"/>
          </a:xfrm>
        </p:spPr>
        <p:txBody>
          <a:bodyPr/>
          <a:lstStyle>
            <a:lvl1pPr>
              <a:buSzPct val="100000"/>
              <a:buFontTx/>
              <a:buBlip>
                <a:blip r:embed="rId3"/>
              </a:buBlip>
              <a:defRPr>
                <a:solidFill>
                  <a:srgbClr val="1E3C78"/>
                </a:solidFill>
              </a:defRPr>
            </a:lvl1pPr>
            <a:lvl2pPr>
              <a:buSzPct val="100000"/>
              <a:buFontTx/>
              <a:buBlip>
                <a:blip r:embed="rId3"/>
              </a:buBlip>
              <a:defRPr>
                <a:solidFill>
                  <a:srgbClr val="1E3C78"/>
                </a:solidFill>
              </a:defRPr>
            </a:lvl2pPr>
            <a:lvl3pPr>
              <a:buSzPct val="100000"/>
              <a:buFontTx/>
              <a:buBlip>
                <a:blip r:embed="rId3"/>
              </a:buBlip>
              <a:defRPr>
                <a:solidFill>
                  <a:srgbClr val="1E3C78"/>
                </a:solidFill>
              </a:defRPr>
            </a:lvl3pPr>
            <a:lvl4pPr>
              <a:buSzPct val="100000"/>
              <a:buFontTx/>
              <a:buBlip>
                <a:blip r:embed="rId3"/>
              </a:buBlip>
              <a:defRPr>
                <a:solidFill>
                  <a:srgbClr val="1E3C78"/>
                </a:solidFill>
              </a:defRPr>
            </a:lvl4pPr>
            <a:lvl5pPr>
              <a:buSzPct val="100000"/>
              <a:buFontTx/>
              <a:buBlip>
                <a:blip r:embed="rId3"/>
              </a:buBlip>
              <a:defRPr>
                <a:solidFill>
                  <a:srgbClr val="1E3C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315200" cy="838200"/>
          </a:xfrm>
        </p:spPr>
        <p:txBody>
          <a:bodyPr/>
          <a:lstStyle/>
          <a:p>
            <a:r>
              <a:rPr lang="en-US"/>
              <a:t>Click to edit Master title style</a:t>
            </a:r>
          </a:p>
        </p:txBody>
      </p:sp>
      <p:sp>
        <p:nvSpPr>
          <p:cNvPr id="3" name="Content Placeholder 2"/>
          <p:cNvSpPr>
            <a:spLocks noGrp="1"/>
          </p:cNvSpPr>
          <p:nvPr>
            <p:ph sz="half" idx="1"/>
          </p:nvPr>
        </p:nvSpPr>
        <p:spPr>
          <a:xfrm>
            <a:off x="1676400" y="2057400"/>
            <a:ext cx="34671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2057400"/>
            <a:ext cx="36576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990600"/>
            <a:ext cx="7315200" cy="9906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1714500" y="2057400"/>
            <a:ext cx="34671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2057400"/>
            <a:ext cx="36576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bldLvl="5">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9906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914400" y="1752600"/>
            <a:ext cx="34671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33900" y="1752600"/>
            <a:ext cx="36576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bldLvl="5">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rgbClr val="CC9900"/>
                </a:solidFill>
              </a:defRPr>
            </a:lvl1pPr>
          </a:lstStyle>
          <a:p>
            <a:r>
              <a:rPr lang="en-US" dirty="0"/>
              <a:t>Click to edit Master title style</a:t>
            </a:r>
          </a:p>
        </p:txBody>
      </p:sp>
      <p:sp>
        <p:nvSpPr>
          <p:cNvPr id="10"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tx1"/>
                </a:solidFill>
              </a:defRPr>
            </a:lvl1pPr>
          </a:lstStyle>
          <a:p>
            <a:pPr lvl="0"/>
            <a:r>
              <a:rPr lang="en-US" noProof="0" dirty="0"/>
              <a:t>Click to edit Master subtitle style</a:t>
            </a:r>
          </a:p>
        </p:txBody>
      </p:sp>
      <p:pic>
        <p:nvPicPr>
          <p:cNvPr id="11" name="Picture 8"/>
          <p:cNvPicPr>
            <a:picLocks noChangeAspect="1" noChangeArrowheads="1"/>
          </p:cNvPicPr>
          <p:nvPr userDrawn="1"/>
        </p:nvPicPr>
        <p:blipFill>
          <a:blip r:embed="rId3"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chemeClr val="accent2">
                    <a:lumMod val="75000"/>
                  </a:schemeClr>
                </a:solidFill>
              </a:defRPr>
            </a:lvl1pPr>
          </a:lstStyle>
          <a:p>
            <a:r>
              <a:rPr lang="en-US" dirty="0"/>
              <a:t>Click to edit Master title style</a:t>
            </a:r>
          </a:p>
        </p:txBody>
      </p:sp>
      <p:sp>
        <p:nvSpPr>
          <p:cNvPr id="5"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accent2">
                    <a:lumMod val="60000"/>
                    <a:lumOff val="40000"/>
                  </a:schemeClr>
                </a:solidFill>
              </a:defRPr>
            </a:lvl1pPr>
          </a:lstStyle>
          <a:p>
            <a:pPr lvl="0"/>
            <a:r>
              <a:rPr lang="en-US" noProof="0" dirty="0"/>
              <a:t>Click to edit Master subtitle style</a:t>
            </a:r>
          </a:p>
        </p:txBody>
      </p:sp>
      <p:pic>
        <p:nvPicPr>
          <p:cNvPr id="6"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8.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cstate="print">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1752600" y="2743200"/>
            <a:ext cx="7315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713" name="Rectangle 17"/>
          <p:cNvSpPr>
            <a:spLocks noGrp="1" noChangeArrowheads="1"/>
          </p:cNvSpPr>
          <p:nvPr>
            <p:ph type="title"/>
          </p:nvPr>
        </p:nvSpPr>
        <p:spPr bwMode="auto">
          <a:xfrm>
            <a:off x="1752600" y="1752600"/>
            <a:ext cx="7315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76" r:id="rId3"/>
    <p:sldLayoutId id="2147483679" r:id="rId4"/>
    <p:sldLayoutId id="2147483664" r:id="rId5"/>
    <p:sldLayoutId id="2147483670" r:id="rId6"/>
    <p:sldLayoutId id="2147483680" r:id="rId7"/>
    <p:sldLayoutId id="2147483672" r:id="rId8"/>
    <p:sldLayoutId id="2147483666" r:id="rId9"/>
    <p:sldLayoutId id="2147483681" r:id="rId10"/>
    <p:sldLayoutId id="2147483668" r:id="rId11"/>
    <p:sldLayoutId id="2147483674" r:id="rId12"/>
    <p:sldLayoutId id="2147483682" r:id="rId13"/>
    <p:sldLayoutId id="2147483669" r:id="rId14"/>
    <p:sldLayoutId id="2147483675" r:id="rId15"/>
    <p:sldLayoutId id="2147483683" r:id="rId16"/>
    <p:sldLayoutId id="2147483667" r:id="rId17"/>
    <p:sldLayoutId id="2147483673" r:id="rId18"/>
    <p:sldLayoutId id="2147483684" r:id="rId19"/>
    <p:sldLayoutId id="2147483677" r:id="rId20"/>
    <p:sldLayoutId id="2147483678" r:id="rId21"/>
    <p:sldLayoutId id="2147483686" r:id="rId22"/>
  </p:sldLayoutIdLst>
  <p:transition/>
  <p:txStyles>
    <p:title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p:titleStyle>
    <p:bodyStyle>
      <a:lvl1pPr marL="342900" indent="-342900" algn="l" rtl="0" eaLnBrk="1" fontAlgn="base" hangingPunct="1">
        <a:spcBef>
          <a:spcPct val="20000"/>
        </a:spcBef>
        <a:spcAft>
          <a:spcPct val="0"/>
        </a:spcAft>
        <a:buClr>
          <a:schemeClr val="accent1">
            <a:lumMod val="50000"/>
          </a:schemeClr>
        </a:buClr>
        <a:buSzPct val="100000"/>
        <a:buFontTx/>
        <a:buBlip>
          <a:blip r:embed="rId25"/>
        </a:buBli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lumMod val="50000"/>
          </a:schemeClr>
        </a:buClr>
        <a:buSzPct val="100000"/>
        <a:buFontTx/>
        <a:buBlip>
          <a:blip r:embed="rId25"/>
        </a:buBlip>
        <a:defRPr sz="2400">
          <a:solidFill>
            <a:schemeClr val="tx1"/>
          </a:solidFill>
          <a:latin typeface="+mn-lt"/>
        </a:defRPr>
      </a:lvl2pPr>
      <a:lvl3pPr marL="1143000" indent="-228600" algn="l" rtl="0" eaLnBrk="1" fontAlgn="base" hangingPunct="1">
        <a:spcBef>
          <a:spcPct val="20000"/>
        </a:spcBef>
        <a:spcAft>
          <a:spcPct val="0"/>
        </a:spcAft>
        <a:buClr>
          <a:schemeClr val="accent1">
            <a:lumMod val="50000"/>
          </a:schemeClr>
        </a:buClr>
        <a:buSzPct val="100000"/>
        <a:buFontTx/>
        <a:buBlip>
          <a:blip r:embed="rId25"/>
        </a:buBlip>
        <a:defRPr sz="2000">
          <a:solidFill>
            <a:schemeClr val="tx1"/>
          </a:solidFill>
          <a:latin typeface="+mn-lt"/>
        </a:defRPr>
      </a:lvl3pPr>
      <a:lvl4pPr marL="1600200" indent="-228600" algn="l" rtl="0" eaLnBrk="1" fontAlgn="base" hangingPunct="1">
        <a:spcBef>
          <a:spcPct val="20000"/>
        </a:spcBef>
        <a:spcAft>
          <a:spcPct val="0"/>
        </a:spcAft>
        <a:buClr>
          <a:schemeClr val="accent1">
            <a:lumMod val="50000"/>
          </a:schemeClr>
        </a:buClr>
        <a:buSzPct val="100000"/>
        <a:buFontTx/>
        <a:buBlip>
          <a:blip r:embed="rId25"/>
        </a:buBlip>
        <a:defRPr>
          <a:solidFill>
            <a:schemeClr val="tx1"/>
          </a:solidFill>
          <a:latin typeface="+mn-lt"/>
        </a:defRPr>
      </a:lvl4pPr>
      <a:lvl5pPr marL="2057400" indent="-228600" algn="l" rtl="0" eaLnBrk="1" fontAlgn="base" hangingPunct="1">
        <a:spcBef>
          <a:spcPct val="20000"/>
        </a:spcBef>
        <a:spcAft>
          <a:spcPct val="0"/>
        </a:spcAft>
        <a:buClr>
          <a:schemeClr val="accent1">
            <a:lumMod val="50000"/>
          </a:schemeClr>
        </a:buClr>
        <a:buSzPct val="100000"/>
        <a:buFontTx/>
        <a:buBlip>
          <a:blip r:embed="rId25"/>
        </a:buBlip>
        <a:defRPr>
          <a:solidFill>
            <a:schemeClr val="tx1"/>
          </a:solidFill>
          <a:latin typeface="+mn-lt"/>
        </a:defRPr>
      </a:lvl5pPr>
      <a:lvl6pPr marL="25146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6pPr>
      <a:lvl7pPr marL="29718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7pPr>
      <a:lvl8pPr marL="34290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8pPr>
      <a:lvl9pPr marL="3886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264D9A"/>
            </a:gs>
            <a:gs pos="21000">
              <a:schemeClr val="bg1"/>
            </a:gs>
            <a:gs pos="10000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0" y="76200"/>
            <a:ext cx="9144000" cy="1295400"/>
          </a:xfrm>
          <a:prstGeom prst="rect">
            <a:avLst/>
          </a:prstGeom>
          <a:solidFill>
            <a:srgbClr val="264D9A"/>
          </a:solidFill>
          <a:ln w="9525">
            <a:noFill/>
            <a:miter lim="800000"/>
            <a:headEnd/>
            <a:tailEnd/>
          </a:ln>
          <a:scene3d>
            <a:camera prst="orthographicFront"/>
            <a:lightRig rig="balanced" dir="t"/>
          </a:scene3d>
          <a:sp3d prstMaterial="clear">
            <a:bevelT/>
          </a:sp3d>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6"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dirty="0"/>
          </a:p>
        </p:txBody>
      </p:sp>
      <p:sp>
        <p:nvSpPr>
          <p:cNvPr id="5127"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dirty="0"/>
          </a:p>
        </p:txBody>
      </p:sp>
      <p:sp>
        <p:nvSpPr>
          <p:cNvPr id="5128"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536AC6B-3E1A-4283-88DD-FAF875A3B3B5}" type="slidenum">
              <a:rPr lang="en-US"/>
              <a:pPr>
                <a:defRPr/>
              </a:pPr>
              <a:t>‹#›</a:t>
            </a:fld>
            <a:endParaRPr lang="en-US" dirty="0"/>
          </a:p>
        </p:txBody>
      </p:sp>
    </p:spTree>
    <p:extLst>
      <p:ext uri="{BB962C8B-B14F-4D97-AF65-F5344CB8AC3E}">
        <p14:creationId xmlns:p14="http://schemas.microsoft.com/office/powerpoint/2010/main" val="10938277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ctr" rtl="0" eaLnBrk="0" fontAlgn="base" hangingPunct="0">
        <a:spcBef>
          <a:spcPct val="0"/>
        </a:spcBef>
        <a:spcAft>
          <a:spcPct val="0"/>
        </a:spcAft>
        <a:defRPr sz="3600" cap="small" baseline="0">
          <a:solidFill>
            <a:schemeClr val="bg1"/>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110000"/>
        <a:buFontTx/>
        <a:buBlip>
          <a:blip r:embed="rId18"/>
        </a:buBlip>
        <a:defRPr sz="3200">
          <a:solidFill>
            <a:srgbClr val="264D9A"/>
          </a:solidFill>
          <a:latin typeface="Arial Rounded MT Bold" pitchFamily="34" charset="0"/>
          <a:ea typeface="+mn-ea"/>
          <a:cs typeface="+mn-cs"/>
        </a:defRPr>
      </a:lvl1pPr>
      <a:lvl2pPr marL="889000" indent="-439738" algn="l" rtl="0" eaLnBrk="0" fontAlgn="base" hangingPunct="0">
        <a:spcBef>
          <a:spcPct val="20000"/>
        </a:spcBef>
        <a:spcAft>
          <a:spcPct val="0"/>
        </a:spcAft>
        <a:buClr>
          <a:schemeClr val="hlink"/>
        </a:buClr>
        <a:buSzPct val="90000"/>
        <a:buFontTx/>
        <a:buBlip>
          <a:blip r:embed="rId18"/>
        </a:buBlip>
        <a:defRPr sz="2800">
          <a:solidFill>
            <a:srgbClr val="264D9A"/>
          </a:solidFill>
          <a:latin typeface="Arial Rounded MT Bold" pitchFamily="34" charset="0"/>
        </a:defRPr>
      </a:lvl2pPr>
      <a:lvl3pPr marL="1293813" indent="-403225" algn="l" rtl="0" eaLnBrk="0" fontAlgn="base" hangingPunct="0">
        <a:spcBef>
          <a:spcPct val="20000"/>
        </a:spcBef>
        <a:spcAft>
          <a:spcPct val="0"/>
        </a:spcAft>
        <a:buClr>
          <a:schemeClr val="accent1"/>
        </a:buClr>
        <a:buSzPct val="80000"/>
        <a:buFontTx/>
        <a:buBlip>
          <a:blip r:embed="rId18"/>
        </a:buBlip>
        <a:defRPr sz="2400">
          <a:solidFill>
            <a:srgbClr val="264D9A"/>
          </a:solidFill>
          <a:latin typeface="Arial Rounded MT Bold" pitchFamily="34" charset="0"/>
        </a:defRPr>
      </a:lvl3pPr>
      <a:lvl4pPr marL="1681163" indent="-385763" algn="l" rtl="0" eaLnBrk="0" fontAlgn="base" hangingPunct="0">
        <a:spcBef>
          <a:spcPct val="20000"/>
        </a:spcBef>
        <a:spcAft>
          <a:spcPct val="0"/>
        </a:spcAft>
        <a:buClr>
          <a:schemeClr val="hlink"/>
        </a:buClr>
        <a:buSzPct val="75000"/>
        <a:buFontTx/>
        <a:buBlip>
          <a:blip r:embed="rId18"/>
        </a:buBlip>
        <a:defRPr sz="2000">
          <a:solidFill>
            <a:srgbClr val="264D9A"/>
          </a:solidFill>
          <a:latin typeface="Arial Rounded MT Bold" pitchFamily="34" charset="0"/>
        </a:defRPr>
      </a:lvl4pPr>
      <a:lvl5pPr marL="2070100" indent="-387350" algn="l" rtl="0" eaLnBrk="0" fontAlgn="base" hangingPunct="0">
        <a:spcBef>
          <a:spcPct val="20000"/>
        </a:spcBef>
        <a:spcAft>
          <a:spcPct val="0"/>
        </a:spcAft>
        <a:buClr>
          <a:schemeClr val="accent1"/>
        </a:buClr>
        <a:buSzPct val="70000"/>
        <a:buFontTx/>
        <a:buBlip>
          <a:blip r:embed="rId18"/>
        </a:buBlip>
        <a:defRPr sz="2000">
          <a:solidFill>
            <a:srgbClr val="264D9A"/>
          </a:solidFill>
          <a:latin typeface="Arial Rounded MT Bold" pitchFamily="34" charset="0"/>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hyperlink" Target="https://commons.wikimedia.org/wiki/File:Circle-Thumb.p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hyperlink" Target="https://commons.wikimedia.org/wiki/File:Circle-Thumb.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hyperlink" Target="https://pixabay.com/en/prohibited-don-t-do-not-ban-155486/"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hyperlink" Target="https://pxhere.com/en/photo/1450373" TargetMode="External"/><Relationship Id="rId5" Type="http://schemas.openxmlformats.org/officeDocument/2006/relationships/image" Target="../media/image22.jpeg"/><Relationship Id="rId4" Type="http://schemas.openxmlformats.org/officeDocument/2006/relationships/hyperlink" Target="https://pxhere.com/en/photo/1452877"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hyperlink" Target="https://en.wikipedia.org/wiki/Internal_affairs_doctrin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19.xml"/><Relationship Id="rId4" Type="http://schemas.openxmlformats.org/officeDocument/2006/relationships/hyperlink" Target="http://basiliskus.blogspot.com.ar/2011_06_01_archive.html"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7.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9.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3" Type="http://schemas.openxmlformats.org/officeDocument/2006/relationships/hyperlink" Target="mailto:ARGRehabProject@bscc.ca.gov" TargetMode="External"/><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hyperlink" Target="https://www.bing.com/images/search?q=stop+sign+images+clipart&amp;id=D765443A5EE62CB47254DD0A2DDFA26075B9E8EA&amp;FORM=IQFRBA" TargetMode="External"/><Relationship Id="rId2" Type="http://schemas.openxmlformats.org/officeDocument/2006/relationships/notesSlide" Target="../notesSlides/notesSlide65.xml"/><Relationship Id="rId1" Type="http://schemas.openxmlformats.org/officeDocument/2006/relationships/slideLayout" Target="../slideLayouts/slideLayout19.xml"/><Relationship Id="rId4" Type="http://schemas.openxmlformats.org/officeDocument/2006/relationships/image" Target="../media/image40.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3" Type="http://schemas.openxmlformats.org/officeDocument/2006/relationships/hyperlink" Target="https://businesssearch.sos.ca.gov/" TargetMode="External"/><Relationship Id="rId2" Type="http://schemas.openxmlformats.org/officeDocument/2006/relationships/notesSlide" Target="../notesSlides/notesSlide67.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3" Type="http://schemas.openxmlformats.org/officeDocument/2006/relationships/hyperlink" Target="mailto:ARGRehabProject@bscc.ca.gov" TargetMode="External"/><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3" Type="http://schemas.openxmlformats.org/officeDocument/2006/relationships/hyperlink" Target="mailto:ARGRehabProject@bscc.ca.gov" TargetMode="External"/><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1.xml"/><Relationship Id="rId1" Type="http://schemas.openxmlformats.org/officeDocument/2006/relationships/slideLayout" Target="../slideLayouts/slideLayout19.xml"/><Relationship Id="rId4" Type="http://schemas.openxmlformats.org/officeDocument/2006/relationships/hyperlink" Target="https://pixabay.com/en/checklist-test-check-cross-correct-1402461/"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hyperlink" Target="https://pixnio.com/people/male-men/building-house-building-construction-worker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ARGRehabProject@bscc.ca.gov"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rot="10800000" flipV="1">
            <a:off x="111125" y="2168186"/>
            <a:ext cx="9144000" cy="1077218"/>
          </a:xfrm>
          <a:prstGeom prst="rect">
            <a:avLst/>
          </a:prstGeom>
          <a:noFill/>
          <a:ln w="9525">
            <a:noFill/>
            <a:miter lim="800000"/>
            <a:headEnd/>
            <a:tailEnd/>
          </a:ln>
        </p:spPr>
        <p:txBody>
          <a:bodyPr anchor="ctr">
            <a:spAutoFit/>
          </a:bodyPr>
          <a:lstStyle/>
          <a:p>
            <a:pPr algn="ctr"/>
            <a:r>
              <a:rPr lang="en-US" sz="3200" dirty="0">
                <a:ea typeface="Georgia" pitchFamily="18" charset="0"/>
                <a:cs typeface="Arial" pitchFamily="34" charset="0"/>
              </a:rPr>
              <a:t>Adult Reentry </a:t>
            </a:r>
            <a:r>
              <a:rPr lang="en-US" sz="3200" dirty="0">
                <a:latin typeface="+mn-lt"/>
                <a:ea typeface="Georgia" pitchFamily="18" charset="0"/>
                <a:cs typeface="Arial" pitchFamily="34" charset="0"/>
              </a:rPr>
              <a:t>Grant</a:t>
            </a:r>
            <a:r>
              <a:rPr lang="en-US" sz="3200" dirty="0">
                <a:ea typeface="Georgia" pitchFamily="18" charset="0"/>
                <a:cs typeface="Arial" pitchFamily="34" charset="0"/>
              </a:rPr>
              <a:t> Program</a:t>
            </a:r>
          </a:p>
          <a:p>
            <a:pPr algn="ctr"/>
            <a:r>
              <a:rPr lang="en-US" sz="3200" dirty="0">
                <a:ea typeface="Georgia" pitchFamily="18" charset="0"/>
                <a:cs typeface="Arial" pitchFamily="34" charset="0"/>
              </a:rPr>
              <a:t>Rehabilitation of Existing Property</a:t>
            </a:r>
            <a:endParaRPr lang="en-US" dirty="0">
              <a:ea typeface="Georgia" pitchFamily="18" charset="0"/>
              <a:cs typeface="Arial" pitchFamily="34" charset="0"/>
            </a:endParaRPr>
          </a:p>
        </p:txBody>
      </p:sp>
      <p:sp>
        <p:nvSpPr>
          <p:cNvPr id="9" name="Rectangle 172"/>
          <p:cNvSpPr>
            <a:spLocks noChangeArrowheads="1"/>
          </p:cNvSpPr>
          <p:nvPr/>
        </p:nvSpPr>
        <p:spPr bwMode="auto">
          <a:xfrm>
            <a:off x="2740025" y="5638800"/>
            <a:ext cx="3886200" cy="369888"/>
          </a:xfrm>
          <a:prstGeom prst="rect">
            <a:avLst/>
          </a:prstGeom>
          <a:noFill/>
          <a:ln w="9525">
            <a:noFill/>
            <a:miter lim="800000"/>
            <a:headEnd/>
            <a:tailEnd/>
          </a:ln>
          <a:effectLst/>
        </p:spPr>
        <p:txBody>
          <a:bodyPr lIns="0" tIns="0" rIns="0" bIns="0">
            <a:spAutoFit/>
          </a:bodyPr>
          <a:lstStyle/>
          <a:p>
            <a:pPr algn="ctr"/>
            <a:r>
              <a:rPr lang="en-US" b="1" dirty="0">
                <a:latin typeface="Franklin Gothic Demi" pitchFamily="34" charset="0"/>
              </a:rPr>
              <a:t>September</a:t>
            </a:r>
            <a:r>
              <a:rPr lang="en-US" sz="2400" b="1" dirty="0">
                <a:latin typeface="Franklin Gothic Demi" pitchFamily="34" charset="0"/>
              </a:rPr>
              <a:t> 2</a:t>
            </a:r>
            <a:r>
              <a:rPr lang="en-US" b="1" dirty="0">
                <a:latin typeface="Franklin Gothic Demi" pitchFamily="34" charset="0"/>
              </a:rPr>
              <a:t>5</a:t>
            </a:r>
            <a:r>
              <a:rPr lang="en-US" sz="2400" b="1" dirty="0">
                <a:latin typeface="Franklin Gothic Demi" pitchFamily="34" charset="0"/>
              </a:rPr>
              <a:t>, 2019</a:t>
            </a:r>
            <a:endParaRPr lang="en-US" dirty="0">
              <a:latin typeface="Franklin Gothic Demi" pitchFamily="34" charset="0"/>
            </a:endParaRPr>
          </a:p>
        </p:txBody>
      </p:sp>
      <p:sp>
        <p:nvSpPr>
          <p:cNvPr id="10" name="WordArt 175"/>
          <p:cNvSpPr>
            <a:spLocks noChangeArrowheads="1" noChangeShapeType="1" noTextEdit="1"/>
          </p:cNvSpPr>
          <p:nvPr/>
        </p:nvSpPr>
        <p:spPr bwMode="auto">
          <a:xfrm>
            <a:off x="1295400" y="3612596"/>
            <a:ext cx="6934200" cy="1751108"/>
          </a:xfrm>
          <a:prstGeom prst="rect">
            <a:avLst/>
          </a:prstGeom>
          <a:effectLst/>
        </p:spPr>
        <p:txBody>
          <a:bodyPr wrap="none" fromWordArt="1">
            <a:prstTxWarp prst="textPlain">
              <a:avLst>
                <a:gd name="adj" fmla="val 50000"/>
              </a:avLst>
            </a:prstTxWarp>
          </a:bodyPr>
          <a:lstStyle/>
          <a:p>
            <a:pPr algn="ctr"/>
            <a:r>
              <a:rPr lang="en-US" sz="3600" b="1" kern="10" dirty="0">
                <a:ln w="6350">
                  <a:solidFill>
                    <a:srgbClr val="CC9900"/>
                  </a:solidFill>
                  <a:round/>
                  <a:headEnd/>
                  <a:tailEnd/>
                </a:ln>
                <a:effectLst>
                  <a:outerShdw dist="45791" dir="2021404" algn="ctr" rotWithShape="0">
                    <a:srgbClr val="404040"/>
                  </a:outerShdw>
                </a:effectLst>
                <a:latin typeface="+mn-lt"/>
              </a:rPr>
              <a:t>Bidders’</a:t>
            </a:r>
          </a:p>
          <a:p>
            <a:pPr algn="ctr"/>
            <a:r>
              <a:rPr lang="en-US" sz="3600" b="1" kern="10" dirty="0">
                <a:ln w="6350">
                  <a:solidFill>
                    <a:srgbClr val="CC9900"/>
                  </a:solidFill>
                  <a:round/>
                  <a:headEnd/>
                  <a:tailEnd/>
                </a:ln>
                <a:effectLst>
                  <a:outerShdw dist="45791" dir="2021404" algn="ctr" rotWithShape="0">
                    <a:srgbClr val="404040"/>
                  </a:outerShdw>
                </a:effectLst>
                <a:latin typeface="+mn-lt"/>
              </a:rPr>
              <a:t>Conference</a:t>
            </a:r>
          </a:p>
        </p:txBody>
      </p:sp>
    </p:spTree>
    <p:extLst>
      <p:ext uri="{BB962C8B-B14F-4D97-AF65-F5344CB8AC3E}">
        <p14:creationId xmlns:p14="http://schemas.microsoft.com/office/powerpoint/2010/main" val="13556174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81000"/>
            <a:ext cx="8582891" cy="6400800"/>
          </a:xfrm>
        </p:spPr>
        <p:txBody>
          <a:bodyPr/>
          <a:lstStyle/>
          <a:p>
            <a:pPr marL="0" indent="0" algn="ctr">
              <a:buClr>
                <a:schemeClr val="accent5"/>
              </a:buClr>
              <a:buNone/>
              <a:defRPr/>
            </a:pPr>
            <a:r>
              <a:rPr lang="en-US" sz="3200" b="1" dirty="0">
                <a:solidFill>
                  <a:srgbClr val="1E3C78"/>
                </a:solidFill>
                <a:ea typeface="+mj-ea"/>
                <a:cs typeface="+mj-cs"/>
              </a:rPr>
              <a:t>RFP (pg. 2) </a:t>
            </a:r>
          </a:p>
          <a:p>
            <a:pPr marL="0" indent="0">
              <a:buClr>
                <a:schemeClr val="accent5"/>
              </a:buClr>
              <a:buNone/>
              <a:defRPr/>
            </a:pPr>
            <a:endParaRPr lang="en-US" sz="1100" b="1" dirty="0">
              <a:solidFill>
                <a:srgbClr val="1E3C78"/>
              </a:solidFill>
              <a:ea typeface="+mj-ea"/>
              <a:cs typeface="+mj-cs"/>
            </a:endParaRPr>
          </a:p>
          <a:p>
            <a:pPr marL="0" indent="0">
              <a:buClr>
                <a:schemeClr val="accent5"/>
              </a:buClr>
              <a:buNone/>
              <a:defRPr/>
            </a:pPr>
            <a:r>
              <a:rPr lang="en-US" sz="2400" b="1" dirty="0">
                <a:solidFill>
                  <a:srgbClr val="1E3C78"/>
                </a:solidFill>
                <a:ea typeface="+mj-ea"/>
                <a:cs typeface="+mj-cs"/>
              </a:rPr>
              <a:t>Description of the Grant </a:t>
            </a:r>
          </a:p>
          <a:p>
            <a:pPr>
              <a:buClr>
                <a:schemeClr val="accent5"/>
              </a:buClr>
              <a:buFont typeface="Arial" panose="020B0604020202020204" pitchFamily="34" charset="0"/>
              <a:buChar char="•"/>
              <a:defRPr/>
            </a:pPr>
            <a:r>
              <a:rPr lang="en-US" sz="2400" dirty="0">
                <a:solidFill>
                  <a:srgbClr val="1E3C78"/>
                </a:solidFill>
                <a:ea typeface="+mj-ea"/>
                <a:cs typeface="+mj-cs"/>
              </a:rPr>
              <a:t>Housing individuals formerly incarcerated in state prison</a:t>
            </a:r>
          </a:p>
          <a:p>
            <a:pPr marL="457200" lvl="1" indent="0">
              <a:buClr>
                <a:schemeClr val="accent5"/>
              </a:buClr>
              <a:buNone/>
              <a:defRPr/>
            </a:pPr>
            <a:endParaRPr lang="en-US" sz="1100" dirty="0">
              <a:solidFill>
                <a:srgbClr val="1E3C78"/>
              </a:solidFill>
              <a:ea typeface="+mj-ea"/>
              <a:cs typeface="+mj-cs"/>
            </a:endParaRPr>
          </a:p>
          <a:p>
            <a:pPr marL="0" indent="0">
              <a:buClr>
                <a:schemeClr val="accent5"/>
              </a:buClr>
              <a:buNone/>
              <a:defRPr/>
            </a:pPr>
            <a:r>
              <a:rPr lang="en-US" sz="2400" b="1" dirty="0">
                <a:solidFill>
                  <a:srgbClr val="1E3C78"/>
                </a:solidFill>
              </a:rPr>
              <a:t>Grant Period</a:t>
            </a:r>
          </a:p>
          <a:p>
            <a:pPr lvl="1">
              <a:buClr>
                <a:schemeClr val="accent5"/>
              </a:buClr>
              <a:buFont typeface="Arial" panose="020B0604020202020204" pitchFamily="34" charset="0"/>
              <a:buChar char="•"/>
              <a:defRPr/>
            </a:pPr>
            <a:r>
              <a:rPr lang="en-US" dirty="0">
                <a:solidFill>
                  <a:srgbClr val="1E3C78"/>
                </a:solidFill>
              </a:rPr>
              <a:t>February 1, 2019 to January 31, 2030</a:t>
            </a:r>
          </a:p>
          <a:p>
            <a:pPr lvl="1">
              <a:buClr>
                <a:schemeClr val="accent5"/>
              </a:buClr>
              <a:buFont typeface="Arial" panose="020B0604020202020204" pitchFamily="34" charset="0"/>
              <a:buChar char="•"/>
              <a:defRPr/>
            </a:pPr>
            <a:endParaRPr lang="en-US" sz="1000" dirty="0">
              <a:solidFill>
                <a:srgbClr val="1E3C78"/>
              </a:solidFill>
            </a:endParaRPr>
          </a:p>
          <a:p>
            <a:pPr marL="57150" indent="0">
              <a:buClr>
                <a:schemeClr val="accent5"/>
              </a:buClr>
              <a:buNone/>
              <a:defRPr/>
            </a:pPr>
            <a:r>
              <a:rPr lang="en-US" sz="2400" b="1" dirty="0">
                <a:solidFill>
                  <a:srgbClr val="1E3C78"/>
                </a:solidFill>
              </a:rPr>
              <a:t>Funding Availability</a:t>
            </a:r>
            <a:endParaRPr lang="en-US" sz="2400" dirty="0">
              <a:solidFill>
                <a:srgbClr val="1E3C78"/>
              </a:solidFill>
            </a:endParaRPr>
          </a:p>
          <a:p>
            <a:pPr lvl="1">
              <a:buClr>
                <a:schemeClr val="accent5"/>
              </a:buClr>
              <a:buFont typeface="Arial" panose="020B0604020202020204" pitchFamily="34" charset="0"/>
              <a:buChar char="•"/>
              <a:defRPr/>
            </a:pPr>
            <a:r>
              <a:rPr lang="en-US" dirty="0">
                <a:solidFill>
                  <a:srgbClr val="1E3C78"/>
                </a:solidFill>
              </a:rPr>
              <a:t> February 1, 2019 to January 31, 2023 (Three-year funding period)</a:t>
            </a:r>
          </a:p>
          <a:p>
            <a:pPr marL="0" indent="0">
              <a:buClr>
                <a:schemeClr val="accent5"/>
              </a:buClr>
              <a:buNone/>
              <a:defRPr/>
            </a:pPr>
            <a:endParaRPr lang="en-US" sz="1000" dirty="0">
              <a:solidFill>
                <a:srgbClr val="1E3C78"/>
              </a:solidFill>
              <a:ea typeface="+mj-ea"/>
              <a:cs typeface="+mj-cs"/>
            </a:endParaRPr>
          </a:p>
          <a:p>
            <a:pPr marL="0" indent="0">
              <a:buClr>
                <a:schemeClr val="accent5"/>
              </a:buClr>
              <a:buNone/>
              <a:defRPr/>
            </a:pPr>
            <a:r>
              <a:rPr lang="en-US" sz="2400" b="1" dirty="0">
                <a:solidFill>
                  <a:srgbClr val="1E3C78"/>
                </a:solidFill>
                <a:ea typeface="+mj-ea"/>
                <a:cs typeface="+mj-cs"/>
              </a:rPr>
              <a:t>Applicant Eligibility</a:t>
            </a:r>
          </a:p>
          <a:p>
            <a:pPr lvl="1">
              <a:buClr>
                <a:schemeClr val="accent5"/>
              </a:buClr>
              <a:buFont typeface="Arial" panose="020B0604020202020204" pitchFamily="34" charset="0"/>
              <a:buChar char="•"/>
              <a:defRPr/>
            </a:pPr>
            <a:r>
              <a:rPr lang="en-US" dirty="0">
                <a:solidFill>
                  <a:srgbClr val="1E3C78"/>
                </a:solidFill>
                <a:ea typeface="+mj-ea"/>
                <a:cs typeface="+mj-cs"/>
              </a:rPr>
              <a:t>Community-Based Organizations (CBOs)</a:t>
            </a:r>
          </a:p>
          <a:p>
            <a:pPr lvl="1">
              <a:buClr>
                <a:schemeClr val="accent5"/>
              </a:buClr>
              <a:buFont typeface="Arial" panose="020B0604020202020204" pitchFamily="34" charset="0"/>
              <a:buChar char="•"/>
              <a:defRPr/>
            </a:pPr>
            <a:r>
              <a:rPr lang="en-US" dirty="0">
                <a:solidFill>
                  <a:srgbClr val="1E3C78"/>
                </a:solidFill>
                <a:ea typeface="+mj-ea"/>
                <a:cs typeface="+mj-cs"/>
              </a:rPr>
              <a:t>501(c)(3) status (i.e., nonprofit)</a:t>
            </a:r>
          </a:p>
          <a:p>
            <a:pPr lvl="1">
              <a:buClr>
                <a:schemeClr val="accent5"/>
              </a:buClr>
              <a:buFont typeface="Arial" panose="020B0604020202020204" pitchFamily="34" charset="0"/>
              <a:buChar char="•"/>
              <a:defRPr/>
            </a:pPr>
            <a:r>
              <a:rPr lang="en-US" dirty="0">
                <a:solidFill>
                  <a:srgbClr val="1E3C78"/>
                </a:solidFill>
                <a:ea typeface="+mj-ea"/>
                <a:cs typeface="+mj-cs"/>
              </a:rPr>
              <a:t>Corporate Identity Number</a:t>
            </a:r>
          </a:p>
          <a:p>
            <a:pPr marL="457200" lvl="1" indent="0">
              <a:buClr>
                <a:schemeClr val="accent5"/>
              </a:buClr>
              <a:buNone/>
              <a:defRPr/>
            </a:pPr>
            <a:endParaRPr lang="en-US" dirty="0">
              <a:solidFill>
                <a:srgbClr val="1E3C78"/>
              </a:solidFill>
            </a:endParaRPr>
          </a:p>
          <a:p>
            <a:pPr lvl="1">
              <a:buClr>
                <a:schemeClr val="accent5"/>
              </a:buClr>
              <a:buFont typeface="Arial" panose="020B0604020202020204" pitchFamily="34" charset="0"/>
              <a:buChar char="•"/>
              <a:defRPr/>
            </a:pPr>
            <a:endParaRPr lang="en-US" b="1" dirty="0">
              <a:solidFill>
                <a:srgbClr val="1E3C78"/>
              </a:solidFill>
              <a:ea typeface="+mj-ea"/>
              <a:cs typeface="+mj-cs"/>
            </a:endParaRPr>
          </a:p>
          <a:p>
            <a:pPr marL="0" indent="0">
              <a:buClr>
                <a:schemeClr val="accent5"/>
              </a:buClr>
              <a:buNone/>
              <a:defRPr/>
            </a:pPr>
            <a:endParaRPr lang="en-US" sz="1800" b="1" dirty="0">
              <a:solidFill>
                <a:srgbClr val="1E3C78"/>
              </a:solidFill>
              <a:ea typeface="+mj-ea"/>
              <a:cs typeface="+mj-cs"/>
            </a:endParaRP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37944903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81000"/>
            <a:ext cx="8582891" cy="6400800"/>
          </a:xfrm>
        </p:spPr>
        <p:txBody>
          <a:bodyPr/>
          <a:lstStyle/>
          <a:p>
            <a:pPr marL="0" indent="0" algn="ctr">
              <a:buClr>
                <a:schemeClr val="accent5"/>
              </a:buClr>
              <a:buNone/>
              <a:defRPr/>
            </a:pPr>
            <a:r>
              <a:rPr lang="en-US" sz="3200" b="1" dirty="0">
                <a:solidFill>
                  <a:srgbClr val="1E3C78"/>
                </a:solidFill>
                <a:ea typeface="+mj-ea"/>
                <a:cs typeface="+mj-cs"/>
              </a:rPr>
              <a:t>RFP</a:t>
            </a:r>
          </a:p>
          <a:p>
            <a:pPr marL="0" indent="0">
              <a:buClr>
                <a:schemeClr val="accent5"/>
              </a:buClr>
              <a:buNone/>
              <a:defRPr/>
            </a:pPr>
            <a:endParaRPr lang="en-US" sz="1000" dirty="0">
              <a:solidFill>
                <a:srgbClr val="1E3C78"/>
              </a:solidFill>
              <a:ea typeface="+mj-ea"/>
              <a:cs typeface="+mj-cs"/>
            </a:endParaRPr>
          </a:p>
          <a:p>
            <a:pPr marL="0" indent="0">
              <a:buClr>
                <a:schemeClr val="accent5"/>
              </a:buClr>
              <a:buNone/>
              <a:defRPr/>
            </a:pPr>
            <a:r>
              <a:rPr lang="en-US" sz="2400" b="1" dirty="0">
                <a:solidFill>
                  <a:srgbClr val="1E3C78"/>
                </a:solidFill>
              </a:rPr>
              <a:t>Applicant</a:t>
            </a:r>
            <a:r>
              <a:rPr lang="en-US" sz="2400" b="1" dirty="0">
                <a:solidFill>
                  <a:srgbClr val="1E3C78"/>
                </a:solidFill>
                <a:ea typeface="+mj-ea"/>
                <a:cs typeface="+mj-cs"/>
              </a:rPr>
              <a:t> Eligibility Continued (pgs. 2-3)</a:t>
            </a:r>
          </a:p>
          <a:p>
            <a:pPr lvl="1">
              <a:buClr>
                <a:schemeClr val="accent5"/>
              </a:buClr>
              <a:buFont typeface="Arial" panose="020B0604020202020204" pitchFamily="34" charset="0"/>
              <a:buChar char="•"/>
              <a:defRPr/>
            </a:pPr>
            <a:r>
              <a:rPr lang="en-US" dirty="0">
                <a:solidFill>
                  <a:srgbClr val="1E3C78"/>
                </a:solidFill>
                <a:ea typeface="+mj-ea"/>
                <a:cs typeface="+mj-cs"/>
              </a:rPr>
              <a:t>Limit - One proposal per applicant</a:t>
            </a:r>
          </a:p>
          <a:p>
            <a:pPr marL="457200" lvl="1" indent="0">
              <a:buClr>
                <a:schemeClr val="accent5"/>
              </a:buClr>
              <a:buNone/>
              <a:defRPr/>
            </a:pPr>
            <a:endParaRPr lang="en-US" sz="1100" dirty="0">
              <a:solidFill>
                <a:srgbClr val="1E3C78"/>
              </a:solidFill>
              <a:ea typeface="+mj-ea"/>
              <a:cs typeface="+mj-cs"/>
            </a:endParaRPr>
          </a:p>
          <a:p>
            <a:pPr lvl="1">
              <a:buClr>
                <a:schemeClr val="accent5"/>
              </a:buClr>
              <a:buFont typeface="Arial" panose="020B0604020202020204" pitchFamily="34" charset="0"/>
              <a:buChar char="•"/>
              <a:defRPr/>
            </a:pPr>
            <a:r>
              <a:rPr lang="en-US" dirty="0">
                <a:solidFill>
                  <a:srgbClr val="1E3C78"/>
                </a:solidFill>
              </a:rPr>
              <a:t>Minimum of three years of experience in providing housing services to individuals formerly incarcerated in in state prison</a:t>
            </a:r>
          </a:p>
          <a:p>
            <a:pPr lvl="1">
              <a:buClr>
                <a:schemeClr val="accent5"/>
              </a:buClr>
              <a:buFont typeface="Arial" panose="020B0604020202020204" pitchFamily="34" charset="0"/>
              <a:buChar char="•"/>
              <a:defRPr/>
            </a:pPr>
            <a:endParaRPr lang="en-US" sz="1100" dirty="0">
              <a:solidFill>
                <a:srgbClr val="1E3C78"/>
              </a:solidFill>
            </a:endParaRPr>
          </a:p>
          <a:p>
            <a:pPr lvl="1">
              <a:buClr>
                <a:schemeClr val="accent5"/>
              </a:buClr>
              <a:buFont typeface="Arial" panose="020B0604020202020204" pitchFamily="34" charset="0"/>
              <a:buChar char="•"/>
              <a:defRPr/>
            </a:pPr>
            <a:r>
              <a:rPr lang="en-US" dirty="0">
                <a:solidFill>
                  <a:srgbClr val="1E3C78"/>
                </a:solidFill>
              </a:rPr>
              <a:t>Own and hold title to the property in fee simple that is proposed to be rehabilitated</a:t>
            </a:r>
          </a:p>
          <a:p>
            <a:pPr lvl="1">
              <a:buClr>
                <a:schemeClr val="accent5"/>
              </a:buClr>
              <a:buFont typeface="Arial" panose="020B0604020202020204" pitchFamily="34" charset="0"/>
              <a:buChar char="•"/>
              <a:defRPr/>
            </a:pPr>
            <a:endParaRPr lang="en-US" b="1" dirty="0">
              <a:solidFill>
                <a:srgbClr val="1E3C78"/>
              </a:solidFill>
              <a:ea typeface="+mj-ea"/>
              <a:cs typeface="+mj-cs"/>
            </a:endParaRPr>
          </a:p>
          <a:p>
            <a:pPr marL="0" indent="0">
              <a:buClr>
                <a:schemeClr val="accent5"/>
              </a:buClr>
              <a:buNone/>
              <a:defRPr/>
            </a:pPr>
            <a:endParaRPr lang="en-US" sz="1800" b="1" dirty="0">
              <a:solidFill>
                <a:srgbClr val="1E3C78"/>
              </a:solidFill>
              <a:ea typeface="+mj-ea"/>
              <a:cs typeface="+mj-cs"/>
            </a:endParaRP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2298946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0108" y="533400"/>
            <a:ext cx="8783783" cy="6248400"/>
          </a:xfrm>
        </p:spPr>
        <p:txBody>
          <a:bodyPr/>
          <a:lstStyle/>
          <a:p>
            <a:pPr marL="0" indent="0" algn="ctr">
              <a:buClr>
                <a:schemeClr val="accent5"/>
              </a:buClr>
              <a:buNone/>
              <a:defRPr/>
            </a:pPr>
            <a:r>
              <a:rPr lang="en-US" b="1" dirty="0">
                <a:solidFill>
                  <a:srgbClr val="1E3C78"/>
                </a:solidFill>
              </a:rPr>
              <a:t>Applicant </a:t>
            </a:r>
            <a:r>
              <a:rPr lang="en-US" b="1" dirty="0">
                <a:solidFill>
                  <a:srgbClr val="1E3C78"/>
                </a:solidFill>
                <a:ea typeface="+mj-ea"/>
                <a:cs typeface="+mj-cs"/>
              </a:rPr>
              <a:t>Eligibility Continued (pgs. 2-3) </a:t>
            </a:r>
          </a:p>
          <a:p>
            <a:pPr marL="0" lvl="0" indent="0" algn="ctr" eaLnBrk="0" hangingPunct="0">
              <a:spcBef>
                <a:spcPts val="0"/>
              </a:spcBef>
              <a:buClr>
                <a:srgbClr val="B4975A"/>
              </a:buClr>
              <a:buSzPct val="110000"/>
              <a:buNone/>
            </a:pPr>
            <a:endParaRPr lang="en-US" sz="1200" b="1" dirty="0">
              <a:solidFill>
                <a:srgbClr val="1E3C78"/>
              </a:solidFill>
              <a:latin typeface="Arial Rounded MT Bold" pitchFamily="34" charset="0"/>
            </a:endParaRPr>
          </a:p>
          <a:p>
            <a:pPr marL="0" lvl="0" indent="0" algn="ctr" eaLnBrk="0" hangingPunct="0">
              <a:spcBef>
                <a:spcPts val="0"/>
              </a:spcBef>
              <a:buClr>
                <a:srgbClr val="B4975A"/>
              </a:buClr>
              <a:buSzPct val="110000"/>
              <a:buNone/>
            </a:pPr>
            <a:r>
              <a:rPr lang="en-US" sz="2600" dirty="0">
                <a:solidFill>
                  <a:srgbClr val="1E3C78"/>
                </a:solidFill>
              </a:rPr>
              <a:t>Subgrantees - Subcontractors </a:t>
            </a:r>
          </a:p>
          <a:p>
            <a:pPr marL="0" lvl="0" indent="0" algn="ctr" eaLnBrk="0" hangingPunct="0">
              <a:spcBef>
                <a:spcPts val="0"/>
              </a:spcBef>
              <a:buClr>
                <a:srgbClr val="B4975A"/>
              </a:buClr>
              <a:buSzPct val="110000"/>
              <a:buNone/>
            </a:pPr>
            <a:r>
              <a:rPr lang="en-US" sz="2600" dirty="0">
                <a:solidFill>
                  <a:srgbClr val="1E3C78"/>
                </a:solidFill>
              </a:rPr>
              <a:t>Partnering  with Non-Governmental Organizations</a:t>
            </a:r>
          </a:p>
          <a:p>
            <a:pPr marL="0" lvl="0" indent="0" eaLnBrk="0" hangingPunct="0">
              <a:spcBef>
                <a:spcPts val="0"/>
              </a:spcBef>
              <a:buClr>
                <a:srgbClr val="B4975A"/>
              </a:buClr>
              <a:buSzPct val="110000"/>
              <a:buNone/>
            </a:pPr>
            <a:endParaRPr lang="en-US" sz="1200" b="1" u="sng" dirty="0">
              <a:solidFill>
                <a:srgbClr val="1E3C78"/>
              </a:solidFill>
              <a:latin typeface="Arial Rounded MT Bold" pitchFamily="34" charset="0"/>
            </a:endParaRPr>
          </a:p>
          <a:p>
            <a:pPr lvl="0" eaLnBrk="0" hangingPunct="0">
              <a:spcBef>
                <a:spcPts val="0"/>
              </a:spcBef>
              <a:buClr>
                <a:srgbClr val="B4975A"/>
              </a:buClr>
              <a:buSzPct val="110000"/>
              <a:buFont typeface="Arial" panose="020B0604020202020204" pitchFamily="34" charset="0"/>
              <a:buChar char="•"/>
            </a:pPr>
            <a:r>
              <a:rPr lang="en-US" sz="2400" dirty="0">
                <a:solidFill>
                  <a:srgbClr val="1E3C78"/>
                </a:solidFill>
              </a:rPr>
              <a:t>Be duly organized, in existence, and in good standing for 24 months before entering into an agreement with the grantee</a:t>
            </a:r>
          </a:p>
          <a:p>
            <a:pPr lvl="0" eaLnBrk="0" hangingPunct="0">
              <a:spcBef>
                <a:spcPts val="0"/>
              </a:spcBef>
              <a:buClr>
                <a:srgbClr val="B4975A"/>
              </a:buClr>
              <a:buSzPct val="110000"/>
              <a:buFont typeface="Arial" panose="020B0604020202020204" pitchFamily="34" charset="0"/>
              <a:buChar char="•"/>
            </a:pPr>
            <a:endParaRPr lang="en-US" sz="1200" dirty="0">
              <a:solidFill>
                <a:srgbClr val="1E3C78"/>
              </a:solidFill>
            </a:endParaRPr>
          </a:p>
          <a:p>
            <a:pPr lvl="0" eaLnBrk="0" hangingPunct="0">
              <a:spcBef>
                <a:spcPts val="0"/>
              </a:spcBef>
              <a:buClr>
                <a:srgbClr val="B4975A"/>
              </a:buClr>
              <a:buSzPct val="110000"/>
              <a:buFont typeface="Arial" panose="020B0604020202020204" pitchFamily="34" charset="0"/>
              <a:buChar char="•"/>
            </a:pPr>
            <a:r>
              <a:rPr lang="en-US" sz="2400" dirty="0">
                <a:solidFill>
                  <a:srgbClr val="1E3C78"/>
                </a:solidFill>
              </a:rPr>
              <a:t>Be registered with the California Secretary of State’s Office, if applicable</a:t>
            </a:r>
          </a:p>
          <a:p>
            <a:pPr lvl="0" eaLnBrk="0" hangingPunct="0">
              <a:spcBef>
                <a:spcPts val="0"/>
              </a:spcBef>
              <a:buClr>
                <a:srgbClr val="B4975A"/>
              </a:buClr>
              <a:buSzPct val="110000"/>
              <a:buFont typeface="Arial" panose="020B0604020202020204" pitchFamily="34" charset="0"/>
              <a:buChar char="•"/>
            </a:pPr>
            <a:endParaRPr lang="en-US" sz="1200" dirty="0">
              <a:solidFill>
                <a:srgbClr val="1E3C78"/>
              </a:solidFill>
            </a:endParaRPr>
          </a:p>
          <a:p>
            <a:pPr lvl="0" eaLnBrk="0" hangingPunct="0">
              <a:spcBef>
                <a:spcPts val="0"/>
              </a:spcBef>
              <a:buClr>
                <a:srgbClr val="B4975A"/>
              </a:buClr>
              <a:buSzPct val="110000"/>
              <a:buFont typeface="Arial" panose="020B0604020202020204" pitchFamily="34" charset="0"/>
              <a:buChar char="•"/>
            </a:pPr>
            <a:r>
              <a:rPr lang="en-US" sz="2400" dirty="0">
                <a:solidFill>
                  <a:srgbClr val="1E3C78"/>
                </a:solidFill>
              </a:rPr>
              <a:t>Have a valid business license, if required by the applicable local jurisdiction</a:t>
            </a:r>
          </a:p>
          <a:p>
            <a:pPr lvl="0" eaLnBrk="0" hangingPunct="0">
              <a:spcBef>
                <a:spcPts val="0"/>
              </a:spcBef>
              <a:buClr>
                <a:srgbClr val="B4975A"/>
              </a:buClr>
              <a:buSzPct val="110000"/>
              <a:buFont typeface="Arial" panose="020B0604020202020204" pitchFamily="34" charset="0"/>
              <a:buChar char="•"/>
            </a:pPr>
            <a:endParaRPr lang="en-US" sz="1200" dirty="0">
              <a:solidFill>
                <a:srgbClr val="1E3C78"/>
              </a:solidFill>
            </a:endParaRPr>
          </a:p>
          <a:p>
            <a:pPr lvl="0" eaLnBrk="0" hangingPunct="0">
              <a:spcBef>
                <a:spcPts val="0"/>
              </a:spcBef>
              <a:buClr>
                <a:srgbClr val="B4975A"/>
              </a:buClr>
              <a:buSzPct val="110000"/>
              <a:buFont typeface="Arial" panose="020B0604020202020204" pitchFamily="34" charset="0"/>
              <a:buChar char="•"/>
            </a:pPr>
            <a:r>
              <a:rPr lang="en-US" sz="2400" dirty="0">
                <a:solidFill>
                  <a:srgbClr val="1E3C78"/>
                </a:solidFill>
              </a:rPr>
              <a:t>EIN Number</a:t>
            </a:r>
          </a:p>
          <a:p>
            <a:pPr lvl="0" eaLnBrk="0" hangingPunct="0">
              <a:spcBef>
                <a:spcPts val="0"/>
              </a:spcBef>
              <a:buClr>
                <a:srgbClr val="B4975A"/>
              </a:buClr>
              <a:buSzPct val="110000"/>
              <a:buFont typeface="Arial" panose="020B0604020202020204" pitchFamily="34" charset="0"/>
              <a:buChar char="•"/>
            </a:pPr>
            <a:endParaRPr lang="en-US" sz="1200" dirty="0">
              <a:solidFill>
                <a:srgbClr val="1E3C78"/>
              </a:solidFill>
            </a:endParaRPr>
          </a:p>
          <a:p>
            <a:pPr lvl="0" eaLnBrk="0" hangingPunct="0">
              <a:spcBef>
                <a:spcPts val="0"/>
              </a:spcBef>
              <a:buClr>
                <a:srgbClr val="B4975A"/>
              </a:buClr>
              <a:buSzPct val="110000"/>
              <a:buFont typeface="Arial" panose="020B0604020202020204" pitchFamily="34" charset="0"/>
              <a:buChar char="•"/>
            </a:pPr>
            <a:r>
              <a:rPr lang="en-US" sz="2400" dirty="0">
                <a:solidFill>
                  <a:srgbClr val="1E3C78"/>
                </a:solidFill>
              </a:rPr>
              <a:t>Have all relevant licenses and certifications required</a:t>
            </a:r>
          </a:p>
          <a:p>
            <a:pPr lvl="0" eaLnBrk="0" hangingPunct="0">
              <a:spcBef>
                <a:spcPts val="0"/>
              </a:spcBef>
              <a:buClr>
                <a:srgbClr val="B4975A"/>
              </a:buClr>
              <a:buSzPct val="110000"/>
              <a:buFont typeface="Arial" panose="020B0604020202020204" pitchFamily="34" charset="0"/>
              <a:buChar char="•"/>
            </a:pPr>
            <a:endParaRPr lang="en-US" sz="1200" dirty="0">
              <a:solidFill>
                <a:srgbClr val="1E3C78"/>
              </a:solidFill>
            </a:endParaRPr>
          </a:p>
          <a:p>
            <a:pPr lvl="0" eaLnBrk="0" hangingPunct="0">
              <a:spcBef>
                <a:spcPts val="0"/>
              </a:spcBef>
              <a:buClr>
                <a:srgbClr val="B4975A"/>
              </a:buClr>
              <a:buSzPct val="110000"/>
              <a:buFont typeface="Arial" panose="020B0604020202020204" pitchFamily="34" charset="0"/>
              <a:buChar char="•"/>
            </a:pPr>
            <a:r>
              <a:rPr lang="en-US" sz="2400" dirty="0">
                <a:solidFill>
                  <a:srgbClr val="1E3C78"/>
                </a:solidFill>
              </a:rPr>
              <a:t>Have a physical address</a:t>
            </a:r>
          </a:p>
          <a:p>
            <a:pPr marL="0" indent="0">
              <a:buClr>
                <a:schemeClr val="accent5"/>
              </a:buClr>
              <a:buNone/>
              <a:defRPr/>
            </a:pPr>
            <a:endParaRPr lang="en-US" sz="1800" b="1" dirty="0">
              <a:solidFill>
                <a:srgbClr val="1E3C78"/>
              </a:solidFill>
              <a:ea typeface="+mj-ea"/>
              <a:cs typeface="+mj-cs"/>
            </a:endParaRPr>
          </a:p>
        </p:txBody>
      </p:sp>
      <p:sp>
        <p:nvSpPr>
          <p:cNvPr id="4" name="Title 1"/>
          <p:cNvSpPr txBox="1">
            <a:spLocks/>
          </p:cNvSpPr>
          <p:nvPr/>
        </p:nvSpPr>
        <p:spPr bwMode="auto">
          <a:xfrm>
            <a:off x="180108" y="348727"/>
            <a:ext cx="7820891" cy="26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53336553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48727"/>
            <a:ext cx="8582891" cy="6433073"/>
          </a:xfrm>
        </p:spPr>
        <p:txBody>
          <a:bodyPr/>
          <a:lstStyle/>
          <a:p>
            <a:pPr marL="0" indent="0" algn="ctr">
              <a:buClr>
                <a:schemeClr val="accent5"/>
              </a:buClr>
              <a:buNone/>
              <a:defRPr/>
            </a:pPr>
            <a:endParaRPr lang="en-US" sz="3200" b="1" dirty="0">
              <a:solidFill>
                <a:srgbClr val="1E3C78"/>
              </a:solidFill>
              <a:ea typeface="+mj-ea"/>
              <a:cs typeface="+mj-cs"/>
            </a:endParaRPr>
          </a:p>
          <a:p>
            <a:pPr marL="0" indent="0" algn="ctr">
              <a:buClr>
                <a:schemeClr val="accent5"/>
              </a:buClr>
              <a:buNone/>
              <a:defRPr/>
            </a:pPr>
            <a:r>
              <a:rPr lang="en-US" sz="2600" b="1" dirty="0">
                <a:solidFill>
                  <a:srgbClr val="1E3C78"/>
                </a:solidFill>
                <a:ea typeface="+mj-ea"/>
                <a:cs typeface="+mj-cs"/>
              </a:rPr>
              <a:t>Applicant Eligibility Continued (pgs. 2-3) </a:t>
            </a:r>
            <a:endParaRPr lang="en-US" sz="2600" b="1" dirty="0">
              <a:solidFill>
                <a:srgbClr val="1E3C78"/>
              </a:solidFill>
              <a:latin typeface="Arial Rounded MT Bold" pitchFamily="34" charset="0"/>
            </a:endParaRPr>
          </a:p>
          <a:p>
            <a:pPr marL="0" lvl="0" indent="0" eaLnBrk="0" hangingPunct="0">
              <a:spcBef>
                <a:spcPts val="0"/>
              </a:spcBef>
              <a:buClr>
                <a:srgbClr val="B4975A"/>
              </a:buClr>
              <a:buSzPct val="110000"/>
              <a:buNone/>
            </a:pPr>
            <a:endParaRPr lang="en-US" sz="1200" b="1" u="sng" dirty="0">
              <a:solidFill>
                <a:srgbClr val="1E3C78"/>
              </a:solidFill>
              <a:latin typeface="Arial Rounded MT Bold" pitchFamily="34" charset="0"/>
            </a:endParaRPr>
          </a:p>
          <a:p>
            <a:pPr>
              <a:buClr>
                <a:schemeClr val="accent5"/>
              </a:buClr>
              <a:buFont typeface="Arial" panose="020B0604020202020204" pitchFamily="34" charset="0"/>
              <a:buChar char="•"/>
              <a:defRPr/>
            </a:pPr>
            <a:r>
              <a:rPr lang="en-US" sz="2400" dirty="0">
                <a:solidFill>
                  <a:srgbClr val="1E3C78"/>
                </a:solidFill>
                <a:ea typeface="+mj-ea"/>
                <a:cs typeface="+mj-cs"/>
              </a:rPr>
              <a:t>Applicants must use grant funds solely for the purpose of rehabbing property or buildings to house persons formerly incarcerated in state prison</a:t>
            </a:r>
          </a:p>
          <a:p>
            <a:pPr marL="0" indent="0">
              <a:buClr>
                <a:schemeClr val="accent5"/>
              </a:buClr>
              <a:buNone/>
              <a:defRPr/>
            </a:pPr>
            <a:endParaRPr lang="en-US" sz="2400" dirty="0">
              <a:solidFill>
                <a:srgbClr val="1E3C78"/>
              </a:solidFill>
              <a:ea typeface="+mj-ea"/>
              <a:cs typeface="+mj-cs"/>
            </a:endParaRPr>
          </a:p>
          <a:p>
            <a:pPr>
              <a:buClr>
                <a:schemeClr val="accent5"/>
              </a:buClr>
              <a:buFont typeface="Arial" panose="020B0604020202020204" pitchFamily="34" charset="0"/>
              <a:buChar char="•"/>
              <a:defRPr/>
            </a:pPr>
            <a:r>
              <a:rPr lang="en-US" sz="2400" dirty="0">
                <a:solidFill>
                  <a:srgbClr val="1E3C78"/>
                </a:solidFill>
                <a:ea typeface="+mj-ea"/>
                <a:cs typeface="+mj-cs"/>
              </a:rPr>
              <a:t>Projects supported by other funding sources, must ensure that the portion of property improved by BSCC funds is used solely to house individuals formerly incarcerated in state prison</a:t>
            </a:r>
          </a:p>
          <a:p>
            <a:pPr>
              <a:buClr>
                <a:schemeClr val="accent5"/>
              </a:buClr>
              <a:buFont typeface="Arial" panose="020B0604020202020204" pitchFamily="34" charset="0"/>
              <a:buChar char="•"/>
              <a:defRPr/>
            </a:pPr>
            <a:endParaRPr lang="en-US" sz="2400" dirty="0">
              <a:solidFill>
                <a:srgbClr val="1E3C78"/>
              </a:solidFill>
              <a:ea typeface="+mj-ea"/>
              <a:cs typeface="+mj-cs"/>
            </a:endParaRPr>
          </a:p>
          <a:p>
            <a:pPr>
              <a:buClr>
                <a:schemeClr val="accent5"/>
              </a:buClr>
              <a:buFont typeface="Arial" panose="020B0604020202020204" pitchFamily="34" charset="0"/>
              <a:buChar char="•"/>
              <a:defRPr/>
            </a:pPr>
            <a:r>
              <a:rPr lang="en-US" sz="2400" dirty="0">
                <a:solidFill>
                  <a:srgbClr val="1E3C78"/>
                </a:solidFill>
                <a:ea typeface="+mj-ea"/>
                <a:cs typeface="+mj-cs"/>
              </a:rPr>
              <a:t>Projects supported by other funding sources should  identify the funding sources at the time of application.</a:t>
            </a:r>
          </a:p>
          <a:p>
            <a:pPr marL="0" indent="0">
              <a:buClr>
                <a:schemeClr val="accent5"/>
              </a:buClr>
              <a:buNone/>
              <a:defRPr/>
            </a:pPr>
            <a:endParaRPr lang="en-US" sz="1800" b="1" dirty="0">
              <a:solidFill>
                <a:srgbClr val="1E3C78"/>
              </a:solidFill>
              <a:ea typeface="+mj-ea"/>
              <a:cs typeface="+mj-cs"/>
            </a:endParaRPr>
          </a:p>
        </p:txBody>
      </p:sp>
      <p:sp>
        <p:nvSpPr>
          <p:cNvPr id="4" name="Title 1"/>
          <p:cNvSpPr txBox="1">
            <a:spLocks/>
          </p:cNvSpPr>
          <p:nvPr/>
        </p:nvSpPr>
        <p:spPr bwMode="auto">
          <a:xfrm>
            <a:off x="180108" y="348727"/>
            <a:ext cx="7820891" cy="26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359646907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1" y="381000"/>
            <a:ext cx="8458200" cy="6400800"/>
          </a:xfrm>
        </p:spPr>
        <p:txBody>
          <a:bodyPr/>
          <a:lstStyle/>
          <a:p>
            <a:pPr marL="0" indent="0">
              <a:buClr>
                <a:schemeClr val="accent5"/>
              </a:buClr>
              <a:buNone/>
              <a:defRPr/>
            </a:pPr>
            <a:endParaRPr lang="en-US" sz="3000" b="1" dirty="0">
              <a:solidFill>
                <a:srgbClr val="1E3C78"/>
              </a:solidFill>
              <a:latin typeface="Arial" panose="020B0604020202020204" pitchFamily="34" charset="0"/>
              <a:cs typeface="Arial" panose="020B0604020202020204" pitchFamily="34" charset="0"/>
            </a:endParaRPr>
          </a:p>
          <a:p>
            <a:pPr marL="0" indent="0" algn="ctr">
              <a:buClr>
                <a:schemeClr val="accent5"/>
              </a:buClr>
              <a:buNone/>
              <a:defRPr/>
            </a:pPr>
            <a:r>
              <a:rPr lang="en-US" sz="3000" b="1" dirty="0">
                <a:solidFill>
                  <a:srgbClr val="1E3C78"/>
                </a:solidFill>
                <a:latin typeface="Arial" panose="020B0604020202020204" pitchFamily="34" charset="0"/>
                <a:cs typeface="Arial" panose="020B0604020202020204" pitchFamily="34" charset="0"/>
              </a:rPr>
              <a:t>Housing First</a:t>
            </a:r>
          </a:p>
          <a:p>
            <a:pPr marL="0" indent="0" algn="ctr">
              <a:buClr>
                <a:schemeClr val="accent5"/>
              </a:buClr>
              <a:buNone/>
              <a:defRPr/>
            </a:pPr>
            <a:endParaRPr lang="en-US" sz="1200" dirty="0">
              <a:solidFill>
                <a:srgbClr val="1E3C78"/>
              </a:solidFill>
              <a:latin typeface="Arial" panose="020B0604020202020204" pitchFamily="34" charset="0"/>
              <a:ea typeface="Calibri" panose="020F0502020204030204" pitchFamily="34" charset="0"/>
              <a:cs typeface="Times New Roman" panose="02020603050405020304" pitchFamily="18" charset="0"/>
            </a:endParaRPr>
          </a:p>
          <a:p>
            <a:pPr>
              <a:buClr>
                <a:schemeClr val="accent5"/>
              </a:buClr>
              <a:buFont typeface="Arial" panose="020B0604020202020204" pitchFamily="34" charset="0"/>
              <a:buChar char="•"/>
              <a:defRPr/>
            </a:pPr>
            <a:r>
              <a:rPr lang="en-US" dirty="0">
                <a:solidFill>
                  <a:srgbClr val="1E3C78"/>
                </a:solidFill>
                <a:latin typeface="Arial" panose="020B0604020202020204" pitchFamily="34" charset="0"/>
                <a:ea typeface="Calibri" panose="020F0502020204030204" pitchFamily="34" charset="0"/>
                <a:cs typeface="Times New Roman" panose="02020603050405020304" pitchFamily="18" charset="0"/>
              </a:rPr>
              <a:t>The Adult Reentry Grant is subject to Welfare and Institutions Code § 8255-8257</a:t>
            </a:r>
          </a:p>
          <a:p>
            <a:pPr marL="0" indent="0">
              <a:buClr>
                <a:schemeClr val="accent5"/>
              </a:buClr>
              <a:buNone/>
              <a:defRPr/>
            </a:pPr>
            <a:endParaRPr lang="en-US" sz="1200" dirty="0">
              <a:solidFill>
                <a:srgbClr val="1E3C78"/>
              </a:solidFill>
              <a:latin typeface="Arial" panose="020B0604020202020204" pitchFamily="34" charset="0"/>
              <a:cs typeface="Arial" panose="020B0604020202020204" pitchFamily="34" charset="0"/>
            </a:endParaRPr>
          </a:p>
          <a:p>
            <a:pPr marL="800100" lvl="1" indent="-342900" algn="just" eaLnBrk="0" hangingPunct="0">
              <a:buClr>
                <a:srgbClr val="999933"/>
              </a:buClr>
              <a:buSzPct val="90000"/>
              <a:buFont typeface="Arial" panose="020B0604020202020204" pitchFamily="34" charset="0"/>
              <a:buChar char="•"/>
            </a:pPr>
            <a:r>
              <a:rPr lang="en-US" sz="2800" dirty="0">
                <a:solidFill>
                  <a:srgbClr val="1E3C78"/>
                </a:solidFill>
                <a:latin typeface="Arial" panose="020B0604020202020204" pitchFamily="34" charset="0"/>
                <a:ea typeface="Calibri" panose="020F0502020204030204" pitchFamily="34" charset="0"/>
                <a:cs typeface="Times New Roman" panose="02020603050405020304" pitchFamily="18" charset="0"/>
              </a:rPr>
              <a:t>Requires a state administering agency that provides housing or housing-related services to people experiencing homelessness or at risk of homelessness to adopt the core components of </a:t>
            </a:r>
            <a:r>
              <a:rPr lang="en-US" sz="2800" b="1" dirty="0">
                <a:solidFill>
                  <a:srgbClr val="1E3C78"/>
                </a:solidFill>
                <a:latin typeface="Arial" panose="020B0604020202020204" pitchFamily="34" charset="0"/>
                <a:ea typeface="Calibri" panose="020F0502020204030204" pitchFamily="34" charset="0"/>
                <a:cs typeface="Times New Roman" panose="02020603050405020304" pitchFamily="18" charset="0"/>
              </a:rPr>
              <a:t>Housing First</a:t>
            </a:r>
          </a:p>
          <a:p>
            <a:pPr marL="800100" lvl="1" indent="-342900" algn="just" eaLnBrk="0" hangingPunct="0">
              <a:buClr>
                <a:srgbClr val="999933"/>
              </a:buClr>
              <a:buSzPct val="90000"/>
              <a:buFont typeface="Arial" panose="020B0604020202020204" pitchFamily="34" charset="0"/>
              <a:buChar char="•"/>
            </a:pPr>
            <a:endParaRPr lang="en-US" sz="1200" dirty="0">
              <a:solidFill>
                <a:srgbClr val="1E3C78"/>
              </a:solidFill>
              <a:latin typeface="Arial" panose="020B0604020202020204" pitchFamily="34" charset="0"/>
              <a:cs typeface="Arial" panose="020B0604020202020204" pitchFamily="34" charset="0"/>
            </a:endParaRPr>
          </a:p>
          <a:p>
            <a:pPr>
              <a:buClr>
                <a:schemeClr val="accent5"/>
              </a:buClr>
              <a:buFont typeface="Arial" panose="020B0604020202020204" pitchFamily="34" charset="0"/>
              <a:buChar char="•"/>
              <a:defRPr/>
            </a:pPr>
            <a:r>
              <a:rPr lang="en-US" dirty="0">
                <a:solidFill>
                  <a:srgbClr val="1E3C78"/>
                </a:solidFill>
                <a:latin typeface="Arial" panose="020B0604020202020204" pitchFamily="34" charset="0"/>
                <a:cs typeface="Arial" panose="020B0604020202020204" pitchFamily="34" charset="0"/>
              </a:rPr>
              <a:t>Authorizing legislation-Senate Bill 1380 Sept. 20 2016 (Handouts)</a:t>
            </a:r>
          </a:p>
          <a:p>
            <a:pPr>
              <a:buClr>
                <a:schemeClr val="accent5"/>
              </a:buClr>
              <a:buFont typeface="Arial" panose="020B0604020202020204" pitchFamily="34" charset="0"/>
              <a:buChar char="•"/>
              <a:defRPr/>
            </a:pPr>
            <a:endParaRPr lang="en-US" dirty="0">
              <a:solidFill>
                <a:srgbClr val="1E3C78"/>
              </a:solidFill>
              <a:latin typeface="Arial" panose="020B0604020202020204" pitchFamily="34" charset="0"/>
              <a:cs typeface="Arial" panose="020B0604020202020204" pitchFamily="34" charset="0"/>
            </a:endParaRPr>
          </a:p>
          <a:p>
            <a:pPr>
              <a:buClr>
                <a:schemeClr val="accent5"/>
              </a:buClr>
              <a:buFont typeface="Arial" panose="020B0604020202020204" pitchFamily="34" charset="0"/>
              <a:buChar char="•"/>
              <a:defRPr/>
            </a:pPr>
            <a:endParaRPr lang="en-US"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9787" y="3810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CC9900"/>
                </a:solidFill>
                <a:effectLst/>
                <a:uLnTx/>
                <a:uFillTx/>
                <a:latin typeface="Arial" pitchFamily="34" charset="0"/>
                <a:ea typeface="+mj-ea"/>
                <a:cs typeface="Arial" pitchFamily="34" charset="0"/>
              </a:rPr>
              <a:t>ARG Program</a:t>
            </a:r>
          </a:p>
        </p:txBody>
      </p:sp>
    </p:spTree>
    <p:extLst>
      <p:ext uri="{BB962C8B-B14F-4D97-AF65-F5344CB8AC3E}">
        <p14:creationId xmlns:p14="http://schemas.microsoft.com/office/powerpoint/2010/main" val="189969562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838200"/>
            <a:ext cx="8811491" cy="5943600"/>
          </a:xfrm>
        </p:spPr>
        <p:txBody>
          <a:bodyPr/>
          <a:lstStyle/>
          <a:p>
            <a:pPr marL="0" indent="0">
              <a:buClr>
                <a:schemeClr val="accent5"/>
              </a:buClr>
              <a:buNone/>
              <a:defRPr/>
            </a:pPr>
            <a:r>
              <a:rPr lang="en-US" b="1" dirty="0">
                <a:solidFill>
                  <a:srgbClr val="1E3C78"/>
                </a:solidFill>
                <a:latin typeface="Arial" panose="020B0604020202020204" pitchFamily="34" charset="0"/>
                <a:cs typeface="Arial" panose="020B0604020202020204" pitchFamily="34" charset="0"/>
              </a:rPr>
              <a:t>What Is Housing First ?</a:t>
            </a:r>
          </a:p>
          <a:p>
            <a:pPr lvl="1">
              <a:buClr>
                <a:schemeClr val="accent5"/>
              </a:buClr>
              <a:buFont typeface="Wingdings" panose="05000000000000000000" pitchFamily="2" charset="2"/>
              <a:buChar char="ü"/>
              <a:defRPr/>
            </a:pPr>
            <a:r>
              <a:rPr lang="en-US" dirty="0">
                <a:solidFill>
                  <a:srgbClr val="1E3C78"/>
                </a:solidFill>
                <a:latin typeface="Arial" panose="020B0604020202020204" pitchFamily="34" charset="0"/>
                <a:cs typeface="Arial" panose="020B0604020202020204" pitchFamily="34" charset="0"/>
              </a:rPr>
              <a:t>Approach to service delivery and evidence-based model </a:t>
            </a:r>
          </a:p>
          <a:p>
            <a:pPr lvl="1">
              <a:buClr>
                <a:schemeClr val="accent5"/>
              </a:buClr>
              <a:buFont typeface="Wingdings" panose="05000000000000000000" pitchFamily="2" charset="2"/>
              <a:buChar char="ü"/>
              <a:defRPr/>
            </a:pPr>
            <a:r>
              <a:rPr lang="en-US" dirty="0">
                <a:solidFill>
                  <a:srgbClr val="1E3C78"/>
                </a:solidFill>
                <a:latin typeface="Arial" panose="020B0604020202020204" pitchFamily="34" charset="0"/>
                <a:cs typeface="Arial" panose="020B0604020202020204" pitchFamily="34" charset="0"/>
              </a:rPr>
              <a:t>Uses housing as a tool, rather than a reward for recovery</a:t>
            </a:r>
          </a:p>
          <a:p>
            <a:pPr lvl="1">
              <a:buClr>
                <a:schemeClr val="accent5"/>
              </a:buClr>
              <a:buFont typeface="Wingdings" panose="05000000000000000000" pitchFamily="2" charset="2"/>
              <a:buChar char="ü"/>
              <a:defRPr/>
            </a:pPr>
            <a:r>
              <a:rPr lang="en-US" dirty="0">
                <a:solidFill>
                  <a:srgbClr val="1E3C78"/>
                </a:solidFill>
                <a:latin typeface="Arial" panose="020B0604020202020204" pitchFamily="34" charset="0"/>
                <a:cs typeface="Arial" panose="020B0604020202020204" pitchFamily="34" charset="0"/>
              </a:rPr>
              <a:t>Provides or connects homeless people to permanent housing as quickly as possible</a:t>
            </a:r>
          </a:p>
          <a:p>
            <a:pPr lvl="1">
              <a:buClr>
                <a:schemeClr val="accent5"/>
              </a:buClr>
              <a:buFont typeface="Wingdings" panose="05000000000000000000" pitchFamily="2" charset="2"/>
              <a:buChar char="ü"/>
              <a:defRPr/>
            </a:pPr>
            <a:r>
              <a:rPr lang="en-US" dirty="0">
                <a:solidFill>
                  <a:srgbClr val="1E3C78"/>
                </a:solidFill>
                <a:latin typeface="Arial" panose="020B0604020202020204" pitchFamily="34" charset="0"/>
                <a:cs typeface="Arial" panose="020B0604020202020204" pitchFamily="34" charset="0"/>
              </a:rPr>
              <a:t>Offers services as needed and requested on a voluntary basis</a:t>
            </a:r>
          </a:p>
          <a:p>
            <a:pPr lvl="1">
              <a:buClr>
                <a:schemeClr val="accent5"/>
              </a:buClr>
              <a:buFont typeface="Wingdings" panose="05000000000000000000" pitchFamily="2" charset="2"/>
              <a:buChar char="ü"/>
              <a:defRPr/>
            </a:pPr>
            <a:r>
              <a:rPr lang="en-US" dirty="0">
                <a:solidFill>
                  <a:srgbClr val="1E3C78"/>
                </a:solidFill>
                <a:latin typeface="Arial" panose="020B0604020202020204" pitchFamily="34" charset="0"/>
                <a:cs typeface="Arial" panose="020B0604020202020204" pitchFamily="34" charset="0"/>
              </a:rPr>
              <a:t>Housing </a:t>
            </a:r>
            <a:r>
              <a:rPr lang="en-US" u="sng" dirty="0">
                <a:solidFill>
                  <a:srgbClr val="1E3C78"/>
                </a:solidFill>
                <a:latin typeface="Arial" panose="020B0604020202020204" pitchFamily="34" charset="0"/>
                <a:cs typeface="Arial" panose="020B0604020202020204" pitchFamily="34" charset="0"/>
              </a:rPr>
              <a:t>not</a:t>
            </a:r>
            <a:r>
              <a:rPr lang="en-US" dirty="0">
                <a:solidFill>
                  <a:srgbClr val="1E3C78"/>
                </a:solidFill>
                <a:latin typeface="Arial" panose="020B0604020202020204" pitchFamily="34" charset="0"/>
                <a:cs typeface="Arial" panose="020B0604020202020204" pitchFamily="34" charset="0"/>
              </a:rPr>
              <a:t> contingent on participation in services or a lack of criminal history or abstinence </a:t>
            </a:r>
          </a:p>
          <a:p>
            <a:pPr lvl="1">
              <a:buClr>
                <a:schemeClr val="accent5"/>
              </a:buClr>
              <a:buFont typeface="Arial" panose="020B0604020202020204" pitchFamily="34" charset="0"/>
              <a:buChar char="•"/>
              <a:defRPr/>
            </a:pPr>
            <a:endParaRPr lang="en-US" dirty="0">
              <a:solidFill>
                <a:srgbClr val="1E3C78"/>
              </a:solidFill>
              <a:latin typeface="Arial" panose="020B0604020202020204" pitchFamily="34" charset="0"/>
              <a:cs typeface="Arial" panose="020B0604020202020204" pitchFamily="34" charset="0"/>
            </a:endParaRPr>
          </a:p>
          <a:p>
            <a:pPr marL="800100" lvl="2"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Adult Reentry Grantees will be expected to implement a Housing First model to the extent that it applies to the specific services they offer</a:t>
            </a:r>
          </a:p>
          <a:p>
            <a:pPr>
              <a:buClr>
                <a:schemeClr val="accent5"/>
              </a:buClr>
              <a:defRPr/>
            </a:pPr>
            <a:endParaRPr lang="en-US" sz="1100" dirty="0">
              <a:solidFill>
                <a:schemeClr val="tx1">
                  <a:lumMod val="95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0" y="533400"/>
            <a:ext cx="8229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CC9900"/>
                </a:solidFill>
                <a:effectLst/>
                <a:uLnTx/>
                <a:uFillTx/>
                <a:latin typeface="Arial" pitchFamily="34" charset="0"/>
                <a:ea typeface="+mj-ea"/>
                <a:cs typeface="Arial" pitchFamily="34" charset="0"/>
              </a:rPr>
              <a:t>ARG Program</a:t>
            </a:r>
          </a:p>
        </p:txBody>
      </p:sp>
    </p:spTree>
    <p:extLst>
      <p:ext uri="{BB962C8B-B14F-4D97-AF65-F5344CB8AC3E}">
        <p14:creationId xmlns:p14="http://schemas.microsoft.com/office/powerpoint/2010/main" val="366741493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04800"/>
            <a:ext cx="8582891" cy="6400800"/>
          </a:xfrm>
        </p:spPr>
        <p:txBody>
          <a:bodyPr/>
          <a:lstStyle/>
          <a:p>
            <a:pPr marL="0" indent="0" algn="ctr">
              <a:buClr>
                <a:schemeClr val="accent5"/>
              </a:buClr>
              <a:buNone/>
              <a:defRPr/>
            </a:pPr>
            <a:endParaRPr lang="en-US" dirty="0">
              <a:solidFill>
                <a:srgbClr val="1E3C78"/>
              </a:solidFill>
              <a:latin typeface="Arial" panose="020B0604020202020204" pitchFamily="34" charset="0"/>
              <a:cs typeface="Arial" panose="020B0604020202020204" pitchFamily="34" charset="0"/>
            </a:endParaRPr>
          </a:p>
          <a:p>
            <a:pPr marL="0" indent="0" algn="ctr">
              <a:buClr>
                <a:schemeClr val="accent5"/>
              </a:buClr>
              <a:buNone/>
              <a:defRPr/>
            </a:pPr>
            <a:r>
              <a:rPr lang="en-US" b="1" dirty="0">
                <a:solidFill>
                  <a:srgbClr val="1E3C78"/>
                </a:solidFill>
                <a:latin typeface="Arial" panose="020B0604020202020204" pitchFamily="34" charset="0"/>
                <a:cs typeface="Arial" panose="020B0604020202020204" pitchFamily="34" charset="0"/>
              </a:rPr>
              <a:t>Target Population (pg. 3)</a:t>
            </a:r>
          </a:p>
          <a:p>
            <a:pPr marL="0" indent="0">
              <a:buClr>
                <a:schemeClr val="accent5"/>
              </a:buClr>
              <a:buNone/>
              <a:defRPr/>
            </a:pPr>
            <a:endParaRPr lang="en-US" sz="1200" b="1" dirty="0">
              <a:solidFill>
                <a:srgbClr val="1E3C78"/>
              </a:solidFill>
              <a:latin typeface="Arial" panose="020B0604020202020204" pitchFamily="34" charset="0"/>
              <a:cs typeface="Arial" panose="020B0604020202020204" pitchFamily="34" charset="0"/>
            </a:endParaRPr>
          </a:p>
          <a:p>
            <a:pPr>
              <a:buClr>
                <a:schemeClr val="accent5"/>
              </a:buClr>
              <a:buFont typeface="Arial" panose="020B0604020202020204" pitchFamily="34" charset="0"/>
              <a:buChar char="•"/>
              <a:defRPr/>
            </a:pPr>
            <a:r>
              <a:rPr lang="en-US" b="1" dirty="0">
                <a:solidFill>
                  <a:srgbClr val="1E3C78"/>
                </a:solidFill>
                <a:latin typeface="Arial" panose="020B0604020202020204" pitchFamily="34" charset="0"/>
                <a:cs typeface="Arial" panose="020B0604020202020204" pitchFamily="34" charset="0"/>
              </a:rPr>
              <a:t>People who have been formerly sentenced to and released from state prison</a:t>
            </a:r>
            <a:endParaRPr lang="en-US" sz="1200" b="1" dirty="0">
              <a:solidFill>
                <a:srgbClr val="1E3C78"/>
              </a:solidFill>
              <a:latin typeface="Arial" panose="020B0604020202020204" pitchFamily="34" charset="0"/>
              <a:cs typeface="Arial" panose="020B0604020202020204" pitchFamily="34" charset="0"/>
            </a:endParaRPr>
          </a:p>
          <a:p>
            <a:pPr>
              <a:buClr>
                <a:schemeClr val="accent5"/>
              </a:buClr>
              <a:buFont typeface="Arial" panose="020B0604020202020204" pitchFamily="34" charset="0"/>
              <a:buChar char="•"/>
              <a:defRPr/>
            </a:pPr>
            <a:r>
              <a:rPr lang="en-US" sz="2800" b="1" dirty="0">
                <a:solidFill>
                  <a:srgbClr val="1E3C78"/>
                </a:solidFill>
                <a:latin typeface="Arial" panose="020B0604020202020204" pitchFamily="34" charset="0"/>
                <a:cs typeface="Arial" panose="020B0604020202020204" pitchFamily="34" charset="0"/>
              </a:rPr>
              <a:t>Includes: </a:t>
            </a:r>
          </a:p>
          <a:p>
            <a:pPr lvl="1">
              <a:buClr>
                <a:schemeClr val="accent5"/>
              </a:buClr>
              <a:buFont typeface="Arial" panose="020B0604020202020204" pitchFamily="34" charset="0"/>
              <a:buChar char="•"/>
              <a:defRPr/>
            </a:pPr>
            <a:r>
              <a:rPr lang="en-US" dirty="0">
                <a:solidFill>
                  <a:srgbClr val="1E3C78"/>
                </a:solidFill>
                <a:latin typeface="Arial" panose="020B0604020202020204" pitchFamily="34" charset="0"/>
                <a:cs typeface="Arial" panose="020B0604020202020204" pitchFamily="34" charset="0"/>
              </a:rPr>
              <a:t>People leaving state prison that are on parole</a:t>
            </a:r>
          </a:p>
          <a:p>
            <a:pPr lvl="1">
              <a:buClr>
                <a:schemeClr val="accent5"/>
              </a:buClr>
              <a:buFont typeface="Arial" panose="020B0604020202020204" pitchFamily="34" charset="0"/>
              <a:buChar char="•"/>
              <a:defRPr/>
            </a:pPr>
            <a:r>
              <a:rPr lang="en-US" dirty="0">
                <a:solidFill>
                  <a:srgbClr val="1E3C78"/>
                </a:solidFill>
                <a:latin typeface="Arial" panose="020B0604020202020204" pitchFamily="34" charset="0"/>
                <a:cs typeface="Arial" panose="020B0604020202020204" pitchFamily="34" charset="0"/>
              </a:rPr>
              <a:t>Those monitored by the probation departments of each county through Post-Release Community Supervision (PRCS)</a:t>
            </a:r>
            <a:r>
              <a:rPr lang="en-US" dirty="0"/>
              <a:t>(P).</a:t>
            </a:r>
          </a:p>
          <a:p>
            <a:pPr>
              <a:buClr>
                <a:schemeClr val="accent5"/>
              </a:buClr>
              <a:buFont typeface="Arial" panose="020B0604020202020204" pitchFamily="34" charset="0"/>
              <a:buChar char="•"/>
              <a:defRPr/>
            </a:pPr>
            <a:r>
              <a:rPr lang="en-US" sz="2800" b="1" dirty="0">
                <a:solidFill>
                  <a:srgbClr val="1E3C78"/>
                </a:solidFill>
                <a:latin typeface="Arial" panose="020B0604020202020204" pitchFamily="34" charset="0"/>
                <a:cs typeface="Arial" panose="020B0604020202020204" pitchFamily="34" charset="0"/>
              </a:rPr>
              <a:t>Does not </a:t>
            </a:r>
            <a:r>
              <a:rPr lang="en-US" b="1" dirty="0">
                <a:solidFill>
                  <a:srgbClr val="1E3C78"/>
                </a:solidFill>
                <a:latin typeface="Arial" panose="020B0604020202020204" pitchFamily="34" charset="0"/>
                <a:cs typeface="Arial" panose="020B0604020202020204" pitchFamily="34" charset="0"/>
              </a:rPr>
              <a:t>i</a:t>
            </a:r>
            <a:r>
              <a:rPr lang="en-US" sz="2800" b="1" dirty="0">
                <a:solidFill>
                  <a:srgbClr val="1E3C78"/>
                </a:solidFill>
                <a:latin typeface="Arial" panose="020B0604020202020204" pitchFamily="34" charset="0"/>
                <a:cs typeface="Arial" panose="020B0604020202020204" pitchFamily="34" charset="0"/>
              </a:rPr>
              <a:t>nclude:</a:t>
            </a:r>
          </a:p>
          <a:p>
            <a:pPr lvl="1">
              <a:buClr>
                <a:schemeClr val="accent5"/>
              </a:buClr>
              <a:buFont typeface="Arial" panose="020B0604020202020204" pitchFamily="34" charset="0"/>
              <a:buChar char="•"/>
              <a:defRPr/>
            </a:pPr>
            <a:r>
              <a:rPr lang="en-US" dirty="0">
                <a:solidFill>
                  <a:srgbClr val="1E3C78"/>
                </a:solidFill>
                <a:latin typeface="Arial" panose="020B0604020202020204" pitchFamily="34" charset="0"/>
                <a:cs typeface="Arial" panose="020B0604020202020204" pitchFamily="34" charset="0"/>
              </a:rPr>
              <a:t>DJJ</a:t>
            </a:r>
          </a:p>
          <a:p>
            <a:pPr lvl="1">
              <a:buClr>
                <a:schemeClr val="accent5"/>
              </a:buClr>
              <a:buFont typeface="Arial" panose="020B0604020202020204" pitchFamily="34" charset="0"/>
              <a:buChar char="•"/>
              <a:defRPr/>
            </a:pPr>
            <a:r>
              <a:rPr lang="en-US" dirty="0">
                <a:solidFill>
                  <a:srgbClr val="1E3C78"/>
                </a:solidFill>
                <a:latin typeface="Arial" panose="020B0604020202020204" pitchFamily="34" charset="0"/>
                <a:cs typeface="Arial" panose="020B0604020202020204" pitchFamily="34" charset="0"/>
              </a:rPr>
              <a:t>1170(h)</a:t>
            </a: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11709118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426718"/>
            <a:ext cx="7924800" cy="6355081"/>
          </a:xfrm>
        </p:spPr>
        <p:txBody>
          <a:bodyPr/>
          <a:lstStyle/>
          <a:p>
            <a:pPr marL="0" indent="0" algn="ctr">
              <a:buClr>
                <a:schemeClr val="accent5"/>
              </a:buClr>
              <a:buNone/>
              <a:defRPr/>
            </a:pPr>
            <a:endParaRPr lang="en-US" b="1" dirty="0">
              <a:solidFill>
                <a:srgbClr val="1E3C78"/>
              </a:solidFill>
              <a:latin typeface="Arial" panose="020B0604020202020204" pitchFamily="34" charset="0"/>
              <a:cs typeface="Arial" panose="020B0604020202020204" pitchFamily="34" charset="0"/>
            </a:endParaRPr>
          </a:p>
          <a:p>
            <a:pPr marL="0" indent="0" algn="ctr">
              <a:buClr>
                <a:schemeClr val="accent5"/>
              </a:buClr>
              <a:buNone/>
              <a:defRPr/>
            </a:pPr>
            <a:r>
              <a:rPr lang="en-US" b="1" dirty="0">
                <a:solidFill>
                  <a:srgbClr val="1E3C78"/>
                </a:solidFill>
                <a:latin typeface="Arial" panose="020B0604020202020204" pitchFamily="34" charset="0"/>
                <a:cs typeface="Arial" panose="020B0604020202020204" pitchFamily="34" charset="0"/>
              </a:rPr>
              <a:t>Eligible Projects (pg.3)</a:t>
            </a:r>
          </a:p>
          <a:p>
            <a:pPr marL="0" indent="0" algn="ctr">
              <a:buClr>
                <a:schemeClr val="accent5"/>
              </a:buClr>
              <a:buNone/>
              <a:defRPr/>
            </a:pPr>
            <a:endParaRPr lang="en-US" sz="1200" b="1" dirty="0">
              <a:solidFill>
                <a:srgbClr val="1E3C78"/>
              </a:solidFill>
              <a:latin typeface="Arial" panose="020B0604020202020204" pitchFamily="34" charset="0"/>
              <a:cs typeface="Arial" panose="020B0604020202020204" pitchFamily="34" charset="0"/>
            </a:endParaRPr>
          </a:p>
          <a:p>
            <a:pPr marL="0" indent="0" algn="ctr">
              <a:buClr>
                <a:schemeClr val="accent5"/>
              </a:buClr>
              <a:buNone/>
              <a:defRPr/>
            </a:pPr>
            <a:endParaRPr lang="en-US" sz="1200" b="1" dirty="0">
              <a:solidFill>
                <a:srgbClr val="1E3C78"/>
              </a:solidFill>
              <a:latin typeface="Arial" panose="020B0604020202020204" pitchFamily="34" charset="0"/>
              <a:cs typeface="Arial" panose="020B0604020202020204" pitchFamily="34" charset="0"/>
            </a:endParaRPr>
          </a:p>
          <a:p>
            <a:pPr>
              <a:buClr>
                <a:schemeClr val="accent5"/>
              </a:buClr>
              <a:buFont typeface="Arial" panose="020B0604020202020204" pitchFamily="34" charset="0"/>
              <a:buChar char="•"/>
              <a:defRPr/>
            </a:pPr>
            <a:r>
              <a:rPr lang="en-US" sz="2400" dirty="0">
                <a:solidFill>
                  <a:srgbClr val="1E3C78"/>
                </a:solidFill>
                <a:latin typeface="Arial" panose="020B0604020202020204" pitchFamily="34" charset="0"/>
                <a:cs typeface="Arial" panose="020B0604020202020204" pitchFamily="34" charset="0"/>
              </a:rPr>
              <a:t>Includes transitional housing, permanent housing and safe-haven housing </a:t>
            </a:r>
          </a:p>
          <a:p>
            <a:pPr marL="0" indent="0">
              <a:buClr>
                <a:schemeClr val="accent5"/>
              </a:buClr>
              <a:buNone/>
              <a:defRPr/>
            </a:pPr>
            <a:endParaRPr lang="en-US" sz="1200" dirty="0">
              <a:solidFill>
                <a:srgbClr val="1E3C78"/>
              </a:solidFill>
              <a:latin typeface="Arial" panose="020B0604020202020204" pitchFamily="34" charset="0"/>
              <a:cs typeface="Arial" panose="020B0604020202020204" pitchFamily="34" charset="0"/>
            </a:endParaRPr>
          </a:p>
          <a:p>
            <a:pPr>
              <a:buClr>
                <a:schemeClr val="accent5"/>
              </a:buClr>
              <a:buFont typeface="Arial" panose="020B0604020202020204" pitchFamily="34" charset="0"/>
              <a:buChar char="•"/>
              <a:defRPr/>
            </a:pPr>
            <a:r>
              <a:rPr lang="en-US" sz="2400" dirty="0">
                <a:solidFill>
                  <a:srgbClr val="1E3C78"/>
                </a:solidFill>
                <a:latin typeface="Arial" panose="020B0604020202020204" pitchFamily="34" charset="0"/>
                <a:cs typeface="Arial" panose="020B0604020202020204" pitchFamily="34" charset="0"/>
              </a:rPr>
              <a:t>Applicants must agree to house the target population until January 31, 2030</a:t>
            </a:r>
          </a:p>
          <a:p>
            <a:pPr marL="0" indent="0">
              <a:buClr>
                <a:schemeClr val="accent5"/>
              </a:buClr>
              <a:buNone/>
              <a:defRPr/>
            </a:pPr>
            <a:r>
              <a:rPr lang="en-US" sz="1200" dirty="0">
                <a:solidFill>
                  <a:srgbClr val="1E3C78"/>
                </a:solidFill>
                <a:latin typeface="Arial" panose="020B0604020202020204" pitchFamily="34" charset="0"/>
                <a:cs typeface="Arial" panose="020B0604020202020204" pitchFamily="34" charset="0"/>
              </a:rPr>
              <a:t>  </a:t>
            </a:r>
          </a:p>
          <a:p>
            <a:pPr>
              <a:buClr>
                <a:schemeClr val="accent5"/>
              </a:buClr>
              <a:buFont typeface="Arial" panose="020B0604020202020204" pitchFamily="34" charset="0"/>
              <a:buChar char="•"/>
              <a:defRPr/>
            </a:pPr>
            <a:r>
              <a:rPr lang="en-US" sz="2400" dirty="0">
                <a:solidFill>
                  <a:srgbClr val="1E3C78"/>
                </a:solidFill>
                <a:latin typeface="Arial" panose="020B0604020202020204" pitchFamily="34" charset="0"/>
                <a:cs typeface="Arial" panose="020B0604020202020204" pitchFamily="34" charset="0"/>
              </a:rPr>
              <a:t> “Existing property” means real property owned by the applicant in fee simple at the time of application  </a:t>
            </a:r>
          </a:p>
        </p:txBody>
      </p:sp>
      <p:sp>
        <p:nvSpPr>
          <p:cNvPr id="4" name="Title 1"/>
          <p:cNvSpPr txBox="1">
            <a:spLocks/>
          </p:cNvSpPr>
          <p:nvPr/>
        </p:nvSpPr>
        <p:spPr bwMode="auto">
          <a:xfrm>
            <a:off x="0" y="112060"/>
            <a:ext cx="8229600" cy="57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515180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838200"/>
            <a:ext cx="8811491" cy="5943600"/>
          </a:xfrm>
        </p:spPr>
        <p:txBody>
          <a:bodyPr/>
          <a:lstStyle/>
          <a:p>
            <a:pPr marL="0" indent="0" algn="ctr">
              <a:buClr>
                <a:schemeClr val="accent5"/>
              </a:buClr>
              <a:buNone/>
              <a:defRPr/>
            </a:pPr>
            <a:r>
              <a:rPr lang="en-US" b="1" dirty="0">
                <a:solidFill>
                  <a:srgbClr val="1E3C78"/>
                </a:solidFill>
                <a:latin typeface="Arial" panose="020B0604020202020204" pitchFamily="34" charset="0"/>
                <a:cs typeface="Arial" panose="020B0604020202020204" pitchFamily="34" charset="0"/>
              </a:rPr>
              <a:t>Eligible Projects (pg.3)</a:t>
            </a:r>
            <a:endParaRPr lang="en-US" dirty="0">
              <a:solidFill>
                <a:schemeClr val="tx1">
                  <a:lumMod val="95000"/>
                </a:schemeClr>
              </a:solidFill>
              <a:latin typeface="Arial" panose="020B0604020202020204" pitchFamily="34" charset="0"/>
              <a:cs typeface="Arial" panose="020B0604020202020204" pitchFamily="34" charset="0"/>
            </a:endParaRPr>
          </a:p>
          <a:p>
            <a:pPr>
              <a:buClr>
                <a:schemeClr val="accent5"/>
              </a:buClr>
              <a:defRPr/>
            </a:pPr>
            <a:endParaRPr lang="en-US" sz="1100" dirty="0">
              <a:solidFill>
                <a:schemeClr val="tx1">
                  <a:lumMod val="95000"/>
                </a:schemeClr>
              </a:solidFill>
              <a:latin typeface="Arial" panose="020B0604020202020204" pitchFamily="34" charset="0"/>
              <a:cs typeface="Arial" panose="020B0604020202020204" pitchFamily="34" charset="0"/>
            </a:endParaRPr>
          </a:p>
          <a:p>
            <a:pPr>
              <a:buClr>
                <a:schemeClr val="accent5"/>
              </a:buClr>
              <a:buFont typeface="Arial" panose="020B0604020202020204" pitchFamily="34" charset="0"/>
              <a:buChar char="•"/>
              <a:defRPr/>
            </a:pPr>
            <a:r>
              <a:rPr lang="en-US" sz="2200" dirty="0">
                <a:solidFill>
                  <a:srgbClr val="1E3C78"/>
                </a:solidFill>
                <a:latin typeface="Arial" panose="020B0604020202020204" pitchFamily="34" charset="0"/>
                <a:cs typeface="Arial" panose="020B0604020202020204" pitchFamily="34" charset="0"/>
              </a:rPr>
              <a:t>“Rehabilitation” means:</a:t>
            </a:r>
          </a:p>
          <a:p>
            <a:pPr lvl="1">
              <a:buClr>
                <a:schemeClr val="accent5"/>
              </a:buClr>
              <a:buFont typeface="Arial" panose="020B0604020202020204" pitchFamily="34" charset="0"/>
              <a:buChar char="•"/>
              <a:defRPr/>
            </a:pPr>
            <a:r>
              <a:rPr lang="en-US" sz="2200" dirty="0">
                <a:solidFill>
                  <a:srgbClr val="1E3C78"/>
                </a:solidFill>
                <a:latin typeface="Arial" panose="020B0604020202020204" pitchFamily="34" charset="0"/>
                <a:cs typeface="Arial" panose="020B0604020202020204" pitchFamily="34" charset="0"/>
              </a:rPr>
              <a:t> Repairs and improvements to housing required to house the target population</a:t>
            </a:r>
          </a:p>
          <a:p>
            <a:pPr lvl="1">
              <a:buClr>
                <a:schemeClr val="accent5"/>
              </a:buClr>
              <a:buFont typeface="Arial" panose="020B0604020202020204" pitchFamily="34" charset="0"/>
              <a:buChar char="•"/>
              <a:defRPr/>
            </a:pPr>
            <a:endParaRPr lang="en-US" sz="1200" dirty="0">
              <a:solidFill>
                <a:srgbClr val="1E3C78"/>
              </a:solidFill>
              <a:latin typeface="Arial" panose="020B0604020202020204" pitchFamily="34" charset="0"/>
              <a:cs typeface="Arial" panose="020B0604020202020204" pitchFamily="34" charset="0"/>
            </a:endParaRPr>
          </a:p>
          <a:p>
            <a:pPr lvl="1">
              <a:buClr>
                <a:schemeClr val="accent5"/>
              </a:buClr>
              <a:buFont typeface="Arial" panose="020B0604020202020204" pitchFamily="34" charset="0"/>
              <a:buChar char="•"/>
              <a:defRPr/>
            </a:pPr>
            <a:r>
              <a:rPr lang="en-US" sz="2200" dirty="0">
                <a:solidFill>
                  <a:srgbClr val="1E3C78"/>
                </a:solidFill>
                <a:latin typeface="Arial" panose="020B0604020202020204" pitchFamily="34" charset="0"/>
                <a:cs typeface="Arial" panose="020B0604020202020204" pitchFamily="34" charset="0"/>
              </a:rPr>
              <a:t> May include rehabilitation standards as defined in Section 50097 of the Health and Safety Code</a:t>
            </a:r>
          </a:p>
          <a:p>
            <a:pPr lvl="1">
              <a:buClr>
                <a:schemeClr val="accent5"/>
              </a:buClr>
              <a:buFont typeface="Arial" panose="020B0604020202020204" pitchFamily="34" charset="0"/>
              <a:buChar char="•"/>
              <a:defRPr/>
            </a:pPr>
            <a:endParaRPr lang="en-US" sz="1200" dirty="0">
              <a:solidFill>
                <a:srgbClr val="1E3C78"/>
              </a:solidFill>
              <a:latin typeface="Arial" panose="020B0604020202020204" pitchFamily="34" charset="0"/>
              <a:cs typeface="Arial" panose="020B0604020202020204" pitchFamily="34" charset="0"/>
            </a:endParaRPr>
          </a:p>
          <a:p>
            <a:pPr lvl="1">
              <a:buClr>
                <a:schemeClr val="accent5"/>
              </a:buClr>
              <a:buFont typeface="Arial" panose="020B0604020202020204" pitchFamily="34" charset="0"/>
              <a:buChar char="•"/>
              <a:defRPr/>
            </a:pPr>
            <a:r>
              <a:rPr lang="en-US" sz="2200" dirty="0">
                <a:solidFill>
                  <a:srgbClr val="1E3C78"/>
                </a:solidFill>
                <a:latin typeface="Arial" panose="020B0604020202020204" pitchFamily="34" charset="0"/>
                <a:cs typeface="Arial" panose="020B0604020202020204" pitchFamily="34" charset="0"/>
              </a:rPr>
              <a:t> Eliminate conditions specified in Section 17920.3 of the Health and Safety Code</a:t>
            </a:r>
          </a:p>
          <a:p>
            <a:pPr marL="457200" lvl="1" indent="0">
              <a:buClr>
                <a:schemeClr val="accent5"/>
              </a:buClr>
              <a:buNone/>
              <a:defRPr/>
            </a:pPr>
            <a:r>
              <a:rPr lang="en-US" sz="1200" dirty="0">
                <a:solidFill>
                  <a:srgbClr val="1E3C78"/>
                </a:solidFill>
                <a:latin typeface="Arial" panose="020B0604020202020204" pitchFamily="34" charset="0"/>
                <a:cs typeface="Arial" panose="020B0604020202020204" pitchFamily="34" charset="0"/>
              </a:rPr>
              <a:t> </a:t>
            </a:r>
          </a:p>
          <a:p>
            <a:pPr lvl="1">
              <a:buClr>
                <a:schemeClr val="accent5"/>
              </a:buClr>
              <a:buFont typeface="Arial" panose="020B0604020202020204" pitchFamily="34" charset="0"/>
              <a:buChar char="•"/>
              <a:defRPr/>
            </a:pPr>
            <a:r>
              <a:rPr lang="en-US" sz="2200" dirty="0">
                <a:solidFill>
                  <a:srgbClr val="1E3C78"/>
                </a:solidFill>
                <a:latin typeface="Arial" panose="020B0604020202020204" pitchFamily="34" charset="0"/>
                <a:cs typeface="Arial" panose="020B0604020202020204" pitchFamily="34" charset="0"/>
              </a:rPr>
              <a:t>Repairs and improvements necessary to meet any locally standards for local rehabilitation programs</a:t>
            </a:r>
          </a:p>
          <a:p>
            <a:pPr marL="457200" lvl="1" indent="0">
              <a:buClr>
                <a:schemeClr val="accent5"/>
              </a:buClr>
              <a:buNone/>
              <a:defRPr/>
            </a:pPr>
            <a:endParaRPr lang="en-US" sz="1200" dirty="0">
              <a:solidFill>
                <a:srgbClr val="1E3C78"/>
              </a:solidFill>
              <a:latin typeface="Arial" panose="020B0604020202020204" pitchFamily="34" charset="0"/>
              <a:cs typeface="Arial" panose="020B0604020202020204" pitchFamily="34" charset="0"/>
            </a:endParaRPr>
          </a:p>
          <a:p>
            <a:pPr lvl="1">
              <a:buClr>
                <a:schemeClr val="accent5"/>
              </a:buClr>
              <a:buFont typeface="Arial" panose="020B0604020202020204" pitchFamily="34" charset="0"/>
              <a:buChar char="•"/>
              <a:defRPr/>
            </a:pPr>
            <a:r>
              <a:rPr lang="en-US" sz="2200" dirty="0">
                <a:solidFill>
                  <a:srgbClr val="1E3C78"/>
                </a:solidFill>
                <a:latin typeface="Arial" panose="020B0604020202020204" pitchFamily="34" charset="0"/>
                <a:cs typeface="Arial" panose="020B0604020202020204" pitchFamily="34" charset="0"/>
              </a:rPr>
              <a:t>Rehabilitation may include reconstruction</a:t>
            </a:r>
            <a:endParaRPr lang="en-US" sz="1100" dirty="0">
              <a:solidFill>
                <a:schemeClr val="tx1">
                  <a:lumMod val="95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0" y="3810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24907041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34291" y="685800"/>
            <a:ext cx="8409709" cy="5486400"/>
          </a:xfrm>
        </p:spPr>
        <p:txBody>
          <a:bodyPr/>
          <a:lstStyle/>
          <a:p>
            <a:pPr marL="0" indent="0" algn="ctr">
              <a:buClr>
                <a:schemeClr val="accent5"/>
              </a:buClr>
              <a:buNone/>
              <a:defRPr/>
            </a:pPr>
            <a:r>
              <a:rPr lang="en-US" b="1" dirty="0">
                <a:solidFill>
                  <a:srgbClr val="1E3C78"/>
                </a:solidFill>
                <a:latin typeface="Arial" panose="020B0604020202020204" pitchFamily="34" charset="0"/>
                <a:cs typeface="Arial" panose="020B0604020202020204" pitchFamily="34" charset="0"/>
              </a:rPr>
              <a:t>Eligible Projects (pg. 4)</a:t>
            </a:r>
            <a:endParaRPr lang="en-US" dirty="0">
              <a:solidFill>
                <a:schemeClr val="tx1">
                  <a:lumMod val="95000"/>
                </a:schemeClr>
              </a:solidFill>
              <a:latin typeface="Arial" panose="020B0604020202020204" pitchFamily="34" charset="0"/>
              <a:cs typeface="Arial" panose="020B0604020202020204" pitchFamily="34" charset="0"/>
            </a:endParaRPr>
          </a:p>
          <a:p>
            <a:pPr marL="0" indent="0">
              <a:buClr>
                <a:schemeClr val="accent5"/>
              </a:buClr>
              <a:buNone/>
              <a:defRPr/>
            </a:pPr>
            <a:endParaRPr lang="en-US" sz="2400"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May use grant funds for:</a:t>
            </a:r>
          </a:p>
          <a:p>
            <a:pPr marL="0" indent="0">
              <a:buClr>
                <a:schemeClr val="accent5"/>
              </a:buClr>
              <a:buNone/>
              <a:defRPr/>
            </a:pPr>
            <a:endParaRPr lang="en-US" sz="1100" dirty="0">
              <a:solidFill>
                <a:srgbClr val="1E3C78"/>
              </a:solidFill>
              <a:latin typeface="Arial" panose="020B0604020202020204" pitchFamily="34" charset="0"/>
              <a:cs typeface="Arial" panose="020B0604020202020204" pitchFamily="34" charset="0"/>
            </a:endParaRPr>
          </a:p>
          <a:p>
            <a:pPr marL="457200" indent="-457200">
              <a:buClr>
                <a:schemeClr val="bg1"/>
              </a:buClr>
              <a:buFont typeface="+mj-lt"/>
              <a:buAutoNum type="arabicPeriod"/>
              <a:defRPr/>
            </a:pPr>
            <a:r>
              <a:rPr lang="en-US" sz="2400" dirty="0">
                <a:solidFill>
                  <a:srgbClr val="1E3C78"/>
                </a:solidFill>
                <a:latin typeface="Arial" panose="020B0604020202020204" pitchFamily="34" charset="0"/>
                <a:cs typeface="Arial" panose="020B0604020202020204" pitchFamily="34" charset="0"/>
              </a:rPr>
              <a:t>Administrative costs for CBO personnel (not to exceed 10%)</a:t>
            </a:r>
          </a:p>
          <a:p>
            <a:pPr marL="457200" indent="-457200">
              <a:buClr>
                <a:schemeClr val="accent5"/>
              </a:buClr>
              <a:buAutoNum type="arabicPeriod"/>
              <a:defRPr/>
            </a:pPr>
            <a:endParaRPr lang="en-US" sz="1100"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2.  On-site costs of reconstruction + site preparation </a:t>
            </a:r>
          </a:p>
          <a:p>
            <a:pPr marL="0" indent="0">
              <a:buClr>
                <a:schemeClr val="accent5"/>
              </a:buClr>
              <a:buNone/>
              <a:defRPr/>
            </a:pPr>
            <a:endParaRPr lang="en-US" sz="1100"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3.  Architectural programming and design</a:t>
            </a:r>
          </a:p>
          <a:p>
            <a:pPr marL="0" indent="0">
              <a:buClr>
                <a:schemeClr val="accent5"/>
              </a:buClr>
              <a:buNone/>
              <a:defRPr/>
            </a:pPr>
            <a:endParaRPr lang="en-US" sz="1100"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4.  Reconstruction management</a:t>
            </a:r>
          </a:p>
          <a:p>
            <a:pPr marL="0" indent="0">
              <a:buClr>
                <a:schemeClr val="accent5"/>
              </a:buClr>
              <a:buNone/>
              <a:defRPr/>
            </a:pPr>
            <a:endParaRPr lang="en-US" sz="1100"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5.  Building permit, sewer/utility use fees, &amp; building</a:t>
            </a:r>
          </a:p>
          <a:p>
            <a:pPr marL="400050" lvl="1" indent="0">
              <a:buClr>
                <a:schemeClr val="accent5"/>
              </a:buClr>
              <a:buNone/>
              <a:defRPr/>
            </a:pPr>
            <a:r>
              <a:rPr lang="en-US" dirty="0">
                <a:solidFill>
                  <a:srgbClr val="1E3C78"/>
                </a:solidFill>
                <a:latin typeface="Arial" panose="020B0604020202020204" pitchFamily="34" charset="0"/>
                <a:cs typeface="Arial" panose="020B0604020202020204" pitchFamily="34" charset="0"/>
              </a:rPr>
              <a:t>inspection fees </a:t>
            </a:r>
          </a:p>
          <a:p>
            <a:pPr marL="0" indent="0">
              <a:buClr>
                <a:schemeClr val="accent5"/>
              </a:buClr>
              <a:buNone/>
              <a:defRPr/>
            </a:pPr>
            <a:endParaRPr lang="en-US" sz="2400"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endParaRPr lang="en-US" sz="24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0" y="3810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pic>
        <p:nvPicPr>
          <p:cNvPr id="8" name="Picture 7">
            <a:extLst>
              <a:ext uri="{FF2B5EF4-FFF2-40B4-BE49-F238E27FC236}">
                <a16:creationId xmlns:a16="http://schemas.microsoft.com/office/drawing/2014/main" id="{D2EBF75A-C6EA-4D90-A1C3-D9104E17BF9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43800" y="838200"/>
            <a:ext cx="990601" cy="990601"/>
          </a:xfrm>
          <a:prstGeom prst="rect">
            <a:avLst/>
          </a:prstGeom>
        </p:spPr>
      </p:pic>
    </p:spTree>
    <p:extLst>
      <p:ext uri="{BB962C8B-B14F-4D97-AF65-F5344CB8AC3E}">
        <p14:creationId xmlns:p14="http://schemas.microsoft.com/office/powerpoint/2010/main" val="287220325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762000"/>
            <a:ext cx="8153400" cy="5715000"/>
          </a:xfrm>
        </p:spPr>
        <p:txBody>
          <a:bodyPr/>
          <a:lstStyle/>
          <a:p>
            <a:pPr marL="0" indent="0" algn="ctr">
              <a:buClr>
                <a:schemeClr val="accent5"/>
              </a:buClr>
              <a:buNone/>
              <a:defRPr/>
            </a:pPr>
            <a:r>
              <a:rPr lang="en-US" b="1" dirty="0">
                <a:solidFill>
                  <a:schemeClr val="bg1"/>
                </a:solidFill>
                <a:cs typeface="Arial" panose="020B0604020202020204" pitchFamily="34" charset="0"/>
              </a:rPr>
              <a:t>Agenda</a:t>
            </a:r>
          </a:p>
          <a:p>
            <a:pPr marL="0" indent="0" algn="ctr">
              <a:buClr>
                <a:schemeClr val="accent5"/>
              </a:buClr>
              <a:buNone/>
              <a:defRPr/>
            </a:pPr>
            <a:endParaRPr lang="en-US" sz="1200" b="1" dirty="0">
              <a:solidFill>
                <a:srgbClr val="264D9A"/>
              </a:solidFill>
            </a:endParaRPr>
          </a:p>
          <a:p>
            <a:pPr marL="447675" lvl="0" indent="-447675">
              <a:buClr>
                <a:srgbClr val="B4975A"/>
              </a:buClr>
              <a:buSzPct val="110000"/>
              <a:buFont typeface="Wingdings" panose="05000000000000000000" pitchFamily="2" charset="2"/>
              <a:buChar char="v"/>
            </a:pPr>
            <a:r>
              <a:rPr lang="en-US" sz="2400" b="1" dirty="0">
                <a:solidFill>
                  <a:srgbClr val="1E3C78"/>
                </a:solidFill>
              </a:rPr>
              <a:t>Welcome and Introductions</a:t>
            </a:r>
          </a:p>
          <a:p>
            <a:pPr marL="0" lvl="0" indent="0">
              <a:buClr>
                <a:srgbClr val="B4975A"/>
              </a:buClr>
              <a:buSzPct val="110000"/>
              <a:buNone/>
            </a:pPr>
            <a:endParaRPr lang="en-US" sz="1000" dirty="0">
              <a:solidFill>
                <a:srgbClr val="1E3C78"/>
              </a:solidFill>
            </a:endParaRPr>
          </a:p>
          <a:p>
            <a:pPr marL="447675" lvl="0" indent="-447675">
              <a:buClr>
                <a:srgbClr val="B4975A"/>
              </a:buClr>
              <a:buSzPct val="110000"/>
              <a:buFont typeface="Wingdings" panose="05000000000000000000" pitchFamily="2" charset="2"/>
              <a:buChar char="v"/>
            </a:pPr>
            <a:r>
              <a:rPr lang="en-US" sz="2400" b="1" dirty="0">
                <a:solidFill>
                  <a:srgbClr val="1E3C78"/>
                </a:solidFill>
              </a:rPr>
              <a:t>Adult Reentry Grant Program Background</a:t>
            </a:r>
          </a:p>
          <a:p>
            <a:pPr marL="0" lvl="0" indent="0">
              <a:buClr>
                <a:srgbClr val="B4975A"/>
              </a:buClr>
              <a:buSzPct val="110000"/>
              <a:buNone/>
            </a:pPr>
            <a:endParaRPr lang="en-US" sz="1000" dirty="0">
              <a:solidFill>
                <a:srgbClr val="1E3C78"/>
              </a:solidFill>
            </a:endParaRPr>
          </a:p>
          <a:p>
            <a:pPr marL="447675" lvl="0" indent="-447675">
              <a:buClr>
                <a:srgbClr val="B4975A"/>
              </a:buClr>
              <a:buSzPct val="110000"/>
              <a:buFont typeface="Wingdings" panose="05000000000000000000" pitchFamily="2" charset="2"/>
              <a:buChar char="v"/>
            </a:pPr>
            <a:r>
              <a:rPr lang="en-US" sz="2400" b="1" dirty="0">
                <a:solidFill>
                  <a:srgbClr val="1E3C78"/>
                </a:solidFill>
              </a:rPr>
              <a:t>Request for Proposals (RFP) Overview </a:t>
            </a:r>
          </a:p>
          <a:p>
            <a:pPr marL="0" lvl="0" indent="0">
              <a:buClr>
                <a:srgbClr val="B4975A"/>
              </a:buClr>
              <a:buSzPct val="110000"/>
              <a:buNone/>
            </a:pPr>
            <a:endParaRPr lang="en-US" sz="1000" dirty="0">
              <a:solidFill>
                <a:srgbClr val="1E3C78"/>
              </a:solidFill>
            </a:endParaRPr>
          </a:p>
          <a:p>
            <a:pPr marL="447675" lvl="0" indent="-447675">
              <a:buClr>
                <a:srgbClr val="B4975A"/>
              </a:buClr>
              <a:buSzPct val="110000"/>
              <a:buFont typeface="Wingdings" panose="05000000000000000000" pitchFamily="2" charset="2"/>
              <a:buChar char="v"/>
            </a:pPr>
            <a:r>
              <a:rPr lang="en-US" sz="2400" b="1" dirty="0">
                <a:solidFill>
                  <a:srgbClr val="1E3C78"/>
                </a:solidFill>
              </a:rPr>
              <a:t>Grant Requirements</a:t>
            </a:r>
          </a:p>
          <a:p>
            <a:pPr marL="0" lvl="0" indent="0">
              <a:buClr>
                <a:srgbClr val="B4975A"/>
              </a:buClr>
              <a:buSzPct val="110000"/>
              <a:buNone/>
            </a:pPr>
            <a:endParaRPr lang="en-US" sz="1000" b="1" dirty="0">
              <a:solidFill>
                <a:srgbClr val="1E3C78"/>
              </a:solidFill>
            </a:endParaRPr>
          </a:p>
          <a:p>
            <a:pPr marL="447675" indent="-447675">
              <a:buClr>
                <a:srgbClr val="B4975A"/>
              </a:buClr>
              <a:buSzPct val="110000"/>
              <a:buFont typeface="Wingdings" panose="05000000000000000000" pitchFamily="2" charset="2"/>
              <a:buChar char="v"/>
            </a:pPr>
            <a:r>
              <a:rPr lang="en-US" sz="2400" b="1" dirty="0">
                <a:solidFill>
                  <a:srgbClr val="1E3C78"/>
                </a:solidFill>
              </a:rPr>
              <a:t>Scoring Committee</a:t>
            </a:r>
          </a:p>
          <a:p>
            <a:pPr marL="0" lvl="0" indent="0">
              <a:buClr>
                <a:srgbClr val="B4975A"/>
              </a:buClr>
              <a:buSzPct val="110000"/>
              <a:buNone/>
            </a:pPr>
            <a:endParaRPr lang="en-US" sz="1000" dirty="0">
              <a:solidFill>
                <a:srgbClr val="1E3C78"/>
              </a:solidFill>
            </a:endParaRPr>
          </a:p>
          <a:p>
            <a:pPr marL="447675" lvl="0" indent="-447675">
              <a:buClr>
                <a:srgbClr val="B4975A"/>
              </a:buClr>
              <a:buSzPct val="110000"/>
              <a:buFont typeface="Wingdings" panose="05000000000000000000" pitchFamily="2" charset="2"/>
              <a:buChar char="v"/>
            </a:pPr>
            <a:r>
              <a:rPr lang="en-US" sz="2400" b="1" dirty="0">
                <a:solidFill>
                  <a:srgbClr val="1E3C78"/>
                </a:solidFill>
              </a:rPr>
              <a:t>Proposal Instructions - Dissecting the Application</a:t>
            </a:r>
          </a:p>
          <a:p>
            <a:pPr marL="447675" lvl="0" indent="-447675">
              <a:buClr>
                <a:srgbClr val="B4975A"/>
              </a:buClr>
              <a:buSzPct val="110000"/>
              <a:buFont typeface="Wingdings" panose="05000000000000000000" pitchFamily="2" charset="2"/>
              <a:buChar char="v"/>
            </a:pPr>
            <a:endParaRPr lang="en-US" sz="1000" b="1" dirty="0">
              <a:solidFill>
                <a:srgbClr val="1E3C78"/>
              </a:solidFill>
            </a:endParaRPr>
          </a:p>
          <a:p>
            <a:pPr marL="447675" lvl="0" indent="-447675">
              <a:buClr>
                <a:srgbClr val="B4975A"/>
              </a:buClr>
              <a:buSzPct val="110000"/>
              <a:buFont typeface="Wingdings" panose="05000000000000000000" pitchFamily="2" charset="2"/>
              <a:buChar char="v"/>
            </a:pPr>
            <a:r>
              <a:rPr lang="en-US" sz="2400" b="1" dirty="0">
                <a:solidFill>
                  <a:srgbClr val="1E3C78"/>
                </a:solidFill>
              </a:rPr>
              <a:t>Key Dates</a:t>
            </a:r>
          </a:p>
          <a:p>
            <a:pPr marL="447675" lvl="0" indent="-447675">
              <a:buClr>
                <a:srgbClr val="B4975A"/>
              </a:buClr>
              <a:buSzPct val="110000"/>
              <a:buFont typeface="Wingdings" panose="05000000000000000000" pitchFamily="2" charset="2"/>
              <a:buChar char="v"/>
            </a:pPr>
            <a:endParaRPr lang="en-US" sz="1000" b="1" dirty="0">
              <a:solidFill>
                <a:srgbClr val="1E3C78"/>
              </a:solidFill>
            </a:endParaRPr>
          </a:p>
          <a:p>
            <a:pPr marL="447675" lvl="0" indent="-447675">
              <a:buClr>
                <a:srgbClr val="B4975A"/>
              </a:buClr>
              <a:buSzPct val="110000"/>
              <a:buFont typeface="Wingdings" panose="05000000000000000000" pitchFamily="2" charset="2"/>
              <a:buChar char="v"/>
            </a:pPr>
            <a:r>
              <a:rPr lang="en-US" sz="2400" b="1" dirty="0">
                <a:solidFill>
                  <a:srgbClr val="1E3C78"/>
                </a:solidFill>
              </a:rPr>
              <a:t>Questions</a:t>
            </a:r>
          </a:p>
          <a:p>
            <a:pPr marL="0" indent="0">
              <a:buClr>
                <a:schemeClr val="accent5"/>
              </a:buClr>
              <a:buNone/>
              <a:defRPr/>
            </a:pPr>
            <a:endParaRPr lang="en-US" sz="1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12635363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685800"/>
            <a:ext cx="8229599" cy="6096000"/>
          </a:xfrm>
        </p:spPr>
        <p:txBody>
          <a:bodyPr/>
          <a:lstStyle/>
          <a:p>
            <a:pPr marL="0" indent="0" algn="ctr">
              <a:buClr>
                <a:schemeClr val="accent5"/>
              </a:buClr>
              <a:buNone/>
              <a:defRPr/>
            </a:pPr>
            <a:r>
              <a:rPr lang="en-US" b="1" dirty="0">
                <a:solidFill>
                  <a:srgbClr val="1E3C78"/>
                </a:solidFill>
                <a:latin typeface="Arial" panose="020B0604020202020204" pitchFamily="34" charset="0"/>
                <a:cs typeface="Arial" panose="020B0604020202020204" pitchFamily="34" charset="0"/>
              </a:rPr>
              <a:t>Eligible Projects (pg. 4)</a:t>
            </a:r>
            <a:endParaRPr lang="en-US" dirty="0">
              <a:solidFill>
                <a:schemeClr val="tx1">
                  <a:lumMod val="95000"/>
                </a:schemeClr>
              </a:solidFill>
              <a:latin typeface="Arial" panose="020B0604020202020204" pitchFamily="34" charset="0"/>
              <a:cs typeface="Arial" panose="020B0604020202020204" pitchFamily="34" charset="0"/>
            </a:endParaRP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May use grant funds for:                                   </a:t>
            </a:r>
          </a:p>
          <a:p>
            <a:pPr marL="0" indent="0">
              <a:buClr>
                <a:schemeClr val="accent5"/>
              </a:buClr>
              <a:buNone/>
              <a:defRPr/>
            </a:pPr>
            <a:endParaRPr lang="en-US" sz="1100"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6. Soil/water contamination assessment mitigation</a:t>
            </a:r>
          </a:p>
          <a:p>
            <a:pPr marL="0" indent="0">
              <a:buClr>
                <a:schemeClr val="accent5"/>
              </a:buClr>
              <a:buNone/>
              <a:defRPr/>
            </a:pPr>
            <a:endParaRPr lang="en-US" sz="1100"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7. Fixed equipment items as necessary for operations</a:t>
            </a:r>
          </a:p>
          <a:p>
            <a:pPr marL="0" indent="0">
              <a:buClr>
                <a:schemeClr val="accent5"/>
              </a:buClr>
              <a:buNone/>
              <a:defRPr/>
            </a:pPr>
            <a:r>
              <a:rPr lang="en-US" sz="1100" dirty="0">
                <a:solidFill>
                  <a:srgbClr val="1E3C78"/>
                </a:solidFill>
                <a:latin typeface="Arial" panose="020B0604020202020204" pitchFamily="34" charset="0"/>
                <a:cs typeface="Arial" panose="020B0604020202020204" pitchFamily="34" charset="0"/>
              </a:rPr>
              <a:t> </a:t>
            </a: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8. Fixed furnishings items as necessary for operations</a:t>
            </a:r>
          </a:p>
          <a:p>
            <a:pPr marL="0" indent="0">
              <a:buClr>
                <a:schemeClr val="accent5"/>
              </a:buClr>
              <a:buNone/>
              <a:defRPr/>
            </a:pPr>
            <a:endParaRPr lang="en-US" sz="1100"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9. Installation of existing fixed equipment and furnishings</a:t>
            </a:r>
          </a:p>
          <a:p>
            <a:pPr marL="0" indent="0">
              <a:buClr>
                <a:schemeClr val="accent5"/>
              </a:buClr>
              <a:buNone/>
              <a:defRPr/>
            </a:pPr>
            <a:endParaRPr lang="en-US" sz="1100"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10. Moveable equipment and furnishings</a:t>
            </a:r>
          </a:p>
          <a:p>
            <a:pPr marL="0" indent="0">
              <a:buClr>
                <a:schemeClr val="accent5"/>
              </a:buClr>
              <a:buNone/>
              <a:defRPr/>
            </a:pPr>
            <a:endParaRPr lang="en-US" sz="1100"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11. Preparation of property to meet environmental          requirements</a:t>
            </a:r>
          </a:p>
          <a:p>
            <a:pPr marL="0" indent="0">
              <a:buClr>
                <a:schemeClr val="accent5"/>
              </a:buClr>
              <a:buNone/>
              <a:defRPr/>
            </a:pPr>
            <a:endParaRPr lang="en-US" sz="24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0" y="3810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pic>
        <p:nvPicPr>
          <p:cNvPr id="5" name="Picture 4">
            <a:extLst>
              <a:ext uri="{FF2B5EF4-FFF2-40B4-BE49-F238E27FC236}">
                <a16:creationId xmlns:a16="http://schemas.microsoft.com/office/drawing/2014/main" id="{90B28A6C-FA7B-4A37-9056-F7B6958FBDE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48598" y="685800"/>
            <a:ext cx="990601" cy="990601"/>
          </a:xfrm>
          <a:prstGeom prst="rect">
            <a:avLst/>
          </a:prstGeom>
        </p:spPr>
      </p:pic>
    </p:spTree>
    <p:extLst>
      <p:ext uri="{BB962C8B-B14F-4D97-AF65-F5344CB8AC3E}">
        <p14:creationId xmlns:p14="http://schemas.microsoft.com/office/powerpoint/2010/main" val="18048472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1" y="609600"/>
            <a:ext cx="8305800" cy="6172200"/>
          </a:xfrm>
        </p:spPr>
        <p:txBody>
          <a:bodyPr/>
          <a:lstStyle/>
          <a:p>
            <a:pPr marL="0" indent="0" algn="ctr">
              <a:buClr>
                <a:schemeClr val="accent5"/>
              </a:buClr>
              <a:buNone/>
              <a:defRPr/>
            </a:pPr>
            <a:r>
              <a:rPr lang="en-US" b="1" dirty="0">
                <a:solidFill>
                  <a:srgbClr val="1E3C78"/>
                </a:solidFill>
                <a:latin typeface="Arial" panose="020B0604020202020204" pitchFamily="34" charset="0"/>
                <a:cs typeface="Arial" panose="020B0604020202020204" pitchFamily="34" charset="0"/>
              </a:rPr>
              <a:t>Eligible Projects (pg. 4)</a:t>
            </a:r>
          </a:p>
          <a:p>
            <a:pPr marL="0" indent="0" algn="ctr">
              <a:buClr>
                <a:schemeClr val="accent5"/>
              </a:buClr>
              <a:buNone/>
              <a:defRPr/>
            </a:pPr>
            <a:endParaRPr lang="en-US" sz="1100" dirty="0">
              <a:solidFill>
                <a:schemeClr val="tx1">
                  <a:lumMod val="95000"/>
                </a:schemeClr>
              </a:solidFill>
              <a:latin typeface="Arial" panose="020B0604020202020204" pitchFamily="34" charset="0"/>
              <a:cs typeface="Arial" panose="020B0604020202020204" pitchFamily="34" charset="0"/>
            </a:endParaRP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ARG Rehabilitation of Existing Property and Buildings Project grant funds may </a:t>
            </a:r>
            <a:r>
              <a:rPr lang="en-US" sz="2400" b="1" u="sng" dirty="0">
                <a:solidFill>
                  <a:srgbClr val="1E3C78"/>
                </a:solidFill>
                <a:latin typeface="Arial" panose="020B0604020202020204" pitchFamily="34" charset="0"/>
                <a:cs typeface="Arial" panose="020B0604020202020204" pitchFamily="34" charset="0"/>
              </a:rPr>
              <a:t>NOT</a:t>
            </a:r>
            <a:r>
              <a:rPr lang="en-US" sz="2400" dirty="0">
                <a:solidFill>
                  <a:srgbClr val="1E3C78"/>
                </a:solidFill>
                <a:latin typeface="Arial" panose="020B0604020202020204" pitchFamily="34" charset="0"/>
                <a:cs typeface="Arial" panose="020B0604020202020204" pitchFamily="34" charset="0"/>
              </a:rPr>
              <a:t> be used for:</a:t>
            </a:r>
          </a:p>
          <a:p>
            <a:pPr marL="0" indent="0">
              <a:buClr>
                <a:schemeClr val="accent5"/>
              </a:buClr>
              <a:buNone/>
              <a:defRPr/>
            </a:pPr>
            <a:endParaRPr lang="en-US" sz="1100"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1. Acquisition of new property</a:t>
            </a: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2. Refinancing old debt</a:t>
            </a: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3. Operational funding</a:t>
            </a: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4. Delivery of services</a:t>
            </a: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5. Dislocation, displacement or relocation costs</a:t>
            </a: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6. Excavation of burial sites</a:t>
            </a: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7. Off-site costs</a:t>
            </a: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8. Office supplies and equipment</a:t>
            </a: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9. Bonus payments</a:t>
            </a:r>
          </a:p>
          <a:p>
            <a:pPr marL="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10. Public art or décor items</a:t>
            </a:r>
          </a:p>
          <a:p>
            <a:pPr marL="0" indent="0">
              <a:buClr>
                <a:schemeClr val="accent5"/>
              </a:buClr>
              <a:buNone/>
              <a:defRPr/>
            </a:pPr>
            <a:endParaRPr lang="en-US" sz="2400"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endParaRPr lang="en-US" sz="24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0" y="3810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pic>
        <p:nvPicPr>
          <p:cNvPr id="9" name="Picture 8">
            <a:extLst>
              <a:ext uri="{FF2B5EF4-FFF2-40B4-BE49-F238E27FC236}">
                <a16:creationId xmlns:a16="http://schemas.microsoft.com/office/drawing/2014/main" id="{069722F6-9D75-4591-BC20-E0AE389D1FD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00800" y="2133600"/>
            <a:ext cx="1480931" cy="1143000"/>
          </a:xfrm>
          <a:prstGeom prst="rect">
            <a:avLst/>
          </a:prstGeom>
        </p:spPr>
      </p:pic>
    </p:spTree>
    <p:extLst>
      <p:ext uri="{BB962C8B-B14F-4D97-AF65-F5344CB8AC3E}">
        <p14:creationId xmlns:p14="http://schemas.microsoft.com/office/powerpoint/2010/main" val="161131587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685800"/>
            <a:ext cx="8381999" cy="6096000"/>
          </a:xfrm>
        </p:spPr>
        <p:txBody>
          <a:bodyPr/>
          <a:lstStyle/>
          <a:p>
            <a:pPr marL="0" indent="0" algn="ctr">
              <a:buClr>
                <a:schemeClr val="accent5"/>
              </a:buClr>
              <a:buNone/>
              <a:defRPr/>
            </a:pPr>
            <a:r>
              <a:rPr lang="en-US" b="1" dirty="0">
                <a:solidFill>
                  <a:srgbClr val="002060"/>
                </a:solidFill>
                <a:latin typeface="Arial" pitchFamily="34" charset="0"/>
                <a:cs typeface="Arial" pitchFamily="34" charset="0"/>
              </a:rPr>
              <a:t>Funding (pg. 5) </a:t>
            </a:r>
          </a:p>
          <a:p>
            <a:pPr marL="0" indent="0" algn="ctr">
              <a:buClr>
                <a:schemeClr val="accent5"/>
              </a:buClr>
              <a:buNone/>
              <a:defRPr/>
            </a:pPr>
            <a:endParaRPr lang="en-US" sz="1100" dirty="0">
              <a:solidFill>
                <a:schemeClr val="tx1">
                  <a:lumMod val="95000"/>
                </a:schemeClr>
              </a:solidFill>
              <a:latin typeface="Arial" panose="020B0604020202020204" pitchFamily="34" charset="0"/>
              <a:cs typeface="Arial" panose="020B0604020202020204" pitchFamily="34" charset="0"/>
            </a:endParaRPr>
          </a:p>
          <a:p>
            <a:pPr>
              <a:buClr>
                <a:schemeClr val="accent5"/>
              </a:buClr>
              <a:buFont typeface="Arial" panose="020B0604020202020204" pitchFamily="34" charset="0"/>
              <a:buChar char="•"/>
              <a:defRPr/>
            </a:pPr>
            <a:r>
              <a:rPr lang="en-US" sz="2400" dirty="0">
                <a:solidFill>
                  <a:srgbClr val="1E3C78"/>
                </a:solidFill>
                <a:latin typeface="Arial" panose="020B0604020202020204" pitchFamily="34" charset="0"/>
                <a:cs typeface="Arial" panose="020B0604020202020204" pitchFamily="34" charset="0"/>
              </a:rPr>
              <a:t>$15 million is available</a:t>
            </a:r>
          </a:p>
          <a:p>
            <a:pPr marL="914400">
              <a:buClr>
                <a:schemeClr val="accent5"/>
              </a:buClr>
              <a:buFont typeface="Arial" panose="020B0604020202020204" pitchFamily="34" charset="0"/>
              <a:buChar char="•"/>
              <a:defRPr/>
            </a:pPr>
            <a:r>
              <a:rPr lang="en-US" sz="2400" dirty="0">
                <a:solidFill>
                  <a:srgbClr val="1E3C78"/>
                </a:solidFill>
                <a:latin typeface="Arial" panose="020B0604020202020204" pitchFamily="34" charset="0"/>
                <a:cs typeface="Arial" panose="020B0604020202020204" pitchFamily="34" charset="0"/>
              </a:rPr>
              <a:t>Applicants must apply for a minimum of $2 million </a:t>
            </a:r>
          </a:p>
          <a:p>
            <a:pPr marL="571500" indent="0">
              <a:buClr>
                <a:schemeClr val="accent5"/>
              </a:buClr>
              <a:buNone/>
              <a:defRPr/>
            </a:pPr>
            <a:endParaRPr lang="en-US" sz="1000" dirty="0">
              <a:solidFill>
                <a:srgbClr val="1E3C78"/>
              </a:solidFill>
              <a:latin typeface="Arial" panose="020B0604020202020204" pitchFamily="34" charset="0"/>
              <a:cs typeface="Arial" panose="020B0604020202020204" pitchFamily="34" charset="0"/>
            </a:endParaRPr>
          </a:p>
          <a:p>
            <a:pPr marL="914400">
              <a:buClr>
                <a:schemeClr val="accent5"/>
              </a:buClr>
              <a:buFont typeface="Arial" panose="020B0604020202020204" pitchFamily="34" charset="0"/>
              <a:buChar char="•"/>
              <a:defRPr/>
            </a:pPr>
            <a:r>
              <a:rPr lang="en-US" sz="2400" dirty="0">
                <a:solidFill>
                  <a:srgbClr val="1E3C78"/>
                </a:solidFill>
                <a:latin typeface="Arial" panose="020B0604020202020204" pitchFamily="34" charset="0"/>
                <a:cs typeface="Arial" panose="020B0604020202020204" pitchFamily="34" charset="0"/>
              </a:rPr>
              <a:t>Maximum $5 million</a:t>
            </a:r>
          </a:p>
          <a:p>
            <a:pPr marL="571500" indent="0">
              <a:buClr>
                <a:schemeClr val="accent5"/>
              </a:buClr>
              <a:buNone/>
              <a:defRPr/>
            </a:pPr>
            <a:endParaRPr lang="en-US" sz="1000" dirty="0">
              <a:solidFill>
                <a:srgbClr val="1E3C78"/>
              </a:solidFill>
              <a:latin typeface="Arial" panose="020B0604020202020204" pitchFamily="34" charset="0"/>
              <a:cs typeface="Arial" panose="020B0604020202020204" pitchFamily="34" charset="0"/>
            </a:endParaRPr>
          </a:p>
          <a:p>
            <a:pPr marL="914400">
              <a:buClr>
                <a:schemeClr val="accent5"/>
              </a:buClr>
              <a:buFont typeface="Arial" panose="020B0604020202020204" pitchFamily="34" charset="0"/>
              <a:buChar char="•"/>
              <a:defRPr/>
            </a:pPr>
            <a:r>
              <a:rPr lang="en-US" sz="2400" dirty="0">
                <a:solidFill>
                  <a:srgbClr val="1E3C78"/>
                </a:solidFill>
                <a:latin typeface="Arial" panose="020B0604020202020204" pitchFamily="34" charset="0"/>
                <a:cs typeface="Arial" panose="020B0604020202020204" pitchFamily="34" charset="0"/>
              </a:rPr>
              <a:t>20% cash match required</a:t>
            </a:r>
          </a:p>
          <a:p>
            <a:pPr marL="571500" indent="0">
              <a:buClr>
                <a:schemeClr val="accent5"/>
              </a:buClr>
              <a:buNone/>
              <a:defRPr/>
            </a:pPr>
            <a:endParaRPr lang="en-US" sz="1000" dirty="0">
              <a:solidFill>
                <a:srgbClr val="1E3C78"/>
              </a:solidFill>
              <a:latin typeface="Arial" panose="020B0604020202020204" pitchFamily="34" charset="0"/>
              <a:cs typeface="Arial" panose="020B0604020202020204" pitchFamily="34" charset="0"/>
            </a:endParaRPr>
          </a:p>
          <a:p>
            <a:pPr marL="914400">
              <a:buClr>
                <a:schemeClr val="accent5"/>
              </a:buClr>
              <a:buFont typeface="Arial" panose="020B0604020202020204" pitchFamily="34" charset="0"/>
              <a:buChar char="•"/>
              <a:defRPr/>
            </a:pPr>
            <a:r>
              <a:rPr lang="en-US" sz="2400" dirty="0">
                <a:solidFill>
                  <a:srgbClr val="1E3C78"/>
                </a:solidFill>
                <a:latin typeface="Arial" panose="020B0604020202020204" pitchFamily="34" charset="0"/>
                <a:cs typeface="Arial" panose="020B0604020202020204" pitchFamily="34" charset="0"/>
              </a:rPr>
              <a:t>Must </a:t>
            </a:r>
            <a:r>
              <a:rPr lang="en-US" sz="2400" dirty="0">
                <a:solidFill>
                  <a:srgbClr val="1E3C78"/>
                </a:solidFill>
              </a:rPr>
              <a:t>house persons formerly incarcerated in state prison for the duration of the grant period ending January 31, 2030</a:t>
            </a:r>
          </a:p>
          <a:p>
            <a:pPr marL="571500" indent="0">
              <a:buClr>
                <a:schemeClr val="accent5"/>
              </a:buClr>
              <a:buNone/>
              <a:defRPr/>
            </a:pPr>
            <a:endParaRPr lang="en-US" sz="1000" dirty="0">
              <a:solidFill>
                <a:srgbClr val="1E3C78"/>
              </a:solidFill>
            </a:endParaRPr>
          </a:p>
          <a:p>
            <a:pPr marL="914400">
              <a:buClr>
                <a:schemeClr val="accent5"/>
              </a:buClr>
              <a:buFont typeface="Arial" panose="020B0604020202020204" pitchFamily="34" charset="0"/>
              <a:buChar char="•"/>
              <a:defRPr/>
            </a:pPr>
            <a:r>
              <a:rPr lang="en-US" sz="2400" dirty="0">
                <a:solidFill>
                  <a:srgbClr val="1E3C78"/>
                </a:solidFill>
              </a:rPr>
              <a:t>Operating budgets and occupancy reports upon completion of the construction project will be required annually</a:t>
            </a:r>
          </a:p>
          <a:p>
            <a:pPr marL="571500" indent="0">
              <a:buClr>
                <a:schemeClr val="accent5"/>
              </a:buClr>
              <a:buNone/>
              <a:defRPr/>
            </a:pPr>
            <a:r>
              <a:rPr lang="en-US" sz="2400" dirty="0">
                <a:solidFill>
                  <a:srgbClr val="1E3C78"/>
                </a:solidFill>
                <a:latin typeface="Arial" panose="020B0604020202020204" pitchFamily="34" charset="0"/>
                <a:cs typeface="Arial" panose="020B0604020202020204" pitchFamily="34" charset="0"/>
              </a:rPr>
              <a:t> </a:t>
            </a:r>
          </a:p>
        </p:txBody>
      </p:sp>
      <p:sp>
        <p:nvSpPr>
          <p:cNvPr id="4" name="Title 1"/>
          <p:cNvSpPr txBox="1">
            <a:spLocks/>
          </p:cNvSpPr>
          <p:nvPr/>
        </p:nvSpPr>
        <p:spPr bwMode="auto">
          <a:xfrm>
            <a:off x="0" y="3810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37224557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066800"/>
            <a:ext cx="8305800" cy="5416062"/>
          </a:xfrm>
        </p:spPr>
        <p:txBody>
          <a:bodyPr/>
          <a:lstStyle/>
          <a:p>
            <a:pPr marL="0" indent="0" algn="ctr">
              <a:buNone/>
            </a:pPr>
            <a:r>
              <a:rPr lang="en-US" sz="3200" b="1" dirty="0">
                <a:solidFill>
                  <a:srgbClr val="1E3C78"/>
                </a:solidFill>
                <a:cs typeface="Arial" panose="020B0604020202020204" pitchFamily="34" charset="0"/>
              </a:rPr>
              <a:t>Grant </a:t>
            </a:r>
            <a:r>
              <a:rPr lang="en-US" sz="3200" b="1" dirty="0">
                <a:solidFill>
                  <a:srgbClr val="1E3C78"/>
                </a:solidFill>
                <a:ea typeface="+mj-ea"/>
                <a:cs typeface="+mj-cs"/>
              </a:rPr>
              <a:t>Requirements (pgs. 5-10)</a:t>
            </a:r>
          </a:p>
          <a:p>
            <a:pPr marL="0" indent="0" algn="ctr">
              <a:buNone/>
            </a:pPr>
            <a:endParaRPr lang="en-US" sz="1200" b="1" dirty="0">
              <a:solidFill>
                <a:srgbClr val="1E3C78"/>
              </a:solidFill>
              <a:ea typeface="+mj-ea"/>
              <a:cs typeface="+mj-cs"/>
            </a:endParaRPr>
          </a:p>
          <a:p>
            <a:pPr>
              <a:buFont typeface="Arial" panose="020B0604020202020204" pitchFamily="34" charset="0"/>
              <a:buChar char="•"/>
            </a:pPr>
            <a:r>
              <a:rPr lang="en-US" dirty="0">
                <a:solidFill>
                  <a:srgbClr val="1E3C78"/>
                </a:solidFill>
              </a:rPr>
              <a:t>Grant Agreement</a:t>
            </a:r>
          </a:p>
          <a:p>
            <a:pPr marL="0" indent="0">
              <a:buNone/>
            </a:pPr>
            <a:endParaRPr lang="en-US" sz="1000" dirty="0">
              <a:solidFill>
                <a:srgbClr val="1E3C78"/>
              </a:solidFill>
            </a:endParaRPr>
          </a:p>
          <a:p>
            <a:pPr>
              <a:buFont typeface="Arial" panose="020B0604020202020204" pitchFamily="34" charset="0"/>
              <a:buChar char="•"/>
            </a:pPr>
            <a:r>
              <a:rPr lang="en-US" dirty="0">
                <a:solidFill>
                  <a:srgbClr val="1E3C78"/>
                </a:solidFill>
              </a:rPr>
              <a:t>Project Management</a:t>
            </a:r>
          </a:p>
          <a:p>
            <a:pPr marL="0" indent="0">
              <a:buNone/>
            </a:pPr>
            <a:endParaRPr lang="en-US" sz="1000" dirty="0">
              <a:solidFill>
                <a:srgbClr val="1E3C78"/>
              </a:solidFill>
            </a:endParaRPr>
          </a:p>
          <a:p>
            <a:pPr>
              <a:buFont typeface="Arial" panose="020B0604020202020204" pitchFamily="34" charset="0"/>
              <a:buChar char="•"/>
            </a:pPr>
            <a:r>
              <a:rPr lang="en-US" dirty="0">
                <a:solidFill>
                  <a:srgbClr val="1E3C78"/>
                </a:solidFill>
              </a:rPr>
              <a:t>Governing Board Resolution (conferring authority to the signatory by title and name) </a:t>
            </a:r>
          </a:p>
          <a:p>
            <a:pPr marL="0" indent="0">
              <a:buNone/>
            </a:pPr>
            <a:endParaRPr lang="en-US" sz="1000" dirty="0">
              <a:solidFill>
                <a:srgbClr val="1E3C78"/>
              </a:solidFill>
            </a:endParaRPr>
          </a:p>
          <a:p>
            <a:pPr>
              <a:buFont typeface="Arial" panose="020B0604020202020204" pitchFamily="34" charset="0"/>
              <a:buChar char="•"/>
            </a:pPr>
            <a:r>
              <a:rPr lang="en-US" dirty="0">
                <a:solidFill>
                  <a:srgbClr val="1E3C78"/>
                </a:solidFill>
              </a:rPr>
              <a:t>No Dislocation</a:t>
            </a:r>
          </a:p>
          <a:p>
            <a:pPr marL="0" indent="0">
              <a:buNone/>
            </a:pPr>
            <a:endParaRPr lang="en-US" sz="1000" dirty="0">
              <a:solidFill>
                <a:srgbClr val="1E3C78"/>
              </a:solidFill>
            </a:endParaRPr>
          </a:p>
          <a:p>
            <a:pPr>
              <a:buFont typeface="Arial" panose="020B0604020202020204" pitchFamily="34" charset="0"/>
              <a:buChar char="•"/>
            </a:pPr>
            <a:r>
              <a:rPr lang="en-US" dirty="0">
                <a:solidFill>
                  <a:srgbClr val="1E3C78"/>
                </a:solidFill>
              </a:rPr>
              <a:t>Prevailing Wage</a:t>
            </a: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0746810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8915400" cy="5867400"/>
          </a:xfrm>
        </p:spPr>
        <p:txBody>
          <a:bodyPr/>
          <a:lstStyle/>
          <a:p>
            <a:pPr marL="0" indent="0" algn="ctr">
              <a:buNone/>
            </a:pPr>
            <a:r>
              <a:rPr lang="en-US" sz="3200" b="1" dirty="0">
                <a:solidFill>
                  <a:srgbClr val="1E3C78"/>
                </a:solidFill>
                <a:cs typeface="Arial" panose="020B0604020202020204" pitchFamily="34" charset="0"/>
              </a:rPr>
              <a:t>Grant </a:t>
            </a:r>
            <a:r>
              <a:rPr lang="en-US" sz="3200" b="1" dirty="0">
                <a:solidFill>
                  <a:srgbClr val="1E3C78"/>
                </a:solidFill>
                <a:ea typeface="+mj-ea"/>
                <a:cs typeface="+mj-cs"/>
              </a:rPr>
              <a:t>Requirements (pgs. 5-10)</a:t>
            </a:r>
            <a:endParaRPr lang="en-US" sz="1200" b="1" dirty="0">
              <a:solidFill>
                <a:srgbClr val="1E3C78"/>
              </a:solidFill>
              <a:ea typeface="+mj-ea"/>
              <a:cs typeface="+mj-cs"/>
            </a:endParaRPr>
          </a:p>
          <a:p>
            <a:pPr marL="0" indent="0" algn="ctr">
              <a:buNone/>
            </a:pPr>
            <a:r>
              <a:rPr lang="en-US" dirty="0">
                <a:solidFill>
                  <a:srgbClr val="1E3C78"/>
                </a:solidFill>
              </a:rPr>
              <a:t>Funding is Awarded on a Conditional Basis</a:t>
            </a:r>
          </a:p>
          <a:p>
            <a:pPr>
              <a:buFont typeface="Arial" panose="020B0604020202020204" pitchFamily="34" charset="0"/>
              <a:buChar char="•"/>
            </a:pPr>
            <a:r>
              <a:rPr lang="en-US" sz="2400" dirty="0">
                <a:solidFill>
                  <a:srgbClr val="1E3C78"/>
                </a:solidFill>
              </a:rPr>
              <a:t>Deed of Trust</a:t>
            </a:r>
          </a:p>
          <a:p>
            <a:pPr lvl="1">
              <a:buFont typeface="Arial" panose="020B0604020202020204" pitchFamily="34" charset="0"/>
              <a:buChar char="•"/>
            </a:pPr>
            <a:r>
              <a:rPr lang="en-US" sz="2100" dirty="0">
                <a:solidFill>
                  <a:srgbClr val="1E3C78"/>
                </a:solidFill>
              </a:rPr>
              <a:t>Execute and deliver a promissory note in the amount of the grant award</a:t>
            </a:r>
          </a:p>
          <a:p>
            <a:pPr lvl="1">
              <a:buFont typeface="Arial" panose="020B0604020202020204" pitchFamily="34" charset="0"/>
              <a:buChar char="•"/>
            </a:pPr>
            <a:r>
              <a:rPr lang="en-US" sz="2100" dirty="0">
                <a:solidFill>
                  <a:srgbClr val="1E3C78"/>
                </a:solidFill>
              </a:rPr>
              <a:t>Secure a deed of trust on property naming the BSCC as beneficiary</a:t>
            </a:r>
          </a:p>
          <a:p>
            <a:pPr lvl="1">
              <a:buFont typeface="Arial" panose="020B0604020202020204" pitchFamily="34" charset="0"/>
              <a:buChar char="•"/>
            </a:pPr>
            <a:r>
              <a:rPr lang="en-US" sz="2100" dirty="0">
                <a:solidFill>
                  <a:srgbClr val="1E3C78"/>
                </a:solidFill>
              </a:rPr>
              <a:t>Recorded junior only to such liens, encumbrances and other matters of record approved by the BSCC</a:t>
            </a:r>
          </a:p>
          <a:p>
            <a:pPr lvl="1">
              <a:buFont typeface="Arial" panose="020B0604020202020204" pitchFamily="34" charset="0"/>
              <a:buChar char="•"/>
            </a:pPr>
            <a:r>
              <a:rPr lang="en-US" sz="2100" dirty="0">
                <a:solidFill>
                  <a:srgbClr val="1E3C78"/>
                </a:solidFill>
              </a:rPr>
              <a:t>Must secure the BSCC’s financial interest in the project and the performance of the applicant’s program obligations </a:t>
            </a:r>
          </a:p>
          <a:p>
            <a:pPr lvl="1">
              <a:buFont typeface="Arial" panose="020B0604020202020204" pitchFamily="34" charset="0"/>
              <a:buChar char="•"/>
            </a:pPr>
            <a:r>
              <a:rPr lang="en-US" sz="2100" dirty="0">
                <a:solidFill>
                  <a:srgbClr val="1E3C78"/>
                </a:solidFill>
              </a:rPr>
              <a:t>The lien on the property or building constructed, renovated, or remodeled will remain until January 31, 2030</a:t>
            </a:r>
          </a:p>
          <a:p>
            <a:pPr lvl="1">
              <a:buFont typeface="Arial" panose="020B0604020202020204" pitchFamily="34" charset="0"/>
              <a:buChar char="•"/>
            </a:pPr>
            <a:r>
              <a:rPr lang="en-US" sz="2100" dirty="0">
                <a:solidFill>
                  <a:srgbClr val="1E3C78"/>
                </a:solidFill>
              </a:rPr>
              <a:t>Foreclose upon the lien may occur if the nonprofit ceases to be a nonprofit organization or the facility is no longer used for the housing of persons released from state prison</a:t>
            </a:r>
          </a:p>
          <a:p>
            <a:pPr>
              <a:buFont typeface="Arial" panose="020B0604020202020204" pitchFamily="34" charset="0"/>
              <a:buChar char="•"/>
            </a:pPr>
            <a:endParaRPr lang="en-US" sz="1200"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125134210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8915400" cy="5867400"/>
          </a:xfrm>
        </p:spPr>
        <p:txBody>
          <a:bodyPr/>
          <a:lstStyle/>
          <a:p>
            <a:pPr marL="0" indent="0" algn="ctr">
              <a:buNone/>
            </a:pPr>
            <a:r>
              <a:rPr lang="en-US" sz="3200" b="1" dirty="0">
                <a:solidFill>
                  <a:srgbClr val="1E3C78"/>
                </a:solidFill>
                <a:cs typeface="Arial" panose="020B0604020202020204" pitchFamily="34" charset="0"/>
              </a:rPr>
              <a:t>Grant </a:t>
            </a:r>
            <a:r>
              <a:rPr lang="en-US" sz="3200" b="1" dirty="0">
                <a:solidFill>
                  <a:srgbClr val="1E3C78"/>
                </a:solidFill>
                <a:ea typeface="+mj-ea"/>
                <a:cs typeface="+mj-cs"/>
              </a:rPr>
              <a:t>Requirements (pgs. 5-10)</a:t>
            </a:r>
            <a:endParaRPr lang="en-US" sz="1200" b="1" dirty="0">
              <a:solidFill>
                <a:srgbClr val="1E3C78"/>
              </a:solidFill>
              <a:ea typeface="+mj-ea"/>
              <a:cs typeface="+mj-cs"/>
            </a:endParaRPr>
          </a:p>
          <a:p>
            <a:pPr marL="0" indent="0" algn="ctr">
              <a:buNone/>
            </a:pPr>
            <a:r>
              <a:rPr lang="en-US" dirty="0">
                <a:solidFill>
                  <a:srgbClr val="1E3C78"/>
                </a:solidFill>
              </a:rPr>
              <a:t>Funding is Awarded on a Conditional Basis</a:t>
            </a:r>
          </a:p>
          <a:p>
            <a:pPr marL="0" indent="0" algn="ctr">
              <a:buNone/>
            </a:pPr>
            <a:endParaRPr lang="en-US" sz="1200" dirty="0">
              <a:solidFill>
                <a:srgbClr val="1E3C78"/>
              </a:solidFill>
            </a:endParaRPr>
          </a:p>
          <a:p>
            <a:pPr>
              <a:buFont typeface="Arial" panose="020B0604020202020204" pitchFamily="34" charset="0"/>
              <a:buChar char="•"/>
            </a:pPr>
            <a:r>
              <a:rPr lang="en-US" sz="2400" dirty="0">
                <a:solidFill>
                  <a:srgbClr val="1E3C78"/>
                </a:solidFill>
              </a:rPr>
              <a:t>Environmental Conditions</a:t>
            </a:r>
          </a:p>
          <a:p>
            <a:pPr marL="0" indent="0">
              <a:buNone/>
            </a:pPr>
            <a:endParaRPr lang="en-US" sz="1200" dirty="0">
              <a:solidFill>
                <a:srgbClr val="1E3C78"/>
              </a:solidFill>
            </a:endParaRPr>
          </a:p>
          <a:p>
            <a:pPr>
              <a:buFont typeface="Arial" panose="020B0604020202020204" pitchFamily="34" charset="0"/>
              <a:buChar char="•"/>
            </a:pPr>
            <a:r>
              <a:rPr lang="en-US" sz="2400" dirty="0">
                <a:solidFill>
                  <a:srgbClr val="1E3C78"/>
                </a:solidFill>
              </a:rPr>
              <a:t>Conditional Use Permit</a:t>
            </a:r>
          </a:p>
          <a:p>
            <a:pPr lvl="1">
              <a:buFont typeface="Arial" panose="020B0604020202020204" pitchFamily="34" charset="0"/>
              <a:buChar char="•"/>
            </a:pPr>
            <a:r>
              <a:rPr lang="en-US" dirty="0">
                <a:solidFill>
                  <a:srgbClr val="1E3C78"/>
                </a:solidFill>
              </a:rPr>
              <a:t>Submitted with in 90 days of conditional award</a:t>
            </a:r>
          </a:p>
          <a:p>
            <a:pPr marL="457200" lvl="1" indent="0">
              <a:buNone/>
            </a:pPr>
            <a:endParaRPr lang="en-US" sz="1200" dirty="0">
              <a:solidFill>
                <a:srgbClr val="1E3C78"/>
              </a:solidFill>
            </a:endParaRPr>
          </a:p>
          <a:p>
            <a:pPr>
              <a:buFont typeface="Arial" panose="020B0604020202020204" pitchFamily="34" charset="0"/>
              <a:buChar char="•"/>
            </a:pPr>
            <a:r>
              <a:rPr lang="en-US" sz="2400" dirty="0">
                <a:solidFill>
                  <a:srgbClr val="1E3C78"/>
                </a:solidFill>
              </a:rPr>
              <a:t>CA. Environmental Quality Act (CEQA)</a:t>
            </a:r>
          </a:p>
          <a:p>
            <a:pPr lvl="1">
              <a:buFont typeface="Arial" panose="020B0604020202020204" pitchFamily="34" charset="0"/>
              <a:buChar char="•"/>
            </a:pPr>
            <a:r>
              <a:rPr lang="en-US" dirty="0">
                <a:solidFill>
                  <a:srgbClr val="1E3C78"/>
                </a:solidFill>
              </a:rPr>
              <a:t>Funded projects must have no significant effect on the environment and are statutorily or categorically exempt from the CEQA process</a:t>
            </a:r>
          </a:p>
          <a:p>
            <a:pPr lvl="1">
              <a:buFont typeface="Arial" panose="020B0604020202020204" pitchFamily="34" charset="0"/>
              <a:buChar char="•"/>
            </a:pPr>
            <a:r>
              <a:rPr lang="en-US" dirty="0">
                <a:solidFill>
                  <a:srgbClr val="1E3C78"/>
                </a:solidFill>
              </a:rPr>
              <a:t>Expected projects will be classified as Class 1, Class 2 or Class 3 categorical exemptions</a:t>
            </a:r>
          </a:p>
          <a:p>
            <a:pPr lvl="1">
              <a:buFont typeface="Arial" panose="020B0604020202020204" pitchFamily="34" charset="0"/>
              <a:buChar char="•"/>
            </a:pPr>
            <a:endParaRPr lang="en-US" dirty="0">
              <a:solidFill>
                <a:srgbClr val="1E3C78"/>
              </a:solidFill>
            </a:endParaRPr>
          </a:p>
          <a:p>
            <a:pPr marL="457200" lvl="1" indent="0">
              <a:buNone/>
            </a:pPr>
            <a:endParaRPr lang="en-US" dirty="0">
              <a:solidFill>
                <a:srgbClr val="1E3C78"/>
              </a:solidFill>
            </a:endParaRPr>
          </a:p>
          <a:p>
            <a:pPr marL="457200" lvl="1" indent="0">
              <a:buNone/>
            </a:pPr>
            <a:endParaRPr lang="en-US" sz="1200" dirty="0">
              <a:solidFill>
                <a:srgbClr val="1E3C78"/>
              </a:solidFill>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06076303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609600"/>
            <a:ext cx="8686800" cy="6019800"/>
          </a:xfrm>
        </p:spPr>
        <p:txBody>
          <a:bodyPr/>
          <a:lstStyle/>
          <a:p>
            <a:pPr marL="0" indent="0" algn="ctr">
              <a:buNone/>
            </a:pPr>
            <a:r>
              <a:rPr lang="en-US" sz="3200" b="1" dirty="0">
                <a:solidFill>
                  <a:srgbClr val="1E3C78"/>
                </a:solidFill>
                <a:cs typeface="Arial" panose="020B0604020202020204" pitchFamily="34" charset="0"/>
              </a:rPr>
              <a:t>Grant </a:t>
            </a:r>
            <a:r>
              <a:rPr lang="en-US" sz="3200" b="1" dirty="0">
                <a:solidFill>
                  <a:srgbClr val="1E3C78"/>
                </a:solidFill>
                <a:ea typeface="+mj-ea"/>
                <a:cs typeface="+mj-cs"/>
              </a:rPr>
              <a:t>Requirements (pgs.6-7)</a:t>
            </a:r>
            <a:endParaRPr lang="en-US" sz="1200" b="1" dirty="0">
              <a:solidFill>
                <a:srgbClr val="1E3C78"/>
              </a:solidFill>
              <a:ea typeface="+mj-ea"/>
              <a:cs typeface="+mj-cs"/>
            </a:endParaRPr>
          </a:p>
          <a:p>
            <a:pPr marL="457200" lvl="1" indent="0">
              <a:buNone/>
            </a:pPr>
            <a:r>
              <a:rPr lang="en-US" sz="2800" dirty="0">
                <a:solidFill>
                  <a:srgbClr val="1E3C78"/>
                </a:solidFill>
              </a:rPr>
              <a:t>CEQA Continued…</a:t>
            </a:r>
          </a:p>
          <a:p>
            <a:pPr lvl="1">
              <a:buFont typeface="Arial" panose="020B0604020202020204" pitchFamily="34" charset="0"/>
              <a:buChar char="•"/>
            </a:pPr>
            <a:r>
              <a:rPr lang="en-US" sz="2200" dirty="0">
                <a:solidFill>
                  <a:srgbClr val="1E3C78"/>
                </a:solidFill>
              </a:rPr>
              <a:t>Appendix C</a:t>
            </a:r>
          </a:p>
          <a:p>
            <a:pPr lvl="1">
              <a:buFont typeface="Arial" panose="020B0604020202020204" pitchFamily="34" charset="0"/>
              <a:buChar char="•"/>
            </a:pPr>
            <a:r>
              <a:rPr lang="en-US" sz="2200" dirty="0">
                <a:solidFill>
                  <a:srgbClr val="1E3C78"/>
                </a:solidFill>
              </a:rPr>
              <a:t>Consult w/ Legal Counsel</a:t>
            </a:r>
          </a:p>
          <a:p>
            <a:pPr lvl="1">
              <a:buFont typeface="Arial" panose="020B0604020202020204" pitchFamily="34" charset="0"/>
              <a:buChar char="•"/>
            </a:pPr>
            <a:r>
              <a:rPr lang="en-US" sz="2200" dirty="0">
                <a:solidFill>
                  <a:srgbClr val="1E3C78"/>
                </a:solidFill>
              </a:rPr>
              <a:t>Provide sufficient information so that the BSCC may certify that the project is exempt</a:t>
            </a:r>
          </a:p>
          <a:p>
            <a:pPr lvl="1">
              <a:buFont typeface="Arial" panose="020B0604020202020204" pitchFamily="34" charset="0"/>
              <a:buChar char="•"/>
            </a:pPr>
            <a:r>
              <a:rPr lang="en-US" sz="2200" dirty="0">
                <a:solidFill>
                  <a:srgbClr val="1E3C78"/>
                </a:solidFill>
              </a:rPr>
              <a:t>BSCC will file a Notice of Exemption with the Governor’s Office of Planning and Research</a:t>
            </a:r>
          </a:p>
          <a:p>
            <a:pPr lvl="1">
              <a:buFont typeface="Arial" panose="020B0604020202020204" pitchFamily="34" charset="0"/>
              <a:buChar char="•"/>
            </a:pPr>
            <a:r>
              <a:rPr lang="en-US" sz="2200" dirty="0">
                <a:solidFill>
                  <a:srgbClr val="1E3C78"/>
                </a:solidFill>
              </a:rPr>
              <a:t>35-Day statute of limitations period</a:t>
            </a:r>
          </a:p>
          <a:p>
            <a:pPr lvl="1">
              <a:buFont typeface="Arial" panose="020B0604020202020204" pitchFamily="34" charset="0"/>
              <a:buChar char="•"/>
            </a:pPr>
            <a:r>
              <a:rPr lang="en-US" sz="2200" dirty="0">
                <a:solidFill>
                  <a:srgbClr val="1E3C78"/>
                </a:solidFill>
                <a:cs typeface="Arial" panose="020B0604020202020204" pitchFamily="34" charset="0"/>
              </a:rPr>
              <a:t>Notice of Exemption must be filed, statute of limitations expired, and all legal challenges have been resolved before BSCC will enter into a grant agreement</a:t>
            </a:r>
          </a:p>
          <a:p>
            <a:pPr lvl="1">
              <a:buFont typeface="Arial" panose="020B0604020202020204" pitchFamily="34" charset="0"/>
              <a:buChar char="•"/>
            </a:pPr>
            <a:r>
              <a:rPr lang="en-US" sz="2200" dirty="0">
                <a:solidFill>
                  <a:srgbClr val="1E3C78"/>
                </a:solidFill>
                <a:cs typeface="Arial" panose="020B0604020202020204" pitchFamily="34" charset="0"/>
              </a:rPr>
              <a:t>Conditional award may be rescinded if any legal challenges remain unresolved after completion of the Notice of Exemption process </a:t>
            </a:r>
          </a:p>
          <a:p>
            <a:pPr lvl="1">
              <a:buFont typeface="Arial" panose="020B0604020202020204" pitchFamily="34" charset="0"/>
              <a:buChar char="•"/>
            </a:pPr>
            <a:endParaRPr lang="en-US"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305749600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914400"/>
            <a:ext cx="7315200" cy="5568462"/>
          </a:xfrm>
        </p:spPr>
        <p:txBody>
          <a:bodyPr/>
          <a:lstStyle/>
          <a:p>
            <a:pPr marL="0" indent="0" algn="ctr">
              <a:buNone/>
            </a:pPr>
            <a:r>
              <a:rPr lang="en-US" sz="3200" b="1" dirty="0">
                <a:solidFill>
                  <a:srgbClr val="CC9900"/>
                </a:solidFill>
                <a:ea typeface="+mj-ea"/>
                <a:cs typeface="+mj-cs"/>
              </a:rPr>
              <a:t>      </a:t>
            </a:r>
            <a:r>
              <a:rPr lang="en-US" sz="3200" b="1" dirty="0">
                <a:solidFill>
                  <a:schemeClr val="bg1"/>
                </a:solidFill>
                <a:ea typeface="+mj-ea"/>
                <a:cs typeface="+mj-cs"/>
              </a:rPr>
              <a:t>Grant Requirements (pgs. 7-8)</a:t>
            </a:r>
          </a:p>
          <a:p>
            <a:pPr marL="0" indent="0" algn="ctr">
              <a:buNone/>
            </a:pPr>
            <a:endParaRPr lang="en-US" sz="2000" b="1" dirty="0">
              <a:solidFill>
                <a:schemeClr val="bg1"/>
              </a:solidFill>
              <a:ea typeface="+mj-ea"/>
              <a:cs typeface="+mj-cs"/>
            </a:endParaRPr>
          </a:p>
          <a:p>
            <a:pPr>
              <a:buFont typeface="Arial" panose="020B0604020202020204" pitchFamily="34" charset="0"/>
              <a:buChar char="•"/>
            </a:pPr>
            <a:r>
              <a:rPr lang="en-US" dirty="0">
                <a:solidFill>
                  <a:schemeClr val="bg1"/>
                </a:solidFill>
                <a:ea typeface="+mj-ea"/>
                <a:cs typeface="+mj-cs"/>
              </a:rPr>
              <a:t>Cash Match 20%</a:t>
            </a:r>
          </a:p>
          <a:p>
            <a:pPr marL="0" indent="0">
              <a:buNone/>
            </a:pPr>
            <a:endParaRPr lang="en-US" sz="1100" dirty="0">
              <a:solidFill>
                <a:schemeClr val="bg1"/>
              </a:solidFill>
              <a:ea typeface="+mj-ea"/>
              <a:cs typeface="+mj-cs"/>
            </a:endParaRPr>
          </a:p>
          <a:p>
            <a:pPr>
              <a:buFont typeface="Arial" panose="020B0604020202020204" pitchFamily="34" charset="0"/>
              <a:buChar char="•"/>
            </a:pPr>
            <a:r>
              <a:rPr lang="en-US" dirty="0">
                <a:solidFill>
                  <a:schemeClr val="bg1"/>
                </a:solidFill>
                <a:ea typeface="+mj-ea"/>
                <a:cs typeface="+mj-cs"/>
              </a:rPr>
              <a:t>Subcontractors</a:t>
            </a:r>
          </a:p>
          <a:p>
            <a:pPr marL="685800" lvl="1">
              <a:buFont typeface="Arial" panose="020B0604020202020204" pitchFamily="34" charset="0"/>
              <a:buChar char="•"/>
            </a:pPr>
            <a:r>
              <a:rPr lang="en-US" sz="2800" dirty="0">
                <a:solidFill>
                  <a:schemeClr val="bg1"/>
                </a:solidFill>
                <a:ea typeface="+mj-ea"/>
                <a:cs typeface="+mj-cs"/>
              </a:rPr>
              <a:t>General Contractor</a:t>
            </a:r>
          </a:p>
          <a:p>
            <a:pPr marL="685800" lvl="1">
              <a:buFont typeface="Arial" panose="020B0604020202020204" pitchFamily="34" charset="0"/>
              <a:buChar char="•"/>
            </a:pPr>
            <a:r>
              <a:rPr lang="en-US" sz="2800" dirty="0">
                <a:solidFill>
                  <a:schemeClr val="bg1"/>
                </a:solidFill>
                <a:ea typeface="+mj-ea"/>
                <a:cs typeface="+mj-cs"/>
              </a:rPr>
              <a:t>Three-bid process</a:t>
            </a:r>
          </a:p>
          <a:p>
            <a:pPr marL="400050" lvl="1" indent="0">
              <a:buNone/>
            </a:pPr>
            <a:endParaRPr lang="en-US" sz="1100" dirty="0">
              <a:solidFill>
                <a:schemeClr val="bg1"/>
              </a:solidFill>
              <a:ea typeface="+mj-ea"/>
              <a:cs typeface="+mj-cs"/>
            </a:endParaRPr>
          </a:p>
          <a:p>
            <a:pPr marL="285750">
              <a:buFont typeface="Arial" panose="020B0604020202020204" pitchFamily="34" charset="0"/>
              <a:buChar char="•"/>
            </a:pPr>
            <a:r>
              <a:rPr lang="en-US" dirty="0">
                <a:solidFill>
                  <a:schemeClr val="bg1"/>
                </a:solidFill>
                <a:ea typeface="+mj-ea"/>
                <a:cs typeface="+mj-cs"/>
              </a:rPr>
              <a:t>Title Report</a:t>
            </a:r>
          </a:p>
          <a:p>
            <a:pPr marL="685800" lvl="1">
              <a:buFont typeface="Arial" panose="020B0604020202020204" pitchFamily="34" charset="0"/>
              <a:buChar char="•"/>
            </a:pPr>
            <a:r>
              <a:rPr lang="en-US" sz="2800" dirty="0">
                <a:solidFill>
                  <a:schemeClr val="bg1"/>
                </a:solidFill>
                <a:ea typeface="+mj-ea"/>
                <a:cs typeface="+mj-cs"/>
              </a:rPr>
              <a:t>Due at the time of the application and current within 30 days</a:t>
            </a:r>
          </a:p>
          <a:p>
            <a:pPr marL="400050" lvl="1" indent="0">
              <a:buNone/>
            </a:pPr>
            <a:endParaRPr lang="en-US" sz="2000" dirty="0">
              <a:solidFill>
                <a:schemeClr val="bg1"/>
              </a:solidFill>
              <a:ea typeface="+mj-ea"/>
              <a:cs typeface="+mj-cs"/>
            </a:endParaRPr>
          </a:p>
          <a:p>
            <a:pPr marL="0" indent="0" algn="ctr">
              <a:buNone/>
            </a:pPr>
            <a:r>
              <a:rPr lang="en-US" sz="2400" dirty="0"/>
              <a:t>t</a:t>
            </a:r>
            <a:endParaRPr lang="en-US" sz="2400" dirty="0">
              <a:solidFill>
                <a:srgbClr val="1E3C78"/>
              </a:solidFill>
              <a:cs typeface="Arial" panose="020B0604020202020204" pitchFamily="34" charset="0"/>
            </a:endParaRPr>
          </a:p>
          <a:p>
            <a:pPr marL="0" indent="0">
              <a:buNone/>
            </a:pPr>
            <a:endParaRPr lang="en-US" sz="1100" dirty="0">
              <a:solidFill>
                <a:srgbClr val="1E3C78"/>
              </a:solidFill>
            </a:endParaRPr>
          </a:p>
          <a:p>
            <a:pPr marL="0" indent="0">
              <a:buNone/>
            </a:pPr>
            <a:endParaRPr lang="en-US" sz="1200" dirty="0">
              <a:solidFill>
                <a:srgbClr val="1E3C78"/>
              </a:solidFill>
            </a:endParaRP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48827011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727685"/>
            <a:ext cx="7924800" cy="5755177"/>
          </a:xfrm>
        </p:spPr>
        <p:txBody>
          <a:bodyPr/>
          <a:lstStyle/>
          <a:p>
            <a:pPr marL="0" indent="0" algn="ctr">
              <a:buNone/>
            </a:pPr>
            <a:r>
              <a:rPr lang="en-US" sz="3200" b="1" dirty="0">
                <a:solidFill>
                  <a:schemeClr val="bg1"/>
                </a:solidFill>
                <a:ea typeface="+mj-ea"/>
                <a:cs typeface="+mj-cs"/>
              </a:rPr>
              <a:t>Grant Requirements (pgs. 8-9)</a:t>
            </a:r>
          </a:p>
          <a:p>
            <a:pPr marL="0" indent="0" algn="ctr">
              <a:buNone/>
            </a:pPr>
            <a:r>
              <a:rPr lang="en-US" sz="1600" dirty="0"/>
              <a:t>t</a:t>
            </a:r>
            <a:endParaRPr lang="en-US" sz="1100" dirty="0">
              <a:solidFill>
                <a:srgbClr val="1E3C78"/>
              </a:solidFill>
            </a:endParaRPr>
          </a:p>
          <a:p>
            <a:pPr>
              <a:buFont typeface="Arial" panose="020B0604020202020204" pitchFamily="34" charset="0"/>
              <a:buChar char="•"/>
            </a:pPr>
            <a:r>
              <a:rPr lang="en-US" dirty="0">
                <a:solidFill>
                  <a:srgbClr val="1E3C78"/>
                </a:solidFill>
              </a:rPr>
              <a:t>Monthly Invoicing and Progress Reports</a:t>
            </a:r>
          </a:p>
          <a:p>
            <a:pPr marL="0" indent="0">
              <a:buNone/>
            </a:pPr>
            <a:endParaRPr lang="en-US" sz="1100" dirty="0">
              <a:solidFill>
                <a:srgbClr val="1E3C78"/>
              </a:solidFill>
            </a:endParaRPr>
          </a:p>
          <a:p>
            <a:pPr marL="0" indent="0">
              <a:buNone/>
            </a:pPr>
            <a:endParaRPr lang="en-US" sz="1100" dirty="0">
              <a:solidFill>
                <a:srgbClr val="1E3C78"/>
              </a:solidFill>
            </a:endParaRPr>
          </a:p>
          <a:p>
            <a:pPr marL="0" indent="0">
              <a:buNone/>
            </a:pPr>
            <a:endParaRPr lang="en-US" sz="1100" dirty="0">
              <a:solidFill>
                <a:srgbClr val="1E3C78"/>
              </a:solidFill>
            </a:endParaRPr>
          </a:p>
          <a:p>
            <a:pPr marL="0" indent="0">
              <a:buNone/>
            </a:pPr>
            <a:endParaRPr lang="en-US" sz="1100" dirty="0">
              <a:solidFill>
                <a:srgbClr val="1E3C78"/>
              </a:solidFill>
            </a:endParaRPr>
          </a:p>
          <a:p>
            <a:pPr>
              <a:buFont typeface="Arial" panose="020B0604020202020204" pitchFamily="34" charset="0"/>
              <a:buChar char="•"/>
            </a:pPr>
            <a:r>
              <a:rPr lang="en-US" dirty="0">
                <a:solidFill>
                  <a:srgbClr val="1E3C78"/>
                </a:solidFill>
              </a:rPr>
              <a:t>Annual Reporting</a:t>
            </a:r>
          </a:p>
          <a:p>
            <a:pPr lvl="1">
              <a:buFont typeface="Arial" panose="020B0604020202020204" pitchFamily="34" charset="0"/>
              <a:buChar char="•"/>
            </a:pPr>
            <a:r>
              <a:rPr lang="en-US" dirty="0">
                <a:solidFill>
                  <a:srgbClr val="1E3C78"/>
                </a:solidFill>
              </a:rPr>
              <a:t>Proof of Insurance</a:t>
            </a:r>
          </a:p>
          <a:p>
            <a:pPr lvl="1">
              <a:buFont typeface="Arial" panose="020B0604020202020204" pitchFamily="34" charset="0"/>
              <a:buChar char="•"/>
            </a:pPr>
            <a:r>
              <a:rPr lang="en-US" dirty="0">
                <a:solidFill>
                  <a:srgbClr val="1E3C78"/>
                </a:solidFill>
              </a:rPr>
              <a:t>Occupancy Report</a:t>
            </a:r>
          </a:p>
          <a:p>
            <a:pPr lvl="1">
              <a:buFont typeface="Arial" panose="020B0604020202020204" pitchFamily="34" charset="0"/>
              <a:buChar char="•"/>
            </a:pPr>
            <a:r>
              <a:rPr lang="en-US" dirty="0">
                <a:solidFill>
                  <a:srgbClr val="1E3C78"/>
                </a:solidFill>
              </a:rPr>
              <a:t>Operating Budget</a:t>
            </a:r>
          </a:p>
          <a:p>
            <a:pPr>
              <a:buFont typeface="Arial" panose="020B0604020202020204" pitchFamily="34" charset="0"/>
              <a:buChar char="•"/>
            </a:pPr>
            <a:endParaRPr lang="en-US" dirty="0">
              <a:solidFill>
                <a:srgbClr val="1E3C78"/>
              </a:solidFill>
            </a:endParaRPr>
          </a:p>
          <a:p>
            <a:pPr marL="0" indent="0">
              <a:buNone/>
            </a:pPr>
            <a:endParaRPr lang="en-US" sz="1100" dirty="0">
              <a:solidFill>
                <a:srgbClr val="1E3C78"/>
              </a:solidFill>
            </a:endParaRPr>
          </a:p>
          <a:p>
            <a:pPr marL="0" indent="0">
              <a:buNone/>
            </a:pPr>
            <a:endParaRPr lang="en-US" sz="1100" dirty="0">
              <a:solidFill>
                <a:srgbClr val="1E3C78"/>
              </a:solidFill>
            </a:endParaRPr>
          </a:p>
          <a:p>
            <a:pPr marL="0" indent="0">
              <a:buNone/>
            </a:pPr>
            <a:endParaRPr lang="en-US" sz="1200" dirty="0">
              <a:solidFill>
                <a:srgbClr val="1E3C78"/>
              </a:solidFill>
            </a:endParaRP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pic>
        <p:nvPicPr>
          <p:cNvPr id="5" name="Picture 4">
            <a:extLst>
              <a:ext uri="{FF2B5EF4-FFF2-40B4-BE49-F238E27FC236}">
                <a16:creationId xmlns:a16="http://schemas.microsoft.com/office/drawing/2014/main" id="{5E17B125-5624-4437-9954-85D8A7F1963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15000" y="2323106"/>
            <a:ext cx="2605302" cy="1886575"/>
          </a:xfrm>
          <a:prstGeom prst="rect">
            <a:avLst/>
          </a:prstGeom>
        </p:spPr>
      </p:pic>
      <p:pic>
        <p:nvPicPr>
          <p:cNvPr id="7" name="Picture 6">
            <a:extLst>
              <a:ext uri="{FF2B5EF4-FFF2-40B4-BE49-F238E27FC236}">
                <a16:creationId xmlns:a16="http://schemas.microsoft.com/office/drawing/2014/main" id="{39D9C915-EC0A-403A-83D2-9740121F2AB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373033" y="4572000"/>
            <a:ext cx="2484967" cy="1752600"/>
          </a:xfrm>
          <a:prstGeom prst="rect">
            <a:avLst/>
          </a:prstGeom>
        </p:spPr>
      </p:pic>
    </p:spTree>
    <p:extLst>
      <p:ext uri="{BB962C8B-B14F-4D97-AF65-F5344CB8AC3E}">
        <p14:creationId xmlns:p14="http://schemas.microsoft.com/office/powerpoint/2010/main" val="141407899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914400"/>
            <a:ext cx="6781800" cy="5568462"/>
          </a:xfrm>
        </p:spPr>
        <p:txBody>
          <a:bodyPr/>
          <a:lstStyle/>
          <a:p>
            <a:pPr marL="0" indent="0" algn="ctr">
              <a:buNone/>
            </a:pPr>
            <a:r>
              <a:rPr lang="en-US" sz="3200" b="1" dirty="0">
                <a:solidFill>
                  <a:srgbClr val="CC9900"/>
                </a:solidFill>
                <a:ea typeface="+mj-ea"/>
                <a:cs typeface="+mj-cs"/>
              </a:rPr>
              <a:t>      </a:t>
            </a:r>
            <a:r>
              <a:rPr lang="en-US" sz="3200" b="1" dirty="0">
                <a:solidFill>
                  <a:schemeClr val="bg1"/>
                </a:solidFill>
                <a:ea typeface="+mj-ea"/>
                <a:cs typeface="+mj-cs"/>
              </a:rPr>
              <a:t>Grant Requirements Cont. (pgs. 8-9)</a:t>
            </a:r>
          </a:p>
          <a:p>
            <a:pPr marL="0" indent="0" algn="ctr">
              <a:buNone/>
            </a:pPr>
            <a:r>
              <a:rPr lang="en-US" sz="1600" dirty="0"/>
              <a:t>t</a:t>
            </a:r>
            <a:endParaRPr lang="en-US" sz="1200" dirty="0">
              <a:solidFill>
                <a:srgbClr val="1E3C78"/>
              </a:solidFill>
            </a:endParaRPr>
          </a:p>
          <a:p>
            <a:pPr>
              <a:buFont typeface="Arial" panose="020B0604020202020204" pitchFamily="34" charset="0"/>
              <a:buChar char="•"/>
            </a:pPr>
            <a:r>
              <a:rPr lang="en-US" dirty="0">
                <a:solidFill>
                  <a:srgbClr val="1E3C78"/>
                </a:solidFill>
              </a:rPr>
              <a:t>Supplanting</a:t>
            </a:r>
          </a:p>
          <a:p>
            <a:pPr marL="0" indent="0">
              <a:buNone/>
            </a:pPr>
            <a:endParaRPr lang="en-US" sz="1600" dirty="0">
              <a:solidFill>
                <a:srgbClr val="1E3C78"/>
              </a:solidFill>
            </a:endParaRPr>
          </a:p>
          <a:p>
            <a:pPr>
              <a:buFont typeface="Arial" panose="020B0604020202020204" pitchFamily="34" charset="0"/>
              <a:buChar char="•"/>
            </a:pPr>
            <a:r>
              <a:rPr lang="en-US" dirty="0">
                <a:solidFill>
                  <a:srgbClr val="1E3C78"/>
                </a:solidFill>
              </a:rPr>
              <a:t>Audit</a:t>
            </a:r>
          </a:p>
          <a:p>
            <a:pPr>
              <a:buFont typeface="Arial" panose="020B0604020202020204" pitchFamily="34" charset="0"/>
              <a:buChar char="•"/>
            </a:pPr>
            <a:endParaRPr lang="en-US" sz="1600" dirty="0">
              <a:solidFill>
                <a:srgbClr val="1E3C78"/>
              </a:solidFill>
            </a:endParaRPr>
          </a:p>
          <a:p>
            <a:pPr>
              <a:buFont typeface="Arial" panose="020B0604020202020204" pitchFamily="34" charset="0"/>
              <a:buChar char="•"/>
            </a:pPr>
            <a:r>
              <a:rPr lang="en-US" dirty="0">
                <a:solidFill>
                  <a:srgbClr val="1E3C78"/>
                </a:solidFill>
              </a:rPr>
              <a:t>Insurance Requirements</a:t>
            </a:r>
          </a:p>
          <a:p>
            <a:pPr>
              <a:buFont typeface="Arial" panose="020B0604020202020204" pitchFamily="34" charset="0"/>
              <a:buChar char="•"/>
            </a:pPr>
            <a:endParaRPr lang="en-US" sz="1600" dirty="0">
              <a:solidFill>
                <a:srgbClr val="1E3C78"/>
              </a:solidFill>
            </a:endParaRPr>
          </a:p>
          <a:p>
            <a:pPr>
              <a:buFont typeface="Arial" panose="020B0604020202020204" pitchFamily="34" charset="0"/>
              <a:buChar char="•"/>
            </a:pPr>
            <a:r>
              <a:rPr lang="en-US" dirty="0">
                <a:solidFill>
                  <a:srgbClr val="1E3C78"/>
                </a:solidFill>
              </a:rPr>
              <a:t>Grantee Orientation Meeting</a:t>
            </a:r>
          </a:p>
          <a:p>
            <a:pPr marL="0" indent="0">
              <a:buNone/>
            </a:pPr>
            <a:endParaRPr lang="en-US" dirty="0">
              <a:solidFill>
                <a:srgbClr val="1E3C78"/>
              </a:solidFill>
            </a:endParaRPr>
          </a:p>
          <a:p>
            <a:pPr marL="0" indent="0">
              <a:buNone/>
            </a:pPr>
            <a:endParaRPr lang="en-US" dirty="0">
              <a:solidFill>
                <a:srgbClr val="1E3C78"/>
              </a:solidFill>
            </a:endParaRPr>
          </a:p>
          <a:p>
            <a:pPr marL="0" indent="0">
              <a:buNone/>
            </a:pPr>
            <a:endParaRPr lang="en-US" dirty="0">
              <a:solidFill>
                <a:srgbClr val="1E3C78"/>
              </a:solidFill>
            </a:endParaRP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413367342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1" y="762000"/>
            <a:ext cx="8534400" cy="6019800"/>
          </a:xfrm>
        </p:spPr>
        <p:txBody>
          <a:bodyPr/>
          <a:lstStyle/>
          <a:p>
            <a:pPr marL="0" indent="0" algn="ctr">
              <a:buClr>
                <a:schemeClr val="accent5"/>
              </a:buClr>
              <a:buNone/>
              <a:defRPr/>
            </a:pPr>
            <a:r>
              <a:rPr lang="en-US" sz="4000" b="1" dirty="0">
                <a:solidFill>
                  <a:schemeClr val="bg1"/>
                </a:solidFill>
              </a:rPr>
              <a:t>Adult Reentry </a:t>
            </a:r>
            <a:r>
              <a:rPr lang="en-US" sz="4000" b="1" cap="small" dirty="0">
                <a:solidFill>
                  <a:schemeClr val="bg1"/>
                </a:solidFill>
                <a:ea typeface="+mj-ea"/>
                <a:cs typeface="+mj-cs"/>
              </a:rPr>
              <a:t>Grant </a:t>
            </a:r>
            <a:r>
              <a:rPr lang="en-US" sz="4000" b="1" cap="small" dirty="0">
                <a:solidFill>
                  <a:srgbClr val="1E3C78"/>
                </a:solidFill>
                <a:ea typeface="+mj-ea"/>
                <a:cs typeface="+mj-cs"/>
              </a:rPr>
              <a:t>Program</a:t>
            </a:r>
          </a:p>
          <a:p>
            <a:pPr marL="0" indent="0" algn="ctr">
              <a:buClr>
                <a:schemeClr val="accent5"/>
              </a:buClr>
              <a:buNone/>
              <a:defRPr/>
            </a:pPr>
            <a:endParaRPr lang="en-US" sz="1100" b="1" cap="small" dirty="0">
              <a:solidFill>
                <a:srgbClr val="1E3C78"/>
              </a:solidFill>
              <a:ea typeface="+mj-ea"/>
              <a:cs typeface="+mj-cs"/>
            </a:endParaRPr>
          </a:p>
          <a:p>
            <a:pPr lvl="0" eaLnBrk="0" hangingPunct="0">
              <a:buClr>
                <a:srgbClr val="B4975A"/>
              </a:buClr>
              <a:buSzPct val="110000"/>
              <a:buFont typeface="Arial" panose="020B0604020202020204" pitchFamily="34" charset="0"/>
              <a:buChar char="•"/>
            </a:pPr>
            <a:r>
              <a:rPr lang="en-US" b="1" dirty="0">
                <a:solidFill>
                  <a:srgbClr val="1E3C78"/>
                </a:solidFill>
              </a:rPr>
              <a:t>Senate Bill 840</a:t>
            </a:r>
          </a:p>
          <a:p>
            <a:pPr marL="0" lvl="0" indent="0" eaLnBrk="0" hangingPunct="0">
              <a:buClr>
                <a:srgbClr val="B4975A"/>
              </a:buClr>
              <a:buSzPct val="110000"/>
              <a:buNone/>
            </a:pPr>
            <a:endParaRPr lang="en-US" sz="1200" b="1" dirty="0">
              <a:solidFill>
                <a:srgbClr val="1E3C78"/>
              </a:solidFill>
            </a:endParaRPr>
          </a:p>
          <a:p>
            <a:pPr lvl="0" eaLnBrk="0" hangingPunct="0">
              <a:buClr>
                <a:srgbClr val="B4975A"/>
              </a:buClr>
              <a:buSzPct val="110000"/>
              <a:buFont typeface="Arial" panose="020B0604020202020204" pitchFamily="34" charset="0"/>
              <a:buChar char="•"/>
            </a:pPr>
            <a:r>
              <a:rPr lang="en-US" b="1" dirty="0">
                <a:solidFill>
                  <a:srgbClr val="1E3C78"/>
                </a:solidFill>
              </a:rPr>
              <a:t>$50,000,000</a:t>
            </a:r>
          </a:p>
          <a:p>
            <a:pPr lvl="0" eaLnBrk="0" hangingPunct="0">
              <a:buClr>
                <a:srgbClr val="B4975A"/>
              </a:buClr>
              <a:buSzPct val="110000"/>
              <a:buFont typeface="Arial" panose="020B0604020202020204" pitchFamily="34" charset="0"/>
              <a:buChar char="•"/>
            </a:pPr>
            <a:endParaRPr lang="en-US" sz="1200" dirty="0">
              <a:solidFill>
                <a:srgbClr val="1E3C78"/>
              </a:solidFill>
            </a:endParaRPr>
          </a:p>
          <a:p>
            <a:pPr lvl="0" eaLnBrk="0" hangingPunct="0">
              <a:buClr>
                <a:srgbClr val="B4975A"/>
              </a:buClr>
              <a:buSzPct val="110000"/>
              <a:buFont typeface="Arial" panose="020B0604020202020204" pitchFamily="34" charset="0"/>
              <a:buChar char="•"/>
            </a:pPr>
            <a:r>
              <a:rPr lang="en-US" b="1" dirty="0">
                <a:solidFill>
                  <a:srgbClr val="1E3C78"/>
                </a:solidFill>
                <a:ea typeface="Calibri" panose="020F0502020204030204" pitchFamily="34" charset="0"/>
              </a:rPr>
              <a:t>Competitive grants to community-based organizations (CBOs)</a:t>
            </a:r>
          </a:p>
          <a:p>
            <a:pPr lvl="0" eaLnBrk="0" hangingPunct="0">
              <a:buClr>
                <a:srgbClr val="B4975A"/>
              </a:buClr>
              <a:buSzPct val="110000"/>
              <a:buFont typeface="Arial" panose="020B0604020202020204" pitchFamily="34" charset="0"/>
              <a:buChar char="•"/>
            </a:pPr>
            <a:endParaRPr lang="en-US" sz="1200" b="1" dirty="0">
              <a:solidFill>
                <a:srgbClr val="1E3C78"/>
              </a:solidFill>
            </a:endParaRPr>
          </a:p>
          <a:p>
            <a:pPr lvl="0" eaLnBrk="0" hangingPunct="0">
              <a:buClr>
                <a:srgbClr val="B4975A"/>
              </a:buClr>
              <a:buSzPct val="110000"/>
              <a:buFont typeface="Arial" panose="020B0604020202020204" pitchFamily="34" charset="0"/>
              <a:buChar char="•"/>
            </a:pPr>
            <a:r>
              <a:rPr lang="en-US" b="1">
                <a:solidFill>
                  <a:srgbClr val="1E3C78"/>
                </a:solidFill>
                <a:ea typeface="Calibri" panose="020F0502020204030204" pitchFamily="34" charset="0"/>
                <a:cs typeface="Arial" panose="020B0604020202020204" pitchFamily="34" charset="0"/>
              </a:rPr>
              <a:t>Support for </a:t>
            </a:r>
            <a:r>
              <a:rPr lang="en-US" b="1" dirty="0">
                <a:solidFill>
                  <a:srgbClr val="1E3C78"/>
                </a:solidFill>
                <a:ea typeface="Calibri" panose="020F0502020204030204" pitchFamily="34" charset="0"/>
                <a:cs typeface="Arial" panose="020B0604020202020204" pitchFamily="34" charset="0"/>
              </a:rPr>
              <a:t>people formerly incarcerated in state prison</a:t>
            </a:r>
            <a:endParaRPr lang="en-US" b="1" dirty="0">
              <a:solidFill>
                <a:srgbClr val="1E3C78"/>
              </a:solidFill>
              <a:ea typeface="Calibri" panose="020F0502020204030204" pitchFamily="34" charset="0"/>
              <a:cs typeface="Times New Roman" panose="02020603050405020304" pitchFamily="18" charset="0"/>
            </a:endParaRPr>
          </a:p>
        </p:txBody>
      </p:sp>
      <p:sp>
        <p:nvSpPr>
          <p:cNvPr id="4" name="Title 1"/>
          <p:cNvSpPr txBox="1">
            <a:spLocks/>
          </p:cNvSpPr>
          <p:nvPr/>
        </p:nvSpPr>
        <p:spPr bwMode="auto">
          <a:xfrm>
            <a:off x="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a:latin typeface="Arial" pitchFamily="34" charset="0"/>
                <a:cs typeface="Arial" pitchFamily="34" charset="0"/>
              </a:rPr>
              <a:t>ARG Program</a:t>
            </a:r>
            <a:endParaRPr lang="en-US" sz="1800" kern="0" dirty="0">
              <a:latin typeface="Arial" pitchFamily="34" charset="0"/>
              <a:cs typeface="Arial" pitchFamily="34" charset="0"/>
            </a:endParaRPr>
          </a:p>
        </p:txBody>
      </p:sp>
    </p:spTree>
    <p:extLst>
      <p:ext uri="{BB962C8B-B14F-4D97-AF65-F5344CB8AC3E}">
        <p14:creationId xmlns:p14="http://schemas.microsoft.com/office/powerpoint/2010/main" val="228257364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219200"/>
            <a:ext cx="8229600" cy="5263662"/>
          </a:xfrm>
        </p:spPr>
        <p:txBody>
          <a:bodyPr/>
          <a:lstStyle/>
          <a:p>
            <a:pPr marL="0" indent="0" algn="ctr">
              <a:buNone/>
            </a:pPr>
            <a:r>
              <a:rPr lang="en-US" sz="3200" b="1" dirty="0">
                <a:solidFill>
                  <a:srgbClr val="1E3C78"/>
                </a:solidFill>
                <a:cs typeface="Arial" panose="020B0604020202020204" pitchFamily="34" charset="0"/>
              </a:rPr>
              <a:t>Grant </a:t>
            </a:r>
            <a:r>
              <a:rPr lang="en-US" sz="3200" b="1" dirty="0">
                <a:solidFill>
                  <a:srgbClr val="1E3C78"/>
                </a:solidFill>
                <a:ea typeface="+mj-ea"/>
                <a:cs typeface="+mj-cs"/>
              </a:rPr>
              <a:t>Requirements Cont.</a:t>
            </a:r>
          </a:p>
          <a:p>
            <a:pPr marL="0" indent="0" algn="ctr">
              <a:buNone/>
            </a:pPr>
            <a:r>
              <a:rPr lang="en-US" sz="3200" b="1" dirty="0">
                <a:solidFill>
                  <a:srgbClr val="1E3C78"/>
                </a:solidFill>
                <a:ea typeface="+mj-ea"/>
                <a:cs typeface="+mj-cs"/>
              </a:rPr>
              <a:t>(pgs. 9-10)</a:t>
            </a:r>
          </a:p>
          <a:p>
            <a:pPr marL="0" indent="0">
              <a:buNone/>
            </a:pPr>
            <a:endParaRPr lang="en-US" sz="1200" dirty="0">
              <a:solidFill>
                <a:srgbClr val="1E3C78"/>
              </a:solidFill>
            </a:endParaRPr>
          </a:p>
          <a:p>
            <a:pPr>
              <a:buFont typeface="Arial" panose="020B0604020202020204" pitchFamily="34" charset="0"/>
              <a:buChar char="•"/>
            </a:pPr>
            <a:r>
              <a:rPr lang="en-US" dirty="0">
                <a:solidFill>
                  <a:srgbClr val="1E3C78"/>
                </a:solidFill>
              </a:rPr>
              <a:t>Debarment, fraud, theft, embezzlement  (Appendix D pg. 52)</a:t>
            </a:r>
          </a:p>
          <a:p>
            <a:pPr>
              <a:buFont typeface="Arial" panose="020B0604020202020204" pitchFamily="34" charset="0"/>
              <a:buChar char="•"/>
            </a:pPr>
            <a:endParaRPr lang="en-US" dirty="0">
              <a:solidFill>
                <a:srgbClr val="1E3C78"/>
              </a:solidFill>
            </a:endParaRPr>
          </a:p>
          <a:p>
            <a:pPr>
              <a:buFont typeface="Arial" panose="020B0604020202020204" pitchFamily="34" charset="0"/>
              <a:buChar char="•"/>
            </a:pPr>
            <a:r>
              <a:rPr lang="en-US" dirty="0">
                <a:solidFill>
                  <a:srgbClr val="1E3C78"/>
                </a:solidFill>
              </a:rPr>
              <a:t>Site Visits - Monitoring </a:t>
            </a:r>
            <a:endParaRPr lang="en-US" sz="1200" dirty="0">
              <a:solidFill>
                <a:srgbClr val="1E3C78"/>
              </a:solidFill>
            </a:endParaRPr>
          </a:p>
          <a:p>
            <a:pPr lvl="1">
              <a:buFont typeface="Arial" panose="020B0604020202020204" pitchFamily="34" charset="0"/>
              <a:buChar char="•"/>
            </a:pPr>
            <a:r>
              <a:rPr lang="en-US" dirty="0">
                <a:solidFill>
                  <a:srgbClr val="1E3C78"/>
                </a:solidFill>
              </a:rPr>
              <a:t>Periodic monitoring by BSCC</a:t>
            </a:r>
            <a:endParaRPr lang="en-US" sz="1200"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67782888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457200"/>
            <a:ext cx="7620000" cy="533400"/>
          </a:xfrm>
        </p:spPr>
        <p:txBody>
          <a:bodyPr/>
          <a:lstStyle/>
          <a:p>
            <a:pPr algn="ctr">
              <a:defRPr/>
            </a:pPr>
            <a:r>
              <a:rPr lang="en-US" sz="2800" dirty="0">
                <a:solidFill>
                  <a:schemeClr val="bg1"/>
                </a:solidFill>
              </a:rPr>
              <a:t>Summary of Key Dates (pgs. 11-12)</a:t>
            </a:r>
          </a:p>
        </p:txBody>
      </p:sp>
      <p:graphicFrame>
        <p:nvGraphicFramePr>
          <p:cNvPr id="4" name="Table 3">
            <a:extLst>
              <a:ext uri="{FF2B5EF4-FFF2-40B4-BE49-F238E27FC236}">
                <a16:creationId xmlns:a16="http://schemas.microsoft.com/office/drawing/2014/main" id="{3DECC54A-4827-49D6-8F1E-E32651D3F84C}"/>
              </a:ext>
            </a:extLst>
          </p:cNvPr>
          <p:cNvGraphicFramePr>
            <a:graphicFrameLocks noGrp="1"/>
          </p:cNvGraphicFramePr>
          <p:nvPr>
            <p:extLst>
              <p:ext uri="{D42A27DB-BD31-4B8C-83A1-F6EECF244321}">
                <p14:modId xmlns:p14="http://schemas.microsoft.com/office/powerpoint/2010/main" val="2152352573"/>
              </p:ext>
            </p:extLst>
          </p:nvPr>
        </p:nvGraphicFramePr>
        <p:xfrm>
          <a:off x="304800" y="1066800"/>
          <a:ext cx="8686800" cy="5638800"/>
        </p:xfrm>
        <a:graphic>
          <a:graphicData uri="http://schemas.openxmlformats.org/drawingml/2006/table">
            <a:tbl>
              <a:tblPr/>
              <a:tblGrid>
                <a:gridCol w="5246615">
                  <a:extLst>
                    <a:ext uri="{9D8B030D-6E8A-4147-A177-3AD203B41FA5}">
                      <a16:colId xmlns:a16="http://schemas.microsoft.com/office/drawing/2014/main" val="3334029200"/>
                    </a:ext>
                  </a:extLst>
                </a:gridCol>
                <a:gridCol w="3440185">
                  <a:extLst>
                    <a:ext uri="{9D8B030D-6E8A-4147-A177-3AD203B41FA5}">
                      <a16:colId xmlns:a16="http://schemas.microsoft.com/office/drawing/2014/main" val="343262594"/>
                    </a:ext>
                  </a:extLst>
                </a:gridCol>
              </a:tblGrid>
              <a:tr h="442327">
                <a:tc>
                  <a:txBody>
                    <a:bodyPr/>
                    <a:lstStyle/>
                    <a:p>
                      <a:pPr marL="0" marR="0" algn="just">
                        <a:lnSpc>
                          <a:spcPct val="115000"/>
                        </a:lnSpc>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ACTIVITY</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just">
                        <a:lnSpc>
                          <a:spcPct val="115000"/>
                        </a:lnSpc>
                        <a:spcBef>
                          <a:spcPts val="0"/>
                        </a:spcBef>
                        <a:spcAft>
                          <a:spcPts val="0"/>
                        </a:spcAft>
                      </a:pPr>
                      <a:r>
                        <a:rPr lang="en-US"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TENTATIVE TIMELINE</a:t>
                      </a:r>
                      <a:endParaRPr lang="en-US"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81961194"/>
                  </a:ext>
                </a:extLst>
              </a:tr>
              <a:tr h="825030">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Release Request for Proposals (RFP) Solicitation</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September 13, 2019</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4559374"/>
                  </a:ext>
                </a:extLst>
              </a:tr>
              <a:tr h="442327">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Bidders’ Conference </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September 25, 2019</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34125081"/>
                  </a:ext>
                </a:extLst>
              </a:tr>
              <a:tr h="477753">
                <a:tc>
                  <a:txBody>
                    <a:bodyPr/>
                    <a:lstStyle/>
                    <a:p>
                      <a:pPr marL="0" marR="0" algn="l">
                        <a:lnSpc>
                          <a:spcPct val="115000"/>
                        </a:lnSpc>
                        <a:spcBef>
                          <a:spcPts val="0"/>
                        </a:spcBef>
                        <a:spcAft>
                          <a:spcPts val="0"/>
                        </a:spcAft>
                      </a:pPr>
                      <a:r>
                        <a:rPr lang="en-US"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Grant Proposal/Application Due to (COB)</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20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November 1, 2019</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9862053"/>
                  </a:ext>
                </a:extLst>
              </a:tr>
              <a:tr h="825030">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Rating Process and Development of Funding Recommendations</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November/December  2019</a:t>
                      </a:r>
                    </a:p>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January 2020 </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77509351"/>
                  </a:ext>
                </a:extLst>
              </a:tr>
              <a:tr h="442327">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BSCC Board Meeting for Funding Approval</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January 23, 2020</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30027538"/>
                  </a:ext>
                </a:extLst>
              </a:tr>
              <a:tr h="527387">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Grants Begin/Contracts Commence</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February 1, 2020</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8060331"/>
                  </a:ext>
                </a:extLst>
              </a:tr>
              <a:tr h="442327">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Mandatory Grantee Orientation</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TBD </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22010577"/>
                  </a:ext>
                </a:extLst>
              </a:tr>
              <a:tr h="771965">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Funding Availability Ends for Rehabilitation of Existing Property</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January 31, 2023</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84361929"/>
                  </a:ext>
                </a:extLst>
              </a:tr>
              <a:tr h="442327">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Grant Period Ends</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January 31, 2030</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16991030"/>
                  </a:ext>
                </a:extLst>
              </a:tr>
            </a:tbl>
          </a:graphicData>
        </a:graphic>
      </p:graphicFrame>
    </p:spTree>
    <p:extLst>
      <p:ext uri="{BB962C8B-B14F-4D97-AF65-F5344CB8AC3E}">
        <p14:creationId xmlns:p14="http://schemas.microsoft.com/office/powerpoint/2010/main" val="262797598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914400"/>
            <a:ext cx="8458200" cy="5568462"/>
          </a:xfrm>
        </p:spPr>
        <p:txBody>
          <a:bodyPr/>
          <a:lstStyle/>
          <a:p>
            <a:pPr marL="0" indent="0" algn="ctr">
              <a:buNone/>
            </a:pPr>
            <a:r>
              <a:rPr lang="en-US" sz="3200" dirty="0">
                <a:solidFill>
                  <a:srgbClr val="1E3C78"/>
                </a:solidFill>
              </a:rPr>
              <a:t>Scoring Panel Rating Process </a:t>
            </a:r>
          </a:p>
          <a:p>
            <a:pPr marL="0" indent="0" algn="ctr">
              <a:buNone/>
            </a:pPr>
            <a:r>
              <a:rPr lang="en-US" sz="3200" dirty="0">
                <a:solidFill>
                  <a:srgbClr val="1E3C78"/>
                </a:solidFill>
              </a:rPr>
              <a:t>(pg. 12-13)</a:t>
            </a:r>
            <a:endParaRPr lang="en-US" sz="2800" dirty="0">
              <a:solidFill>
                <a:srgbClr val="1E3C78"/>
              </a:solidFill>
            </a:endParaRPr>
          </a:p>
          <a:p>
            <a:pPr marL="800100" lvl="2" indent="0" eaLnBrk="0" hangingPunct="0">
              <a:spcBef>
                <a:spcPts val="0"/>
              </a:spcBef>
              <a:buClr>
                <a:srgbClr val="B4975A"/>
              </a:buClr>
              <a:buSzPct val="110000"/>
              <a:buNone/>
            </a:pPr>
            <a:endParaRPr lang="en-US" sz="2800" dirty="0">
              <a:solidFill>
                <a:srgbClr val="1E3C78"/>
              </a:solidFill>
            </a:endParaRPr>
          </a:p>
          <a:p>
            <a:pPr marL="1257300" lvl="2" indent="-457200" eaLnBrk="0" hangingPunct="0">
              <a:spcBef>
                <a:spcPts val="0"/>
              </a:spcBef>
              <a:buClr>
                <a:srgbClr val="B4975A"/>
              </a:buClr>
              <a:buSzPct val="110000"/>
              <a:buFont typeface="Wingdings" panose="05000000000000000000" pitchFamily="2" charset="2"/>
              <a:buChar char="v"/>
            </a:pPr>
            <a:r>
              <a:rPr lang="en-US" sz="2800" dirty="0">
                <a:solidFill>
                  <a:srgbClr val="1E3C78"/>
                </a:solidFill>
              </a:rPr>
              <a:t>Rating Factors </a:t>
            </a:r>
          </a:p>
          <a:p>
            <a:pPr marL="800100" lvl="2" indent="0" eaLnBrk="0" hangingPunct="0">
              <a:spcBef>
                <a:spcPts val="0"/>
              </a:spcBef>
              <a:buClr>
                <a:srgbClr val="B4975A"/>
              </a:buClr>
              <a:buSzPct val="110000"/>
              <a:buNone/>
            </a:pPr>
            <a:endParaRPr lang="en-US" sz="2800" dirty="0">
              <a:solidFill>
                <a:srgbClr val="1E3C78"/>
              </a:solidFill>
            </a:endParaRPr>
          </a:p>
          <a:p>
            <a:pPr marL="1257300" lvl="2" indent="-457200" eaLnBrk="0" hangingPunct="0">
              <a:spcBef>
                <a:spcPts val="0"/>
              </a:spcBef>
              <a:buClr>
                <a:srgbClr val="B4975A"/>
              </a:buClr>
              <a:buSzPct val="110000"/>
              <a:buFont typeface="Wingdings" panose="05000000000000000000" pitchFamily="2" charset="2"/>
              <a:buChar char="v"/>
            </a:pPr>
            <a:r>
              <a:rPr lang="en-US" sz="2800" dirty="0">
                <a:solidFill>
                  <a:srgbClr val="1E3C78"/>
                </a:solidFill>
              </a:rPr>
              <a:t>Funding Decisions</a:t>
            </a:r>
          </a:p>
          <a:p>
            <a:pPr marL="800100" lvl="2" indent="0" eaLnBrk="0" hangingPunct="0">
              <a:spcBef>
                <a:spcPts val="0"/>
              </a:spcBef>
              <a:buClr>
                <a:srgbClr val="B4975A"/>
              </a:buClr>
              <a:buSzPct val="110000"/>
              <a:buNone/>
            </a:pPr>
            <a:endParaRPr lang="en-US" sz="1800" dirty="0">
              <a:solidFill>
                <a:srgbClr val="1E3C78"/>
              </a:solidFill>
            </a:endParaRPr>
          </a:p>
          <a:p>
            <a:pPr marL="800100" lvl="2" indent="0" eaLnBrk="0" hangingPunct="0">
              <a:spcBef>
                <a:spcPts val="0"/>
              </a:spcBef>
              <a:buClr>
                <a:srgbClr val="B4975A"/>
              </a:buClr>
              <a:buSzPct val="110000"/>
              <a:buNone/>
            </a:pPr>
            <a:endParaRPr lang="en-US" sz="1100" dirty="0">
              <a:solidFill>
                <a:srgbClr val="1E3C78"/>
              </a:solidFill>
            </a:endParaRPr>
          </a:p>
          <a:p>
            <a:pPr marL="1257300" lvl="2" indent="-457200" eaLnBrk="0" hangingPunct="0">
              <a:spcBef>
                <a:spcPts val="0"/>
              </a:spcBef>
              <a:buClr>
                <a:srgbClr val="B4975A"/>
              </a:buClr>
              <a:buSzPct val="110000"/>
              <a:buFont typeface="Wingdings" panose="05000000000000000000" pitchFamily="2" charset="2"/>
              <a:buChar char="v"/>
            </a:pPr>
            <a:r>
              <a:rPr lang="en-US" sz="2800" dirty="0">
                <a:solidFill>
                  <a:srgbClr val="1E3C78"/>
                </a:solidFill>
              </a:rPr>
              <a:t>Notification </a:t>
            </a:r>
          </a:p>
          <a:p>
            <a:pPr marL="800100" lvl="2" indent="0" eaLnBrk="0" hangingPunct="0">
              <a:spcBef>
                <a:spcPts val="0"/>
              </a:spcBef>
              <a:buClr>
                <a:srgbClr val="B4975A"/>
              </a:buClr>
              <a:buSzPct val="110000"/>
              <a:buNone/>
            </a:pPr>
            <a:endParaRPr lang="en-US" sz="1800" dirty="0">
              <a:solidFill>
                <a:srgbClr val="1E3C78"/>
              </a:solidFill>
            </a:endParaRPr>
          </a:p>
          <a:p>
            <a:pPr marL="800100" lvl="2" indent="0" eaLnBrk="0" hangingPunct="0">
              <a:spcBef>
                <a:spcPts val="0"/>
              </a:spcBef>
              <a:buClr>
                <a:srgbClr val="B4975A"/>
              </a:buClr>
              <a:buSzPct val="110000"/>
              <a:buNone/>
            </a:pPr>
            <a:endParaRPr lang="en-US" sz="1100" dirty="0">
              <a:solidFill>
                <a:srgbClr val="1E3C78"/>
              </a:solidFill>
            </a:endParaRPr>
          </a:p>
          <a:p>
            <a:pPr lvl="0" eaLnBrk="0" hangingPunct="0">
              <a:spcBef>
                <a:spcPts val="0"/>
              </a:spcBef>
              <a:buClr>
                <a:srgbClr val="B4975A"/>
              </a:buClr>
              <a:buSzPct val="110000"/>
              <a:buFont typeface="Wingdings" panose="05000000000000000000" pitchFamily="2" charset="2"/>
              <a:buChar char="v"/>
            </a:pPr>
            <a:endParaRPr lang="en-US" dirty="0">
              <a:solidFill>
                <a:srgbClr val="1E3C78"/>
              </a:solidFill>
            </a:endParaRPr>
          </a:p>
          <a:p>
            <a:pPr marL="0" indent="0">
              <a:buNone/>
            </a:pPr>
            <a:br>
              <a:rPr lang="en-US" dirty="0">
                <a:solidFill>
                  <a:srgbClr val="002060"/>
                </a:solidFill>
                <a:latin typeface="Arial" panose="020B0604020202020204" pitchFamily="34" charset="0"/>
              </a:rPr>
            </a:br>
            <a:br>
              <a:rPr lang="en-US" dirty="0">
                <a:solidFill>
                  <a:srgbClr val="000000"/>
                </a:solidFill>
                <a:latin typeface="Arial" panose="020B0604020202020204" pitchFamily="34" charset="0"/>
              </a:rPr>
            </a:br>
            <a:br>
              <a:rPr lang="en-US" dirty="0">
                <a:solidFill>
                  <a:srgbClr val="000000"/>
                </a:solidFill>
                <a:latin typeface="Arial" panose="020B0604020202020204" pitchFamily="34" charset="0"/>
              </a:rPr>
            </a:br>
            <a:endParaRPr lang="en-US" dirty="0">
              <a:solidFill>
                <a:srgbClr val="1E3C78"/>
              </a:solidFill>
            </a:endParaRPr>
          </a:p>
          <a:p>
            <a:pPr marL="0" indent="0">
              <a:buNone/>
            </a:pPr>
            <a:endParaRPr lang="en-US" sz="1200" dirty="0">
              <a:solidFill>
                <a:srgbClr val="1E3C78"/>
              </a:solidFill>
            </a:endParaRP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384023614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990600"/>
            <a:ext cx="8001000" cy="5135563"/>
          </a:xfrm>
        </p:spPr>
        <p:txBody>
          <a:bodyPr/>
          <a:lstStyle/>
          <a:p>
            <a:pPr>
              <a:buClr>
                <a:schemeClr val="accent5"/>
              </a:buClr>
              <a:defRPr/>
            </a:pPr>
            <a:endParaRPr lang="en-US" sz="1100" dirty="0">
              <a:solidFill>
                <a:schemeClr val="tx1">
                  <a:lumMod val="95000"/>
                </a:schemeClr>
              </a:solidFill>
              <a:latin typeface="Arial" panose="020B0604020202020204" pitchFamily="34" charset="0"/>
              <a:cs typeface="Arial" panose="020B0604020202020204" pitchFamily="34" charset="0"/>
            </a:endParaRPr>
          </a:p>
          <a:p>
            <a:pPr marL="0" indent="0" algn="ctr">
              <a:buClr>
                <a:schemeClr val="accent5"/>
              </a:buClr>
              <a:buNone/>
              <a:defRPr/>
            </a:pPr>
            <a:r>
              <a:rPr lang="en-US" sz="3600" b="1" dirty="0">
                <a:solidFill>
                  <a:srgbClr val="1E3C78"/>
                </a:solidFill>
                <a:ea typeface="+mj-ea"/>
                <a:cs typeface="+mj-cs"/>
              </a:rPr>
              <a:t>Scoring Panel</a:t>
            </a:r>
          </a:p>
          <a:p>
            <a:pPr marL="0" indent="0" algn="ctr">
              <a:buClr>
                <a:schemeClr val="accent5"/>
              </a:buClr>
              <a:buNone/>
              <a:defRPr/>
            </a:pPr>
            <a:endParaRPr lang="en-US" sz="1800" b="1" dirty="0">
              <a:solidFill>
                <a:srgbClr val="1E3C78"/>
              </a:solidFill>
              <a:ea typeface="+mj-ea"/>
              <a:cs typeface="+mj-cs"/>
            </a:endParaRPr>
          </a:p>
          <a:p>
            <a:pPr lvl="0" eaLnBrk="0" hangingPunct="0">
              <a:spcBef>
                <a:spcPts val="0"/>
              </a:spcBef>
              <a:buClr>
                <a:srgbClr val="B4975A"/>
              </a:buClr>
              <a:buSzPct val="110000"/>
              <a:buFont typeface="Wingdings" panose="05000000000000000000" pitchFamily="2" charset="2"/>
              <a:buChar char="v"/>
            </a:pPr>
            <a:r>
              <a:rPr lang="en-US" sz="2400" dirty="0">
                <a:solidFill>
                  <a:srgbClr val="1E3C78"/>
                </a:solidFill>
              </a:rPr>
              <a:t>Reads and rates proposals, and develops award recommendations</a:t>
            </a:r>
          </a:p>
          <a:p>
            <a:pPr lvl="0" eaLnBrk="0" hangingPunct="0">
              <a:spcBef>
                <a:spcPts val="0"/>
              </a:spcBef>
              <a:buClr>
                <a:srgbClr val="B4975A"/>
              </a:buClr>
              <a:buSzPct val="110000"/>
              <a:buFont typeface="Wingdings" panose="05000000000000000000" pitchFamily="2" charset="2"/>
              <a:buChar char="v"/>
            </a:pPr>
            <a:endParaRPr lang="en-US" sz="2400" dirty="0">
              <a:solidFill>
                <a:srgbClr val="1E3C78"/>
              </a:solidFill>
            </a:endParaRPr>
          </a:p>
          <a:p>
            <a:pPr lvl="0" eaLnBrk="0" hangingPunct="0">
              <a:spcBef>
                <a:spcPts val="0"/>
              </a:spcBef>
              <a:buClr>
                <a:srgbClr val="B4975A"/>
              </a:buClr>
              <a:buSzPct val="110000"/>
              <a:buFont typeface="Wingdings" panose="05000000000000000000" pitchFamily="2" charset="2"/>
              <a:buChar char="v"/>
            </a:pPr>
            <a:r>
              <a:rPr lang="en-US" sz="2400" dirty="0">
                <a:solidFill>
                  <a:srgbClr val="1E3C78"/>
                </a:solidFill>
              </a:rPr>
              <a:t>Existing law prohibits any non-governmental sub-grantee, partner, or like party who participates on the Scoring Panel from receiving funds</a:t>
            </a:r>
          </a:p>
          <a:p>
            <a:pPr lvl="0" eaLnBrk="0" hangingPunct="0">
              <a:spcBef>
                <a:spcPts val="0"/>
              </a:spcBef>
              <a:buClr>
                <a:srgbClr val="B4975A"/>
              </a:buClr>
              <a:buSzPct val="110000"/>
              <a:buFont typeface="Wingdings" panose="05000000000000000000" pitchFamily="2" charset="2"/>
              <a:buChar char="v"/>
            </a:pPr>
            <a:endParaRPr lang="en-US" sz="2400" dirty="0">
              <a:solidFill>
                <a:srgbClr val="1E3C78"/>
              </a:solidFill>
            </a:endParaRPr>
          </a:p>
          <a:p>
            <a:pPr lvl="0" eaLnBrk="0" hangingPunct="0">
              <a:spcBef>
                <a:spcPts val="0"/>
              </a:spcBef>
              <a:buClr>
                <a:srgbClr val="B4975A"/>
              </a:buClr>
              <a:buSzPct val="110000"/>
              <a:buFont typeface="Wingdings" panose="05000000000000000000" pitchFamily="2" charset="2"/>
              <a:buChar char="v"/>
            </a:pPr>
            <a:r>
              <a:rPr lang="en-US" sz="2400" dirty="0">
                <a:solidFill>
                  <a:srgbClr val="1E3C78"/>
                </a:solidFill>
              </a:rPr>
              <a:t>Scoring Panel membership will be posted to the BSCC website no later than October 15, 2019</a:t>
            </a: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pic>
        <p:nvPicPr>
          <p:cNvPr id="11" name="Picture 10">
            <a:extLst>
              <a:ext uri="{FF2B5EF4-FFF2-40B4-BE49-F238E27FC236}">
                <a16:creationId xmlns:a16="http://schemas.microsoft.com/office/drawing/2014/main" id="{4C667256-55EA-4AF7-B58A-C39088042B6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77000" y="380999"/>
            <a:ext cx="2286000" cy="1219201"/>
          </a:xfrm>
          <a:prstGeom prst="rect">
            <a:avLst/>
          </a:prstGeom>
        </p:spPr>
      </p:pic>
    </p:spTree>
    <p:extLst>
      <p:ext uri="{BB962C8B-B14F-4D97-AF65-F5344CB8AC3E}">
        <p14:creationId xmlns:p14="http://schemas.microsoft.com/office/powerpoint/2010/main" val="162691910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651127"/>
            <a:ext cx="8763000" cy="6054473"/>
          </a:xfrm>
        </p:spPr>
        <p:txBody>
          <a:bodyPr/>
          <a:lstStyle/>
          <a:p>
            <a:pPr marL="0" indent="0" algn="ctr">
              <a:buNone/>
            </a:pPr>
            <a:r>
              <a:rPr lang="en-US" b="1" dirty="0">
                <a:solidFill>
                  <a:srgbClr val="1E3C78"/>
                </a:solidFill>
                <a:cs typeface="Arial" panose="020B0604020202020204" pitchFamily="34" charset="0"/>
              </a:rPr>
              <a:t>Adult Reentry Grant Rating Factors  (pg.12)</a:t>
            </a:r>
            <a:endParaRPr lang="en-US" sz="1200" b="1" dirty="0">
              <a:solidFill>
                <a:srgbClr val="1E3C78"/>
              </a:solidFill>
              <a:cs typeface="Arial" panose="020B0604020202020204" pitchFamily="34" charset="0"/>
            </a:endParaRPr>
          </a:p>
          <a:p>
            <a:pPr marL="0" indent="0">
              <a:buNone/>
            </a:pPr>
            <a:endParaRPr lang="en-US" sz="1100" b="1" dirty="0">
              <a:solidFill>
                <a:srgbClr val="1E3C78"/>
              </a:solidFill>
              <a:cs typeface="Arial" panose="020B0604020202020204" pitchFamily="34" charset="0"/>
            </a:endParaRPr>
          </a:p>
          <a:p>
            <a:pPr marL="0" indent="0" algn="ctr">
              <a:buNone/>
            </a:pPr>
            <a:endParaRPr lang="en-US" b="1" dirty="0">
              <a:solidFill>
                <a:srgbClr val="1E3C78"/>
              </a:solidFill>
              <a:cs typeface="Arial" panose="020B0604020202020204" pitchFamily="34" charset="0"/>
            </a:endParaRPr>
          </a:p>
          <a:p>
            <a:pPr marL="0" indent="0" algn="ctr">
              <a:buNone/>
            </a:pPr>
            <a:endParaRPr lang="en-US" b="1" dirty="0">
              <a:solidFill>
                <a:srgbClr val="1E3C78"/>
              </a:solidFill>
              <a:cs typeface="Arial" panose="020B0604020202020204" pitchFamily="34" charset="0"/>
            </a:endParaRPr>
          </a:p>
          <a:p>
            <a:pPr marL="0" indent="0" algn="ctr">
              <a:buNone/>
            </a:pPr>
            <a:endParaRPr lang="en-US" b="1" dirty="0">
              <a:solidFill>
                <a:srgbClr val="1E3C78"/>
              </a:solidFill>
              <a:cs typeface="Arial" panose="020B0604020202020204" pitchFamily="34" charset="0"/>
            </a:endParaRPr>
          </a:p>
          <a:p>
            <a:pPr marL="0" indent="0" algn="ctr">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49018"/>
            <a:ext cx="8229600" cy="312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graphicFrame>
        <p:nvGraphicFramePr>
          <p:cNvPr id="7" name="Table 6">
            <a:extLst>
              <a:ext uri="{FF2B5EF4-FFF2-40B4-BE49-F238E27FC236}">
                <a16:creationId xmlns:a16="http://schemas.microsoft.com/office/drawing/2014/main" id="{A98AAEE1-0B84-433C-9C46-0E268DC6F251}"/>
              </a:ext>
            </a:extLst>
          </p:cNvPr>
          <p:cNvGraphicFramePr>
            <a:graphicFrameLocks noGrp="1"/>
          </p:cNvGraphicFramePr>
          <p:nvPr>
            <p:extLst>
              <p:ext uri="{D42A27DB-BD31-4B8C-83A1-F6EECF244321}">
                <p14:modId xmlns:p14="http://schemas.microsoft.com/office/powerpoint/2010/main" val="1580331024"/>
              </p:ext>
            </p:extLst>
          </p:nvPr>
        </p:nvGraphicFramePr>
        <p:xfrm>
          <a:off x="228600" y="1371600"/>
          <a:ext cx="8763000" cy="4835273"/>
        </p:xfrm>
        <a:graphic>
          <a:graphicData uri="http://schemas.openxmlformats.org/drawingml/2006/table">
            <a:tbl>
              <a:tblPr firstRow="1" firstCol="1" bandRow="1"/>
              <a:tblGrid>
                <a:gridCol w="789460">
                  <a:extLst>
                    <a:ext uri="{9D8B030D-6E8A-4147-A177-3AD203B41FA5}">
                      <a16:colId xmlns:a16="http://schemas.microsoft.com/office/drawing/2014/main" val="667048482"/>
                    </a:ext>
                  </a:extLst>
                </a:gridCol>
                <a:gridCol w="3193721">
                  <a:extLst>
                    <a:ext uri="{9D8B030D-6E8A-4147-A177-3AD203B41FA5}">
                      <a16:colId xmlns:a16="http://schemas.microsoft.com/office/drawing/2014/main" val="1471268227"/>
                    </a:ext>
                  </a:extLst>
                </a:gridCol>
                <a:gridCol w="1434711">
                  <a:extLst>
                    <a:ext uri="{9D8B030D-6E8A-4147-A177-3AD203B41FA5}">
                      <a16:colId xmlns:a16="http://schemas.microsoft.com/office/drawing/2014/main" val="2936785842"/>
                    </a:ext>
                  </a:extLst>
                </a:gridCol>
                <a:gridCol w="1852275">
                  <a:extLst>
                    <a:ext uri="{9D8B030D-6E8A-4147-A177-3AD203B41FA5}">
                      <a16:colId xmlns:a16="http://schemas.microsoft.com/office/drawing/2014/main" val="3842161537"/>
                    </a:ext>
                  </a:extLst>
                </a:gridCol>
                <a:gridCol w="1492833">
                  <a:extLst>
                    <a:ext uri="{9D8B030D-6E8A-4147-A177-3AD203B41FA5}">
                      <a16:colId xmlns:a16="http://schemas.microsoft.com/office/drawing/2014/main" val="3479742645"/>
                    </a:ext>
                  </a:extLst>
                </a:gridCol>
              </a:tblGrid>
              <a:tr h="953028">
                <a:tc>
                  <a:txBody>
                    <a:bodyPr/>
                    <a:lstStyle/>
                    <a:p>
                      <a:pPr marL="0" marR="0" algn="ctr">
                        <a:lnSpc>
                          <a:spcPct val="115000"/>
                        </a:lnSpc>
                        <a:spcBef>
                          <a:spcPts val="0"/>
                        </a:spcBef>
                        <a:spcAft>
                          <a:spcPts val="0"/>
                        </a:spcAft>
                      </a:pPr>
                      <a:r>
                        <a:rPr lang="en-US" sz="2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Rating Factors</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Point Range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Percent of Total Value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Weighted</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RF Score</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551528656"/>
                  </a:ext>
                </a:extLst>
              </a:tr>
              <a:tr h="509503">
                <a:tc>
                  <a:txBody>
                    <a:bodyPr/>
                    <a:lstStyle/>
                    <a:p>
                      <a:pPr marL="0" marR="0" algn="ctr">
                        <a:lnSpc>
                          <a:spcPct val="115000"/>
                        </a:lnSpc>
                        <a:spcBef>
                          <a:spcPts val="0"/>
                        </a:spcBef>
                        <a:spcAft>
                          <a:spcPts val="0"/>
                        </a:spcAft>
                      </a:pPr>
                      <a:r>
                        <a:rPr lang="en-US" sz="2400" dirty="0">
                          <a:solidFill>
                            <a:srgbClr val="1E3C78"/>
                          </a:solidFill>
                          <a:effectLst/>
                          <a:latin typeface="+mn-lt"/>
                          <a:ea typeface="Calibri" panose="020F0502020204030204" pitchFamily="34" charset="0"/>
                          <a:cs typeface="Times New Roman" panose="02020603050405020304" pitchFamily="18" charset="0"/>
                        </a:rPr>
                        <a:t>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Program Need </a:t>
                      </a: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1-5</a:t>
                      </a: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15%</a:t>
                      </a: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6687096"/>
                  </a:ext>
                </a:extLst>
              </a:tr>
              <a:tr h="516836">
                <a:tc>
                  <a:txBody>
                    <a:bodyPr/>
                    <a:lstStyle/>
                    <a:p>
                      <a:pPr marL="0" marR="0" algn="ctr">
                        <a:lnSpc>
                          <a:spcPct val="115000"/>
                        </a:lnSpc>
                        <a:spcBef>
                          <a:spcPts val="0"/>
                        </a:spcBef>
                        <a:spcAft>
                          <a:spcPts val="0"/>
                        </a:spcAft>
                      </a:pPr>
                      <a:r>
                        <a:rPr lang="en-US" sz="2400" dirty="0">
                          <a:solidFill>
                            <a:srgbClr val="1E3C78"/>
                          </a:solidFill>
                          <a:effectLst/>
                          <a:latin typeface="+mn-lt"/>
                          <a:ea typeface="Calibri" panose="020F0502020204030204" pitchFamily="34" charset="0"/>
                          <a:cs typeface="Times New Roman" panose="02020603050405020304" pitchFamily="18" charset="0"/>
                        </a:rPr>
                        <a:t>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Program Description</a:t>
                      </a: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1-5</a:t>
                      </a: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35%</a:t>
                      </a: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70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936716"/>
                  </a:ext>
                </a:extLst>
              </a:tr>
              <a:tr h="831605">
                <a:tc>
                  <a:txBody>
                    <a:bodyPr/>
                    <a:lstStyle/>
                    <a:p>
                      <a:pPr marL="0" marR="0" algn="ctr">
                        <a:lnSpc>
                          <a:spcPct val="115000"/>
                        </a:lnSpc>
                        <a:spcBef>
                          <a:spcPts val="0"/>
                        </a:spcBef>
                        <a:spcAft>
                          <a:spcPts val="0"/>
                        </a:spcAft>
                      </a:pPr>
                      <a:r>
                        <a:rPr lang="en-US" sz="2400" dirty="0">
                          <a:solidFill>
                            <a:srgbClr val="1E3C78"/>
                          </a:solidFill>
                          <a:effectLst/>
                          <a:latin typeface="+mn-lt"/>
                          <a:ea typeface="Calibri" panose="020F0502020204030204" pitchFamily="34" charset="0"/>
                          <a:cs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Organizational Capacity</a:t>
                      </a: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1-5</a:t>
                      </a: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15%</a:t>
                      </a: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308257"/>
                  </a:ext>
                </a:extLst>
              </a:tr>
              <a:tr h="495791">
                <a:tc>
                  <a:txBody>
                    <a:bodyPr/>
                    <a:lstStyle/>
                    <a:p>
                      <a:pPr marL="0" marR="0" algn="ctr">
                        <a:lnSpc>
                          <a:spcPct val="115000"/>
                        </a:lnSpc>
                        <a:spcBef>
                          <a:spcPts val="0"/>
                        </a:spcBef>
                        <a:spcAft>
                          <a:spcPts val="0"/>
                        </a:spcAft>
                      </a:pPr>
                      <a:r>
                        <a:rPr lang="en-US" sz="2400" dirty="0">
                          <a:solidFill>
                            <a:srgbClr val="1E3C78"/>
                          </a:solidFill>
                          <a:effectLst/>
                          <a:latin typeface="+mn-lt"/>
                          <a:ea typeface="Calibri" panose="020F0502020204030204" pitchFamily="34" charset="0"/>
                          <a:cs typeface="Times New Roman" panose="02020603050405020304" pitchFamily="18" charset="0"/>
                        </a:rPr>
                        <a:t>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Readiness</a:t>
                      </a: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1-5</a:t>
                      </a: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15%</a:t>
                      </a: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30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0933988"/>
                  </a:ext>
                </a:extLst>
              </a:tr>
              <a:tr h="509503">
                <a:tc>
                  <a:txBody>
                    <a:bodyPr/>
                    <a:lstStyle/>
                    <a:p>
                      <a:pPr marL="0" marR="0" algn="ctr">
                        <a:lnSpc>
                          <a:spcPct val="115000"/>
                        </a:lnSpc>
                        <a:spcBef>
                          <a:spcPts val="0"/>
                        </a:spcBef>
                        <a:spcAft>
                          <a:spcPts val="0"/>
                        </a:spcAft>
                      </a:pPr>
                      <a:r>
                        <a:rPr lang="en-US" sz="2400" dirty="0">
                          <a:solidFill>
                            <a:srgbClr val="1E3C78"/>
                          </a:solidFill>
                          <a:effectLst/>
                          <a:latin typeface="+mn-lt"/>
                          <a:ea typeface="Calibri" panose="020F0502020204030204" pitchFamily="34" charset="0"/>
                          <a:cs typeface="Times New Roman" panose="02020603050405020304" pitchFamily="18" charset="0"/>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a:solidFill>
                            <a:schemeClr val="bg1"/>
                          </a:solidFill>
                          <a:effectLst/>
                          <a:latin typeface="+mn-lt"/>
                          <a:ea typeface="Calibri" panose="020F0502020204030204" pitchFamily="34" charset="0"/>
                          <a:cs typeface="Times New Roman" panose="02020603050405020304" pitchFamily="18" charset="0"/>
                        </a:rPr>
                        <a:t>Budget Section</a:t>
                      </a: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1-5</a:t>
                      </a: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20%</a:t>
                      </a: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dirty="0">
                          <a:solidFill>
                            <a:schemeClr val="bg1"/>
                          </a:solidFill>
                          <a:effectLst/>
                          <a:latin typeface="+mn-lt"/>
                          <a:ea typeface="Calibri" panose="020F0502020204030204" pitchFamily="34" charset="0"/>
                          <a:cs typeface="Times New Roman" panose="02020603050405020304" pitchFamily="18" charset="0"/>
                        </a:rPr>
                        <a:t>40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5118739"/>
                  </a:ext>
                </a:extLst>
              </a:tr>
              <a:tr h="1019007">
                <a:tc gridSpan="3">
                  <a:txBody>
                    <a:bodyPr/>
                    <a:lstStyle/>
                    <a:p>
                      <a:pPr marL="0" marR="0" algn="l">
                        <a:lnSpc>
                          <a:spcPct val="115000"/>
                        </a:lnSpc>
                        <a:spcBef>
                          <a:spcPts val="0"/>
                        </a:spcBef>
                        <a:spcAft>
                          <a:spcPts val="0"/>
                        </a:spcAft>
                      </a:pPr>
                      <a:r>
                        <a:rPr lang="en-US" sz="2400" b="1" dirty="0">
                          <a:solidFill>
                            <a:schemeClr val="bg1"/>
                          </a:solidFill>
                          <a:effectLst/>
                          <a:latin typeface="+mn-lt"/>
                          <a:ea typeface="Calibri" panose="020F0502020204030204" pitchFamily="34" charset="0"/>
                          <a:cs typeface="Times New Roman" panose="02020603050405020304" pitchFamily="18" charset="0"/>
                        </a:rPr>
                        <a:t>Maximum Possible Proposal Score:</a:t>
                      </a:r>
                    </a:p>
                    <a:p>
                      <a:pPr marL="0" marR="0" algn="l">
                        <a:lnSpc>
                          <a:spcPct val="115000"/>
                        </a:lnSpc>
                        <a:spcBef>
                          <a:spcPts val="0"/>
                        </a:spcBef>
                        <a:spcAft>
                          <a:spcPts val="0"/>
                        </a:spcAft>
                      </a:pPr>
                      <a:r>
                        <a:rPr lang="en-US" sz="1800" b="1" dirty="0">
                          <a:solidFill>
                            <a:srgbClr val="FF0000"/>
                          </a:solidFill>
                          <a:effectLst/>
                          <a:latin typeface="+mn-lt"/>
                          <a:ea typeface="Calibri" panose="020F0502020204030204" pitchFamily="34" charset="0"/>
                          <a:cs typeface="Times New Roman" panose="02020603050405020304" pitchFamily="18" charset="0"/>
                        </a:rPr>
                        <a:t>(Threshold/Minimum Score: 120 points) </a:t>
                      </a:r>
                      <a:endParaRPr lang="en-US" sz="18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2400" b="1" dirty="0">
                          <a:solidFill>
                            <a:schemeClr val="bg1"/>
                          </a:solidFill>
                          <a:effectLst/>
                          <a:latin typeface="+mn-lt"/>
                          <a:ea typeface="Calibri" panose="020F0502020204030204" pitchFamily="34" charset="0"/>
                          <a:cs typeface="Times New Roman" panose="02020603050405020304" pitchFamily="18" charset="0"/>
                        </a:rPr>
                        <a:t>100%</a:t>
                      </a:r>
                      <a:endParaRPr lang="en-US" sz="2400" dirty="0">
                        <a:solidFill>
                          <a:schemeClr val="bg1"/>
                        </a:solidFill>
                        <a:effectLst/>
                        <a:latin typeface="+mn-lt"/>
                        <a:ea typeface="Calibri" panose="020F0502020204030204" pitchFamily="34" charset="0"/>
                        <a:cs typeface="Times New Roman" panose="02020603050405020304" pitchFamily="18" charset="0"/>
                      </a:endParaRPr>
                    </a:p>
                  </a:txBody>
                  <a:tcPr marL="55602" marR="556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lnSpc>
                          <a:spcPct val="115000"/>
                        </a:lnSpc>
                        <a:spcBef>
                          <a:spcPts val="0"/>
                        </a:spcBef>
                        <a:spcAft>
                          <a:spcPts val="0"/>
                        </a:spcAft>
                      </a:pPr>
                      <a:r>
                        <a:rPr lang="en-US" sz="2400" b="1" dirty="0">
                          <a:solidFill>
                            <a:schemeClr val="bg1"/>
                          </a:solidFill>
                          <a:effectLst/>
                          <a:latin typeface="+mn-lt"/>
                          <a:ea typeface="Calibri" panose="020F0502020204030204" pitchFamily="34" charset="0"/>
                          <a:cs typeface="Times New Roman" panose="02020603050405020304" pitchFamily="18" charset="0"/>
                        </a:rPr>
                        <a:t>200</a:t>
                      </a:r>
                      <a:endParaRPr lang="en-US" sz="24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264518368"/>
                  </a:ext>
                </a:extLst>
              </a:tr>
            </a:tbl>
          </a:graphicData>
        </a:graphic>
      </p:graphicFrame>
    </p:spTree>
    <p:extLst>
      <p:ext uri="{BB962C8B-B14F-4D97-AF65-F5344CB8AC3E}">
        <p14:creationId xmlns:p14="http://schemas.microsoft.com/office/powerpoint/2010/main" val="3878568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685800"/>
            <a:ext cx="8839200" cy="5873262"/>
          </a:xfrm>
        </p:spPr>
        <p:txBody>
          <a:bodyPr/>
          <a:lstStyle/>
          <a:p>
            <a:pPr marL="0" indent="0" algn="ctr">
              <a:buNone/>
            </a:pPr>
            <a:endParaRPr lang="en-US" sz="3200" b="1" dirty="0">
              <a:solidFill>
                <a:schemeClr val="bg1"/>
              </a:solidFill>
              <a:ea typeface="+mj-ea"/>
              <a:cs typeface="+mj-cs"/>
            </a:endParaRPr>
          </a:p>
          <a:p>
            <a:pPr marL="0" indent="0" algn="ctr">
              <a:buNone/>
            </a:pPr>
            <a:r>
              <a:rPr lang="en-US" b="1" dirty="0">
                <a:solidFill>
                  <a:schemeClr val="bg1"/>
                </a:solidFill>
                <a:ea typeface="+mj-ea"/>
                <a:cs typeface="+mj-cs"/>
              </a:rPr>
              <a:t>Five-Point Rating Scale</a:t>
            </a:r>
          </a:p>
          <a:p>
            <a:pPr marL="0" indent="0">
              <a:buNone/>
            </a:pPr>
            <a:endParaRPr lang="en-US" b="1" dirty="0">
              <a:solidFill>
                <a:schemeClr val="bg1"/>
              </a:solidFill>
              <a:ea typeface="+mj-ea"/>
              <a:cs typeface="+mj-cs"/>
            </a:endParaRPr>
          </a:p>
          <a:p>
            <a:pPr marL="0" indent="0">
              <a:buNone/>
            </a:pPr>
            <a:endParaRPr lang="en-US" sz="1200" b="1" dirty="0">
              <a:solidFill>
                <a:schemeClr val="bg1"/>
              </a:solidFill>
              <a:ea typeface="+mj-ea"/>
              <a:cs typeface="+mj-cs"/>
            </a:endParaRPr>
          </a:p>
          <a:p>
            <a:pPr marL="0" indent="0">
              <a:buNone/>
            </a:pPr>
            <a:endParaRPr lang="en-US" sz="1200" b="1" dirty="0">
              <a:solidFill>
                <a:schemeClr val="bg1"/>
              </a:solidFill>
              <a:ea typeface="+mj-ea"/>
              <a:cs typeface="+mj-cs"/>
            </a:endParaRPr>
          </a:p>
          <a:p>
            <a:pPr marL="0" indent="0">
              <a:buNone/>
            </a:pPr>
            <a:endParaRPr lang="en-US" sz="1200" b="1" dirty="0">
              <a:solidFill>
                <a:schemeClr val="bg1"/>
              </a:solidFill>
              <a:ea typeface="+mj-ea"/>
              <a:cs typeface="+mj-cs"/>
            </a:endParaRPr>
          </a:p>
          <a:p>
            <a:pPr marL="0" indent="0">
              <a:buNone/>
            </a:pPr>
            <a:endParaRPr lang="en-US" sz="1200" b="1" dirty="0">
              <a:solidFill>
                <a:schemeClr val="bg1"/>
              </a:solidFill>
              <a:ea typeface="+mj-ea"/>
              <a:cs typeface="+mj-cs"/>
            </a:endParaRPr>
          </a:p>
          <a:p>
            <a:pPr marL="0" indent="0">
              <a:buNone/>
            </a:pPr>
            <a:endParaRPr lang="en-US" sz="1200" b="1" dirty="0">
              <a:solidFill>
                <a:schemeClr val="bg1"/>
              </a:solidFill>
              <a:ea typeface="+mj-ea"/>
              <a:cs typeface="+mj-cs"/>
            </a:endParaRPr>
          </a:p>
          <a:p>
            <a:pPr marL="0" indent="0">
              <a:buNone/>
            </a:pPr>
            <a:br>
              <a:rPr lang="en-US" dirty="0">
                <a:solidFill>
                  <a:srgbClr val="000000"/>
                </a:solidFill>
                <a:latin typeface="Arial" panose="020B0604020202020204" pitchFamily="34" charset="0"/>
              </a:rPr>
            </a:br>
            <a:br>
              <a:rPr lang="en-US" dirty="0">
                <a:solidFill>
                  <a:srgbClr val="000000"/>
                </a:solidFill>
                <a:latin typeface="Arial" panose="020B0604020202020204" pitchFamily="34" charset="0"/>
              </a:rPr>
            </a:br>
            <a:endParaRPr lang="en-US" dirty="0">
              <a:solidFill>
                <a:srgbClr val="1E3C78"/>
              </a:solidFill>
            </a:endParaRPr>
          </a:p>
          <a:p>
            <a:pPr marL="0" indent="0">
              <a:buNone/>
            </a:pPr>
            <a:endParaRPr lang="en-US" sz="1200" dirty="0">
              <a:solidFill>
                <a:srgbClr val="1E3C78"/>
              </a:solidFill>
            </a:endParaRP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pic>
        <p:nvPicPr>
          <p:cNvPr id="5" name="Picture 4">
            <a:extLst>
              <a:ext uri="{FF2B5EF4-FFF2-40B4-BE49-F238E27FC236}">
                <a16:creationId xmlns:a16="http://schemas.microsoft.com/office/drawing/2014/main" id="{48F3CC89-98C6-420F-AC00-87B152D6C27F}"/>
              </a:ext>
            </a:extLst>
          </p:cNvPr>
          <p:cNvPicPr>
            <a:picLocks noChangeAspect="1"/>
          </p:cNvPicPr>
          <p:nvPr/>
        </p:nvPicPr>
        <p:blipFill>
          <a:blip r:embed="rId3"/>
          <a:stretch>
            <a:fillRect/>
          </a:stretch>
        </p:blipFill>
        <p:spPr>
          <a:xfrm>
            <a:off x="533400" y="2209800"/>
            <a:ext cx="8077199" cy="2286000"/>
          </a:xfrm>
          <a:prstGeom prst="rect">
            <a:avLst/>
          </a:prstGeom>
        </p:spPr>
      </p:pic>
    </p:spTree>
    <p:extLst>
      <p:ext uri="{BB962C8B-B14F-4D97-AF65-F5344CB8AC3E}">
        <p14:creationId xmlns:p14="http://schemas.microsoft.com/office/powerpoint/2010/main" val="415781384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956285"/>
            <a:ext cx="8458200" cy="5492262"/>
          </a:xfrm>
        </p:spPr>
        <p:txBody>
          <a:bodyPr/>
          <a:lstStyle/>
          <a:p>
            <a:pPr marL="0" lvl="0" indent="0" algn="ctr" eaLnBrk="0" hangingPunct="0">
              <a:spcBef>
                <a:spcPts val="0"/>
              </a:spcBef>
              <a:buClr>
                <a:srgbClr val="B4975A"/>
              </a:buClr>
              <a:buSzPct val="110000"/>
              <a:buNone/>
            </a:pPr>
            <a:r>
              <a:rPr lang="en-US" sz="3600" dirty="0">
                <a:solidFill>
                  <a:srgbClr val="1E3C78"/>
                </a:solidFill>
              </a:rPr>
              <a:t>Dissecting the Application</a:t>
            </a:r>
          </a:p>
          <a:p>
            <a:pPr marL="0" indent="0">
              <a:buNone/>
            </a:pPr>
            <a:br>
              <a:rPr lang="en-US" sz="3600" dirty="0">
                <a:solidFill>
                  <a:srgbClr val="002060"/>
                </a:solidFill>
                <a:latin typeface="Arial" panose="020B0604020202020204" pitchFamily="34" charset="0"/>
              </a:rPr>
            </a:br>
            <a:br>
              <a:rPr lang="en-US" sz="3600" dirty="0">
                <a:solidFill>
                  <a:srgbClr val="000000"/>
                </a:solidFill>
                <a:latin typeface="Arial" panose="020B0604020202020204" pitchFamily="34" charset="0"/>
              </a:rPr>
            </a:br>
            <a:br>
              <a:rPr lang="en-US" dirty="0">
                <a:solidFill>
                  <a:srgbClr val="000000"/>
                </a:solidFill>
                <a:latin typeface="Arial" panose="020B0604020202020204" pitchFamily="34" charset="0"/>
              </a:rPr>
            </a:br>
            <a:endParaRPr lang="en-US" dirty="0">
              <a:solidFill>
                <a:srgbClr val="1E3C78"/>
              </a:solidFill>
            </a:endParaRPr>
          </a:p>
          <a:p>
            <a:pPr marL="0" indent="0">
              <a:buNone/>
            </a:pPr>
            <a:endParaRPr lang="en-US" sz="1200" dirty="0">
              <a:solidFill>
                <a:srgbClr val="1E3C78"/>
              </a:solidFill>
            </a:endParaRP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pic>
        <p:nvPicPr>
          <p:cNvPr id="6" name="Picture 5">
            <a:extLst>
              <a:ext uri="{FF2B5EF4-FFF2-40B4-BE49-F238E27FC236}">
                <a16:creationId xmlns:a16="http://schemas.microsoft.com/office/drawing/2014/main" id="{0B2E618B-0DE3-410E-B3E9-2137009AC63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57400" y="1857497"/>
            <a:ext cx="4572000" cy="3781303"/>
          </a:xfrm>
          <a:prstGeom prst="rect">
            <a:avLst/>
          </a:prstGeom>
        </p:spPr>
      </p:pic>
    </p:spTree>
    <p:extLst>
      <p:ext uri="{BB962C8B-B14F-4D97-AF65-F5344CB8AC3E}">
        <p14:creationId xmlns:p14="http://schemas.microsoft.com/office/powerpoint/2010/main" val="122656705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838200"/>
            <a:ext cx="8229600" cy="5791200"/>
          </a:xfrm>
        </p:spPr>
        <p:txBody>
          <a:bodyPr/>
          <a:lstStyle/>
          <a:p>
            <a:pPr marL="457200" lvl="1" indent="0" algn="ctr">
              <a:buNone/>
            </a:pPr>
            <a:r>
              <a:rPr lang="en-US" sz="2800" dirty="0">
                <a:solidFill>
                  <a:srgbClr val="1E3C78"/>
                </a:solidFill>
              </a:rPr>
              <a:t>Application/Proposal Instructions</a:t>
            </a:r>
          </a:p>
          <a:p>
            <a:pPr marL="457200" lvl="1" indent="0" algn="ctr">
              <a:buNone/>
            </a:pPr>
            <a:endParaRPr lang="en-US" sz="1100" dirty="0">
              <a:solidFill>
                <a:srgbClr val="1E3C78"/>
              </a:solidFill>
            </a:endParaRPr>
          </a:p>
          <a:p>
            <a:pPr lvl="1">
              <a:lnSpc>
                <a:spcPct val="115000"/>
              </a:lnSpc>
              <a:spcBef>
                <a:spcPts val="0"/>
              </a:spcBef>
              <a:spcAft>
                <a:spcPts val="1200"/>
              </a:spcAft>
              <a:buFont typeface="Symbol" panose="05050102010706020507" pitchFamily="18" charset="2"/>
              <a:buChar char=""/>
            </a:pPr>
            <a:r>
              <a:rPr lang="en-US" sz="2000" dirty="0">
                <a:solidFill>
                  <a:srgbClr val="1E3C78"/>
                </a:solidFill>
                <a:latin typeface="Arial" panose="020B0604020202020204" pitchFamily="34" charset="0"/>
                <a:ea typeface="Calibri" panose="020F0502020204030204" pitchFamily="34" charset="0"/>
                <a:cs typeface="Times New Roman" panose="02020603050405020304" pitchFamily="18" charset="0"/>
              </a:rPr>
              <a:t>Cover Sheet (pg.15)</a:t>
            </a:r>
            <a:endParaRPr lang="en-US" sz="20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spcAft>
                <a:spcPts val="1200"/>
              </a:spcAft>
              <a:buFont typeface="Symbol" panose="05050102010706020507" pitchFamily="18" charset="2"/>
              <a:buChar char=""/>
            </a:pPr>
            <a:r>
              <a:rPr lang="en-US" sz="2000" dirty="0">
                <a:solidFill>
                  <a:srgbClr val="1E3C78"/>
                </a:solidFill>
                <a:latin typeface="Arial" panose="020B0604020202020204" pitchFamily="34" charset="0"/>
                <a:ea typeface="Calibri" panose="020F0502020204030204" pitchFamily="34" charset="0"/>
                <a:cs typeface="Times New Roman" panose="02020603050405020304" pitchFamily="18" charset="0"/>
              </a:rPr>
              <a:t>Applicant  Checklist (pg.16)</a:t>
            </a:r>
          </a:p>
          <a:p>
            <a:pPr lvl="1">
              <a:lnSpc>
                <a:spcPct val="115000"/>
              </a:lnSpc>
              <a:spcBef>
                <a:spcPts val="0"/>
              </a:spcBef>
              <a:spcAft>
                <a:spcPts val="1200"/>
              </a:spcAft>
              <a:buFont typeface="Symbol" panose="05050102010706020507" pitchFamily="18" charset="2"/>
              <a:buChar char=""/>
            </a:pPr>
            <a:r>
              <a:rPr lang="en-US" sz="2000" dirty="0">
                <a:solidFill>
                  <a:srgbClr val="1E3C78"/>
                </a:solidFill>
                <a:latin typeface="Arial" panose="020B0604020202020204" pitchFamily="34" charset="0"/>
                <a:ea typeface="Calibri" panose="020F0502020204030204" pitchFamily="34" charset="0"/>
                <a:cs typeface="Times New Roman" panose="02020603050405020304" pitchFamily="18" charset="0"/>
              </a:rPr>
              <a:t>Applicant Information Form – Instructions (pg.17)</a:t>
            </a:r>
            <a:endParaRPr lang="en-US" sz="20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spcAft>
                <a:spcPts val="1200"/>
              </a:spcAft>
              <a:buFont typeface="Symbol" panose="05050102010706020507" pitchFamily="18" charset="2"/>
              <a:buChar char=""/>
            </a:pPr>
            <a:r>
              <a:rPr lang="en-US" sz="2000" dirty="0">
                <a:solidFill>
                  <a:srgbClr val="1E3C78"/>
                </a:solidFill>
                <a:latin typeface="Arial" panose="020B0604020202020204" pitchFamily="34" charset="0"/>
                <a:ea typeface="Calibri" panose="020F0502020204030204" pitchFamily="34" charset="0"/>
                <a:cs typeface="Times New Roman" panose="02020603050405020304" pitchFamily="18" charset="0"/>
              </a:rPr>
              <a:t>Applicant Information Form (pg.18-19)</a:t>
            </a:r>
            <a:endParaRPr lang="en-US" sz="20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spcAft>
                <a:spcPts val="1200"/>
              </a:spcAft>
              <a:buFont typeface="Symbol" panose="05050102010706020507" pitchFamily="18" charset="2"/>
              <a:buChar char=""/>
            </a:pPr>
            <a:r>
              <a:rPr lang="en-US" sz="2000" dirty="0">
                <a:solidFill>
                  <a:srgbClr val="1E3C78"/>
                </a:solidFill>
                <a:latin typeface="Arial" panose="020B0604020202020204" pitchFamily="34" charset="0"/>
                <a:ea typeface="Calibri" panose="020F0502020204030204" pitchFamily="34" charset="0"/>
                <a:cs typeface="Times New Roman" panose="02020603050405020304" pitchFamily="18" charset="0"/>
              </a:rPr>
              <a:t>Proposal Narrative  (pgs.20-23)</a:t>
            </a:r>
            <a:endParaRPr lang="en-US" sz="20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spcAft>
                <a:spcPts val="1200"/>
              </a:spcAft>
              <a:buFont typeface="Symbol" panose="05050102010706020507" pitchFamily="18" charset="2"/>
              <a:buChar char=""/>
            </a:pPr>
            <a:r>
              <a:rPr lang="en-US" sz="2000" dirty="0">
                <a:solidFill>
                  <a:srgbClr val="1E3C78"/>
                </a:solidFill>
                <a:latin typeface="Arial" panose="020B0604020202020204" pitchFamily="34" charset="0"/>
                <a:ea typeface="Calibri" panose="020F0502020204030204" pitchFamily="34" charset="0"/>
                <a:cs typeface="Times New Roman" panose="02020603050405020304" pitchFamily="18" charset="0"/>
              </a:rPr>
              <a:t>Project Budget (pg.15)</a:t>
            </a:r>
            <a:endParaRPr lang="en-US" sz="20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marL="1200150" lvl="1" indent="-342900">
              <a:lnSpc>
                <a:spcPct val="115000"/>
              </a:lnSpc>
              <a:spcBef>
                <a:spcPts val="0"/>
              </a:spcBef>
              <a:spcAft>
                <a:spcPts val="1200"/>
              </a:spcAft>
              <a:buFont typeface="Wingdings" panose="05000000000000000000" pitchFamily="2" charset="2"/>
              <a:buChar char="ü"/>
              <a:tabLst>
                <a:tab pos="1028700" algn="l"/>
              </a:tabLst>
            </a:pPr>
            <a:r>
              <a:rPr lang="en-US" sz="2000" dirty="0">
                <a:solidFill>
                  <a:srgbClr val="1E3C78"/>
                </a:solidFill>
                <a:latin typeface="Arial" panose="020B0604020202020204" pitchFamily="34" charset="0"/>
                <a:ea typeface="Calibri" panose="020F0502020204030204" pitchFamily="34" charset="0"/>
                <a:cs typeface="Times New Roman" panose="02020603050405020304" pitchFamily="18" charset="0"/>
              </a:rPr>
              <a:t>ARG Rehab Project Budget Attachment - Budget Table &amp; Budget Line Item Detail</a:t>
            </a:r>
            <a:endParaRPr lang="en-US" sz="20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marL="1200150" lvl="1" indent="-342900">
              <a:lnSpc>
                <a:spcPct val="115000"/>
              </a:lnSpc>
              <a:spcBef>
                <a:spcPts val="0"/>
              </a:spcBef>
              <a:spcAft>
                <a:spcPts val="1200"/>
              </a:spcAft>
              <a:buFont typeface="Wingdings" panose="05000000000000000000" pitchFamily="2" charset="2"/>
              <a:buChar char="ü"/>
              <a:tabLst>
                <a:tab pos="1028700" algn="l"/>
              </a:tabLst>
            </a:pPr>
            <a:r>
              <a:rPr lang="en-US" sz="2000" dirty="0">
                <a:solidFill>
                  <a:srgbClr val="1E3C78"/>
                </a:solidFill>
                <a:latin typeface="Arial" panose="020B0604020202020204" pitchFamily="34" charset="0"/>
                <a:ea typeface="Calibri" panose="020F0502020204030204" pitchFamily="34" charset="0"/>
              </a:rPr>
              <a:t>Budget Description</a:t>
            </a:r>
          </a:p>
          <a:p>
            <a:pPr marL="914400" indent="-457200">
              <a:lnSpc>
                <a:spcPct val="115000"/>
              </a:lnSpc>
              <a:spcBef>
                <a:spcPts val="0"/>
              </a:spcBef>
              <a:spcAft>
                <a:spcPts val="1200"/>
              </a:spcAft>
              <a:buFont typeface="Arial" panose="020B0604020202020204" pitchFamily="34" charset="0"/>
              <a:buChar char="•"/>
              <a:tabLst>
                <a:tab pos="1028700" algn="l"/>
              </a:tabLst>
            </a:pPr>
            <a:r>
              <a:rPr lang="en-US" sz="2000" dirty="0">
                <a:solidFill>
                  <a:srgbClr val="1E3C78"/>
                </a:solidFill>
                <a:latin typeface="Arial" panose="020B0604020202020204" pitchFamily="34" charset="0"/>
                <a:ea typeface="Calibri" panose="020F0502020204030204" pitchFamily="34" charset="0"/>
                <a:cs typeface="Times New Roman" panose="02020603050405020304" pitchFamily="18" charset="0"/>
              </a:rPr>
              <a:t>Project Activities Timeline Attachment A (referenced on rating factors 2.3 &amp; 3.2)</a:t>
            </a:r>
            <a:endParaRPr lang="en-US" sz="20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marL="914400" indent="-457200">
              <a:lnSpc>
                <a:spcPct val="115000"/>
              </a:lnSpc>
              <a:spcBef>
                <a:spcPts val="0"/>
              </a:spcBef>
              <a:spcAft>
                <a:spcPts val="1200"/>
              </a:spcAft>
              <a:buFont typeface="Arial" panose="020B0604020202020204" pitchFamily="34" charset="0"/>
              <a:buChar char="•"/>
              <a:tabLst>
                <a:tab pos="1028700" algn="l"/>
              </a:tabLst>
            </a:pPr>
            <a:br>
              <a:rPr lang="en-US" dirty="0">
                <a:solidFill>
                  <a:srgbClr val="1E3C78"/>
                </a:solidFill>
                <a:latin typeface="Arial" panose="020B0604020202020204" pitchFamily="34" charset="0"/>
                <a:ea typeface="Calibri" panose="020F0502020204030204" pitchFamily="34" charset="0"/>
              </a:rPr>
            </a:br>
            <a:endParaRPr lang="en-US" sz="5400" dirty="0">
              <a:solidFill>
                <a:srgbClr val="1E3C78"/>
              </a:solidFill>
            </a:endParaRPr>
          </a:p>
          <a:p>
            <a:pPr marL="457200" lvl="1" indent="0" algn="ctr">
              <a:buNone/>
            </a:pPr>
            <a:endParaRPr lang="en-US" sz="1200"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98753470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lvl="0" indent="0" algn="ctr">
              <a:spcBef>
                <a:spcPct val="0"/>
              </a:spcBef>
              <a:buClrTx/>
              <a:buSzTx/>
              <a:buNone/>
            </a:pPr>
            <a:r>
              <a:rPr lang="en-US" sz="3200" b="1" kern="1200" dirty="0">
                <a:solidFill>
                  <a:srgbClr val="1E3C78"/>
                </a:solidFill>
              </a:rPr>
              <a:t>Proposal Narrative Sections</a:t>
            </a:r>
          </a:p>
          <a:p>
            <a:pPr marL="0" lvl="0" indent="0" algn="ctr">
              <a:spcBef>
                <a:spcPct val="0"/>
              </a:spcBef>
              <a:buClrTx/>
              <a:buSzTx/>
              <a:buNone/>
            </a:pPr>
            <a:r>
              <a:rPr lang="en-US" sz="3200" b="1" kern="1200" dirty="0">
                <a:solidFill>
                  <a:srgbClr val="1E3C78"/>
                </a:solidFill>
              </a:rPr>
              <a:t>Pgs. 20-22 </a:t>
            </a:r>
          </a:p>
          <a:p>
            <a:pPr marL="0" lvl="0" indent="0" algn="ctr">
              <a:spcBef>
                <a:spcPct val="0"/>
              </a:spcBef>
              <a:buClrTx/>
              <a:buSzTx/>
              <a:buNone/>
            </a:pPr>
            <a:endParaRPr lang="en-US" kern="1200" dirty="0">
              <a:solidFill>
                <a:srgbClr val="1E3C78"/>
              </a:solidFill>
            </a:endParaRPr>
          </a:p>
          <a:p>
            <a:pPr lvl="0">
              <a:spcBef>
                <a:spcPct val="0"/>
              </a:spcBef>
              <a:buClr>
                <a:srgbClr val="A2874B"/>
              </a:buClr>
              <a:buSzTx/>
              <a:buFont typeface="Wingdings" panose="05000000000000000000" pitchFamily="2" charset="2"/>
              <a:buChar char="ü"/>
            </a:pPr>
            <a:r>
              <a:rPr lang="en-US" kern="1200" dirty="0">
                <a:solidFill>
                  <a:srgbClr val="1E3C78"/>
                </a:solidFill>
              </a:rPr>
              <a:t>Address each of the four (4) required sections below:</a:t>
            </a:r>
          </a:p>
          <a:p>
            <a:pPr marL="0" lvl="0" indent="0">
              <a:spcBef>
                <a:spcPct val="0"/>
              </a:spcBef>
              <a:buClr>
                <a:srgbClr val="A2874B"/>
              </a:buClr>
              <a:buSzTx/>
              <a:buNone/>
            </a:pPr>
            <a:endParaRPr lang="en-US" sz="1100" kern="1200" dirty="0">
              <a:solidFill>
                <a:srgbClr val="1E3C78"/>
              </a:solidFill>
            </a:endParaRPr>
          </a:p>
          <a:p>
            <a:pPr lvl="1">
              <a:spcBef>
                <a:spcPct val="0"/>
              </a:spcBef>
              <a:buClr>
                <a:srgbClr val="A2874B"/>
              </a:buClr>
              <a:buSzTx/>
              <a:buFont typeface="Wingdings" panose="05000000000000000000" pitchFamily="2" charset="2"/>
              <a:buChar char="ü"/>
            </a:pPr>
            <a:r>
              <a:rPr lang="en-US" sz="2800" kern="1200" dirty="0">
                <a:solidFill>
                  <a:srgbClr val="1E3C78"/>
                </a:solidFill>
                <a:ea typeface="+mn-ea"/>
                <a:cs typeface="+mn-cs"/>
              </a:rPr>
              <a:t>Project Need</a:t>
            </a:r>
          </a:p>
          <a:p>
            <a:pPr marL="457200" lvl="1" indent="0">
              <a:spcBef>
                <a:spcPct val="0"/>
              </a:spcBef>
              <a:buClr>
                <a:srgbClr val="A2874B"/>
              </a:buClr>
              <a:buSzTx/>
              <a:buNone/>
            </a:pPr>
            <a:endParaRPr lang="en-US" sz="1100" kern="1200" dirty="0">
              <a:solidFill>
                <a:srgbClr val="1E3C78"/>
              </a:solidFill>
              <a:ea typeface="+mn-ea"/>
              <a:cs typeface="+mn-cs"/>
            </a:endParaRPr>
          </a:p>
          <a:p>
            <a:pPr lvl="1">
              <a:spcBef>
                <a:spcPct val="0"/>
              </a:spcBef>
              <a:buClr>
                <a:srgbClr val="A2874B"/>
              </a:buClr>
              <a:buSzTx/>
              <a:buFont typeface="Wingdings" panose="05000000000000000000" pitchFamily="2" charset="2"/>
              <a:buChar char="ü"/>
            </a:pPr>
            <a:r>
              <a:rPr lang="en-US" sz="2800" kern="1200" dirty="0">
                <a:solidFill>
                  <a:srgbClr val="1E3C78"/>
                </a:solidFill>
                <a:ea typeface="+mn-ea"/>
                <a:cs typeface="+mn-cs"/>
              </a:rPr>
              <a:t>Project Description</a:t>
            </a:r>
          </a:p>
          <a:p>
            <a:pPr marL="457200" lvl="1" indent="0">
              <a:spcBef>
                <a:spcPct val="0"/>
              </a:spcBef>
              <a:buClr>
                <a:srgbClr val="A2874B"/>
              </a:buClr>
              <a:buSzTx/>
              <a:buNone/>
            </a:pPr>
            <a:endParaRPr lang="en-US" sz="1100" kern="1200" dirty="0">
              <a:solidFill>
                <a:srgbClr val="1E3C78"/>
              </a:solidFill>
              <a:ea typeface="+mn-ea"/>
              <a:cs typeface="+mn-cs"/>
            </a:endParaRPr>
          </a:p>
          <a:p>
            <a:pPr lvl="1">
              <a:spcBef>
                <a:spcPct val="0"/>
              </a:spcBef>
              <a:buClr>
                <a:srgbClr val="A2874B"/>
              </a:buClr>
              <a:buSzTx/>
              <a:buFont typeface="Wingdings" panose="05000000000000000000" pitchFamily="2" charset="2"/>
              <a:buChar char="ü"/>
            </a:pPr>
            <a:r>
              <a:rPr lang="en-US" sz="2800" kern="1200" dirty="0">
                <a:solidFill>
                  <a:srgbClr val="1E3C78"/>
                </a:solidFill>
                <a:ea typeface="+mn-ea"/>
                <a:cs typeface="+mn-cs"/>
              </a:rPr>
              <a:t>Organizational Capacity</a:t>
            </a:r>
          </a:p>
          <a:p>
            <a:pPr marL="457200" lvl="1" indent="0">
              <a:spcBef>
                <a:spcPct val="0"/>
              </a:spcBef>
              <a:buClr>
                <a:srgbClr val="A2874B"/>
              </a:buClr>
              <a:buSzTx/>
              <a:buNone/>
            </a:pPr>
            <a:endParaRPr lang="en-US" sz="1100" kern="1200" dirty="0">
              <a:solidFill>
                <a:srgbClr val="1E3C78"/>
              </a:solidFill>
              <a:ea typeface="+mn-ea"/>
              <a:cs typeface="+mn-cs"/>
            </a:endParaRPr>
          </a:p>
          <a:p>
            <a:pPr lvl="1">
              <a:spcBef>
                <a:spcPct val="0"/>
              </a:spcBef>
              <a:buClr>
                <a:srgbClr val="A2874B"/>
              </a:buClr>
              <a:buSzTx/>
              <a:buFont typeface="Wingdings" panose="05000000000000000000" pitchFamily="2" charset="2"/>
              <a:buChar char="ü"/>
            </a:pPr>
            <a:r>
              <a:rPr lang="en-US" sz="2800" kern="1200" dirty="0">
                <a:solidFill>
                  <a:srgbClr val="1E3C78"/>
                </a:solidFill>
                <a:ea typeface="+mn-ea"/>
                <a:cs typeface="+mn-cs"/>
              </a:rPr>
              <a:t>Readiness to Proceed</a:t>
            </a:r>
          </a:p>
          <a:p>
            <a:pPr marL="457200" lvl="1" indent="0">
              <a:spcBef>
                <a:spcPct val="0"/>
              </a:spcBef>
              <a:buClr>
                <a:srgbClr val="A2874B"/>
              </a:buClr>
              <a:buSzTx/>
              <a:buNone/>
            </a:pPr>
            <a:endParaRPr lang="en-US" sz="1800" kern="1200" dirty="0">
              <a:solidFill>
                <a:srgbClr val="1E3C78"/>
              </a:solidFill>
              <a:ea typeface="+mn-ea"/>
              <a:cs typeface="+mn-cs"/>
            </a:endParaRPr>
          </a:p>
          <a:p>
            <a:pPr marL="457200" lvl="1" indent="0">
              <a:spcBef>
                <a:spcPct val="0"/>
              </a:spcBef>
              <a:buClr>
                <a:srgbClr val="A2874B"/>
              </a:buClr>
              <a:buSzTx/>
              <a:buNone/>
            </a:pPr>
            <a:endParaRPr lang="en-US" sz="2800" kern="1200" dirty="0">
              <a:solidFill>
                <a:srgbClr val="1E3C78"/>
              </a:solidFill>
              <a:ea typeface="+mn-ea"/>
              <a:cs typeface="+mn-cs"/>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51825351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685801"/>
            <a:ext cx="8534400" cy="5797062"/>
          </a:xfrm>
        </p:spPr>
        <p:txBody>
          <a:bodyPr/>
          <a:lstStyle/>
          <a:p>
            <a:pPr marL="0" indent="0" algn="ctr">
              <a:buNone/>
            </a:pPr>
            <a:r>
              <a:rPr lang="en-US" b="1" dirty="0">
                <a:solidFill>
                  <a:srgbClr val="1E3C78"/>
                </a:solidFill>
              </a:rPr>
              <a:t>Narrative Sections (pg. 20)</a:t>
            </a:r>
          </a:p>
          <a:p>
            <a:pPr marL="0" indent="0" algn="ctr">
              <a:buNone/>
            </a:pPr>
            <a:endParaRPr lang="en-US" sz="1100" dirty="0">
              <a:solidFill>
                <a:srgbClr val="1E3C78"/>
              </a:solidFill>
            </a:endParaRPr>
          </a:p>
          <a:p>
            <a:pPr>
              <a:buClr>
                <a:srgbClr val="A2874B"/>
              </a:buClr>
              <a:buFont typeface="Wingdings" panose="05000000000000000000" pitchFamily="2" charset="2"/>
              <a:buChar char="ü"/>
            </a:pPr>
            <a:r>
              <a:rPr lang="en-US" sz="2400" dirty="0">
                <a:solidFill>
                  <a:srgbClr val="1E3C78"/>
                </a:solidFill>
              </a:rPr>
              <a:t>Each section must be titled according to its section header as provided </a:t>
            </a:r>
          </a:p>
          <a:p>
            <a:pPr marL="0" indent="0">
              <a:buClr>
                <a:srgbClr val="A2874B"/>
              </a:buClr>
              <a:buNone/>
            </a:pPr>
            <a:endParaRPr lang="en-US" sz="1100" dirty="0">
              <a:solidFill>
                <a:srgbClr val="1E3C78"/>
              </a:solidFill>
            </a:endParaRPr>
          </a:p>
          <a:p>
            <a:pPr>
              <a:buClr>
                <a:srgbClr val="A2874B"/>
              </a:buClr>
              <a:buFont typeface="Wingdings" panose="05000000000000000000" pitchFamily="2" charset="2"/>
              <a:buChar char="ü"/>
            </a:pPr>
            <a:r>
              <a:rPr lang="en-US" sz="2400" dirty="0">
                <a:solidFill>
                  <a:srgbClr val="1E3C78"/>
                </a:solidFill>
              </a:rPr>
              <a:t>Within each section, address the information requested in the rating factors in a cohesive, comprehensive narrative format</a:t>
            </a:r>
          </a:p>
          <a:p>
            <a:pPr marL="0" indent="0">
              <a:buClr>
                <a:srgbClr val="A2874B"/>
              </a:buClr>
              <a:buNone/>
            </a:pPr>
            <a:endParaRPr lang="en-US" sz="1100" dirty="0">
              <a:solidFill>
                <a:srgbClr val="1E3C78"/>
              </a:solidFill>
            </a:endParaRPr>
          </a:p>
          <a:p>
            <a:pPr>
              <a:buClr>
                <a:srgbClr val="A2874B"/>
              </a:buClr>
              <a:buFont typeface="Wingdings" panose="05000000000000000000" pitchFamily="2" charset="2"/>
              <a:buChar char="ü"/>
            </a:pPr>
            <a:r>
              <a:rPr lang="en-US" sz="2400" dirty="0">
                <a:solidFill>
                  <a:srgbClr val="1E3C78"/>
                </a:solidFill>
              </a:rPr>
              <a:t>Do not include website links, charts, graphs or other graphics</a:t>
            </a:r>
          </a:p>
          <a:p>
            <a:pPr marL="0" indent="0">
              <a:buClr>
                <a:srgbClr val="A2874B"/>
              </a:buClr>
              <a:buNone/>
            </a:pPr>
            <a:endParaRPr lang="en-US" sz="1100" dirty="0">
              <a:solidFill>
                <a:srgbClr val="1E3C78"/>
              </a:solidFill>
            </a:endParaRPr>
          </a:p>
          <a:p>
            <a:pPr>
              <a:buClr>
                <a:srgbClr val="A2874B"/>
              </a:buClr>
              <a:buFont typeface="Wingdings" panose="05000000000000000000" pitchFamily="2" charset="2"/>
              <a:buChar char="ü"/>
            </a:pPr>
            <a:r>
              <a:rPr lang="en-US" sz="2400" dirty="0">
                <a:solidFill>
                  <a:srgbClr val="1E3C78"/>
                </a:solidFill>
              </a:rPr>
              <a:t>Number the pages 1-15</a:t>
            </a:r>
            <a:endParaRPr lang="en-US" sz="1100" dirty="0">
              <a:solidFill>
                <a:srgbClr val="1E3C78"/>
              </a:solidFill>
            </a:endParaRPr>
          </a:p>
          <a:p>
            <a:pPr>
              <a:buClr>
                <a:srgbClr val="A2874B"/>
              </a:buClr>
              <a:buFont typeface="Wingdings" panose="05000000000000000000" pitchFamily="2" charset="2"/>
              <a:buChar char="ü"/>
            </a:pPr>
            <a:endParaRPr lang="en-US" sz="1100" dirty="0">
              <a:solidFill>
                <a:srgbClr val="1E3C78"/>
              </a:solidFill>
            </a:endParaRPr>
          </a:p>
          <a:p>
            <a:pPr>
              <a:buClr>
                <a:srgbClr val="A2874B"/>
              </a:buClr>
              <a:buFont typeface="Wingdings" panose="05000000000000000000" pitchFamily="2" charset="2"/>
              <a:buChar char="ü"/>
            </a:pPr>
            <a:r>
              <a:rPr lang="en-US" sz="2400" dirty="0">
                <a:solidFill>
                  <a:srgbClr val="1E3C78"/>
                </a:solidFill>
              </a:rPr>
              <a:t>Narrative for each proposal cannot exceed </a:t>
            </a:r>
            <a:r>
              <a:rPr lang="en-US" sz="2400" b="1" dirty="0">
                <a:solidFill>
                  <a:srgbClr val="1E3C78"/>
                </a:solidFill>
              </a:rPr>
              <a:t>15 pages </a:t>
            </a:r>
            <a:r>
              <a:rPr lang="en-US" sz="2400" dirty="0">
                <a:solidFill>
                  <a:srgbClr val="1E3C78"/>
                </a:solidFill>
              </a:rPr>
              <a:t>in length</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32890688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838200"/>
            <a:ext cx="8229601" cy="5486400"/>
          </a:xfrm>
        </p:spPr>
        <p:txBody>
          <a:bodyPr/>
          <a:lstStyle/>
          <a:p>
            <a:pPr marL="0" lvl="0" indent="0" eaLnBrk="0" hangingPunct="0">
              <a:lnSpc>
                <a:spcPct val="115000"/>
              </a:lnSpc>
              <a:spcBef>
                <a:spcPts val="0"/>
              </a:spcBef>
              <a:spcAft>
                <a:spcPts val="0"/>
              </a:spcAft>
              <a:buClr>
                <a:srgbClr val="B4975A"/>
              </a:buClr>
              <a:buSzPct val="110000"/>
              <a:buNone/>
            </a:pPr>
            <a:endParaRPr lang="en-US" sz="1100" dirty="0">
              <a:solidFill>
                <a:srgbClr val="000000"/>
              </a:solidFill>
              <a:latin typeface="Arial" panose="020B0604020202020204" pitchFamily="34" charset="0"/>
              <a:ea typeface="Times New Roman" panose="02020603050405020304" pitchFamily="18" charset="0"/>
            </a:endParaRPr>
          </a:p>
          <a:p>
            <a:pPr marL="0" indent="0">
              <a:buClr>
                <a:schemeClr val="accent5"/>
              </a:buClr>
              <a:buNone/>
              <a:defRPr/>
            </a:pPr>
            <a:r>
              <a:rPr lang="en-US" sz="3200" b="1" dirty="0">
                <a:solidFill>
                  <a:srgbClr val="1E3C78"/>
                </a:solidFill>
                <a:latin typeface="Arial" panose="020B0604020202020204" pitchFamily="34" charset="0"/>
                <a:cs typeface="Arial" panose="020B0604020202020204" pitchFamily="34" charset="0"/>
              </a:rPr>
              <a:t>Funding is to be awarded to CBOs for the three project components:</a:t>
            </a:r>
          </a:p>
          <a:p>
            <a:pPr marL="0" indent="0">
              <a:buClr>
                <a:schemeClr val="accent5"/>
              </a:buClr>
              <a:buNone/>
              <a:defRPr/>
            </a:pPr>
            <a:endParaRPr lang="en-US" sz="2400" dirty="0">
              <a:solidFill>
                <a:srgbClr val="000000"/>
              </a:solidFill>
              <a:latin typeface="Arial" panose="020B0604020202020204" pitchFamily="34" charset="0"/>
              <a:cs typeface="Arial" panose="020B0604020202020204" pitchFamily="34" charset="0"/>
            </a:endParaRPr>
          </a:p>
          <a:p>
            <a:pPr>
              <a:buClr>
                <a:schemeClr val="accent5"/>
              </a:buClr>
              <a:buFont typeface="Wingdings" panose="05000000000000000000" pitchFamily="2" charset="2"/>
              <a:buChar char="ü"/>
              <a:defRPr/>
            </a:pPr>
            <a:r>
              <a:rPr lang="en-US" sz="2400" dirty="0">
                <a:solidFill>
                  <a:srgbClr val="1E3C78"/>
                </a:solidFill>
                <a:latin typeface="Arial" panose="020B0604020202020204" pitchFamily="34" charset="0"/>
                <a:cs typeface="Arial" panose="020B0604020202020204" pitchFamily="34" charset="0"/>
              </a:rPr>
              <a:t>$25,000,000 for rental assistance;</a:t>
            </a:r>
          </a:p>
          <a:p>
            <a:pPr>
              <a:buClr>
                <a:schemeClr val="accent5"/>
              </a:buClr>
              <a:buFont typeface="Arial" panose="020B0604020202020204" pitchFamily="34" charset="0"/>
              <a:buChar char="•"/>
              <a:defRPr/>
            </a:pPr>
            <a:endParaRPr lang="en-US" sz="2400" dirty="0">
              <a:solidFill>
                <a:srgbClr val="1E3C78"/>
              </a:solidFill>
              <a:latin typeface="Arial" panose="020B0604020202020204" pitchFamily="34" charset="0"/>
              <a:cs typeface="Arial" panose="020B0604020202020204" pitchFamily="34" charset="0"/>
            </a:endParaRPr>
          </a:p>
          <a:p>
            <a:pPr>
              <a:buClr>
                <a:schemeClr val="accent5"/>
              </a:buClr>
              <a:buFont typeface="Wingdings" panose="05000000000000000000" pitchFamily="2" charset="2"/>
              <a:buChar char="ü"/>
              <a:defRPr/>
            </a:pPr>
            <a:r>
              <a:rPr lang="en-US" sz="2400" dirty="0">
                <a:solidFill>
                  <a:srgbClr val="1E3C78"/>
                </a:solidFill>
                <a:latin typeface="Arial" panose="020B0604020202020204" pitchFamily="34" charset="0"/>
                <a:cs typeface="Arial" panose="020B0604020202020204" pitchFamily="34" charset="0"/>
              </a:rPr>
              <a:t>$9,350,000 to support the “warm hand-off” and reentry of offenders transitioning from prison to communities; and</a:t>
            </a:r>
          </a:p>
          <a:p>
            <a:pPr>
              <a:buClr>
                <a:schemeClr val="accent5"/>
              </a:buClr>
              <a:buFont typeface="Arial" panose="020B0604020202020204" pitchFamily="34" charset="0"/>
              <a:buChar char="•"/>
              <a:defRPr/>
            </a:pPr>
            <a:endParaRPr lang="en-US" sz="2400" dirty="0">
              <a:solidFill>
                <a:srgbClr val="1E3C78"/>
              </a:solidFill>
              <a:latin typeface="Arial" panose="020B0604020202020204" pitchFamily="34" charset="0"/>
              <a:cs typeface="Arial" panose="020B0604020202020204" pitchFamily="34" charset="0"/>
            </a:endParaRPr>
          </a:p>
          <a:p>
            <a:pPr>
              <a:buClr>
                <a:schemeClr val="accent5"/>
              </a:buClr>
              <a:buFont typeface="Wingdings" panose="05000000000000000000" pitchFamily="2" charset="2"/>
              <a:buChar char="q"/>
              <a:defRPr/>
            </a:pPr>
            <a:r>
              <a:rPr lang="en-US" sz="2400" dirty="0">
                <a:solidFill>
                  <a:srgbClr val="1E3C78"/>
                </a:solidFill>
                <a:latin typeface="Arial" panose="020B0604020202020204" pitchFamily="34" charset="0"/>
                <a:cs typeface="Arial" panose="020B0604020202020204" pitchFamily="34" charset="0"/>
              </a:rPr>
              <a:t>$15,000,000 for the rehabilitation of existing property or buildings for housing offenders released from prison </a:t>
            </a:r>
          </a:p>
          <a:p>
            <a:pPr marL="0" indent="0">
              <a:buClr>
                <a:schemeClr val="accent5"/>
              </a:buClr>
              <a:buNone/>
              <a:defRPr/>
            </a:pPr>
            <a:endParaRPr lang="en-US" sz="2400"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endParaRPr lang="en-US" sz="1100" dirty="0">
              <a:solidFill>
                <a:schemeClr val="tx1">
                  <a:lumMod val="95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0" y="533400"/>
            <a:ext cx="8229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413718397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a:buClr>
                <a:srgbClr val="A2874B"/>
              </a:buClr>
            </a:pPr>
            <a:endParaRPr lang="en-US" sz="2000" dirty="0">
              <a:solidFill>
                <a:srgbClr val="1E3C78"/>
              </a:solidFill>
              <a:latin typeface="Arial Black" panose="020B0A04020102020204" pitchFamily="34" charset="0"/>
            </a:endParaRPr>
          </a:p>
          <a:p>
            <a:pPr marL="0" lvl="0" indent="0" algn="ctr">
              <a:spcBef>
                <a:spcPct val="0"/>
              </a:spcBef>
              <a:buClrTx/>
              <a:buSzTx/>
              <a:buNone/>
            </a:pPr>
            <a:r>
              <a:rPr lang="en-US" b="1" dirty="0">
                <a:solidFill>
                  <a:srgbClr val="1E3C78"/>
                </a:solidFill>
              </a:rPr>
              <a:t>Narrative Sections (pgs. 20-22)</a:t>
            </a:r>
          </a:p>
          <a:p>
            <a:pPr marL="0" indent="0">
              <a:buClr>
                <a:srgbClr val="A2874B"/>
              </a:buClr>
              <a:buNone/>
            </a:pPr>
            <a:endParaRPr lang="en-US" sz="2000" dirty="0">
              <a:solidFill>
                <a:srgbClr val="1E3C78"/>
              </a:solidFill>
              <a:latin typeface="Arial Black" panose="020B0A04020102020204" pitchFamily="34" charset="0"/>
            </a:endParaRPr>
          </a:p>
          <a:p>
            <a:pPr>
              <a:buClr>
                <a:srgbClr val="A2874B"/>
              </a:buClr>
              <a:buFont typeface="Wingdings" panose="05000000000000000000" pitchFamily="2" charset="2"/>
              <a:buChar char="§"/>
            </a:pPr>
            <a:r>
              <a:rPr lang="en-US" dirty="0">
                <a:solidFill>
                  <a:srgbClr val="1E3C78"/>
                </a:solidFill>
              </a:rPr>
              <a:t>Unless otherwise noted, each narrative section must be formatted in:</a:t>
            </a:r>
          </a:p>
          <a:p>
            <a:pPr>
              <a:buClr>
                <a:srgbClr val="A2874B"/>
              </a:buClr>
              <a:buFont typeface="Wingdings" panose="05000000000000000000" pitchFamily="2" charset="2"/>
              <a:buChar char="§"/>
            </a:pPr>
            <a:endParaRPr lang="en-US" sz="1100" dirty="0">
              <a:solidFill>
                <a:srgbClr val="1E3C78"/>
              </a:solidFill>
            </a:endParaRPr>
          </a:p>
          <a:p>
            <a:pPr>
              <a:buClr>
                <a:srgbClr val="A2874B"/>
              </a:buClr>
              <a:buFont typeface="Wingdings" panose="05000000000000000000" pitchFamily="2" charset="2"/>
              <a:buChar char="§"/>
            </a:pPr>
            <a:r>
              <a:rPr lang="en-US" dirty="0">
                <a:solidFill>
                  <a:srgbClr val="1E3C78"/>
                </a:solidFill>
              </a:rPr>
              <a:t>Arial 12-Point Font</a:t>
            </a:r>
          </a:p>
          <a:p>
            <a:pPr>
              <a:buClr>
                <a:srgbClr val="A2874B"/>
              </a:buClr>
              <a:buFont typeface="Wingdings" panose="05000000000000000000" pitchFamily="2" charset="2"/>
              <a:buChar char="§"/>
            </a:pPr>
            <a:endParaRPr lang="en-US" sz="1100" dirty="0">
              <a:solidFill>
                <a:srgbClr val="1E3C78"/>
              </a:solidFill>
            </a:endParaRPr>
          </a:p>
          <a:p>
            <a:pPr>
              <a:buClr>
                <a:srgbClr val="A2874B"/>
              </a:buClr>
              <a:buFont typeface="Wingdings" panose="05000000000000000000" pitchFamily="2" charset="2"/>
              <a:buChar char="§"/>
            </a:pPr>
            <a:r>
              <a:rPr lang="en-US" dirty="0">
                <a:solidFill>
                  <a:srgbClr val="1E3C78"/>
                </a:solidFill>
              </a:rPr>
              <a:t>1.5-line spacing</a:t>
            </a:r>
          </a:p>
          <a:p>
            <a:pPr>
              <a:buClr>
                <a:srgbClr val="A2874B"/>
              </a:buClr>
              <a:buFont typeface="Wingdings" panose="05000000000000000000" pitchFamily="2" charset="2"/>
              <a:buChar char="§"/>
            </a:pPr>
            <a:endParaRPr lang="en-US" sz="1100" dirty="0">
              <a:solidFill>
                <a:srgbClr val="1E3C78"/>
              </a:solidFill>
            </a:endParaRPr>
          </a:p>
          <a:p>
            <a:pPr>
              <a:buClr>
                <a:srgbClr val="A2874B"/>
              </a:buClr>
              <a:buFont typeface="Wingdings" panose="05000000000000000000" pitchFamily="2" charset="2"/>
              <a:buChar char="§"/>
            </a:pPr>
            <a:r>
              <a:rPr lang="en-US" dirty="0">
                <a:solidFill>
                  <a:srgbClr val="1E3C78"/>
                </a:solidFill>
              </a:rPr>
              <a:t>One (1) inch margins on all four sides</a:t>
            </a:r>
          </a:p>
          <a:p>
            <a:pPr>
              <a:buClr>
                <a:srgbClr val="A2874B"/>
              </a:buClr>
              <a:buFont typeface="Wingdings" panose="05000000000000000000" pitchFamily="2" charset="2"/>
              <a:buChar char="§"/>
            </a:pPr>
            <a:endParaRPr lang="en-US" sz="1100" dirty="0">
              <a:solidFill>
                <a:srgbClr val="1E3C78"/>
              </a:solidFill>
            </a:endParaRPr>
          </a:p>
          <a:p>
            <a:pPr>
              <a:buClr>
                <a:srgbClr val="A2874B"/>
              </a:buClr>
              <a:buFont typeface="Wingdings" panose="05000000000000000000" pitchFamily="2" charset="2"/>
              <a:buChar char="§"/>
            </a:pPr>
            <a:r>
              <a:rPr lang="en-US" dirty="0">
                <a:solidFill>
                  <a:srgbClr val="1E3C78"/>
                </a:solidFill>
              </a:rPr>
              <a:t>15-page limit for the narrative section</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55769109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5846" y="880085"/>
            <a:ext cx="8458200" cy="5568462"/>
          </a:xfrm>
        </p:spPr>
        <p:txBody>
          <a:bodyPr/>
          <a:lstStyle/>
          <a:p>
            <a:pPr marL="0" indent="0">
              <a:buNone/>
            </a:pPr>
            <a:r>
              <a:rPr lang="en-US" sz="1800" b="1" dirty="0">
                <a:solidFill>
                  <a:srgbClr val="1E3C78"/>
                </a:solidFill>
              </a:rPr>
              <a:t>Address the Rating Factor below in narrative form:</a:t>
            </a:r>
            <a:endParaRPr lang="en-US" sz="1800" dirty="0">
              <a:solidFill>
                <a:srgbClr val="1E3C78"/>
              </a:solidFill>
            </a:endParaRPr>
          </a:p>
          <a:p>
            <a:pPr marL="0" indent="0" algn="ctr">
              <a:buNone/>
            </a:pPr>
            <a:r>
              <a:rPr lang="en-US" sz="1800" b="1" dirty="0">
                <a:solidFill>
                  <a:srgbClr val="1E3C78"/>
                </a:solidFill>
              </a:rPr>
              <a:t> </a:t>
            </a:r>
            <a:r>
              <a:rPr lang="en-US" sz="1800" b="1" dirty="0"/>
              <a:t>below in narrative </a:t>
            </a:r>
            <a:r>
              <a:rPr lang="en-US" sz="1800" b="1" dirty="0" err="1"/>
              <a:t>form:Address</a:t>
            </a:r>
            <a:r>
              <a:rPr lang="en-US" sz="1800" b="1" dirty="0"/>
              <a:t> the Rating </a:t>
            </a:r>
            <a:r>
              <a:rPr lang="en-US" b="1" dirty="0"/>
              <a:t>Factor below in narrative form:</a:t>
            </a:r>
            <a:endParaRPr lang="en-US" dirty="0"/>
          </a:p>
          <a:p>
            <a:pPr marL="0" indent="0" algn="ctr">
              <a:buNone/>
            </a:pPr>
            <a:br>
              <a:rPr lang="en-US" dirty="0">
                <a:solidFill>
                  <a:srgbClr val="002060"/>
                </a:solidFill>
                <a:latin typeface="Arial" panose="020B0604020202020204" pitchFamily="34" charset="0"/>
              </a:rPr>
            </a:br>
            <a:br>
              <a:rPr lang="en-US" dirty="0">
                <a:solidFill>
                  <a:srgbClr val="000000"/>
                </a:solidFill>
                <a:latin typeface="Arial" panose="020B0604020202020204" pitchFamily="34" charset="0"/>
              </a:rPr>
            </a:br>
            <a:br>
              <a:rPr lang="en-US" dirty="0">
                <a:solidFill>
                  <a:srgbClr val="000000"/>
                </a:solidFill>
                <a:latin typeface="Arial" panose="020B0604020202020204" pitchFamily="34" charset="0"/>
              </a:rPr>
            </a:br>
            <a:endParaRPr lang="en-US" dirty="0">
              <a:solidFill>
                <a:srgbClr val="1E3C78"/>
              </a:solidFill>
            </a:endParaRPr>
          </a:p>
          <a:p>
            <a:pPr marL="0" indent="0">
              <a:buNone/>
            </a:pPr>
            <a:endParaRPr lang="en-US" sz="1200" dirty="0">
              <a:solidFill>
                <a:srgbClr val="1E3C78"/>
              </a:solidFill>
            </a:endParaRP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70545"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                   </a:t>
            </a:r>
            <a:r>
              <a:rPr lang="en-US" sz="2400" kern="0" dirty="0">
                <a:solidFill>
                  <a:schemeClr val="bg1"/>
                </a:solidFill>
                <a:latin typeface="Arial" pitchFamily="34" charset="0"/>
                <a:cs typeface="Arial" pitchFamily="34" charset="0"/>
              </a:rPr>
              <a:t>Rating Factors (pg. 20)</a:t>
            </a:r>
          </a:p>
        </p:txBody>
      </p:sp>
      <p:graphicFrame>
        <p:nvGraphicFramePr>
          <p:cNvPr id="2" name="Table 1">
            <a:extLst>
              <a:ext uri="{FF2B5EF4-FFF2-40B4-BE49-F238E27FC236}">
                <a16:creationId xmlns:a16="http://schemas.microsoft.com/office/drawing/2014/main" id="{250FA3FB-3788-4767-B051-E2A10915BFA0}"/>
              </a:ext>
            </a:extLst>
          </p:cNvPr>
          <p:cNvGraphicFramePr>
            <a:graphicFrameLocks noGrp="1"/>
          </p:cNvGraphicFramePr>
          <p:nvPr>
            <p:extLst>
              <p:ext uri="{D42A27DB-BD31-4B8C-83A1-F6EECF244321}">
                <p14:modId xmlns:p14="http://schemas.microsoft.com/office/powerpoint/2010/main" val="1252339610"/>
              </p:ext>
            </p:extLst>
          </p:nvPr>
        </p:nvGraphicFramePr>
        <p:xfrm>
          <a:off x="228600" y="1302702"/>
          <a:ext cx="8610599" cy="3333836"/>
        </p:xfrm>
        <a:graphic>
          <a:graphicData uri="http://schemas.openxmlformats.org/drawingml/2006/table">
            <a:tbl>
              <a:tblPr firstRow="1" firstCol="1" bandRow="1"/>
              <a:tblGrid>
                <a:gridCol w="757327">
                  <a:extLst>
                    <a:ext uri="{9D8B030D-6E8A-4147-A177-3AD203B41FA5}">
                      <a16:colId xmlns:a16="http://schemas.microsoft.com/office/drawing/2014/main" val="4000377526"/>
                    </a:ext>
                  </a:extLst>
                </a:gridCol>
                <a:gridCol w="7853272">
                  <a:extLst>
                    <a:ext uri="{9D8B030D-6E8A-4147-A177-3AD203B41FA5}">
                      <a16:colId xmlns:a16="http://schemas.microsoft.com/office/drawing/2014/main" val="4176161948"/>
                    </a:ext>
                  </a:extLst>
                </a:gridCol>
              </a:tblGrid>
              <a:tr h="597302">
                <a:tc gridSpan="2">
                  <a:txBody>
                    <a:bodyPr/>
                    <a:lstStyle/>
                    <a:p>
                      <a:pPr marL="0" marR="0">
                        <a:lnSpc>
                          <a:spcPct val="115000"/>
                        </a:lnSpc>
                        <a:spcBef>
                          <a:spcPts val="0"/>
                        </a:spcBef>
                        <a:spcAft>
                          <a:spcPts val="0"/>
                        </a:spcAft>
                      </a:pPr>
                      <a:r>
                        <a:rPr lang="en-US"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Section 1. </a:t>
                      </a:r>
                      <a:r>
                        <a:rPr lang="en-US" sz="20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Program Need </a:t>
                      </a:r>
                      <a:r>
                        <a:rPr lang="en-US" sz="2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Weighted at: 15%)</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9" marR="53289" marT="0" marB="0" anchor="ctr">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chemeClr val="bg1">
                        <a:lumMod val="20000"/>
                        <a:lumOff val="80000"/>
                      </a:schemeClr>
                    </a:solidFill>
                  </a:tcPr>
                </a:tc>
                <a:tc hMerge="1">
                  <a:txBody>
                    <a:bodyPr/>
                    <a:lstStyle/>
                    <a:p>
                      <a:endParaRPr lang="en-US"/>
                    </a:p>
                  </a:txBody>
                  <a:tcPr/>
                </a:tc>
                <a:extLst>
                  <a:ext uri="{0D108BD9-81ED-4DB2-BD59-A6C34878D82A}">
                    <a16:rowId xmlns:a16="http://schemas.microsoft.com/office/drawing/2014/main" val="2616668918"/>
                  </a:ext>
                </a:extLst>
              </a:tr>
              <a:tr h="915863">
                <a:tc>
                  <a:txBody>
                    <a:bodyPr/>
                    <a:lstStyle/>
                    <a:p>
                      <a:pPr marL="0" marR="0" algn="just">
                        <a:lnSpc>
                          <a:spcPct val="115000"/>
                        </a:lnSpc>
                        <a:spcBef>
                          <a:spcPts val="600"/>
                        </a:spcBef>
                        <a:spcAft>
                          <a:spcPts val="600"/>
                        </a:spcAft>
                      </a:pPr>
                      <a:r>
                        <a:rPr lang="en-US" sz="2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1.1</a:t>
                      </a:r>
                      <a:endParaRPr lang="en-US" sz="2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9" marR="53289"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marL="0" marR="0" algn="just">
                        <a:lnSpc>
                          <a:spcPct val="115000"/>
                        </a:lnSpc>
                        <a:spcBef>
                          <a:spcPts val="400"/>
                        </a:spcBef>
                        <a:spcAft>
                          <a:spcPts val="400"/>
                        </a:spcAft>
                      </a:pP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Explain conditions within the community(</a:t>
                      </a:r>
                      <a:r>
                        <a:rPr lang="en-US" sz="2000" dirty="0" err="1">
                          <a:solidFill>
                            <a:schemeClr val="bg1"/>
                          </a:solidFill>
                          <a:effectLst/>
                          <a:latin typeface="Arial" panose="020B0604020202020204" pitchFamily="34" charset="0"/>
                          <a:ea typeface="Calibri" panose="020F0502020204030204" pitchFamily="34" charset="0"/>
                          <a:cs typeface="Times New Roman" panose="02020603050405020304" pitchFamily="18" charset="0"/>
                        </a:rPr>
                        <a:t>ies</a:t>
                      </a: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including any housing gaps, that can be addressed by the Rehabilitation of Existing Property and Buildings proposal.</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9" marR="53289"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102881035"/>
                  </a:ext>
                </a:extLst>
              </a:tr>
              <a:tr h="962042">
                <a:tc>
                  <a:txBody>
                    <a:bodyPr/>
                    <a:lstStyle/>
                    <a:p>
                      <a:pPr marL="0" marR="0" algn="just">
                        <a:lnSpc>
                          <a:spcPct val="115000"/>
                        </a:lnSpc>
                        <a:spcBef>
                          <a:spcPts val="600"/>
                        </a:spcBef>
                        <a:spcAft>
                          <a:spcPts val="600"/>
                        </a:spcAft>
                      </a:pPr>
                      <a:r>
                        <a:rPr lang="en-US" sz="2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1.2</a:t>
                      </a:r>
                      <a:endParaRPr lang="en-US" sz="2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9" marR="53289"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marL="0" marR="0" algn="just">
                        <a:lnSpc>
                          <a:spcPct val="115000"/>
                        </a:lnSpc>
                        <a:spcBef>
                          <a:spcPts val="400"/>
                        </a:spcBef>
                        <a:spcAft>
                          <a:spcPts val="400"/>
                        </a:spcAft>
                      </a:pP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Describe the extent to which the project will address the needs of the grant’s target population – individuals formerly incarcerated in state prison.</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9" marR="53289"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2111901439"/>
                  </a:ext>
                </a:extLst>
              </a:tr>
              <a:tr h="610575">
                <a:tc>
                  <a:txBody>
                    <a:bodyPr/>
                    <a:lstStyle/>
                    <a:p>
                      <a:pPr marL="0" marR="0" algn="just">
                        <a:lnSpc>
                          <a:spcPct val="115000"/>
                        </a:lnSpc>
                        <a:spcBef>
                          <a:spcPts val="600"/>
                        </a:spcBef>
                        <a:spcAft>
                          <a:spcPts val="600"/>
                        </a:spcAft>
                      </a:pPr>
                      <a:r>
                        <a:rPr lang="en-US" sz="2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1.3</a:t>
                      </a:r>
                      <a:endPar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9" marR="53289"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marL="0" marR="0" algn="just">
                        <a:lnSpc>
                          <a:spcPct val="115000"/>
                        </a:lnSpc>
                        <a:spcBef>
                          <a:spcPts val="400"/>
                        </a:spcBef>
                        <a:spcAft>
                          <a:spcPts val="400"/>
                        </a:spcAft>
                      </a:pPr>
                      <a:r>
                        <a:rPr lang="en-US" sz="20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Describe relevant key local qualitative and/or quantitative data in support of the need..</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3289" marR="53289"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1538008683"/>
                  </a:ext>
                </a:extLst>
              </a:tr>
            </a:tbl>
          </a:graphicData>
        </a:graphic>
      </p:graphicFrame>
      <p:pic>
        <p:nvPicPr>
          <p:cNvPr id="5" name="Picture 4">
            <a:extLst>
              <a:ext uri="{FF2B5EF4-FFF2-40B4-BE49-F238E27FC236}">
                <a16:creationId xmlns:a16="http://schemas.microsoft.com/office/drawing/2014/main" id="{A805C7C8-C2BD-44A8-AE26-6EFBFEC689E1}"/>
              </a:ext>
            </a:extLst>
          </p:cNvPr>
          <p:cNvPicPr>
            <a:picLocks noChangeAspect="1"/>
          </p:cNvPicPr>
          <p:nvPr/>
        </p:nvPicPr>
        <p:blipFill>
          <a:blip r:embed="rId3"/>
          <a:stretch>
            <a:fillRect/>
          </a:stretch>
        </p:blipFill>
        <p:spPr>
          <a:xfrm>
            <a:off x="1828800" y="4876800"/>
            <a:ext cx="5486400" cy="1447801"/>
          </a:xfrm>
          <a:prstGeom prst="rect">
            <a:avLst/>
          </a:prstGeom>
        </p:spPr>
      </p:pic>
    </p:spTree>
    <p:extLst>
      <p:ext uri="{BB962C8B-B14F-4D97-AF65-F5344CB8AC3E}">
        <p14:creationId xmlns:p14="http://schemas.microsoft.com/office/powerpoint/2010/main" val="102078435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88181" y="854103"/>
            <a:ext cx="8458200" cy="5568462"/>
          </a:xfrm>
        </p:spPr>
        <p:txBody>
          <a:bodyPr/>
          <a:lstStyle/>
          <a:p>
            <a:pPr marL="0" indent="0" algn="ctr">
              <a:buNone/>
            </a:pPr>
            <a:r>
              <a:rPr lang="en-US" sz="1600" dirty="0"/>
              <a:t>t</a:t>
            </a:r>
            <a:endParaRPr lang="en-US" sz="1800" dirty="0">
              <a:solidFill>
                <a:srgbClr val="1E3C78"/>
              </a:solidFill>
            </a:endParaRPr>
          </a:p>
          <a:p>
            <a:pPr marL="0" indent="0">
              <a:buNone/>
            </a:pPr>
            <a:endParaRPr lang="en-US" sz="1800" dirty="0">
              <a:solidFill>
                <a:srgbClr val="1E3C78"/>
              </a:solidFill>
            </a:endParaRPr>
          </a:p>
          <a:p>
            <a:pPr marL="0" indent="0">
              <a:buNone/>
            </a:pPr>
            <a:br>
              <a:rPr lang="en-US" dirty="0">
                <a:solidFill>
                  <a:srgbClr val="1E3C78"/>
                </a:solidFill>
                <a:latin typeface="Arial" panose="020B0604020202020204" pitchFamily="34" charset="0"/>
              </a:rPr>
            </a:br>
            <a:br>
              <a:rPr lang="en-US" dirty="0">
                <a:solidFill>
                  <a:srgbClr val="1E3C78"/>
                </a:solidFill>
                <a:latin typeface="Arial" panose="020B0604020202020204" pitchFamily="34" charset="0"/>
              </a:rPr>
            </a:br>
            <a:endParaRPr lang="en-US" dirty="0">
              <a:solidFill>
                <a:srgbClr val="1E3C78"/>
              </a:solidFill>
            </a:endParaRPr>
          </a:p>
          <a:p>
            <a:pPr marL="0" indent="0" algn="ctr">
              <a:buNone/>
            </a:pPr>
            <a:r>
              <a:rPr lang="en-US" dirty="0">
                <a:solidFill>
                  <a:srgbClr val="1E3C78"/>
                </a:solidFill>
              </a:rPr>
              <a:t> Sub Factors 2.1- 2.8</a:t>
            </a:r>
          </a:p>
          <a:p>
            <a:pPr marL="0" indent="0" algn="ctr">
              <a:buNone/>
            </a:pPr>
            <a:endParaRPr lang="en-US" dirty="0">
              <a:solidFill>
                <a:srgbClr val="1E3C78"/>
              </a:solidFill>
            </a:endParaRPr>
          </a:p>
          <a:p>
            <a:pPr marL="0" indent="0" algn="ctr">
              <a:buNone/>
            </a:pPr>
            <a:endParaRPr lang="en-US" dirty="0">
              <a:solidFill>
                <a:srgbClr val="1E3C78"/>
              </a:solidFill>
            </a:endParaRP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endParaRPr lang="en-US" sz="1800" kern="0" dirty="0">
              <a:latin typeface="Arial" pitchFamily="34" charset="0"/>
              <a:cs typeface="Arial" pitchFamily="34" charset="0"/>
            </a:endParaRPr>
          </a:p>
          <a:p>
            <a:r>
              <a:rPr lang="en-US" sz="1800" kern="0" dirty="0">
                <a:latin typeface="Arial" pitchFamily="34" charset="0"/>
                <a:cs typeface="Arial" pitchFamily="34" charset="0"/>
              </a:rPr>
              <a:t>ARG PROGRAM                         </a:t>
            </a:r>
          </a:p>
          <a:p>
            <a:pPr algn="ctr"/>
            <a:r>
              <a:rPr lang="en-US" sz="2400" kern="0" dirty="0">
                <a:solidFill>
                  <a:schemeClr val="bg1"/>
                </a:solidFill>
                <a:latin typeface="Arial" pitchFamily="34" charset="0"/>
                <a:cs typeface="Arial" pitchFamily="34" charset="0"/>
              </a:rPr>
              <a:t>Rating Factors (pg. 21)                     </a:t>
            </a:r>
          </a:p>
        </p:txBody>
      </p:sp>
      <p:graphicFrame>
        <p:nvGraphicFramePr>
          <p:cNvPr id="6" name="Table 5">
            <a:extLst>
              <a:ext uri="{FF2B5EF4-FFF2-40B4-BE49-F238E27FC236}">
                <a16:creationId xmlns:a16="http://schemas.microsoft.com/office/drawing/2014/main" id="{23740DBD-9FD7-4986-9562-DD9209405110}"/>
              </a:ext>
            </a:extLst>
          </p:cNvPr>
          <p:cNvGraphicFramePr>
            <a:graphicFrameLocks noGrp="1"/>
          </p:cNvGraphicFramePr>
          <p:nvPr>
            <p:extLst>
              <p:ext uri="{D42A27DB-BD31-4B8C-83A1-F6EECF244321}">
                <p14:modId xmlns:p14="http://schemas.microsoft.com/office/powerpoint/2010/main" val="3761603967"/>
              </p:ext>
            </p:extLst>
          </p:nvPr>
        </p:nvGraphicFramePr>
        <p:xfrm>
          <a:off x="685800" y="1600200"/>
          <a:ext cx="7848600" cy="1143000"/>
        </p:xfrm>
        <a:graphic>
          <a:graphicData uri="http://schemas.openxmlformats.org/drawingml/2006/table">
            <a:tbl>
              <a:tblPr firstRow="1" firstCol="1" bandRow="1"/>
              <a:tblGrid>
                <a:gridCol w="7848600">
                  <a:extLst>
                    <a:ext uri="{9D8B030D-6E8A-4147-A177-3AD203B41FA5}">
                      <a16:colId xmlns:a16="http://schemas.microsoft.com/office/drawing/2014/main" val="2792950389"/>
                    </a:ext>
                  </a:extLst>
                </a:gridCol>
              </a:tblGrid>
              <a:tr h="1143000">
                <a:tc>
                  <a:txBody>
                    <a:bodyPr/>
                    <a:lstStyle/>
                    <a:p>
                      <a:pPr marL="0" marR="0">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Section 2: </a:t>
                      </a:r>
                      <a:r>
                        <a:rPr lang="en-US" sz="24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Program Description </a:t>
                      </a:r>
                    </a:p>
                    <a:p>
                      <a:pPr marL="0" marR="0">
                        <a:lnSpc>
                          <a:spcPct val="115000"/>
                        </a:lnSpc>
                        <a:spcBef>
                          <a:spcPts val="0"/>
                        </a:spcBef>
                        <a:spcAft>
                          <a:spcPts val="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(Weighted at: 35%)</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987252064"/>
                  </a:ext>
                </a:extLst>
              </a:tr>
            </a:tbl>
          </a:graphicData>
        </a:graphic>
      </p:graphicFrame>
      <p:pic>
        <p:nvPicPr>
          <p:cNvPr id="2" name="Picture 1">
            <a:extLst>
              <a:ext uri="{FF2B5EF4-FFF2-40B4-BE49-F238E27FC236}">
                <a16:creationId xmlns:a16="http://schemas.microsoft.com/office/drawing/2014/main" id="{1C651C63-D1F3-4828-B85E-A4E7CF33FC94}"/>
              </a:ext>
            </a:extLst>
          </p:cNvPr>
          <p:cNvPicPr>
            <a:picLocks noChangeAspect="1"/>
          </p:cNvPicPr>
          <p:nvPr/>
        </p:nvPicPr>
        <p:blipFill>
          <a:blip r:embed="rId3"/>
          <a:stretch>
            <a:fillRect/>
          </a:stretch>
        </p:blipFill>
        <p:spPr>
          <a:xfrm>
            <a:off x="1828562" y="4343400"/>
            <a:ext cx="5486876" cy="1676400"/>
          </a:xfrm>
          <a:prstGeom prst="rect">
            <a:avLst/>
          </a:prstGeom>
        </p:spPr>
      </p:pic>
    </p:spTree>
    <p:extLst>
      <p:ext uri="{BB962C8B-B14F-4D97-AF65-F5344CB8AC3E}">
        <p14:creationId xmlns:p14="http://schemas.microsoft.com/office/powerpoint/2010/main" val="49043091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914400"/>
            <a:ext cx="8534400" cy="5568462"/>
          </a:xfrm>
        </p:spPr>
        <p:txBody>
          <a:bodyPr/>
          <a:lstStyle/>
          <a:p>
            <a:pPr marL="0" indent="0" algn="ctr">
              <a:buNone/>
            </a:pPr>
            <a:r>
              <a:rPr lang="en-US" sz="1600" dirty="0"/>
              <a:t>t</a:t>
            </a:r>
            <a:endParaRPr lang="en-US" sz="1800" dirty="0">
              <a:solidFill>
                <a:srgbClr val="1E3C78"/>
              </a:solidFill>
            </a:endParaRPr>
          </a:p>
          <a:p>
            <a:pPr marL="0" indent="0">
              <a:buNone/>
            </a:pPr>
            <a:endParaRPr lang="en-US" sz="1800" dirty="0">
              <a:solidFill>
                <a:srgbClr val="1E3C78"/>
              </a:solidFill>
            </a:endParaRPr>
          </a:p>
          <a:p>
            <a:pPr marL="0" indent="0">
              <a:buNone/>
            </a:pPr>
            <a:br>
              <a:rPr lang="en-US" dirty="0">
                <a:solidFill>
                  <a:srgbClr val="1E3C78"/>
                </a:solidFill>
                <a:latin typeface="Arial" panose="020B0604020202020204" pitchFamily="34" charset="0"/>
              </a:rPr>
            </a:br>
            <a:br>
              <a:rPr lang="en-US" dirty="0">
                <a:solidFill>
                  <a:srgbClr val="1E3C78"/>
                </a:solidFill>
                <a:latin typeface="Arial" panose="020B0604020202020204" pitchFamily="34" charset="0"/>
              </a:rPr>
            </a:br>
            <a:endParaRPr lang="en-US" dirty="0">
              <a:solidFill>
                <a:srgbClr val="1E3C78"/>
              </a:solidFill>
            </a:endParaRPr>
          </a:p>
          <a:p>
            <a:pPr marL="0" indent="0" algn="ctr">
              <a:buNone/>
            </a:pPr>
            <a:r>
              <a:rPr lang="en-US" dirty="0">
                <a:solidFill>
                  <a:srgbClr val="1E3C78"/>
                </a:solidFill>
              </a:rPr>
              <a:t> Sub Factors 3.1- 3.3</a:t>
            </a: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endParaRPr lang="en-US" sz="1800" kern="0" dirty="0">
              <a:latin typeface="Arial" pitchFamily="34" charset="0"/>
              <a:cs typeface="Arial" pitchFamily="34" charset="0"/>
            </a:endParaRPr>
          </a:p>
          <a:p>
            <a:r>
              <a:rPr lang="en-US" sz="1800" kern="0" dirty="0">
                <a:latin typeface="Arial" pitchFamily="34" charset="0"/>
                <a:cs typeface="Arial" pitchFamily="34" charset="0"/>
              </a:rPr>
              <a:t>ARG PROGRAM                         </a:t>
            </a:r>
          </a:p>
          <a:p>
            <a:pPr algn="ctr"/>
            <a:r>
              <a:rPr lang="en-US" sz="2400" kern="0" dirty="0">
                <a:solidFill>
                  <a:schemeClr val="bg1"/>
                </a:solidFill>
                <a:latin typeface="Arial" pitchFamily="34" charset="0"/>
                <a:cs typeface="Arial" pitchFamily="34" charset="0"/>
              </a:rPr>
              <a:t>Rating Factors (pg. 22)                      </a:t>
            </a:r>
          </a:p>
        </p:txBody>
      </p:sp>
      <p:graphicFrame>
        <p:nvGraphicFramePr>
          <p:cNvPr id="6" name="Table 5">
            <a:extLst>
              <a:ext uri="{FF2B5EF4-FFF2-40B4-BE49-F238E27FC236}">
                <a16:creationId xmlns:a16="http://schemas.microsoft.com/office/drawing/2014/main" id="{23740DBD-9FD7-4986-9562-DD9209405110}"/>
              </a:ext>
            </a:extLst>
          </p:cNvPr>
          <p:cNvGraphicFramePr>
            <a:graphicFrameLocks noGrp="1"/>
          </p:cNvGraphicFramePr>
          <p:nvPr>
            <p:extLst>
              <p:ext uri="{D42A27DB-BD31-4B8C-83A1-F6EECF244321}">
                <p14:modId xmlns:p14="http://schemas.microsoft.com/office/powerpoint/2010/main" val="3956170810"/>
              </p:ext>
            </p:extLst>
          </p:nvPr>
        </p:nvGraphicFramePr>
        <p:xfrm>
          <a:off x="685800" y="1600200"/>
          <a:ext cx="7848600" cy="1143000"/>
        </p:xfrm>
        <a:graphic>
          <a:graphicData uri="http://schemas.openxmlformats.org/drawingml/2006/table">
            <a:tbl>
              <a:tblPr firstRow="1" firstCol="1" bandRow="1"/>
              <a:tblGrid>
                <a:gridCol w="7848600">
                  <a:extLst>
                    <a:ext uri="{9D8B030D-6E8A-4147-A177-3AD203B41FA5}">
                      <a16:colId xmlns:a16="http://schemas.microsoft.com/office/drawing/2014/main" val="2792950389"/>
                    </a:ext>
                  </a:extLst>
                </a:gridCol>
              </a:tblGrid>
              <a:tr h="1143000">
                <a:tc>
                  <a:txBody>
                    <a:bodyPr/>
                    <a:lstStyle/>
                    <a:p>
                      <a:pPr marL="0" marR="0">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Section 3: Organizational Capacity</a:t>
                      </a:r>
                      <a:endParaRPr lang="en-US" sz="24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(Weighted at:15%)</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987252064"/>
                  </a:ext>
                </a:extLst>
              </a:tr>
            </a:tbl>
          </a:graphicData>
        </a:graphic>
      </p:graphicFrame>
      <p:pic>
        <p:nvPicPr>
          <p:cNvPr id="2" name="Picture 1">
            <a:extLst>
              <a:ext uri="{FF2B5EF4-FFF2-40B4-BE49-F238E27FC236}">
                <a16:creationId xmlns:a16="http://schemas.microsoft.com/office/drawing/2014/main" id="{12032D50-3F91-4377-B100-E791DE40B011}"/>
              </a:ext>
            </a:extLst>
          </p:cNvPr>
          <p:cNvPicPr>
            <a:picLocks noChangeAspect="1"/>
          </p:cNvPicPr>
          <p:nvPr/>
        </p:nvPicPr>
        <p:blipFill>
          <a:blip r:embed="rId3"/>
          <a:stretch>
            <a:fillRect/>
          </a:stretch>
        </p:blipFill>
        <p:spPr>
          <a:xfrm>
            <a:off x="1828562" y="4267200"/>
            <a:ext cx="5486876" cy="1524001"/>
          </a:xfrm>
          <a:prstGeom prst="rect">
            <a:avLst/>
          </a:prstGeom>
        </p:spPr>
      </p:pic>
    </p:spTree>
    <p:extLst>
      <p:ext uri="{BB962C8B-B14F-4D97-AF65-F5344CB8AC3E}">
        <p14:creationId xmlns:p14="http://schemas.microsoft.com/office/powerpoint/2010/main" val="408847353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914400"/>
            <a:ext cx="8458200" cy="5568462"/>
          </a:xfrm>
        </p:spPr>
        <p:txBody>
          <a:bodyPr/>
          <a:lstStyle/>
          <a:p>
            <a:pPr marL="0" indent="0" algn="ctr">
              <a:buNone/>
            </a:pPr>
            <a:r>
              <a:rPr lang="en-US" sz="1600" dirty="0"/>
              <a:t>t</a:t>
            </a:r>
            <a:endParaRPr lang="en-US" sz="1800" dirty="0">
              <a:solidFill>
                <a:srgbClr val="1E3C78"/>
              </a:solidFill>
            </a:endParaRPr>
          </a:p>
          <a:p>
            <a:pPr marL="0" indent="0">
              <a:buNone/>
            </a:pPr>
            <a:endParaRPr lang="en-US" sz="1800" dirty="0">
              <a:solidFill>
                <a:srgbClr val="1E3C78"/>
              </a:solidFill>
            </a:endParaRPr>
          </a:p>
          <a:p>
            <a:pPr marL="0" indent="0">
              <a:buNone/>
            </a:pPr>
            <a:br>
              <a:rPr lang="en-US" dirty="0">
                <a:solidFill>
                  <a:srgbClr val="1E3C78"/>
                </a:solidFill>
                <a:latin typeface="Arial" panose="020B0604020202020204" pitchFamily="34" charset="0"/>
              </a:rPr>
            </a:br>
            <a:br>
              <a:rPr lang="en-US" dirty="0">
                <a:solidFill>
                  <a:srgbClr val="1E3C78"/>
                </a:solidFill>
                <a:latin typeface="Arial" panose="020B0604020202020204" pitchFamily="34" charset="0"/>
              </a:rPr>
            </a:br>
            <a:endParaRPr lang="en-US" dirty="0">
              <a:solidFill>
                <a:srgbClr val="1E3C78"/>
              </a:solidFill>
            </a:endParaRPr>
          </a:p>
          <a:p>
            <a:pPr marL="0" indent="0" algn="ctr">
              <a:buNone/>
            </a:pPr>
            <a:r>
              <a:rPr lang="en-US" dirty="0">
                <a:solidFill>
                  <a:srgbClr val="1E3C78"/>
                </a:solidFill>
              </a:rPr>
              <a:t> Sub Factors 4.1- 4.3</a:t>
            </a: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22860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endParaRPr lang="en-US" sz="1800" kern="0" dirty="0">
              <a:latin typeface="Arial" pitchFamily="34" charset="0"/>
              <a:cs typeface="Arial" pitchFamily="34" charset="0"/>
            </a:endParaRPr>
          </a:p>
          <a:p>
            <a:r>
              <a:rPr lang="en-US" sz="1800" kern="0" dirty="0">
                <a:latin typeface="Arial" pitchFamily="34" charset="0"/>
                <a:cs typeface="Arial" pitchFamily="34" charset="0"/>
              </a:rPr>
              <a:t>ARG PROGRAM                         </a:t>
            </a:r>
          </a:p>
          <a:p>
            <a:pPr algn="ctr"/>
            <a:r>
              <a:rPr lang="en-US" sz="2400" kern="0" dirty="0">
                <a:solidFill>
                  <a:schemeClr val="bg1"/>
                </a:solidFill>
                <a:latin typeface="Arial" pitchFamily="34" charset="0"/>
                <a:cs typeface="Arial" pitchFamily="34" charset="0"/>
              </a:rPr>
              <a:t>Rating Factors (pg. 22)                      </a:t>
            </a:r>
          </a:p>
        </p:txBody>
      </p:sp>
      <p:graphicFrame>
        <p:nvGraphicFramePr>
          <p:cNvPr id="6" name="Table 5">
            <a:extLst>
              <a:ext uri="{FF2B5EF4-FFF2-40B4-BE49-F238E27FC236}">
                <a16:creationId xmlns:a16="http://schemas.microsoft.com/office/drawing/2014/main" id="{23740DBD-9FD7-4986-9562-DD9209405110}"/>
              </a:ext>
            </a:extLst>
          </p:cNvPr>
          <p:cNvGraphicFramePr>
            <a:graphicFrameLocks noGrp="1"/>
          </p:cNvGraphicFramePr>
          <p:nvPr>
            <p:extLst>
              <p:ext uri="{D42A27DB-BD31-4B8C-83A1-F6EECF244321}">
                <p14:modId xmlns:p14="http://schemas.microsoft.com/office/powerpoint/2010/main" val="2211277172"/>
              </p:ext>
            </p:extLst>
          </p:nvPr>
        </p:nvGraphicFramePr>
        <p:xfrm>
          <a:off x="609600" y="1600200"/>
          <a:ext cx="7924800" cy="1066800"/>
        </p:xfrm>
        <a:graphic>
          <a:graphicData uri="http://schemas.openxmlformats.org/drawingml/2006/table">
            <a:tbl>
              <a:tblPr firstRow="1" firstCol="1" bandRow="1"/>
              <a:tblGrid>
                <a:gridCol w="7924800">
                  <a:extLst>
                    <a:ext uri="{9D8B030D-6E8A-4147-A177-3AD203B41FA5}">
                      <a16:colId xmlns:a16="http://schemas.microsoft.com/office/drawing/2014/main" val="2792950389"/>
                    </a:ext>
                  </a:extLst>
                </a:gridCol>
              </a:tblGrid>
              <a:tr h="1066800">
                <a:tc>
                  <a:txBody>
                    <a:bodyPr/>
                    <a:lstStyle/>
                    <a:p>
                      <a:pPr marL="0" marR="0">
                        <a:lnSpc>
                          <a:spcPct val="115000"/>
                        </a:lnSpc>
                        <a:spcBef>
                          <a:spcPts val="0"/>
                        </a:spcBef>
                        <a:spcAft>
                          <a:spcPts val="0"/>
                        </a:spcAft>
                      </a:pPr>
                      <a:r>
                        <a:rPr lang="en-US" sz="2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Section 4: Readiness to Proceed</a:t>
                      </a:r>
                      <a:endParaRPr lang="en-US" sz="24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(Weighted at:15%)</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987252064"/>
                  </a:ext>
                </a:extLst>
              </a:tr>
            </a:tbl>
          </a:graphicData>
        </a:graphic>
      </p:graphicFrame>
      <p:pic>
        <p:nvPicPr>
          <p:cNvPr id="2" name="Picture 1">
            <a:extLst>
              <a:ext uri="{FF2B5EF4-FFF2-40B4-BE49-F238E27FC236}">
                <a16:creationId xmlns:a16="http://schemas.microsoft.com/office/drawing/2014/main" id="{17605857-B593-4F67-81D7-B907A2BCE0C4}"/>
              </a:ext>
            </a:extLst>
          </p:cNvPr>
          <p:cNvPicPr>
            <a:picLocks noChangeAspect="1"/>
          </p:cNvPicPr>
          <p:nvPr/>
        </p:nvPicPr>
        <p:blipFill>
          <a:blip r:embed="rId3"/>
          <a:stretch>
            <a:fillRect/>
          </a:stretch>
        </p:blipFill>
        <p:spPr>
          <a:xfrm>
            <a:off x="1828562" y="4114801"/>
            <a:ext cx="5486876" cy="1600199"/>
          </a:xfrm>
          <a:prstGeom prst="rect">
            <a:avLst/>
          </a:prstGeom>
        </p:spPr>
      </p:pic>
    </p:spTree>
    <p:extLst>
      <p:ext uri="{BB962C8B-B14F-4D97-AF65-F5344CB8AC3E}">
        <p14:creationId xmlns:p14="http://schemas.microsoft.com/office/powerpoint/2010/main" val="134169860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lvl="0" indent="0">
              <a:spcBef>
                <a:spcPct val="0"/>
              </a:spcBef>
              <a:buClrTx/>
              <a:buSzTx/>
              <a:buNone/>
            </a:pPr>
            <a:endParaRPr lang="en-US" sz="1100" b="1" kern="1200" dirty="0">
              <a:solidFill>
                <a:srgbClr val="1E3C78"/>
              </a:solidFill>
            </a:endParaRPr>
          </a:p>
          <a:p>
            <a:pPr marL="0" lvl="0" indent="0" algn="ctr">
              <a:spcBef>
                <a:spcPct val="0"/>
              </a:spcBef>
              <a:buClrTx/>
              <a:buSzTx/>
              <a:buNone/>
            </a:pPr>
            <a:r>
              <a:rPr lang="en-US" sz="3200" b="1" kern="1200" dirty="0">
                <a:solidFill>
                  <a:srgbClr val="1E3C78"/>
                </a:solidFill>
              </a:rPr>
              <a:t>Proposal Budget (pgs. 22-26)</a:t>
            </a:r>
          </a:p>
          <a:p>
            <a:pPr marL="0" lvl="0" indent="0">
              <a:spcBef>
                <a:spcPct val="0"/>
              </a:spcBef>
              <a:buClr>
                <a:srgbClr val="A2874B"/>
              </a:buClr>
              <a:buSzTx/>
              <a:buNone/>
            </a:pPr>
            <a:endParaRPr lang="en-US" sz="1200" kern="1200" dirty="0">
              <a:solidFill>
                <a:srgbClr val="1E3C78"/>
              </a:solidFill>
            </a:endParaRPr>
          </a:p>
          <a:p>
            <a:pPr marL="0" lvl="0" indent="0">
              <a:spcBef>
                <a:spcPct val="0"/>
              </a:spcBef>
              <a:buClr>
                <a:srgbClr val="A2874B"/>
              </a:buClr>
              <a:buSzTx/>
              <a:buNone/>
            </a:pPr>
            <a:r>
              <a:rPr lang="en-US" kern="1200" dirty="0">
                <a:solidFill>
                  <a:srgbClr val="1E3C78"/>
                </a:solidFill>
              </a:rPr>
              <a:t>Address the Budget by completing the:</a:t>
            </a:r>
          </a:p>
          <a:p>
            <a:pPr marL="0" lvl="0" indent="0">
              <a:spcBef>
                <a:spcPct val="0"/>
              </a:spcBef>
              <a:buClr>
                <a:srgbClr val="A2874B"/>
              </a:buClr>
              <a:buSzTx/>
              <a:buNone/>
            </a:pPr>
            <a:endParaRPr lang="en-US" sz="1200" kern="1200" dirty="0">
              <a:solidFill>
                <a:srgbClr val="1E3C78"/>
              </a:solidFill>
            </a:endParaRPr>
          </a:p>
          <a:p>
            <a:pPr marL="457200" lvl="0" indent="-457200">
              <a:spcBef>
                <a:spcPct val="0"/>
              </a:spcBef>
              <a:buClr>
                <a:srgbClr val="A2874B"/>
              </a:buClr>
              <a:buSzTx/>
              <a:buFont typeface="Wingdings" panose="05000000000000000000" pitchFamily="2" charset="2"/>
              <a:buChar char="v"/>
            </a:pPr>
            <a:endParaRPr lang="en-US" sz="1000" kern="1200" dirty="0">
              <a:solidFill>
                <a:srgbClr val="1E3C78"/>
              </a:solidFill>
            </a:endParaRPr>
          </a:p>
          <a:p>
            <a:pPr lvl="1">
              <a:spcBef>
                <a:spcPct val="0"/>
              </a:spcBef>
              <a:buClr>
                <a:srgbClr val="A2874B"/>
              </a:buClr>
              <a:buSzTx/>
              <a:buFont typeface="Wingdings" panose="05000000000000000000" pitchFamily="2" charset="2"/>
              <a:buChar char="ü"/>
            </a:pPr>
            <a:r>
              <a:rPr lang="en-US" sz="2800" kern="1200" dirty="0">
                <a:solidFill>
                  <a:srgbClr val="1E3C78"/>
                </a:solidFill>
                <a:ea typeface="+mn-ea"/>
                <a:cs typeface="+mn-cs"/>
              </a:rPr>
              <a:t>Budget Table and that includes budget line Item detail</a:t>
            </a:r>
          </a:p>
          <a:p>
            <a:pPr marL="457200" lvl="1" indent="0">
              <a:spcBef>
                <a:spcPct val="0"/>
              </a:spcBef>
              <a:buClr>
                <a:srgbClr val="A2874B"/>
              </a:buClr>
              <a:buSzTx/>
              <a:buNone/>
            </a:pPr>
            <a:endParaRPr lang="en-US" sz="1200" kern="1200" dirty="0">
              <a:solidFill>
                <a:srgbClr val="1E3C78"/>
              </a:solidFill>
              <a:ea typeface="+mn-ea"/>
              <a:cs typeface="+mn-cs"/>
            </a:endParaRPr>
          </a:p>
          <a:p>
            <a:pPr marL="57150" indent="0">
              <a:spcBef>
                <a:spcPct val="0"/>
              </a:spcBef>
              <a:buClr>
                <a:srgbClr val="A2874B"/>
              </a:buClr>
              <a:buSzTx/>
              <a:buNone/>
            </a:pPr>
            <a:r>
              <a:rPr lang="en-US" kern="1200" dirty="0">
                <a:solidFill>
                  <a:srgbClr val="1E3C78"/>
                </a:solidFill>
                <a:ea typeface="+mn-ea"/>
                <a:cs typeface="+mn-cs"/>
              </a:rPr>
              <a:t>The Budget Table is accessed through a </a:t>
            </a:r>
            <a:r>
              <a:rPr lang="en-US" b="1" kern="1200" dirty="0">
                <a:solidFill>
                  <a:srgbClr val="1E3C78"/>
                </a:solidFill>
                <a:ea typeface="+mn-ea"/>
                <a:cs typeface="+mn-cs"/>
              </a:rPr>
              <a:t>link </a:t>
            </a:r>
            <a:r>
              <a:rPr lang="en-US" kern="1200" dirty="0">
                <a:solidFill>
                  <a:srgbClr val="1E3C78"/>
                </a:solidFill>
                <a:ea typeface="+mn-ea"/>
                <a:cs typeface="+mn-cs"/>
              </a:rPr>
              <a:t>to an Excel document contained in the RFP (pg. 23)</a:t>
            </a:r>
          </a:p>
          <a:p>
            <a:pPr marL="57150" indent="0">
              <a:spcBef>
                <a:spcPct val="0"/>
              </a:spcBef>
              <a:buClr>
                <a:srgbClr val="A2874B"/>
              </a:buClr>
              <a:buSzTx/>
              <a:buNone/>
            </a:pPr>
            <a:endParaRPr lang="en-US" sz="1200" kern="1200" dirty="0">
              <a:solidFill>
                <a:srgbClr val="1E3C78"/>
              </a:solidFill>
              <a:ea typeface="+mn-ea"/>
              <a:cs typeface="+mn-cs"/>
            </a:endParaRPr>
          </a:p>
          <a:p>
            <a:pPr marL="57150" indent="0">
              <a:spcBef>
                <a:spcPct val="0"/>
              </a:spcBef>
              <a:buClr>
                <a:srgbClr val="A2874B"/>
              </a:buClr>
              <a:buSzTx/>
              <a:buNone/>
            </a:pPr>
            <a:r>
              <a:rPr lang="en-US" kern="1200" dirty="0">
                <a:solidFill>
                  <a:srgbClr val="1E3C78"/>
                </a:solidFill>
                <a:ea typeface="+mn-ea"/>
                <a:cs typeface="+mn-cs"/>
              </a:rPr>
              <a:t>The Budget section does not count toward the 15 pages of the narrative section</a:t>
            </a:r>
          </a:p>
          <a:p>
            <a:pPr marL="457200" lvl="1" indent="0">
              <a:spcBef>
                <a:spcPct val="0"/>
              </a:spcBef>
              <a:buClr>
                <a:srgbClr val="A2874B"/>
              </a:buClr>
              <a:buSzTx/>
              <a:buNone/>
            </a:pPr>
            <a:endParaRPr lang="en-US" sz="1800" kern="1200" dirty="0">
              <a:solidFill>
                <a:srgbClr val="1E3C78"/>
              </a:solidFill>
              <a:ea typeface="+mn-ea"/>
              <a:cs typeface="+mn-cs"/>
            </a:endParaRPr>
          </a:p>
          <a:p>
            <a:pPr marL="457200" lvl="1" indent="0">
              <a:spcBef>
                <a:spcPct val="0"/>
              </a:spcBef>
              <a:buClr>
                <a:srgbClr val="A2874B"/>
              </a:buClr>
              <a:buSzTx/>
              <a:buNone/>
            </a:pPr>
            <a:endParaRPr lang="en-US" sz="2800" kern="1200" dirty="0">
              <a:solidFill>
                <a:srgbClr val="1E3C78"/>
              </a:solidFill>
              <a:ea typeface="+mn-ea"/>
              <a:cs typeface="+mn-cs"/>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737359454"/>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727685"/>
            <a:ext cx="7772400" cy="5755177"/>
          </a:xfrm>
        </p:spPr>
        <p:txBody>
          <a:bodyPr/>
          <a:lstStyle/>
          <a:p>
            <a:pPr marL="0" marR="0" algn="ctr">
              <a:lnSpc>
                <a:spcPct val="115000"/>
              </a:lnSpc>
              <a:spcBef>
                <a:spcPts val="0"/>
              </a:spcBef>
              <a:spcAft>
                <a:spcPts val="0"/>
              </a:spcAft>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a:t>
            </a:r>
            <a:r>
              <a:rPr lang="en-US" sz="1800" kern="0" dirty="0">
                <a:solidFill>
                  <a:srgbClr val="1E3C78"/>
                </a:solidFill>
                <a:latin typeface="Arial" pitchFamily="34" charset="0"/>
                <a:cs typeface="Arial" pitchFamily="34" charset="0"/>
              </a:rPr>
              <a:t>PROGRAM                    </a:t>
            </a:r>
            <a:r>
              <a:rPr lang="en-US" sz="2400" kern="0" dirty="0">
                <a:solidFill>
                  <a:srgbClr val="1E3C78"/>
                </a:solidFill>
                <a:latin typeface="Arial" pitchFamily="34" charset="0"/>
                <a:cs typeface="Arial" pitchFamily="34" charset="0"/>
              </a:rPr>
              <a:t>Rating Factors (pgs. 22-23)</a:t>
            </a:r>
          </a:p>
        </p:txBody>
      </p:sp>
      <p:graphicFrame>
        <p:nvGraphicFramePr>
          <p:cNvPr id="2" name="Table 1">
            <a:extLst>
              <a:ext uri="{FF2B5EF4-FFF2-40B4-BE49-F238E27FC236}">
                <a16:creationId xmlns:a16="http://schemas.microsoft.com/office/drawing/2014/main" id="{68B926D6-7BCA-4D25-9B97-961A5407A72B}"/>
              </a:ext>
            </a:extLst>
          </p:cNvPr>
          <p:cNvGraphicFramePr>
            <a:graphicFrameLocks noGrp="1"/>
          </p:cNvGraphicFramePr>
          <p:nvPr>
            <p:extLst>
              <p:ext uri="{D42A27DB-BD31-4B8C-83A1-F6EECF244321}">
                <p14:modId xmlns:p14="http://schemas.microsoft.com/office/powerpoint/2010/main" val="311782618"/>
              </p:ext>
            </p:extLst>
          </p:nvPr>
        </p:nvGraphicFramePr>
        <p:xfrm>
          <a:off x="228600" y="838201"/>
          <a:ext cx="8763000" cy="5801355"/>
        </p:xfrm>
        <a:graphic>
          <a:graphicData uri="http://schemas.openxmlformats.org/drawingml/2006/table">
            <a:tbl>
              <a:tblPr firstRow="1" firstCol="1" bandRow="1"/>
              <a:tblGrid>
                <a:gridCol w="646617">
                  <a:extLst>
                    <a:ext uri="{9D8B030D-6E8A-4147-A177-3AD203B41FA5}">
                      <a16:colId xmlns:a16="http://schemas.microsoft.com/office/drawing/2014/main" val="767265082"/>
                    </a:ext>
                  </a:extLst>
                </a:gridCol>
                <a:gridCol w="8116383">
                  <a:extLst>
                    <a:ext uri="{9D8B030D-6E8A-4147-A177-3AD203B41FA5}">
                      <a16:colId xmlns:a16="http://schemas.microsoft.com/office/drawing/2014/main" val="3054495158"/>
                    </a:ext>
                  </a:extLst>
                </a:gridCol>
              </a:tblGrid>
              <a:tr h="791901">
                <a:tc gridSpan="2">
                  <a:txBody>
                    <a:bodyPr/>
                    <a:lstStyle/>
                    <a:p>
                      <a:pPr marL="0" marR="0">
                        <a:lnSpc>
                          <a:spcPct val="115000"/>
                        </a:lnSpc>
                        <a:spcBef>
                          <a:spcPts val="0"/>
                        </a:spcBef>
                        <a:spcAft>
                          <a:spcPts val="0"/>
                        </a:spcAft>
                      </a:pPr>
                      <a:r>
                        <a:rPr lang="en-US" sz="19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Section 5: </a:t>
                      </a:r>
                      <a:r>
                        <a:rPr lang="en-US" sz="19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Project Budget</a:t>
                      </a:r>
                      <a:r>
                        <a:rPr lang="en-US" sz="1900"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p>
                      <a:pPr marL="0" marR="0">
                        <a:lnSpc>
                          <a:spcPct val="115000"/>
                        </a:lnSpc>
                        <a:spcBef>
                          <a:spcPts val="0"/>
                        </a:spcBef>
                        <a:spcAft>
                          <a:spcPts val="0"/>
                        </a:spcAft>
                      </a:pPr>
                      <a:r>
                        <a:rPr lang="en-US" sz="19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(Weighted at: 20%)</a:t>
                      </a:r>
                      <a:endParaRPr lang="en-US" sz="1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chemeClr val="bg1">
                        <a:lumMod val="20000"/>
                        <a:lumOff val="80000"/>
                      </a:schemeClr>
                    </a:solidFill>
                  </a:tcPr>
                </a:tc>
                <a:tc hMerge="1">
                  <a:txBody>
                    <a:bodyPr/>
                    <a:lstStyle/>
                    <a:p>
                      <a:endParaRPr lang="en-US"/>
                    </a:p>
                  </a:txBody>
                  <a:tcPr/>
                </a:tc>
                <a:extLst>
                  <a:ext uri="{0D108BD9-81ED-4DB2-BD59-A6C34878D82A}">
                    <a16:rowId xmlns:a16="http://schemas.microsoft.com/office/drawing/2014/main" val="2461601833"/>
                  </a:ext>
                </a:extLst>
              </a:tr>
              <a:tr h="1972094">
                <a:tc>
                  <a:txBody>
                    <a:bodyPr/>
                    <a:lstStyle/>
                    <a:p>
                      <a:pPr marL="457200" marR="0" lvl="1" indent="0">
                        <a:lnSpc>
                          <a:spcPct val="115000"/>
                        </a:lnSpc>
                        <a:spcBef>
                          <a:spcPts val="400"/>
                        </a:spcBef>
                        <a:spcAft>
                          <a:spcPts val="400"/>
                        </a:spcAft>
                        <a:buFontTx/>
                        <a:buNone/>
                      </a:pPr>
                      <a:endParaRPr lang="en-US" sz="1900" dirty="0">
                        <a:solidFill>
                          <a:schemeClr val="bg1"/>
                        </a:solidFill>
                        <a:effectLst/>
                        <a:latin typeface="+mn-lt"/>
                        <a:ea typeface="Calibri" panose="020F0502020204030204" pitchFamily="34" charset="0"/>
                        <a:cs typeface="Times New Roman" panose="02020603050405020304" pitchFamily="18" charset="0"/>
                      </a:endParaRPr>
                    </a:p>
                    <a:p>
                      <a:pPr marL="0" marR="0" lvl="0" indent="0" algn="l">
                        <a:lnSpc>
                          <a:spcPct val="115000"/>
                        </a:lnSpc>
                        <a:spcBef>
                          <a:spcPts val="400"/>
                        </a:spcBef>
                        <a:spcAft>
                          <a:spcPts val="400"/>
                        </a:spcAft>
                        <a:buFontTx/>
                        <a:buNone/>
                      </a:pPr>
                      <a:r>
                        <a:rPr lang="en-US" sz="1900" dirty="0">
                          <a:solidFill>
                            <a:schemeClr val="bg1"/>
                          </a:solidFill>
                          <a:effectLst/>
                          <a:latin typeface="+mn-lt"/>
                          <a:ea typeface="Calibri" panose="020F0502020204030204" pitchFamily="34" charset="0"/>
                          <a:cs typeface="Times New Roman" panose="02020603050405020304" pitchFamily="18" charset="0"/>
                        </a:rPr>
                        <a:t>5.1</a:t>
                      </a:r>
                    </a:p>
                  </a:txBody>
                  <a:tcPr marL="68580" marR="68580"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1900" dirty="0">
                          <a:solidFill>
                            <a:schemeClr val="bg1"/>
                          </a:solidFill>
                          <a:effectLst/>
                          <a:latin typeface="+mn-lt"/>
                          <a:ea typeface="Calibri" panose="020F0502020204030204" pitchFamily="34" charset="0"/>
                          <a:cs typeface="Times New Roman" panose="02020603050405020304" pitchFamily="18" charset="0"/>
                        </a:rPr>
                        <a:t>Provide complete and detailed budget information in each section of the ARG Rehab Project Budget Attachment (link below 5a) and Budget Description ( 5b Narrative instructions below) that includes:</a:t>
                      </a:r>
                    </a:p>
                    <a:p>
                      <a:pPr marL="342900" marR="0" lvl="0" indent="-342900">
                        <a:lnSpc>
                          <a:spcPct val="115000"/>
                        </a:lnSpc>
                        <a:spcBef>
                          <a:spcPts val="400"/>
                        </a:spcBef>
                        <a:spcAft>
                          <a:spcPts val="400"/>
                        </a:spcAft>
                        <a:buFont typeface="Symbol" panose="05050102010706020507" pitchFamily="18" charset="2"/>
                        <a:buChar char=""/>
                      </a:pPr>
                      <a:r>
                        <a:rPr lang="en-US" sz="1800" dirty="0">
                          <a:solidFill>
                            <a:schemeClr val="bg1"/>
                          </a:solidFill>
                          <a:effectLst/>
                          <a:latin typeface="+mn-lt"/>
                          <a:ea typeface="Calibri" panose="020F0502020204030204" pitchFamily="34" charset="0"/>
                          <a:cs typeface="Times New Roman" panose="02020603050405020304" pitchFamily="18" charset="0"/>
                        </a:rPr>
                        <a:t>Language supporting each expense</a:t>
                      </a:r>
                    </a:p>
                    <a:p>
                      <a:pPr marL="342900" marR="0" lvl="0" indent="-342900">
                        <a:lnSpc>
                          <a:spcPct val="115000"/>
                        </a:lnSpc>
                        <a:spcBef>
                          <a:spcPts val="400"/>
                        </a:spcBef>
                        <a:spcAft>
                          <a:spcPts val="400"/>
                        </a:spcAft>
                        <a:buFont typeface="Symbol" panose="05050102010706020507" pitchFamily="18" charset="2"/>
                        <a:buChar char=""/>
                      </a:pPr>
                      <a:r>
                        <a:rPr lang="en-US" sz="1800" dirty="0">
                          <a:solidFill>
                            <a:schemeClr val="bg1"/>
                          </a:solidFill>
                          <a:effectLst/>
                          <a:latin typeface="+mn-lt"/>
                          <a:ea typeface="Calibri" panose="020F0502020204030204" pitchFamily="34" charset="0"/>
                          <a:cs typeface="Times New Roman" panose="02020603050405020304" pitchFamily="18" charset="0"/>
                        </a:rPr>
                        <a:t>Expenses that are tied to program goals and planned activities</a:t>
                      </a:r>
                    </a:p>
                    <a:p>
                      <a:pPr marL="342900" marR="0" lvl="0" indent="-342900">
                        <a:lnSpc>
                          <a:spcPct val="115000"/>
                        </a:lnSpc>
                        <a:spcBef>
                          <a:spcPts val="400"/>
                        </a:spcBef>
                        <a:spcAft>
                          <a:spcPts val="400"/>
                        </a:spcAft>
                        <a:buFont typeface="Symbol" panose="05050102010706020507" pitchFamily="18" charset="2"/>
                        <a:buChar char=""/>
                      </a:pPr>
                      <a:r>
                        <a:rPr lang="en-US" sz="1800" dirty="0">
                          <a:solidFill>
                            <a:schemeClr val="bg1"/>
                          </a:solidFill>
                          <a:effectLst/>
                          <a:latin typeface="+mn-lt"/>
                          <a:ea typeface="Calibri" panose="020F0502020204030204" pitchFamily="34" charset="0"/>
                          <a:cs typeface="Times New Roman" panose="02020603050405020304" pitchFamily="18" charset="0"/>
                        </a:rPr>
                        <a:t>Positions and roles/responsibilities of staff outlined in the RFP</a:t>
                      </a:r>
                    </a:p>
                  </a:txBody>
                  <a:tcPr marL="68580" marR="68580"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1124237824"/>
                  </a:ext>
                </a:extLst>
              </a:tr>
              <a:tr h="741205">
                <a:tc>
                  <a:txBody>
                    <a:bodyPr/>
                    <a:lstStyle/>
                    <a:p>
                      <a:pPr marL="0" marR="0">
                        <a:lnSpc>
                          <a:spcPct val="115000"/>
                        </a:lnSpc>
                        <a:spcBef>
                          <a:spcPts val="400"/>
                        </a:spcBef>
                        <a:spcAft>
                          <a:spcPts val="400"/>
                        </a:spcAft>
                      </a:pPr>
                      <a:r>
                        <a:rPr lang="en-US" sz="1900" dirty="0">
                          <a:solidFill>
                            <a:schemeClr val="bg1"/>
                          </a:solidFill>
                          <a:effectLst/>
                          <a:latin typeface="+mn-lt"/>
                          <a:ea typeface="Calibri" panose="020F0502020204030204" pitchFamily="34" charset="0"/>
                          <a:cs typeface="Times New Roman" panose="02020603050405020304" pitchFamily="18" charset="0"/>
                        </a:rPr>
                        <a:t>5.2</a:t>
                      </a:r>
                    </a:p>
                  </a:txBody>
                  <a:tcPr marL="68580" marR="68580"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1900" dirty="0">
                          <a:solidFill>
                            <a:schemeClr val="bg1"/>
                          </a:solidFill>
                          <a:effectLst/>
                          <a:latin typeface="+mn-lt"/>
                          <a:ea typeface="Calibri" panose="020F0502020204030204" pitchFamily="34" charset="0"/>
                          <a:cs typeface="Times New Roman" panose="02020603050405020304" pitchFamily="18" charset="0"/>
                        </a:rPr>
                        <a:t>Describe the cost effectiveness of the project within the Budget Description format (Section 5b below).</a:t>
                      </a:r>
                    </a:p>
                  </a:txBody>
                  <a:tcPr marL="68580" marR="68580"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210905529"/>
                  </a:ext>
                </a:extLst>
              </a:tr>
              <a:tr h="741205">
                <a:tc>
                  <a:txBody>
                    <a:bodyPr/>
                    <a:lstStyle/>
                    <a:p>
                      <a:pPr marL="0" marR="0">
                        <a:lnSpc>
                          <a:spcPct val="115000"/>
                        </a:lnSpc>
                        <a:spcBef>
                          <a:spcPts val="400"/>
                        </a:spcBef>
                        <a:spcAft>
                          <a:spcPts val="400"/>
                        </a:spcAft>
                      </a:pPr>
                      <a:r>
                        <a:rPr lang="en-US" sz="1900" dirty="0">
                          <a:solidFill>
                            <a:schemeClr val="bg1"/>
                          </a:solidFill>
                          <a:effectLst/>
                          <a:latin typeface="+mn-lt"/>
                          <a:ea typeface="Calibri" panose="020F0502020204030204" pitchFamily="34" charset="0"/>
                          <a:cs typeface="Times New Roman" panose="02020603050405020304" pitchFamily="18" charset="0"/>
                        </a:rPr>
                        <a:t>5.3</a:t>
                      </a:r>
                    </a:p>
                  </a:txBody>
                  <a:tcPr marL="68580" marR="68580"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1900" dirty="0">
                          <a:solidFill>
                            <a:schemeClr val="bg1"/>
                          </a:solidFill>
                          <a:effectLst/>
                          <a:latin typeface="+mn-lt"/>
                          <a:ea typeface="Calibri" panose="020F0502020204030204" pitchFamily="34" charset="0"/>
                          <a:cs typeface="Times New Roman" panose="02020603050405020304" pitchFamily="18" charset="0"/>
                        </a:rPr>
                        <a:t>Describe the source of the matching funds within the Budget Description (Section 5b below). </a:t>
                      </a:r>
                    </a:p>
                  </a:txBody>
                  <a:tcPr marL="68580" marR="68580"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3293710833"/>
                  </a:ext>
                </a:extLst>
              </a:tr>
              <a:tr h="741205">
                <a:tc>
                  <a:txBody>
                    <a:bodyPr/>
                    <a:lstStyle/>
                    <a:p>
                      <a:pPr marL="0" marR="0">
                        <a:lnSpc>
                          <a:spcPct val="115000"/>
                        </a:lnSpc>
                        <a:spcBef>
                          <a:spcPts val="400"/>
                        </a:spcBef>
                        <a:spcAft>
                          <a:spcPts val="400"/>
                        </a:spcAft>
                      </a:pPr>
                      <a:r>
                        <a:rPr lang="en-US" sz="1900" dirty="0">
                          <a:solidFill>
                            <a:schemeClr val="bg1"/>
                          </a:solidFill>
                          <a:effectLst/>
                          <a:latin typeface="+mn-lt"/>
                          <a:ea typeface="Calibri" panose="020F0502020204030204" pitchFamily="34" charset="0"/>
                          <a:cs typeface="Times New Roman" panose="02020603050405020304" pitchFamily="18" charset="0"/>
                        </a:rPr>
                        <a:t>5.4</a:t>
                      </a:r>
                    </a:p>
                  </a:txBody>
                  <a:tcPr marL="68580" marR="68580"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tc>
                  <a:txBody>
                    <a:bodyPr/>
                    <a:lstStyle/>
                    <a:p>
                      <a:pPr marL="0" marR="0">
                        <a:lnSpc>
                          <a:spcPct val="115000"/>
                        </a:lnSpc>
                        <a:spcBef>
                          <a:spcPts val="400"/>
                        </a:spcBef>
                        <a:spcAft>
                          <a:spcPts val="400"/>
                        </a:spcAft>
                      </a:pPr>
                      <a:r>
                        <a:rPr lang="en-US" sz="1900" dirty="0">
                          <a:solidFill>
                            <a:schemeClr val="bg1"/>
                          </a:solidFill>
                          <a:effectLst/>
                          <a:latin typeface="+mn-lt"/>
                          <a:ea typeface="Calibri" panose="020F0502020204030204" pitchFamily="34" charset="0"/>
                          <a:cs typeface="Times New Roman" panose="02020603050405020304" pitchFamily="18" charset="0"/>
                        </a:rPr>
                        <a:t>If the Total Project Value exceeds the amount of BSCC grant funds requested, describe the source, amount and purpose of additional funds that will support the total project in the Budget Description (Section 5b below).</a:t>
                      </a:r>
                    </a:p>
                  </a:txBody>
                  <a:tcPr marL="68580" marR="68580" marT="0" marB="0">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2293738140"/>
                  </a:ext>
                </a:extLst>
              </a:tr>
            </a:tbl>
          </a:graphicData>
        </a:graphic>
      </p:graphicFrame>
    </p:spTree>
    <p:extLst>
      <p:ext uri="{BB962C8B-B14F-4D97-AF65-F5344CB8AC3E}">
        <p14:creationId xmlns:p14="http://schemas.microsoft.com/office/powerpoint/2010/main" val="36807799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727685"/>
            <a:ext cx="7772400" cy="5755177"/>
          </a:xfrm>
        </p:spPr>
        <p:txBody>
          <a:bodyPr/>
          <a:lstStyle/>
          <a:p>
            <a:pPr marL="0" marR="0" indent="0" algn="ctr">
              <a:lnSpc>
                <a:spcPct val="115000"/>
              </a:lnSpc>
              <a:spcBef>
                <a:spcPts val="0"/>
              </a:spcBef>
              <a:spcAft>
                <a:spcPts val="0"/>
              </a:spcAft>
              <a:buNone/>
            </a:pPr>
            <a:endParaRPr lang="en-US" sz="2400" b="1" dirty="0">
              <a:solidFill>
                <a:srgbClr val="1E3C78"/>
              </a:solidFill>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b="1" u="sng" dirty="0">
                <a:solidFill>
                  <a:srgbClr val="1E3C78"/>
                </a:solidFill>
                <a:ea typeface="Calibri" panose="020F0502020204030204" pitchFamily="34" charset="0"/>
                <a:cs typeface="Times New Roman" panose="02020603050405020304" pitchFamily="18" charset="0"/>
              </a:rPr>
              <a:t>All</a:t>
            </a:r>
            <a:r>
              <a:rPr lang="en-US" sz="2400" b="1" dirty="0">
                <a:solidFill>
                  <a:srgbClr val="1E3C78"/>
                </a:solidFill>
                <a:ea typeface="Calibri" panose="020F0502020204030204" pitchFamily="34" charset="0"/>
                <a:cs typeface="Times New Roman" panose="02020603050405020304" pitchFamily="18" charset="0"/>
              </a:rPr>
              <a:t> Budget Sections are Evaluated by the Rubric</a:t>
            </a:r>
          </a:p>
          <a:p>
            <a:pPr marL="0" indent="0" algn="ctr">
              <a:buNone/>
            </a:pPr>
            <a:endParaRPr lang="en-US" sz="1200" b="1" dirty="0">
              <a:solidFill>
                <a:srgbClr val="1E3C78"/>
              </a:solidFill>
              <a:cs typeface="Arial" panose="020B0604020202020204" pitchFamily="34" charset="0"/>
            </a:endParaRPr>
          </a:p>
          <a:p>
            <a:pPr marL="0" indent="0" algn="ctr">
              <a:buNone/>
            </a:pPr>
            <a:endParaRPr lang="en-US" sz="1200" b="1" dirty="0">
              <a:solidFill>
                <a:srgbClr val="1E3C78"/>
              </a:solidFill>
              <a:cs typeface="Arial" panose="020B0604020202020204" pitchFamily="34" charset="0"/>
            </a:endParaRPr>
          </a:p>
          <a:p>
            <a:pPr marL="0" indent="0" algn="ctr">
              <a:buNone/>
            </a:pPr>
            <a:endParaRPr lang="en-US" sz="2400" b="1" dirty="0">
              <a:solidFill>
                <a:srgbClr val="1E3C78"/>
              </a:solidFill>
              <a:cs typeface="Arial" panose="020B0604020202020204" pitchFamily="34" charset="0"/>
            </a:endParaRPr>
          </a:p>
          <a:p>
            <a:pPr marL="0" indent="0" algn="ctr">
              <a:buNone/>
            </a:pPr>
            <a:endParaRPr lang="en-US" b="1" dirty="0">
              <a:solidFill>
                <a:srgbClr val="1E3C78"/>
              </a:solidFill>
              <a:cs typeface="Arial" panose="020B0604020202020204" pitchFamily="34" charset="0"/>
            </a:endParaRPr>
          </a:p>
          <a:p>
            <a:pPr marL="0" indent="0" algn="ctr">
              <a:buNone/>
            </a:pPr>
            <a:endParaRPr lang="en-US" b="1" dirty="0">
              <a:solidFill>
                <a:srgbClr val="1E3C78"/>
              </a:solidFill>
              <a:cs typeface="Arial" panose="020B0604020202020204" pitchFamily="34" charset="0"/>
            </a:endParaRPr>
          </a:p>
          <a:p>
            <a:pPr marL="0" indent="0" algn="ctr">
              <a:buNone/>
            </a:pPr>
            <a:endParaRPr lang="en-US" b="1" dirty="0">
              <a:solidFill>
                <a:srgbClr val="1E3C78"/>
              </a:solidFill>
              <a:cs typeface="Arial" panose="020B0604020202020204" pitchFamily="34" charset="0"/>
            </a:endParaRPr>
          </a:p>
          <a:p>
            <a:pPr marL="0" indent="0" algn="ctr">
              <a:buNone/>
            </a:pPr>
            <a:r>
              <a:rPr lang="en-US" sz="2400" b="1" dirty="0">
                <a:solidFill>
                  <a:srgbClr val="1E3C78"/>
                </a:solidFill>
                <a:cs typeface="Arial" panose="020B0604020202020204" pitchFamily="34" charset="0"/>
              </a:rPr>
              <a:t>Budget Attachment</a:t>
            </a:r>
          </a:p>
          <a:p>
            <a:pPr marL="0" indent="0" algn="ctr">
              <a:buNone/>
            </a:pPr>
            <a:r>
              <a:rPr lang="en-US" sz="2400" b="1" dirty="0">
                <a:solidFill>
                  <a:srgbClr val="1E3C78"/>
                </a:solidFill>
                <a:cs typeface="Arial" panose="020B0604020202020204" pitchFamily="34" charset="0"/>
              </a:rPr>
              <a:t>(pg. 23)</a:t>
            </a: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graphicFrame>
        <p:nvGraphicFramePr>
          <p:cNvPr id="6" name="Table 5">
            <a:extLst>
              <a:ext uri="{FF2B5EF4-FFF2-40B4-BE49-F238E27FC236}">
                <a16:creationId xmlns:a16="http://schemas.microsoft.com/office/drawing/2014/main" id="{ADF9D4DD-9AA3-48E5-A0AA-A4B2337AD481}"/>
              </a:ext>
            </a:extLst>
          </p:cNvPr>
          <p:cNvGraphicFramePr>
            <a:graphicFrameLocks noGrp="1"/>
          </p:cNvGraphicFramePr>
          <p:nvPr>
            <p:extLst>
              <p:ext uri="{D42A27DB-BD31-4B8C-83A1-F6EECF244321}">
                <p14:modId xmlns:p14="http://schemas.microsoft.com/office/powerpoint/2010/main" val="3369547458"/>
              </p:ext>
            </p:extLst>
          </p:nvPr>
        </p:nvGraphicFramePr>
        <p:xfrm>
          <a:off x="685800" y="5029200"/>
          <a:ext cx="7696200" cy="685800"/>
        </p:xfrm>
        <a:graphic>
          <a:graphicData uri="http://schemas.openxmlformats.org/drawingml/2006/table">
            <a:tbl>
              <a:tblPr firstRow="1" firstCol="1" bandRow="1"/>
              <a:tblGrid>
                <a:gridCol w="7696200">
                  <a:extLst>
                    <a:ext uri="{9D8B030D-6E8A-4147-A177-3AD203B41FA5}">
                      <a16:colId xmlns:a16="http://schemas.microsoft.com/office/drawing/2014/main" val="2491861540"/>
                    </a:ext>
                  </a:extLst>
                </a:gridCol>
              </a:tblGrid>
              <a:tr h="685800">
                <a:tc>
                  <a:txBody>
                    <a:bodyPr/>
                    <a:lstStyle/>
                    <a:p>
                      <a:pPr marL="0" marR="0" algn="ctr">
                        <a:lnSpc>
                          <a:spcPct val="115000"/>
                        </a:lnSpc>
                        <a:spcBef>
                          <a:spcPts val="0"/>
                        </a:spcBef>
                        <a:spcAft>
                          <a:spcPts val="0"/>
                        </a:spcAft>
                      </a:pPr>
                      <a:r>
                        <a:rPr lang="en-US" sz="2400" b="1" u="sng" dirty="0">
                          <a:solidFill>
                            <a:srgbClr val="1E3C78"/>
                          </a:solidFill>
                          <a:effectLst/>
                          <a:latin typeface="Arial" panose="020B0604020202020204" pitchFamily="34" charset="0"/>
                          <a:ea typeface="Calibri" panose="020F0502020204030204" pitchFamily="34" charset="0"/>
                          <a:cs typeface="Arial" panose="020B0604020202020204" pitchFamily="34" charset="0"/>
                        </a:rPr>
                        <a:t>5a Budget Attachment</a:t>
                      </a:r>
                      <a:r>
                        <a:rPr lang="en-US" sz="2400" b="1" dirty="0">
                          <a:solidFill>
                            <a:srgbClr val="4F6228"/>
                          </a:solidFill>
                          <a:effectLst/>
                          <a:latin typeface="Arial" panose="020B0604020202020204" pitchFamily="34" charset="0"/>
                          <a:ea typeface="Calibri" panose="020F0502020204030204" pitchFamily="34" charset="0"/>
                          <a:cs typeface="Arial" panose="020B0604020202020204" pitchFamily="34" charset="0"/>
                        </a:rPr>
                        <a:t>- </a:t>
                      </a:r>
                      <a:r>
                        <a:rPr lang="en-US" sz="2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LINK</a:t>
                      </a:r>
                      <a:endParaRPr lang="en-US"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685041370"/>
                  </a:ext>
                </a:extLst>
              </a:tr>
            </a:tbl>
          </a:graphicData>
        </a:graphic>
      </p:graphicFrame>
      <p:pic>
        <p:nvPicPr>
          <p:cNvPr id="2" name="Picture 1">
            <a:extLst>
              <a:ext uri="{FF2B5EF4-FFF2-40B4-BE49-F238E27FC236}">
                <a16:creationId xmlns:a16="http://schemas.microsoft.com/office/drawing/2014/main" id="{7B2022B8-F027-4A40-AD59-46067F098644}"/>
              </a:ext>
            </a:extLst>
          </p:cNvPr>
          <p:cNvPicPr>
            <a:picLocks noChangeAspect="1"/>
          </p:cNvPicPr>
          <p:nvPr/>
        </p:nvPicPr>
        <p:blipFill>
          <a:blip r:embed="rId3"/>
          <a:stretch>
            <a:fillRect/>
          </a:stretch>
        </p:blipFill>
        <p:spPr>
          <a:xfrm>
            <a:off x="1295400" y="1752600"/>
            <a:ext cx="6629400" cy="1676400"/>
          </a:xfrm>
          <a:prstGeom prst="rect">
            <a:avLst/>
          </a:prstGeom>
        </p:spPr>
      </p:pic>
    </p:spTree>
    <p:extLst>
      <p:ext uri="{BB962C8B-B14F-4D97-AF65-F5344CB8AC3E}">
        <p14:creationId xmlns:p14="http://schemas.microsoft.com/office/powerpoint/2010/main" val="182631948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E1D35F6-2C74-41AA-828C-1D401E1167EE}"/>
              </a:ext>
            </a:extLst>
          </p:cNvPr>
          <p:cNvSpPr txBox="1"/>
          <p:nvPr/>
        </p:nvSpPr>
        <p:spPr>
          <a:xfrm>
            <a:off x="0" y="1371600"/>
            <a:ext cx="9144000" cy="156966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1E3C78"/>
                </a:solidFill>
                <a:effectLst/>
                <a:uLnTx/>
                <a:uFillTx/>
                <a:latin typeface="Arial"/>
                <a:ea typeface="+mn-ea"/>
                <a:cs typeface="+mn-cs"/>
              </a:rPr>
              <a:t>5a ARG Rehab Project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1E3C78"/>
                </a:solidFill>
                <a:effectLst/>
                <a:uLnTx/>
                <a:uFillTx/>
                <a:latin typeface="Arial"/>
                <a:ea typeface="+mn-ea"/>
                <a:cs typeface="+mn-cs"/>
              </a:rPr>
              <a:t>Budget Attachment</a:t>
            </a:r>
          </a:p>
        </p:txBody>
      </p:sp>
    </p:spTree>
    <p:extLst>
      <p:ext uri="{BB962C8B-B14F-4D97-AF65-F5344CB8AC3E}">
        <p14:creationId xmlns:p14="http://schemas.microsoft.com/office/powerpoint/2010/main" val="15394517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47800" y="1676400"/>
            <a:ext cx="6934200" cy="4343400"/>
          </a:xfrm>
        </p:spPr>
        <p:txBody>
          <a:bodyPr/>
          <a:lstStyle/>
          <a:p>
            <a:pPr marL="457200" indent="-457200">
              <a:buFont typeface="Wingdings" panose="05000000000000000000" pitchFamily="2" charset="2"/>
              <a:buChar char="v"/>
            </a:pPr>
            <a:r>
              <a:rPr lang="en-US" sz="2800" dirty="0">
                <a:solidFill>
                  <a:srgbClr val="1E3C78"/>
                </a:solidFill>
                <a:latin typeface="+mn-lt"/>
              </a:rPr>
              <a:t>Locating the Budget Attachment within the RFP</a:t>
            </a:r>
          </a:p>
          <a:p>
            <a:pPr marL="457200" indent="-457200">
              <a:buFont typeface="Wingdings" panose="05000000000000000000" pitchFamily="2" charset="2"/>
              <a:buChar char="v"/>
            </a:pPr>
            <a:r>
              <a:rPr lang="en-US" sz="2800" dirty="0">
                <a:solidFill>
                  <a:srgbClr val="1E3C78"/>
                </a:solidFill>
                <a:latin typeface="+mn-lt"/>
              </a:rPr>
              <a:t>Using the New Attachment</a:t>
            </a:r>
            <a:endParaRPr lang="en-US" sz="2600" dirty="0">
              <a:solidFill>
                <a:srgbClr val="BF962F"/>
              </a:solidFill>
              <a:latin typeface="+mn-lt"/>
            </a:endParaRPr>
          </a:p>
          <a:p>
            <a:pPr marL="914400" lvl="1" indent="-457200">
              <a:buFont typeface="Arial" panose="020B0604020202020204" pitchFamily="34" charset="0"/>
              <a:buChar char="•"/>
            </a:pPr>
            <a:r>
              <a:rPr lang="en-US" sz="2600" dirty="0">
                <a:solidFill>
                  <a:srgbClr val="BF962F"/>
                </a:solidFill>
                <a:latin typeface="+mn-lt"/>
              </a:rPr>
              <a:t>RFP Funding</a:t>
            </a:r>
          </a:p>
          <a:p>
            <a:pPr marL="914400" lvl="1" indent="-457200">
              <a:buFont typeface="Arial" panose="020B0604020202020204" pitchFamily="34" charset="0"/>
              <a:buChar char="•"/>
            </a:pPr>
            <a:r>
              <a:rPr lang="en-US" sz="2600" dirty="0">
                <a:solidFill>
                  <a:srgbClr val="BF962F"/>
                </a:solidFill>
                <a:latin typeface="+mn-lt"/>
              </a:rPr>
              <a:t>Requirements</a:t>
            </a:r>
          </a:p>
          <a:p>
            <a:pPr marL="914400" lvl="1" indent="-457200">
              <a:buFont typeface="Arial" panose="020B0604020202020204" pitchFamily="34" charset="0"/>
              <a:buChar char="•"/>
            </a:pPr>
            <a:r>
              <a:rPr lang="en-US" sz="2600" dirty="0">
                <a:solidFill>
                  <a:srgbClr val="BF962F"/>
                </a:solidFill>
                <a:latin typeface="+mn-lt"/>
              </a:rPr>
              <a:t>Budget Table (Excel Workbook)</a:t>
            </a:r>
          </a:p>
          <a:p>
            <a:pPr marL="914400" lvl="1" indent="-457200">
              <a:buFont typeface="Arial" panose="020B0604020202020204" pitchFamily="34" charset="0"/>
              <a:buChar char="•"/>
            </a:pPr>
            <a:r>
              <a:rPr lang="en-US" sz="2600" dirty="0">
                <a:solidFill>
                  <a:srgbClr val="BF962F"/>
                </a:solidFill>
                <a:latin typeface="+mn-lt"/>
              </a:rPr>
              <a:t>Budget Description (Template)</a:t>
            </a:r>
            <a:endParaRPr lang="en-US" sz="2800" dirty="0">
              <a:solidFill>
                <a:srgbClr val="1E3C78"/>
              </a:solidFill>
              <a:latin typeface="+mn-lt"/>
            </a:endParaRPr>
          </a:p>
          <a:p>
            <a:endParaRPr lang="en-US" sz="2800" dirty="0">
              <a:solidFill>
                <a:srgbClr val="1E3C78"/>
              </a:solidFill>
            </a:endParaRPr>
          </a:p>
          <a:p>
            <a:pPr marL="457200" indent="-457200">
              <a:buFont typeface="Wingdings" panose="05000000000000000000" pitchFamily="2" charset="2"/>
              <a:buChar char="v"/>
            </a:pPr>
            <a:endParaRPr lang="en-US" sz="2800" dirty="0">
              <a:solidFill>
                <a:srgbClr val="1E3C78"/>
              </a:solidFill>
            </a:endParaRPr>
          </a:p>
          <a:p>
            <a:endParaRPr lang="en-US" sz="1200" dirty="0">
              <a:solidFill>
                <a:srgbClr val="1E3C78"/>
              </a:solidFill>
            </a:endParaRPr>
          </a:p>
          <a:p>
            <a:r>
              <a:rPr lang="en-US" sz="2400" dirty="0"/>
              <a:t>                         </a:t>
            </a:r>
          </a:p>
        </p:txBody>
      </p:sp>
      <p:sp>
        <p:nvSpPr>
          <p:cNvPr id="4" name="Title 3"/>
          <p:cNvSpPr>
            <a:spLocks noGrp="1"/>
          </p:cNvSpPr>
          <p:nvPr>
            <p:ph type="title"/>
          </p:nvPr>
        </p:nvSpPr>
        <p:spPr>
          <a:xfrm>
            <a:off x="647700" y="609600"/>
            <a:ext cx="8229600" cy="838200"/>
          </a:xfrm>
        </p:spPr>
        <p:txBody>
          <a:bodyPr/>
          <a:lstStyle/>
          <a:p>
            <a:r>
              <a:rPr lang="en-US" sz="4000" b="1" dirty="0">
                <a:latin typeface="+mj-lt"/>
              </a:rPr>
              <a:t>What we will Cover…</a:t>
            </a:r>
          </a:p>
        </p:txBody>
      </p:sp>
      <p:cxnSp>
        <p:nvCxnSpPr>
          <p:cNvPr id="3" name="Straight Connector 2"/>
          <p:cNvCxnSpPr/>
          <p:nvPr/>
        </p:nvCxnSpPr>
        <p:spPr bwMode="auto">
          <a:xfrm>
            <a:off x="3048000" y="144780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983227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533400"/>
            <a:ext cx="8610600" cy="6172200"/>
          </a:xfrm>
        </p:spPr>
        <p:txBody>
          <a:bodyPr/>
          <a:lstStyle/>
          <a:p>
            <a:pPr marL="0" lvl="0" indent="0" algn="ctr" eaLnBrk="0" hangingPunct="0">
              <a:lnSpc>
                <a:spcPct val="115000"/>
              </a:lnSpc>
              <a:spcBef>
                <a:spcPts val="0"/>
              </a:spcBef>
              <a:spcAft>
                <a:spcPts val="0"/>
              </a:spcAft>
              <a:buClr>
                <a:srgbClr val="B4975A"/>
              </a:buClr>
              <a:buSzPct val="110000"/>
              <a:buNone/>
            </a:pPr>
            <a:r>
              <a:rPr lang="en-US" b="1" dirty="0">
                <a:solidFill>
                  <a:srgbClr val="1E3C78"/>
                </a:solidFill>
                <a:latin typeface="Arial" panose="020B0604020202020204" pitchFamily="34" charset="0"/>
                <a:ea typeface="Calibri" panose="020F0502020204030204" pitchFamily="34" charset="0"/>
              </a:rPr>
              <a:t>Project Update</a:t>
            </a:r>
          </a:p>
          <a:p>
            <a:pPr marL="0" lvl="0" indent="0" algn="ctr" eaLnBrk="0" hangingPunct="0">
              <a:lnSpc>
                <a:spcPct val="115000"/>
              </a:lnSpc>
              <a:spcBef>
                <a:spcPts val="0"/>
              </a:spcBef>
              <a:spcAft>
                <a:spcPts val="0"/>
              </a:spcAft>
              <a:buClr>
                <a:srgbClr val="B4975A"/>
              </a:buClr>
              <a:buSzPct val="110000"/>
              <a:buNone/>
            </a:pPr>
            <a:endParaRPr lang="en-US" sz="800" dirty="0">
              <a:solidFill>
                <a:srgbClr val="000000"/>
              </a:solidFill>
              <a:latin typeface="Arial" panose="020B0604020202020204" pitchFamily="34" charset="0"/>
              <a:ea typeface="Calibri" panose="020F0502020204030204" pitchFamily="34" charset="0"/>
            </a:endParaRPr>
          </a:p>
          <a:p>
            <a:pPr lvl="0" eaLnBrk="0" hangingPunct="0">
              <a:lnSpc>
                <a:spcPct val="115000"/>
              </a:lnSpc>
              <a:spcBef>
                <a:spcPts val="0"/>
              </a:spcBef>
              <a:spcAft>
                <a:spcPts val="0"/>
              </a:spcAft>
              <a:buClr>
                <a:srgbClr val="B4975A"/>
              </a:buClr>
              <a:buSzPct val="110000"/>
              <a:buFont typeface="Wingdings" panose="05000000000000000000" pitchFamily="2" charset="2"/>
              <a:buChar char="ü"/>
            </a:pPr>
            <a:r>
              <a:rPr lang="en-US" sz="2400" dirty="0">
                <a:solidFill>
                  <a:srgbClr val="1E3C78"/>
                </a:solidFill>
                <a:latin typeface="Arial" panose="020B0604020202020204" pitchFamily="34" charset="0"/>
                <a:ea typeface="Calibri" panose="020F0502020204030204" pitchFamily="34" charset="0"/>
              </a:rPr>
              <a:t>The Budget Act of 2019 added $32,950,000 for </a:t>
            </a:r>
            <a:r>
              <a:rPr lang="en-US" sz="2400" u="sng" dirty="0">
                <a:solidFill>
                  <a:srgbClr val="1E3C78"/>
                </a:solidFill>
                <a:latin typeface="Arial" panose="020B0604020202020204" pitchFamily="34" charset="0"/>
                <a:ea typeface="Calibri" panose="020F0502020204030204" pitchFamily="34" charset="0"/>
              </a:rPr>
              <a:t>Rental Assistance and Warm Hand-Off </a:t>
            </a:r>
            <a:r>
              <a:rPr lang="en-US" sz="2400" dirty="0">
                <a:solidFill>
                  <a:srgbClr val="1E3C78"/>
                </a:solidFill>
                <a:latin typeface="Arial" panose="020B0604020202020204" pitchFamily="34" charset="0"/>
                <a:ea typeface="Calibri" panose="020F0502020204030204" pitchFamily="34" charset="0"/>
              </a:rPr>
              <a:t>components and increased available funds: </a:t>
            </a:r>
          </a:p>
          <a:p>
            <a:pPr marL="914400" lvl="0" eaLnBrk="0" hangingPunct="0">
              <a:lnSpc>
                <a:spcPct val="115000"/>
              </a:lnSpc>
              <a:spcBef>
                <a:spcPts val="0"/>
              </a:spcBef>
              <a:spcAft>
                <a:spcPts val="0"/>
              </a:spcAft>
              <a:buClr>
                <a:srgbClr val="B4975A"/>
              </a:buClr>
              <a:buSzPct val="110000"/>
              <a:buFont typeface="Arial" panose="020B0604020202020204" pitchFamily="34" charset="0"/>
              <a:buChar char="•"/>
            </a:pPr>
            <a:r>
              <a:rPr lang="en-US" sz="2400" dirty="0">
                <a:solidFill>
                  <a:srgbClr val="1E3C78"/>
                </a:solidFill>
                <a:latin typeface="Arial" panose="020B0604020202020204" pitchFamily="34" charset="0"/>
                <a:ea typeface="Calibri" panose="020F0502020204030204" pitchFamily="34" charset="0"/>
              </a:rPr>
              <a:t>Warm Hand-Off/ Reentry: $25,001,250</a:t>
            </a:r>
          </a:p>
          <a:p>
            <a:pPr marL="914400" lvl="0" eaLnBrk="0" hangingPunct="0">
              <a:lnSpc>
                <a:spcPct val="115000"/>
              </a:lnSpc>
              <a:spcBef>
                <a:spcPts val="0"/>
              </a:spcBef>
              <a:spcAft>
                <a:spcPts val="0"/>
              </a:spcAft>
              <a:buClr>
                <a:srgbClr val="B4975A"/>
              </a:buClr>
              <a:buSzPct val="110000"/>
              <a:buFont typeface="Arial" panose="020B0604020202020204" pitchFamily="34" charset="0"/>
              <a:buChar char="•"/>
            </a:pPr>
            <a:r>
              <a:rPr lang="en-US" sz="2400" dirty="0">
                <a:solidFill>
                  <a:srgbClr val="1E3C78"/>
                </a:solidFill>
                <a:latin typeface="Arial" panose="020B0604020202020204" pitchFamily="34" charset="0"/>
                <a:ea typeface="Calibri" panose="020F0502020204030204" pitchFamily="34" charset="0"/>
              </a:rPr>
              <a:t>Rental Assistance: $40,651,250</a:t>
            </a:r>
          </a:p>
          <a:p>
            <a:pPr lvl="0" eaLnBrk="0" hangingPunct="0">
              <a:lnSpc>
                <a:spcPct val="115000"/>
              </a:lnSpc>
              <a:spcBef>
                <a:spcPts val="0"/>
              </a:spcBef>
              <a:spcAft>
                <a:spcPts val="0"/>
              </a:spcAft>
              <a:buClr>
                <a:srgbClr val="B4975A"/>
              </a:buClr>
              <a:buSzPct val="110000"/>
              <a:buFont typeface="Arial" panose="020B0604020202020204" pitchFamily="34" charset="0"/>
              <a:buChar char="•"/>
            </a:pPr>
            <a:endParaRPr lang="en-US" sz="1000" dirty="0">
              <a:solidFill>
                <a:srgbClr val="1E3C78"/>
              </a:solidFill>
              <a:latin typeface="Arial" panose="020B0604020202020204" pitchFamily="34" charset="0"/>
              <a:ea typeface="Calibri" panose="020F0502020204030204" pitchFamily="34" charset="0"/>
            </a:endParaRPr>
          </a:p>
          <a:p>
            <a:pPr lvl="0" eaLnBrk="0" hangingPunct="0">
              <a:lnSpc>
                <a:spcPct val="115000"/>
              </a:lnSpc>
              <a:spcBef>
                <a:spcPts val="0"/>
              </a:spcBef>
              <a:spcAft>
                <a:spcPts val="0"/>
              </a:spcAft>
              <a:buClr>
                <a:srgbClr val="B4975A"/>
              </a:buClr>
              <a:buSzPct val="110000"/>
              <a:buFont typeface="Wingdings" panose="05000000000000000000" pitchFamily="2" charset="2"/>
              <a:buChar char="ü"/>
            </a:pPr>
            <a:r>
              <a:rPr lang="en-US" sz="2400" dirty="0">
                <a:solidFill>
                  <a:srgbClr val="1E3C78"/>
                </a:solidFill>
                <a:latin typeface="Arial" panose="020B0604020202020204" pitchFamily="34" charset="0"/>
                <a:ea typeface="Calibri" panose="020F0502020204030204" pitchFamily="34" charset="0"/>
              </a:rPr>
              <a:t>On July 11, 2019 a total of 69 awards were approved for these two components.</a:t>
            </a:r>
          </a:p>
          <a:p>
            <a:pPr marL="0" lvl="0" indent="0" eaLnBrk="0" hangingPunct="0">
              <a:lnSpc>
                <a:spcPct val="115000"/>
              </a:lnSpc>
              <a:spcBef>
                <a:spcPts val="0"/>
              </a:spcBef>
              <a:spcAft>
                <a:spcPts val="0"/>
              </a:spcAft>
              <a:buClr>
                <a:srgbClr val="B4975A"/>
              </a:buClr>
              <a:buSzPct val="110000"/>
              <a:buNone/>
            </a:pPr>
            <a:endParaRPr lang="en-US" sz="800" dirty="0">
              <a:solidFill>
                <a:srgbClr val="1E3C78"/>
              </a:solidFill>
              <a:latin typeface="Arial" panose="020B0604020202020204" pitchFamily="34" charset="0"/>
              <a:ea typeface="Calibri" panose="020F0502020204030204" pitchFamily="34" charset="0"/>
            </a:endParaRPr>
          </a:p>
          <a:p>
            <a:pPr lvl="0" eaLnBrk="0" hangingPunct="0">
              <a:lnSpc>
                <a:spcPct val="115000"/>
              </a:lnSpc>
              <a:spcBef>
                <a:spcPts val="0"/>
              </a:spcBef>
              <a:spcAft>
                <a:spcPts val="0"/>
              </a:spcAft>
              <a:buClr>
                <a:srgbClr val="B4975A"/>
              </a:buClr>
              <a:buSzPct val="110000"/>
              <a:buFont typeface="Wingdings" panose="05000000000000000000" pitchFamily="2" charset="2"/>
              <a:buChar char="q"/>
            </a:pPr>
            <a:r>
              <a:rPr lang="en-US" sz="2400" dirty="0">
                <a:solidFill>
                  <a:srgbClr val="1E3C78"/>
                </a:solidFill>
                <a:latin typeface="Arial" panose="020B0604020202020204" pitchFamily="34" charset="0"/>
                <a:ea typeface="Calibri" panose="020F0502020204030204" pitchFamily="34" charset="0"/>
              </a:rPr>
              <a:t>Rehabilitation of Existing Property and Buildings</a:t>
            </a:r>
          </a:p>
          <a:p>
            <a:pPr marL="914400" lvl="0" eaLnBrk="0" hangingPunct="0">
              <a:lnSpc>
                <a:spcPct val="115000"/>
              </a:lnSpc>
              <a:spcBef>
                <a:spcPts val="0"/>
              </a:spcBef>
              <a:spcAft>
                <a:spcPts val="0"/>
              </a:spcAft>
              <a:buClr>
                <a:srgbClr val="B4975A"/>
              </a:buClr>
              <a:buSzPct val="110000"/>
              <a:buFont typeface="Arial" panose="020B0604020202020204" pitchFamily="34" charset="0"/>
              <a:buChar char="•"/>
            </a:pPr>
            <a:r>
              <a:rPr lang="en-US" sz="2400" dirty="0">
                <a:solidFill>
                  <a:srgbClr val="1E3C78"/>
                </a:solidFill>
                <a:latin typeface="Arial" panose="020B0604020202020204" pitchFamily="34" charset="0"/>
                <a:cs typeface="Arial" panose="020B0604020202020204" pitchFamily="34" charset="0"/>
              </a:rPr>
              <a:t>RFP issued 9-13-19</a:t>
            </a:r>
          </a:p>
          <a:p>
            <a:pPr marL="914400" lvl="0" eaLnBrk="0" hangingPunct="0">
              <a:lnSpc>
                <a:spcPct val="115000"/>
              </a:lnSpc>
              <a:spcBef>
                <a:spcPts val="0"/>
              </a:spcBef>
              <a:spcAft>
                <a:spcPts val="0"/>
              </a:spcAft>
              <a:buClr>
                <a:srgbClr val="B4975A"/>
              </a:buClr>
              <a:buSzPct val="110000"/>
              <a:buFont typeface="Arial" panose="020B0604020202020204" pitchFamily="34" charset="0"/>
              <a:buChar char="•"/>
            </a:pPr>
            <a:r>
              <a:rPr lang="en-US" sz="2400" dirty="0">
                <a:solidFill>
                  <a:srgbClr val="1E3C78"/>
                </a:solidFill>
                <a:latin typeface="Arial" panose="020B0604020202020204" pitchFamily="34" charset="0"/>
                <a:cs typeface="Arial" panose="020B0604020202020204" pitchFamily="34" charset="0"/>
              </a:rPr>
              <a:t>Focus of this Bidders’ Conference</a:t>
            </a:r>
          </a:p>
          <a:p>
            <a:pPr marL="914400" lvl="0" eaLnBrk="0" hangingPunct="0">
              <a:lnSpc>
                <a:spcPct val="115000"/>
              </a:lnSpc>
              <a:spcBef>
                <a:spcPts val="0"/>
              </a:spcBef>
              <a:spcAft>
                <a:spcPts val="0"/>
              </a:spcAft>
              <a:buClr>
                <a:srgbClr val="B4975A"/>
              </a:buClr>
              <a:buSzPct val="110000"/>
              <a:buFont typeface="Arial" panose="020B0604020202020204" pitchFamily="34" charset="0"/>
              <a:buChar char="•"/>
            </a:pPr>
            <a:r>
              <a:rPr lang="en-US" sz="2400" dirty="0">
                <a:solidFill>
                  <a:srgbClr val="1E3C78"/>
                </a:solidFill>
                <a:latin typeface="Arial" panose="020B0604020202020204" pitchFamily="34" charset="0"/>
                <a:cs typeface="Arial" panose="020B0604020202020204" pitchFamily="34" charset="0"/>
              </a:rPr>
              <a:t>Proposals are due November 1, 2019</a:t>
            </a:r>
          </a:p>
          <a:p>
            <a:pPr marL="0" indent="0">
              <a:buClr>
                <a:schemeClr val="accent5"/>
              </a:buClr>
              <a:buNone/>
              <a:defRPr/>
            </a:pPr>
            <a:endParaRPr lang="en-US" sz="1100" dirty="0">
              <a:solidFill>
                <a:schemeClr val="tx1">
                  <a:lumMod val="95000"/>
                </a:schemeClr>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0" y="533400"/>
            <a:ext cx="8229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357512904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838200"/>
          </a:xfrm>
        </p:spPr>
        <p:txBody>
          <a:bodyPr/>
          <a:lstStyle/>
          <a:p>
            <a:r>
              <a:rPr lang="en-US" sz="3200" b="1" cap="none" dirty="0">
                <a:latin typeface="+mj-lt"/>
              </a:rPr>
              <a:t>Where to Locate the New</a:t>
            </a:r>
            <a:br>
              <a:rPr lang="en-US" sz="3200" b="1" cap="none" dirty="0">
                <a:latin typeface="+mj-lt"/>
              </a:rPr>
            </a:br>
            <a:r>
              <a:rPr lang="en-US" sz="3200" b="1" cap="none" dirty="0">
                <a:latin typeface="+mj-lt"/>
              </a:rPr>
              <a:t>Budget Attachment</a:t>
            </a:r>
          </a:p>
        </p:txBody>
      </p:sp>
      <p:sp>
        <p:nvSpPr>
          <p:cNvPr id="7" name="TextBox 6">
            <a:extLst>
              <a:ext uri="{FF2B5EF4-FFF2-40B4-BE49-F238E27FC236}">
                <a16:creationId xmlns:a16="http://schemas.microsoft.com/office/drawing/2014/main" id="{92BEA6EF-442F-42C6-B8C1-F99B83C0D143}"/>
              </a:ext>
            </a:extLst>
          </p:cNvPr>
          <p:cNvSpPr txBox="1"/>
          <p:nvPr/>
        </p:nvSpPr>
        <p:spPr>
          <a:xfrm>
            <a:off x="838200" y="914400"/>
            <a:ext cx="7848600" cy="707886"/>
          </a:xfrm>
          <a:prstGeom prst="rect">
            <a:avLst/>
          </a:prstGeom>
          <a:noFill/>
        </p:spPr>
        <p:txBody>
          <a:bodyPr wrap="square" rtlCol="0">
            <a:spAutoFit/>
          </a:bodyPr>
          <a:lstStyle/>
          <a:p>
            <a:pPr marL="742950" marR="0" lvl="0" indent="-742950" algn="ctr" defTabSz="914400" rtl="0" eaLnBrk="0" fontAlgn="base" latinLnBrk="0" hangingPunct="0">
              <a:lnSpc>
                <a:spcPct val="100000"/>
              </a:lnSpc>
              <a:spcBef>
                <a:spcPct val="0"/>
              </a:spcBef>
              <a:spcAft>
                <a:spcPct val="0"/>
              </a:spcAft>
              <a:buClrTx/>
              <a:buSzTx/>
              <a:buFontTx/>
              <a:buAutoNum type="arabicPeriod"/>
              <a:tabLst/>
              <a:defRPr/>
            </a:pPr>
            <a:r>
              <a:rPr kumimoji="0" lang="en-US" sz="4000" b="1" i="0" u="none" strike="noStrike" kern="1200" cap="none" spc="0" normalizeH="0" baseline="0" noProof="0" dirty="0">
                <a:ln>
                  <a:noFill/>
                </a:ln>
                <a:solidFill>
                  <a:srgbClr val="A0937C"/>
                </a:solidFill>
                <a:effectLst/>
                <a:uLnTx/>
                <a:uFillTx/>
                <a:latin typeface="Arial" charset="0"/>
                <a:ea typeface="+mn-ea"/>
                <a:cs typeface="+mn-cs"/>
              </a:rPr>
              <a:t>Go to BSCC Homepage</a:t>
            </a:r>
          </a:p>
        </p:txBody>
      </p:sp>
      <p:sp>
        <p:nvSpPr>
          <p:cNvPr id="8" name="TextBox 7">
            <a:extLst>
              <a:ext uri="{FF2B5EF4-FFF2-40B4-BE49-F238E27FC236}">
                <a16:creationId xmlns:a16="http://schemas.microsoft.com/office/drawing/2014/main" id="{7BD2CE2B-9811-494C-BED3-DC80BE02E8C5}"/>
              </a:ext>
            </a:extLst>
          </p:cNvPr>
          <p:cNvSpPr txBox="1"/>
          <p:nvPr/>
        </p:nvSpPr>
        <p:spPr>
          <a:xfrm>
            <a:off x="898834" y="5791200"/>
            <a:ext cx="7848600" cy="95410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A0937C"/>
                </a:solidFill>
                <a:effectLst/>
                <a:uLnTx/>
                <a:uFillTx/>
                <a:latin typeface="Arial" charset="0"/>
                <a:ea typeface="+mn-ea"/>
                <a:cs typeface="+mn-cs"/>
              </a:rPr>
              <a:t>Click ‘ARG Rehab of Existing Property Project RFP and Grant Program Information’ </a:t>
            </a:r>
          </a:p>
        </p:txBody>
      </p:sp>
      <p:sp>
        <p:nvSpPr>
          <p:cNvPr id="3" name="Rectangle 2">
            <a:extLst>
              <a:ext uri="{FF2B5EF4-FFF2-40B4-BE49-F238E27FC236}">
                <a16:creationId xmlns:a16="http://schemas.microsoft.com/office/drawing/2014/main" id="{5E7362B4-9DC6-4C3E-B8C3-F0A4B3AD3502}"/>
              </a:ext>
            </a:extLst>
          </p:cNvPr>
          <p:cNvSpPr/>
          <p:nvPr/>
        </p:nvSpPr>
        <p:spPr>
          <a:xfrm>
            <a:off x="3461190" y="1442211"/>
            <a:ext cx="2723887"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28476A">
                    <a:lumMod val="60000"/>
                    <a:lumOff val="40000"/>
                  </a:srgbClr>
                </a:solidFill>
                <a:effectLst/>
                <a:uLnTx/>
                <a:uFillTx/>
                <a:latin typeface="Arial" charset="0"/>
                <a:ea typeface="+mn-ea"/>
                <a:cs typeface="+mn-cs"/>
              </a:rPr>
              <a:t>http://www.bscc.ca.gov/  </a:t>
            </a:r>
          </a:p>
        </p:txBody>
      </p:sp>
      <p:pic>
        <p:nvPicPr>
          <p:cNvPr id="10" name="Picture 9">
            <a:extLst>
              <a:ext uri="{FF2B5EF4-FFF2-40B4-BE49-F238E27FC236}">
                <a16:creationId xmlns:a16="http://schemas.microsoft.com/office/drawing/2014/main" id="{6F6DC13A-AD05-418E-8A86-E0E5A6D5BC06}"/>
              </a:ext>
            </a:extLst>
          </p:cNvPr>
          <p:cNvPicPr>
            <a:picLocks noChangeAspect="1"/>
          </p:cNvPicPr>
          <p:nvPr/>
        </p:nvPicPr>
        <p:blipFill>
          <a:blip r:embed="rId3"/>
          <a:stretch>
            <a:fillRect/>
          </a:stretch>
        </p:blipFill>
        <p:spPr>
          <a:xfrm>
            <a:off x="1294741" y="1847407"/>
            <a:ext cx="7056783" cy="3895344"/>
          </a:xfrm>
          <a:prstGeom prst="rect">
            <a:avLst/>
          </a:prstGeom>
        </p:spPr>
      </p:pic>
    </p:spTree>
    <p:extLst>
      <p:ext uri="{BB962C8B-B14F-4D97-AF65-F5344CB8AC3E}">
        <p14:creationId xmlns:p14="http://schemas.microsoft.com/office/powerpoint/2010/main" val="2783120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BA66CA-4F19-4A14-B7AD-288F5519169A}"/>
              </a:ext>
            </a:extLst>
          </p:cNvPr>
          <p:cNvSpPr txBox="1"/>
          <p:nvPr/>
        </p:nvSpPr>
        <p:spPr>
          <a:xfrm>
            <a:off x="990600" y="453479"/>
            <a:ext cx="78486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A0937C"/>
                </a:solidFill>
                <a:effectLst/>
                <a:uLnTx/>
                <a:uFillTx/>
                <a:latin typeface="Arial" charset="0"/>
                <a:ea typeface="+mn-ea"/>
                <a:cs typeface="+mn-cs"/>
              </a:rPr>
              <a:t>2. ARG RFP Page  </a:t>
            </a:r>
          </a:p>
        </p:txBody>
      </p:sp>
      <p:sp>
        <p:nvSpPr>
          <p:cNvPr id="10" name="Rectangle 9">
            <a:extLst>
              <a:ext uri="{FF2B5EF4-FFF2-40B4-BE49-F238E27FC236}">
                <a16:creationId xmlns:a16="http://schemas.microsoft.com/office/drawing/2014/main" id="{850C2EE1-AD0B-4FB2-B896-5CE267908AFA}"/>
              </a:ext>
            </a:extLst>
          </p:cNvPr>
          <p:cNvSpPr/>
          <p:nvPr/>
        </p:nvSpPr>
        <p:spPr>
          <a:xfrm>
            <a:off x="990600" y="5486400"/>
            <a:ext cx="7848600" cy="95410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A0937C"/>
                </a:solidFill>
                <a:effectLst/>
                <a:uLnTx/>
                <a:uFillTx/>
                <a:latin typeface="Arial" charset="0"/>
                <a:ea typeface="+mn-ea"/>
                <a:cs typeface="+mn-cs"/>
              </a:rPr>
              <a:t>Click ‘ARG Rehabilitation of Existing Property or Building Project Request for Proposals’ </a:t>
            </a:r>
          </a:p>
        </p:txBody>
      </p:sp>
      <p:pic>
        <p:nvPicPr>
          <p:cNvPr id="2" name="Picture 1">
            <a:extLst>
              <a:ext uri="{FF2B5EF4-FFF2-40B4-BE49-F238E27FC236}">
                <a16:creationId xmlns:a16="http://schemas.microsoft.com/office/drawing/2014/main" id="{EFC25135-5B36-4A26-B86E-D974B87B46E0}"/>
              </a:ext>
            </a:extLst>
          </p:cNvPr>
          <p:cNvPicPr>
            <a:picLocks noChangeAspect="1"/>
          </p:cNvPicPr>
          <p:nvPr/>
        </p:nvPicPr>
        <p:blipFill>
          <a:blip r:embed="rId3"/>
          <a:stretch>
            <a:fillRect/>
          </a:stretch>
        </p:blipFill>
        <p:spPr>
          <a:xfrm>
            <a:off x="1219200" y="1492688"/>
            <a:ext cx="7620000" cy="3872623"/>
          </a:xfrm>
          <a:prstGeom prst="rect">
            <a:avLst/>
          </a:prstGeom>
        </p:spPr>
      </p:pic>
    </p:spTree>
    <p:extLst>
      <p:ext uri="{BB962C8B-B14F-4D97-AF65-F5344CB8AC3E}">
        <p14:creationId xmlns:p14="http://schemas.microsoft.com/office/powerpoint/2010/main" val="171444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BA66CA-4F19-4A14-B7AD-288F5519169A}"/>
              </a:ext>
            </a:extLst>
          </p:cNvPr>
          <p:cNvSpPr txBox="1"/>
          <p:nvPr/>
        </p:nvSpPr>
        <p:spPr>
          <a:xfrm>
            <a:off x="990600" y="453479"/>
            <a:ext cx="78486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A0937C"/>
                </a:solidFill>
                <a:effectLst/>
                <a:uLnTx/>
                <a:uFillTx/>
                <a:latin typeface="Arial" charset="0"/>
                <a:ea typeface="+mn-ea"/>
                <a:cs typeface="+mn-cs"/>
              </a:rPr>
              <a:t>3. ARG RFP Page  </a:t>
            </a:r>
          </a:p>
        </p:txBody>
      </p:sp>
      <p:sp>
        <p:nvSpPr>
          <p:cNvPr id="10" name="Rectangle 9">
            <a:extLst>
              <a:ext uri="{FF2B5EF4-FFF2-40B4-BE49-F238E27FC236}">
                <a16:creationId xmlns:a16="http://schemas.microsoft.com/office/drawing/2014/main" id="{850C2EE1-AD0B-4FB2-B896-5CE267908AFA}"/>
              </a:ext>
            </a:extLst>
          </p:cNvPr>
          <p:cNvSpPr/>
          <p:nvPr/>
        </p:nvSpPr>
        <p:spPr>
          <a:xfrm>
            <a:off x="1014369" y="5450497"/>
            <a:ext cx="7848600" cy="138499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A0937C"/>
                </a:solidFill>
                <a:effectLst/>
                <a:uLnTx/>
                <a:uFillTx/>
                <a:latin typeface="Arial" charset="0"/>
                <a:ea typeface="+mn-ea"/>
                <a:cs typeface="+mn-cs"/>
              </a:rPr>
              <a:t>Click ‘Word Link Next to ARG Rehabilitation of Existing Property or Building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A0937C"/>
                </a:solidFill>
                <a:effectLst/>
                <a:uLnTx/>
                <a:uFillTx/>
                <a:latin typeface="Arial" charset="0"/>
                <a:ea typeface="+mn-ea"/>
                <a:cs typeface="+mn-cs"/>
              </a:rPr>
              <a:t> RFP’ </a:t>
            </a:r>
          </a:p>
        </p:txBody>
      </p:sp>
      <p:pic>
        <p:nvPicPr>
          <p:cNvPr id="2" name="Picture 1">
            <a:extLst>
              <a:ext uri="{FF2B5EF4-FFF2-40B4-BE49-F238E27FC236}">
                <a16:creationId xmlns:a16="http://schemas.microsoft.com/office/drawing/2014/main" id="{41C6F81D-FDB2-4333-BEDC-74459096BA1B}"/>
              </a:ext>
            </a:extLst>
          </p:cNvPr>
          <p:cNvPicPr>
            <a:picLocks noChangeAspect="1"/>
          </p:cNvPicPr>
          <p:nvPr/>
        </p:nvPicPr>
        <p:blipFill>
          <a:blip r:embed="rId3"/>
          <a:stretch>
            <a:fillRect/>
          </a:stretch>
        </p:blipFill>
        <p:spPr>
          <a:xfrm>
            <a:off x="1295400" y="1295400"/>
            <a:ext cx="7414446" cy="4021062"/>
          </a:xfrm>
          <a:prstGeom prst="rect">
            <a:avLst/>
          </a:prstGeom>
        </p:spPr>
      </p:pic>
    </p:spTree>
    <p:extLst>
      <p:ext uri="{BB962C8B-B14F-4D97-AF65-F5344CB8AC3E}">
        <p14:creationId xmlns:p14="http://schemas.microsoft.com/office/powerpoint/2010/main" val="4167296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D97784-B198-444B-91BF-082501EAFA2B}"/>
              </a:ext>
            </a:extLst>
          </p:cNvPr>
          <p:cNvPicPr>
            <a:picLocks noChangeAspect="1"/>
          </p:cNvPicPr>
          <p:nvPr/>
        </p:nvPicPr>
        <p:blipFill>
          <a:blip r:embed="rId3"/>
          <a:stretch>
            <a:fillRect/>
          </a:stretch>
        </p:blipFill>
        <p:spPr>
          <a:xfrm>
            <a:off x="1687236" y="1180415"/>
            <a:ext cx="6457950" cy="3619500"/>
          </a:xfrm>
          <a:prstGeom prst="rect">
            <a:avLst/>
          </a:prstGeom>
        </p:spPr>
      </p:pic>
      <p:sp>
        <p:nvSpPr>
          <p:cNvPr id="5" name="TextBox 4">
            <a:extLst>
              <a:ext uri="{FF2B5EF4-FFF2-40B4-BE49-F238E27FC236}">
                <a16:creationId xmlns:a16="http://schemas.microsoft.com/office/drawing/2014/main" id="{59BA66CA-4F19-4A14-B7AD-288F5519169A}"/>
              </a:ext>
            </a:extLst>
          </p:cNvPr>
          <p:cNvSpPr txBox="1"/>
          <p:nvPr/>
        </p:nvSpPr>
        <p:spPr>
          <a:xfrm>
            <a:off x="971550" y="472529"/>
            <a:ext cx="7848600" cy="70788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A0937C"/>
                </a:solidFill>
                <a:effectLst/>
                <a:uLnTx/>
                <a:uFillTx/>
                <a:latin typeface="Arial" charset="0"/>
                <a:ea typeface="+mn-ea"/>
                <a:cs typeface="+mn-cs"/>
              </a:rPr>
              <a:t>4. ARG Rehab RFP  </a:t>
            </a:r>
          </a:p>
        </p:txBody>
      </p:sp>
      <p:sp>
        <p:nvSpPr>
          <p:cNvPr id="10" name="Rectangle 9">
            <a:extLst>
              <a:ext uri="{FF2B5EF4-FFF2-40B4-BE49-F238E27FC236}">
                <a16:creationId xmlns:a16="http://schemas.microsoft.com/office/drawing/2014/main" id="{850C2EE1-AD0B-4FB2-B896-5CE267908AFA}"/>
              </a:ext>
            </a:extLst>
          </p:cNvPr>
          <p:cNvSpPr/>
          <p:nvPr/>
        </p:nvSpPr>
        <p:spPr>
          <a:xfrm>
            <a:off x="998814" y="4648200"/>
            <a:ext cx="7848600" cy="954107"/>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A0937C"/>
                </a:solidFill>
                <a:effectLst/>
                <a:uLnTx/>
                <a:uFillTx/>
                <a:latin typeface="Arial" charset="0"/>
                <a:ea typeface="+mn-ea"/>
                <a:cs typeface="+mn-cs"/>
              </a:rPr>
              <a:t>Click ‘Word Link Next to 5a ARG Rehab Project Budget Attachment’ </a:t>
            </a:r>
          </a:p>
        </p:txBody>
      </p:sp>
    </p:spTree>
    <p:extLst>
      <p:ext uri="{BB962C8B-B14F-4D97-AF65-F5344CB8AC3E}">
        <p14:creationId xmlns:p14="http://schemas.microsoft.com/office/powerpoint/2010/main" val="2259012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8762" y="1181101"/>
            <a:ext cx="6934200" cy="5067293"/>
          </a:xfrm>
        </p:spPr>
        <p:txBody>
          <a:bodyPr/>
          <a:lstStyle/>
          <a:p>
            <a:pPr marL="457200" indent="-457200">
              <a:buFont typeface="Wingdings" panose="05000000000000000000" pitchFamily="2" charset="2"/>
              <a:buChar char="v"/>
            </a:pPr>
            <a:endParaRPr lang="en-US" sz="2800" dirty="0">
              <a:solidFill>
                <a:srgbClr val="1E3C78"/>
              </a:solidFill>
              <a:latin typeface="+mn-lt"/>
            </a:endParaRPr>
          </a:p>
          <a:p>
            <a:pPr marL="457200" indent="-457200">
              <a:buFont typeface="Wingdings" panose="05000000000000000000" pitchFamily="2" charset="2"/>
              <a:buChar char="v"/>
            </a:pPr>
            <a:r>
              <a:rPr lang="en-US" sz="2800" dirty="0">
                <a:solidFill>
                  <a:srgbClr val="1E3C78"/>
                </a:solidFill>
                <a:latin typeface="+mn-lt"/>
              </a:rPr>
              <a:t>Funds must be requested in whole dollars only</a:t>
            </a:r>
          </a:p>
          <a:p>
            <a:pPr marL="457200" indent="-457200">
              <a:buFont typeface="Wingdings" panose="05000000000000000000" pitchFamily="2" charset="2"/>
              <a:buChar char="v"/>
            </a:pPr>
            <a:r>
              <a:rPr lang="en-US" sz="2800" dirty="0">
                <a:solidFill>
                  <a:srgbClr val="1E3C78"/>
                </a:solidFill>
                <a:latin typeface="+mn-lt"/>
              </a:rPr>
              <a:t>Budget line items are limited to those contained in the Budget Attachment 5a</a:t>
            </a:r>
          </a:p>
          <a:p>
            <a:pPr marL="457200" indent="-457200">
              <a:buFont typeface="Wingdings" panose="05000000000000000000" pitchFamily="2" charset="2"/>
              <a:buChar char="v"/>
            </a:pPr>
            <a:r>
              <a:rPr lang="en-US" sz="2800" dirty="0">
                <a:solidFill>
                  <a:srgbClr val="1E3C78"/>
                </a:solidFill>
                <a:latin typeface="+mn-lt"/>
              </a:rPr>
              <a:t>If no money is requested for a particular line item, enter $0 in the budget table and “N/A” in the corresponding narrative</a:t>
            </a:r>
          </a:p>
          <a:p>
            <a:endParaRPr lang="en-US" sz="800" dirty="0">
              <a:solidFill>
                <a:srgbClr val="1E3C78"/>
              </a:solidFill>
            </a:endParaRP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Requirements</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660418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71600" y="5094212"/>
            <a:ext cx="6934200" cy="1574360"/>
          </a:xfrm>
        </p:spPr>
        <p:txBody>
          <a:bodyPr/>
          <a:lstStyle/>
          <a:p>
            <a:pPr marL="457200" indent="-457200">
              <a:buFont typeface="Wingdings" panose="05000000000000000000" pitchFamily="2" charset="2"/>
              <a:buChar char="v"/>
            </a:pPr>
            <a:r>
              <a:rPr lang="en-US" sz="2400" dirty="0">
                <a:solidFill>
                  <a:srgbClr val="1E3C78"/>
                </a:solidFill>
                <a:latin typeface="+mn-lt"/>
              </a:rPr>
              <a:t>Applicants must enter their CBO name</a:t>
            </a:r>
          </a:p>
          <a:p>
            <a:pPr marL="457200" indent="-457200">
              <a:buFont typeface="Wingdings" panose="05000000000000000000" pitchFamily="2" charset="2"/>
              <a:buChar char="v"/>
            </a:pPr>
            <a:r>
              <a:rPr lang="en-US" sz="2400" dirty="0">
                <a:solidFill>
                  <a:srgbClr val="1E3C78"/>
                </a:solidFill>
                <a:latin typeface="+mn-lt"/>
              </a:rPr>
              <a:t>Dollars will automatically populate from each budget line item detail </a:t>
            </a:r>
          </a:p>
          <a:p>
            <a:endParaRPr lang="en-US" sz="800" dirty="0">
              <a:solidFill>
                <a:srgbClr val="1E3C78"/>
              </a:solidFill>
            </a:endParaRP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7" name="Picture 6">
            <a:extLst>
              <a:ext uri="{FF2B5EF4-FFF2-40B4-BE49-F238E27FC236}">
                <a16:creationId xmlns:a16="http://schemas.microsoft.com/office/drawing/2014/main" id="{AB9EB4AE-FD4A-44CD-97CC-D7AB5836030A}"/>
              </a:ext>
            </a:extLst>
          </p:cNvPr>
          <p:cNvPicPr>
            <a:picLocks noChangeAspect="1"/>
          </p:cNvPicPr>
          <p:nvPr/>
        </p:nvPicPr>
        <p:blipFill>
          <a:blip r:embed="rId3"/>
          <a:stretch>
            <a:fillRect/>
          </a:stretch>
        </p:blipFill>
        <p:spPr>
          <a:xfrm>
            <a:off x="1905000" y="1266684"/>
            <a:ext cx="5867400" cy="3865278"/>
          </a:xfrm>
          <a:prstGeom prst="rect">
            <a:avLst/>
          </a:prstGeom>
        </p:spPr>
      </p:pic>
    </p:spTree>
    <p:extLst>
      <p:ext uri="{BB962C8B-B14F-4D97-AF65-F5344CB8AC3E}">
        <p14:creationId xmlns:p14="http://schemas.microsoft.com/office/powerpoint/2010/main" val="435788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28762" y="4674034"/>
            <a:ext cx="7067550" cy="2031565"/>
          </a:xfrm>
        </p:spPr>
        <p:txBody>
          <a:bodyPr/>
          <a:lstStyle/>
          <a:p>
            <a:pPr marL="457200" indent="-457200">
              <a:buFont typeface="Wingdings" panose="05000000000000000000" pitchFamily="2" charset="2"/>
              <a:buChar char="v"/>
            </a:pPr>
            <a:r>
              <a:rPr lang="en-US" sz="2000" dirty="0">
                <a:solidFill>
                  <a:srgbClr val="1E3C78"/>
                </a:solidFill>
                <a:latin typeface="+mn-lt"/>
              </a:rPr>
              <a:t>List the classification/title, percentage of time, salary/hourly rates, and the benefits (if applicable) for every CBO staff person that will be funded from the grant</a:t>
            </a:r>
          </a:p>
          <a:p>
            <a:endParaRPr lang="en-US" sz="800" dirty="0">
              <a:solidFill>
                <a:srgbClr val="1E3C78"/>
              </a:solidFill>
            </a:endParaRP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5" name="Picture 4">
            <a:extLst>
              <a:ext uri="{FF2B5EF4-FFF2-40B4-BE49-F238E27FC236}">
                <a16:creationId xmlns:a16="http://schemas.microsoft.com/office/drawing/2014/main" id="{B7D7ED0E-9DC3-4D6B-8925-E67BBCBE5B6D}"/>
              </a:ext>
            </a:extLst>
          </p:cNvPr>
          <p:cNvPicPr>
            <a:picLocks noChangeAspect="1"/>
          </p:cNvPicPr>
          <p:nvPr/>
        </p:nvPicPr>
        <p:blipFill>
          <a:blip r:embed="rId3"/>
          <a:stretch>
            <a:fillRect/>
          </a:stretch>
        </p:blipFill>
        <p:spPr>
          <a:xfrm>
            <a:off x="1447800" y="1299594"/>
            <a:ext cx="7234415" cy="3272402"/>
          </a:xfrm>
          <a:prstGeom prst="rect">
            <a:avLst/>
          </a:prstGeom>
        </p:spPr>
      </p:pic>
    </p:spTree>
    <p:extLst>
      <p:ext uri="{BB962C8B-B14F-4D97-AF65-F5344CB8AC3E}">
        <p14:creationId xmlns:p14="http://schemas.microsoft.com/office/powerpoint/2010/main" val="20580656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495424" y="4131114"/>
            <a:ext cx="7038975" cy="2041085"/>
          </a:xfrm>
        </p:spPr>
        <p:txBody>
          <a:bodyPr/>
          <a:lstStyle/>
          <a:p>
            <a:pPr marL="457200" indent="-457200">
              <a:buFont typeface="Wingdings" panose="05000000000000000000" pitchFamily="2" charset="2"/>
              <a:buChar char="v"/>
            </a:pPr>
            <a:r>
              <a:rPr lang="en-US" sz="2000" dirty="0">
                <a:solidFill>
                  <a:srgbClr val="1E3C78"/>
                </a:solidFill>
                <a:latin typeface="+mn-lt"/>
              </a:rPr>
              <a:t>List all individuals or businesses hired as the “general contractor” with whom the grantee will subcontract to perform part or all of the obligations of the BSCC Grant Agreement </a:t>
            </a:r>
          </a:p>
          <a:p>
            <a:pPr marL="457200" indent="-457200">
              <a:buFont typeface="Wingdings" panose="05000000000000000000" pitchFamily="2" charset="2"/>
              <a:buChar char="v"/>
            </a:pPr>
            <a:r>
              <a:rPr lang="en-US" sz="2000" dirty="0">
                <a:solidFill>
                  <a:srgbClr val="1E3C78"/>
                </a:solidFill>
                <a:latin typeface="+mn-lt"/>
              </a:rPr>
              <a:t>Include other subcontractors as needed for the project</a:t>
            </a:r>
            <a:endParaRPr lang="en-US" sz="800" dirty="0">
              <a:solidFill>
                <a:srgbClr val="1E3C78"/>
              </a:solidFill>
            </a:endParaRP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5" name="Picture 4">
            <a:extLst>
              <a:ext uri="{FF2B5EF4-FFF2-40B4-BE49-F238E27FC236}">
                <a16:creationId xmlns:a16="http://schemas.microsoft.com/office/drawing/2014/main" id="{5CBC0C32-E9BC-4B23-8450-D00B38DD5A1A}"/>
              </a:ext>
            </a:extLst>
          </p:cNvPr>
          <p:cNvPicPr>
            <a:picLocks noChangeAspect="1"/>
          </p:cNvPicPr>
          <p:nvPr/>
        </p:nvPicPr>
        <p:blipFill>
          <a:blip r:embed="rId3"/>
          <a:stretch>
            <a:fillRect/>
          </a:stretch>
        </p:blipFill>
        <p:spPr>
          <a:xfrm>
            <a:off x="1295400" y="1386516"/>
            <a:ext cx="7543800" cy="2501081"/>
          </a:xfrm>
          <a:prstGeom prst="rect">
            <a:avLst/>
          </a:prstGeom>
        </p:spPr>
      </p:pic>
    </p:spTree>
    <p:extLst>
      <p:ext uri="{BB962C8B-B14F-4D97-AF65-F5344CB8AC3E}">
        <p14:creationId xmlns:p14="http://schemas.microsoft.com/office/powerpoint/2010/main" val="3572659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97816" y="3962400"/>
            <a:ext cx="7088983" cy="2514600"/>
          </a:xfrm>
        </p:spPr>
        <p:txBody>
          <a:bodyPr/>
          <a:lstStyle/>
          <a:p>
            <a:pPr marL="457200" indent="-457200">
              <a:buFont typeface="Wingdings" panose="05000000000000000000" pitchFamily="2" charset="2"/>
              <a:buChar char="v"/>
            </a:pPr>
            <a:r>
              <a:rPr lang="en-US" sz="1800" dirty="0">
                <a:solidFill>
                  <a:srgbClr val="1E3C78"/>
                </a:solidFill>
                <a:latin typeface="+mn-lt"/>
              </a:rPr>
              <a:t>Include outline specifications (equipment, and furnishings); floor plans (to scale with dimensions, room designation, references, wall types, and ratings); building sections (heights and dimensions); interior elevations: and preliminary structural, mechanical and electrical drawings</a:t>
            </a:r>
            <a:endParaRPr lang="en-US" sz="800" dirty="0">
              <a:solidFill>
                <a:srgbClr val="1E3C78"/>
              </a:solidFill>
            </a:endParaRP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5" name="Picture 4">
            <a:extLst>
              <a:ext uri="{FF2B5EF4-FFF2-40B4-BE49-F238E27FC236}">
                <a16:creationId xmlns:a16="http://schemas.microsoft.com/office/drawing/2014/main" id="{4F6C66FC-596B-4FCE-989A-17DC1CCEF380}"/>
              </a:ext>
            </a:extLst>
          </p:cNvPr>
          <p:cNvPicPr>
            <a:picLocks noChangeAspect="1"/>
          </p:cNvPicPr>
          <p:nvPr/>
        </p:nvPicPr>
        <p:blipFill>
          <a:blip r:embed="rId3"/>
          <a:stretch>
            <a:fillRect/>
          </a:stretch>
        </p:blipFill>
        <p:spPr>
          <a:xfrm>
            <a:off x="1524000" y="1323984"/>
            <a:ext cx="7421446" cy="2438380"/>
          </a:xfrm>
          <a:prstGeom prst="rect">
            <a:avLst/>
          </a:prstGeom>
        </p:spPr>
      </p:pic>
    </p:spTree>
    <p:extLst>
      <p:ext uri="{BB962C8B-B14F-4D97-AF65-F5344CB8AC3E}">
        <p14:creationId xmlns:p14="http://schemas.microsoft.com/office/powerpoint/2010/main" val="34185873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371600" y="4114800"/>
            <a:ext cx="7181656" cy="2584010"/>
          </a:xfrm>
        </p:spPr>
        <p:txBody>
          <a:bodyPr/>
          <a:lstStyle/>
          <a:p>
            <a:pPr marL="457200" indent="-457200">
              <a:buFont typeface="Wingdings" panose="05000000000000000000" pitchFamily="2" charset="2"/>
              <a:buChar char="v"/>
            </a:pPr>
            <a:r>
              <a:rPr lang="en-US" sz="2400" dirty="0">
                <a:solidFill>
                  <a:srgbClr val="1E3C78"/>
                </a:solidFill>
                <a:latin typeface="+mn-lt"/>
              </a:rPr>
              <a:t>Refer to RFP, page 4, for a list of Eligible Costs</a:t>
            </a:r>
          </a:p>
          <a:p>
            <a:endParaRPr lang="en-US" sz="2400" dirty="0">
              <a:solidFill>
                <a:srgbClr val="1E3C78"/>
              </a:solidFill>
              <a:latin typeface="+mn-lt"/>
            </a:endParaRPr>
          </a:p>
          <a:p>
            <a:endParaRPr lang="en-US" sz="800" dirty="0">
              <a:solidFill>
                <a:srgbClr val="1E3C78"/>
              </a:solidFill>
            </a:endParaRP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5" name="Picture 4">
            <a:extLst>
              <a:ext uri="{FF2B5EF4-FFF2-40B4-BE49-F238E27FC236}">
                <a16:creationId xmlns:a16="http://schemas.microsoft.com/office/drawing/2014/main" id="{4658024C-8DB6-4D28-BD68-C290EFECD211}"/>
              </a:ext>
            </a:extLst>
          </p:cNvPr>
          <p:cNvPicPr>
            <a:picLocks noChangeAspect="1"/>
          </p:cNvPicPr>
          <p:nvPr/>
        </p:nvPicPr>
        <p:blipFill>
          <a:blip r:embed="rId3"/>
          <a:stretch>
            <a:fillRect/>
          </a:stretch>
        </p:blipFill>
        <p:spPr>
          <a:xfrm>
            <a:off x="1371600" y="1447801"/>
            <a:ext cx="7391400" cy="2220734"/>
          </a:xfrm>
          <a:prstGeom prst="rect">
            <a:avLst/>
          </a:prstGeom>
        </p:spPr>
      </p:pic>
    </p:spTree>
    <p:extLst>
      <p:ext uri="{BB962C8B-B14F-4D97-AF65-F5344CB8AC3E}">
        <p14:creationId xmlns:p14="http://schemas.microsoft.com/office/powerpoint/2010/main" val="1103709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2400" y="409453"/>
            <a:ext cx="8229600" cy="42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
        <p:nvSpPr>
          <p:cNvPr id="5" name="Content Placeholder 2">
            <a:extLst>
              <a:ext uri="{FF2B5EF4-FFF2-40B4-BE49-F238E27FC236}">
                <a16:creationId xmlns:a16="http://schemas.microsoft.com/office/drawing/2014/main" id="{D5B3AE9A-1A1F-4D58-AF5B-E2D075362BD7}"/>
              </a:ext>
            </a:extLst>
          </p:cNvPr>
          <p:cNvSpPr>
            <a:spLocks noGrp="1"/>
          </p:cNvSpPr>
          <p:nvPr>
            <p:ph idx="4294967295"/>
          </p:nvPr>
        </p:nvSpPr>
        <p:spPr>
          <a:xfrm>
            <a:off x="304800" y="1219200"/>
            <a:ext cx="8120069" cy="5135563"/>
          </a:xfrm>
        </p:spPr>
        <p:txBody>
          <a:bodyPr/>
          <a:lstStyle/>
          <a:p>
            <a:pPr marL="508000" lvl="0" indent="-508000">
              <a:buClrTx/>
              <a:buSzTx/>
              <a:buNone/>
            </a:pPr>
            <a:r>
              <a:rPr lang="en-US" altLang="en-US" sz="3200" dirty="0">
                <a:solidFill>
                  <a:srgbClr val="262699"/>
                </a:solidFill>
                <a:latin typeface="Tahoma"/>
                <a:ea typeface="ＭＳ Ｐゴシック"/>
                <a:cs typeface="Times New Roman" panose="02020603050405020304" pitchFamily="18" charset="0"/>
              </a:rPr>
              <a:t>  </a:t>
            </a:r>
            <a:r>
              <a:rPr lang="en-US" altLang="en-US" sz="800" dirty="0">
                <a:solidFill>
                  <a:srgbClr val="262699"/>
                </a:solidFill>
                <a:latin typeface="Tahoma"/>
                <a:ea typeface="ＭＳ Ｐゴシック"/>
                <a:cs typeface="Times New Roman" panose="02020603050405020304" pitchFamily="18" charset="0"/>
              </a:rPr>
              <a:t>   </a:t>
            </a:r>
            <a:r>
              <a:rPr lang="en-US" altLang="en-US" sz="3200" dirty="0">
                <a:solidFill>
                  <a:srgbClr val="262699"/>
                </a:solidFill>
                <a:latin typeface="Tahoma"/>
                <a:ea typeface="ＭＳ Ｐゴシック"/>
                <a:cs typeface="Times New Roman" panose="02020603050405020304" pitchFamily="18" charset="0"/>
              </a:rPr>
              <a:t>        </a:t>
            </a:r>
            <a:r>
              <a:rPr lang="en-US" altLang="en-US" sz="3200" dirty="0">
                <a:solidFill>
                  <a:srgbClr val="1E3C78"/>
                </a:solidFill>
                <a:latin typeface="Tahoma"/>
                <a:ea typeface="ＭＳ Ｐゴシック"/>
                <a:cs typeface="Times New Roman" panose="02020603050405020304" pitchFamily="18" charset="0"/>
              </a:rPr>
              <a:t>About the BSCC…                         </a:t>
            </a:r>
          </a:p>
          <a:p>
            <a:pPr marL="508000" lvl="0" indent="-508000">
              <a:buClrTx/>
              <a:buSzTx/>
              <a:buNone/>
            </a:pPr>
            <a:endParaRPr lang="en-US" altLang="en-US" sz="1000" dirty="0">
              <a:solidFill>
                <a:srgbClr val="193A6D"/>
              </a:solidFill>
              <a:latin typeface="Tahoma"/>
              <a:ea typeface="ＭＳ Ｐゴシック"/>
              <a:cs typeface="Times New Roman" panose="02020603050405020304" pitchFamily="18" charset="0"/>
            </a:endParaRPr>
          </a:p>
          <a:p>
            <a:pPr marL="508000" lvl="0" indent="-508000">
              <a:buClrTx/>
              <a:buSzTx/>
              <a:buNone/>
            </a:pPr>
            <a:endParaRPr lang="en-US" altLang="en-US" sz="1000" dirty="0">
              <a:solidFill>
                <a:srgbClr val="193A6D"/>
              </a:solidFill>
              <a:latin typeface="Tahoma"/>
              <a:ea typeface="ＭＳ Ｐゴシック"/>
              <a:cs typeface="Times New Roman" panose="02020603050405020304" pitchFamily="18" charset="0"/>
            </a:endParaRPr>
          </a:p>
          <a:p>
            <a:pPr marL="914400" lvl="1" indent="-457200">
              <a:buClrTx/>
              <a:buSzPct val="90000"/>
              <a:buFont typeface="+mj-lt"/>
              <a:buAutoNum type="arabicPeriod"/>
            </a:pPr>
            <a:r>
              <a:rPr lang="en-US" altLang="en-US" sz="2200" dirty="0">
                <a:solidFill>
                  <a:srgbClr val="193A6D"/>
                </a:solidFill>
                <a:latin typeface="Tahoma"/>
                <a:ea typeface="ＭＳ Ｐゴシック"/>
                <a:cs typeface="Times New Roman" panose="02020603050405020304" pitchFamily="18" charset="0"/>
              </a:rPr>
              <a:t>Reports directly to the Governor's Office</a:t>
            </a:r>
          </a:p>
          <a:p>
            <a:pPr marL="457200" lvl="1" indent="0">
              <a:buClrTx/>
              <a:buSzPct val="90000"/>
              <a:buNone/>
            </a:pPr>
            <a:endParaRPr lang="en-US" altLang="en-US" sz="1100" dirty="0">
              <a:solidFill>
                <a:srgbClr val="193A6D"/>
              </a:solidFill>
              <a:latin typeface="Tahoma"/>
              <a:ea typeface="ＭＳ Ｐゴシック"/>
              <a:cs typeface="Times New Roman" panose="02020603050405020304" pitchFamily="18" charset="0"/>
            </a:endParaRPr>
          </a:p>
          <a:p>
            <a:pPr marL="914400" lvl="1" indent="-457200">
              <a:buClrTx/>
              <a:buSzPct val="90000"/>
              <a:buFont typeface="+mj-lt"/>
              <a:buAutoNum type="arabicPeriod" startAt="2"/>
            </a:pPr>
            <a:r>
              <a:rPr lang="en-US" altLang="en-US" sz="2200" dirty="0">
                <a:solidFill>
                  <a:srgbClr val="193A6D"/>
                </a:solidFill>
                <a:latin typeface="Tahoma"/>
                <a:ea typeface="ＭＳ Ｐゴシック"/>
                <a:cs typeface="Times New Roman" panose="02020603050405020304" pitchFamily="18" charset="0"/>
              </a:rPr>
              <a:t>Organized under a Governor appointed Board made up of 13 members</a:t>
            </a:r>
          </a:p>
          <a:p>
            <a:pPr marL="457200" lvl="1" indent="0">
              <a:buClrTx/>
              <a:buSzPct val="90000"/>
              <a:buNone/>
            </a:pPr>
            <a:endParaRPr lang="en-US" altLang="en-US" sz="1100" dirty="0">
              <a:solidFill>
                <a:srgbClr val="193A6D"/>
              </a:solidFill>
              <a:latin typeface="Tahoma"/>
              <a:ea typeface="ＭＳ Ｐゴシック"/>
              <a:cs typeface="Times New Roman" panose="02020603050405020304" pitchFamily="18" charset="0"/>
            </a:endParaRPr>
          </a:p>
          <a:p>
            <a:pPr marL="914400" lvl="1" indent="-457200">
              <a:buClrTx/>
              <a:buSzPct val="90000"/>
              <a:buFont typeface="+mj-lt"/>
              <a:buAutoNum type="arabicPeriod" startAt="3"/>
            </a:pPr>
            <a:r>
              <a:rPr lang="en-US" altLang="en-US" sz="2200" dirty="0">
                <a:solidFill>
                  <a:srgbClr val="193A6D"/>
                </a:solidFill>
                <a:latin typeface="Arial" panose="020B0604020202020204" pitchFamily="34" charset="0"/>
                <a:ea typeface="ＭＳ Ｐゴシック"/>
                <a:cs typeface="Arial" panose="020B0604020202020204" pitchFamily="34" charset="0"/>
              </a:rPr>
              <a:t>Responsibilities include providing statewide leadership, coordination, and technical assistance to promote effective state and local efforts and partnerships in California’s adult and juvenile criminal justice system, including providing technical assistance and coordination to local governments related to public safety</a:t>
            </a:r>
          </a:p>
          <a:p>
            <a:pPr marL="0" indent="0">
              <a:buNone/>
            </a:pPr>
            <a:endParaRPr lang="en-US" sz="2800" dirty="0">
              <a:solidFill>
                <a:srgbClr val="1E3C78"/>
              </a:solidFill>
              <a:latin typeface="Arial" panose="020B0604020202020204" pitchFamily="34" charset="0"/>
              <a:cs typeface="Arial" panose="020B0604020202020204" pitchFamily="34" charset="0"/>
            </a:endParaRPr>
          </a:p>
        </p:txBody>
      </p:sp>
      <p:pic>
        <p:nvPicPr>
          <p:cNvPr id="6" name="Picture 2" descr="http://www6.sfgov.org/ftp/css/main_pages/government_image3_284w198h.jpg">
            <a:extLst>
              <a:ext uri="{FF2B5EF4-FFF2-40B4-BE49-F238E27FC236}">
                <a16:creationId xmlns:a16="http://schemas.microsoft.com/office/drawing/2014/main" id="{65E59E7D-5752-4581-B6FE-338EDFDA2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03237"/>
            <a:ext cx="1795469"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51769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601390" y="4384833"/>
            <a:ext cx="6780610" cy="2203321"/>
          </a:xfrm>
        </p:spPr>
        <p:txBody>
          <a:bodyPr/>
          <a:lstStyle/>
          <a:p>
            <a:pPr marL="457200" indent="-457200">
              <a:buFont typeface="Wingdings" panose="05000000000000000000" pitchFamily="2" charset="2"/>
              <a:buChar char="v"/>
            </a:pPr>
            <a:r>
              <a:rPr lang="en-US" sz="2000" dirty="0">
                <a:solidFill>
                  <a:srgbClr val="1E3C78"/>
                </a:solidFill>
                <a:latin typeface="+mn-lt"/>
              </a:rPr>
              <a:t>Itemize all costs associated with travel for one trip to Sacramento for grantee orientation</a:t>
            </a:r>
          </a:p>
          <a:p>
            <a:pPr marL="457200" indent="-457200">
              <a:buFont typeface="Wingdings" panose="05000000000000000000" pitchFamily="2" charset="2"/>
              <a:buChar char="v"/>
            </a:pPr>
            <a:r>
              <a:rPr lang="en-US" sz="2000" dirty="0">
                <a:solidFill>
                  <a:srgbClr val="1E3C78"/>
                </a:solidFill>
                <a:latin typeface="+mn-lt"/>
              </a:rPr>
              <a:t>Cost should include travel and per diem for Project Director, day-to-day contact person, and fiscal manager</a:t>
            </a:r>
            <a:endParaRPr lang="en-US" sz="800" dirty="0">
              <a:solidFill>
                <a:srgbClr val="1E3C78"/>
              </a:solidFill>
            </a:endParaRP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5" name="Picture 4">
            <a:extLst>
              <a:ext uri="{FF2B5EF4-FFF2-40B4-BE49-F238E27FC236}">
                <a16:creationId xmlns:a16="http://schemas.microsoft.com/office/drawing/2014/main" id="{741DC795-5FE8-479F-8275-ECBB17D9E8ED}"/>
              </a:ext>
            </a:extLst>
          </p:cNvPr>
          <p:cNvPicPr>
            <a:picLocks noChangeAspect="1"/>
          </p:cNvPicPr>
          <p:nvPr/>
        </p:nvPicPr>
        <p:blipFill>
          <a:blip r:embed="rId3"/>
          <a:stretch>
            <a:fillRect/>
          </a:stretch>
        </p:blipFill>
        <p:spPr>
          <a:xfrm>
            <a:off x="1432160" y="1384073"/>
            <a:ext cx="7119069" cy="2981709"/>
          </a:xfrm>
          <a:prstGeom prst="rect">
            <a:avLst/>
          </a:prstGeom>
        </p:spPr>
      </p:pic>
    </p:spTree>
    <p:extLst>
      <p:ext uri="{BB962C8B-B14F-4D97-AF65-F5344CB8AC3E}">
        <p14:creationId xmlns:p14="http://schemas.microsoft.com/office/powerpoint/2010/main" val="4230770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727685"/>
            <a:ext cx="8686800" cy="6054115"/>
          </a:xfrm>
        </p:spPr>
        <p:txBody>
          <a:bodyPr/>
          <a:lstStyle/>
          <a:p>
            <a:pPr marL="0" indent="0" algn="ctr">
              <a:buNone/>
            </a:pPr>
            <a:r>
              <a:rPr lang="en-US" sz="2000" b="1" dirty="0">
                <a:solidFill>
                  <a:srgbClr val="1E3C78"/>
                </a:solidFill>
                <a:cs typeface="Arial" panose="020B0604020202020204" pitchFamily="34" charset="0"/>
              </a:rPr>
              <a:t> </a:t>
            </a:r>
            <a:r>
              <a:rPr lang="en-US" b="1" dirty="0">
                <a:solidFill>
                  <a:srgbClr val="1E3C78"/>
                </a:solidFill>
                <a:cs typeface="Arial" panose="020B0604020202020204" pitchFamily="34" charset="0"/>
              </a:rPr>
              <a:t>5b Budget Description (pgs. 23-26)</a:t>
            </a:r>
            <a:endParaRPr lang="en-US" sz="2000" b="1" dirty="0">
              <a:solidFill>
                <a:srgbClr val="1E3C78"/>
              </a:solidFill>
              <a:cs typeface="Arial" panose="020B0604020202020204" pitchFamily="34" charset="0"/>
            </a:endParaRPr>
          </a:p>
          <a:p>
            <a:pPr>
              <a:buFont typeface="Arial" panose="020B0604020202020204" pitchFamily="34" charset="0"/>
              <a:buChar char="•"/>
            </a:pPr>
            <a:r>
              <a:rPr lang="en-US" sz="2200" dirty="0">
                <a:solidFill>
                  <a:srgbClr val="1E3C78"/>
                </a:solidFill>
                <a:cs typeface="Arial" panose="020B0604020202020204" pitchFamily="34" charset="0"/>
              </a:rPr>
              <a:t>Purpose is to support the amounts requested in the in the 5a Budget Table Attachment (Excel Doc.) and further respond to the Budget rating factors</a:t>
            </a:r>
          </a:p>
          <a:p>
            <a:pPr marL="0" indent="0">
              <a:buNone/>
            </a:pPr>
            <a:endParaRPr lang="en-US" sz="800" dirty="0">
              <a:solidFill>
                <a:srgbClr val="1E3C78"/>
              </a:solidFill>
              <a:cs typeface="Arial" panose="020B0604020202020204" pitchFamily="34" charset="0"/>
            </a:endParaRPr>
          </a:p>
          <a:p>
            <a:pPr>
              <a:buFont typeface="Arial" panose="020B0604020202020204" pitchFamily="34" charset="0"/>
              <a:buChar char="•"/>
            </a:pPr>
            <a:r>
              <a:rPr lang="en-US" sz="2200" dirty="0">
                <a:solidFill>
                  <a:srgbClr val="1E3C78"/>
                </a:solidFill>
                <a:cs typeface="Arial" panose="020B0604020202020204" pitchFamily="34" charset="0"/>
              </a:rPr>
              <a:t>Submitted in Arial 12-point font with one-inch margins on all four sides, double-spaced</a:t>
            </a:r>
          </a:p>
          <a:p>
            <a:pPr marL="0" indent="0">
              <a:buNone/>
            </a:pPr>
            <a:endParaRPr lang="en-US" sz="800" dirty="0">
              <a:solidFill>
                <a:srgbClr val="1E3C78"/>
              </a:solidFill>
              <a:cs typeface="Arial" panose="020B0604020202020204" pitchFamily="34" charset="0"/>
            </a:endParaRPr>
          </a:p>
          <a:p>
            <a:pPr>
              <a:buFont typeface="Arial" panose="020B0604020202020204" pitchFamily="34" charset="0"/>
              <a:buChar char="•"/>
            </a:pPr>
            <a:r>
              <a:rPr lang="en-US" sz="2200" dirty="0">
                <a:solidFill>
                  <a:srgbClr val="1E3C78"/>
                </a:solidFill>
                <a:cs typeface="Arial" panose="020B0604020202020204" pitchFamily="34" charset="0"/>
              </a:rPr>
              <a:t>Cannot </a:t>
            </a:r>
            <a:r>
              <a:rPr lang="en-US" sz="2200" u="sng" dirty="0">
                <a:solidFill>
                  <a:srgbClr val="1E3C78"/>
                </a:solidFill>
                <a:cs typeface="Arial" panose="020B0604020202020204" pitchFamily="34" charset="0"/>
              </a:rPr>
              <a:t>exceed 5 pages </a:t>
            </a:r>
            <a:r>
              <a:rPr lang="en-US" sz="2200" dirty="0">
                <a:solidFill>
                  <a:srgbClr val="1E3C78"/>
                </a:solidFill>
                <a:cs typeface="Arial" panose="020B0604020202020204" pitchFamily="34" charset="0"/>
              </a:rPr>
              <a:t>in length</a:t>
            </a:r>
          </a:p>
          <a:p>
            <a:pPr marL="0" indent="0">
              <a:buNone/>
            </a:pPr>
            <a:endParaRPr lang="en-US" sz="800" dirty="0">
              <a:solidFill>
                <a:srgbClr val="1E3C78"/>
              </a:solidFill>
              <a:cs typeface="Arial" panose="020B0604020202020204" pitchFamily="34" charset="0"/>
            </a:endParaRPr>
          </a:p>
          <a:p>
            <a:pPr>
              <a:buFont typeface="Arial" panose="020B0604020202020204" pitchFamily="34" charset="0"/>
              <a:buChar char="•"/>
            </a:pPr>
            <a:r>
              <a:rPr lang="en-US" sz="2200" dirty="0">
                <a:solidFill>
                  <a:srgbClr val="1E3C78"/>
                </a:solidFill>
                <a:cs typeface="Arial" panose="020B0604020202020204" pitchFamily="34" charset="0"/>
              </a:rPr>
              <a:t>Use the template provided</a:t>
            </a:r>
          </a:p>
          <a:p>
            <a:pPr marL="0" indent="0">
              <a:buNone/>
            </a:pPr>
            <a:endParaRPr lang="en-US" sz="800" dirty="0">
              <a:solidFill>
                <a:srgbClr val="1E3C78"/>
              </a:solidFill>
              <a:cs typeface="Arial" panose="020B0604020202020204" pitchFamily="34" charset="0"/>
            </a:endParaRPr>
          </a:p>
          <a:p>
            <a:pPr>
              <a:buFont typeface="Arial" panose="020B0604020202020204" pitchFamily="34" charset="0"/>
              <a:buChar char="•"/>
            </a:pPr>
            <a:r>
              <a:rPr lang="en-US" sz="2200" dirty="0">
                <a:solidFill>
                  <a:srgbClr val="1E3C78"/>
                </a:solidFill>
                <a:cs typeface="Arial" panose="020B0604020202020204" pitchFamily="34" charset="0"/>
              </a:rPr>
              <a:t>Provide the information for each line item with narrative to explain how the requested grant funds, cash match and any additional funds contributing to the project will be used to achieve project goals </a:t>
            </a:r>
          </a:p>
          <a:p>
            <a:pPr marL="0" indent="0">
              <a:buNone/>
            </a:pPr>
            <a:endParaRPr lang="en-US" sz="800" dirty="0">
              <a:solidFill>
                <a:srgbClr val="1E3C78"/>
              </a:solidFill>
              <a:cs typeface="Arial" panose="020B0604020202020204" pitchFamily="34" charset="0"/>
            </a:endParaRPr>
          </a:p>
          <a:p>
            <a:pPr>
              <a:buFont typeface="Arial" panose="020B0604020202020204" pitchFamily="34" charset="0"/>
              <a:buChar char="•"/>
            </a:pPr>
            <a:r>
              <a:rPr lang="en-US" sz="2200" dirty="0">
                <a:solidFill>
                  <a:srgbClr val="1E3C78"/>
                </a:solidFill>
                <a:cs typeface="Arial" panose="020B0604020202020204" pitchFamily="34" charset="0"/>
              </a:rPr>
              <a:t>Numbers entered in the template below </a:t>
            </a:r>
            <a:r>
              <a:rPr lang="en-US" sz="2200" b="1" u="sng" dirty="0">
                <a:solidFill>
                  <a:srgbClr val="1E3C78"/>
                </a:solidFill>
                <a:cs typeface="Arial" panose="020B0604020202020204" pitchFamily="34" charset="0"/>
              </a:rPr>
              <a:t>must</a:t>
            </a:r>
            <a:r>
              <a:rPr lang="en-US" sz="2200" b="1" dirty="0">
                <a:solidFill>
                  <a:srgbClr val="1E3C78"/>
                </a:solidFill>
                <a:cs typeface="Arial" panose="020B0604020202020204" pitchFamily="34" charset="0"/>
              </a:rPr>
              <a:t> </a:t>
            </a:r>
            <a:r>
              <a:rPr lang="en-US" sz="2200" dirty="0">
                <a:solidFill>
                  <a:srgbClr val="1E3C78"/>
                </a:solidFill>
                <a:cs typeface="Arial" panose="020B0604020202020204" pitchFamily="34" charset="0"/>
              </a:rPr>
              <a:t>match those populated in the Budget Table (5a).</a:t>
            </a:r>
          </a:p>
          <a:p>
            <a:pPr marL="0" indent="0">
              <a:buNone/>
            </a:pPr>
            <a:r>
              <a:rPr lang="en-US" sz="2000" b="1" dirty="0">
                <a:solidFill>
                  <a:srgbClr val="1E3C78"/>
                </a:solidFill>
                <a:cs typeface="Arial" panose="020B0604020202020204" pitchFamily="34" charset="0"/>
              </a:rPr>
              <a:t> </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189480703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562100" y="1362075"/>
            <a:ext cx="6934200" cy="4876800"/>
          </a:xfrm>
        </p:spPr>
        <p:txBody>
          <a:bodyPr/>
          <a:lstStyle/>
          <a:p>
            <a:pPr marL="457200" indent="-457200">
              <a:buFont typeface="Wingdings" panose="05000000000000000000" pitchFamily="2" charset="2"/>
              <a:buChar char="v"/>
            </a:pPr>
            <a:endParaRPr lang="en-US" sz="800" dirty="0">
              <a:solidFill>
                <a:srgbClr val="1E3C78"/>
              </a:solidFill>
            </a:endParaRPr>
          </a:p>
          <a:p>
            <a:pPr marL="457200" indent="-457200">
              <a:buFont typeface="Wingdings" panose="05000000000000000000" pitchFamily="2" charset="2"/>
              <a:buChar char="v"/>
            </a:pPr>
            <a:endParaRPr lang="en-US" sz="800" dirty="0">
              <a:solidFill>
                <a:srgbClr val="1E3C78"/>
              </a:solidFill>
            </a:endParaRPr>
          </a:p>
          <a:p>
            <a:endParaRPr lang="en-US" dirty="0">
              <a:solidFill>
                <a:srgbClr val="1E3C78"/>
              </a:solidFill>
            </a:endParaRPr>
          </a:p>
          <a:p>
            <a:r>
              <a:rPr lang="en-US" sz="2800" dirty="0"/>
              <a:t>                         </a:t>
            </a:r>
          </a:p>
        </p:txBody>
      </p:sp>
      <p:sp>
        <p:nvSpPr>
          <p:cNvPr id="3" name="Title 3">
            <a:extLst>
              <a:ext uri="{FF2B5EF4-FFF2-40B4-BE49-F238E27FC236}">
                <a16:creationId xmlns:a16="http://schemas.microsoft.com/office/drawing/2014/main" id="{6605A58C-50DA-411E-BD04-9FA9D66572EA}"/>
              </a:ext>
            </a:extLst>
          </p:cNvPr>
          <p:cNvSpPr>
            <a:spLocks noGrp="1"/>
          </p:cNvSpPr>
          <p:nvPr>
            <p:ph type="title"/>
          </p:nvPr>
        </p:nvSpPr>
        <p:spPr>
          <a:xfrm>
            <a:off x="457200" y="304800"/>
            <a:ext cx="8229600" cy="838200"/>
          </a:xfrm>
        </p:spPr>
        <p:txBody>
          <a:bodyPr/>
          <a:lstStyle/>
          <a:p>
            <a:r>
              <a:rPr lang="en-US" sz="4000" b="1" dirty="0">
                <a:latin typeface="+mj-lt"/>
              </a:rPr>
              <a:t>Using The Budget Tables </a:t>
            </a:r>
          </a:p>
        </p:txBody>
      </p:sp>
      <p:cxnSp>
        <p:nvCxnSpPr>
          <p:cNvPr id="4" name="Straight Connector 3">
            <a:extLst>
              <a:ext uri="{FF2B5EF4-FFF2-40B4-BE49-F238E27FC236}">
                <a16:creationId xmlns:a16="http://schemas.microsoft.com/office/drawing/2014/main" id="{21E67F0B-0870-4937-9EA4-3497A96F16A3}"/>
              </a:ext>
            </a:extLst>
          </p:cNvPr>
          <p:cNvCxnSpPr/>
          <p:nvPr/>
        </p:nvCxnSpPr>
        <p:spPr bwMode="auto">
          <a:xfrm>
            <a:off x="3124200" y="1162050"/>
            <a:ext cx="3429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Text Placeholder 5">
            <a:extLst>
              <a:ext uri="{FF2B5EF4-FFF2-40B4-BE49-F238E27FC236}">
                <a16:creationId xmlns:a16="http://schemas.microsoft.com/office/drawing/2014/main" id="{177D0941-FC49-4138-98A8-BC800218D3CC}"/>
              </a:ext>
            </a:extLst>
          </p:cNvPr>
          <p:cNvSpPr txBox="1">
            <a:spLocks/>
          </p:cNvSpPr>
          <p:nvPr/>
        </p:nvSpPr>
        <p:spPr bwMode="auto">
          <a:xfrm>
            <a:off x="1428750" y="4796298"/>
            <a:ext cx="7067550" cy="203156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accent1"/>
              </a:buClr>
              <a:buSzPct val="110000"/>
              <a:buFontTx/>
              <a:buNone/>
              <a:defRPr sz="1400">
                <a:solidFill>
                  <a:srgbClr val="264D9A"/>
                </a:solidFill>
                <a:latin typeface="Arial Rounded MT Bold" pitchFamily="34" charset="0"/>
                <a:ea typeface="+mn-ea"/>
                <a:cs typeface="+mn-cs"/>
              </a:defRPr>
            </a:lvl1pPr>
            <a:lvl2pPr marL="457200" indent="0" algn="l" rtl="0" eaLnBrk="0" fontAlgn="base" hangingPunct="0">
              <a:spcBef>
                <a:spcPct val="20000"/>
              </a:spcBef>
              <a:spcAft>
                <a:spcPct val="0"/>
              </a:spcAft>
              <a:buClr>
                <a:schemeClr val="hlink"/>
              </a:buClr>
              <a:buSzPct val="90000"/>
              <a:buFontTx/>
              <a:buNone/>
              <a:defRPr sz="1200">
                <a:solidFill>
                  <a:srgbClr val="264D9A"/>
                </a:solidFill>
                <a:latin typeface="Arial Rounded MT Bold" pitchFamily="34" charset="0"/>
              </a:defRPr>
            </a:lvl2pPr>
            <a:lvl3pPr marL="914400" indent="0" algn="l" rtl="0" eaLnBrk="0" fontAlgn="base" hangingPunct="0">
              <a:spcBef>
                <a:spcPct val="20000"/>
              </a:spcBef>
              <a:spcAft>
                <a:spcPct val="0"/>
              </a:spcAft>
              <a:buClr>
                <a:schemeClr val="accent1"/>
              </a:buClr>
              <a:buSzPct val="80000"/>
              <a:buFontTx/>
              <a:buNone/>
              <a:defRPr sz="1000">
                <a:solidFill>
                  <a:srgbClr val="264D9A"/>
                </a:solidFill>
                <a:latin typeface="Arial Rounded MT Bold" pitchFamily="34" charset="0"/>
              </a:defRPr>
            </a:lvl3pPr>
            <a:lvl4pPr marL="1371600" indent="0" algn="l" rtl="0" eaLnBrk="0" fontAlgn="base" hangingPunct="0">
              <a:spcBef>
                <a:spcPct val="20000"/>
              </a:spcBef>
              <a:spcAft>
                <a:spcPct val="0"/>
              </a:spcAft>
              <a:buClr>
                <a:schemeClr val="hlink"/>
              </a:buClr>
              <a:buSzPct val="75000"/>
              <a:buFontTx/>
              <a:buNone/>
              <a:defRPr sz="900">
                <a:solidFill>
                  <a:srgbClr val="264D9A"/>
                </a:solidFill>
                <a:latin typeface="Arial Rounded MT Bold" pitchFamily="34" charset="0"/>
              </a:defRPr>
            </a:lvl4pPr>
            <a:lvl5pPr marL="1828800" indent="0" algn="l" rtl="0" eaLnBrk="0" fontAlgn="base" hangingPunct="0">
              <a:spcBef>
                <a:spcPct val="20000"/>
              </a:spcBef>
              <a:spcAft>
                <a:spcPct val="0"/>
              </a:spcAft>
              <a:buClr>
                <a:schemeClr val="accent1"/>
              </a:buClr>
              <a:buSzPct val="70000"/>
              <a:buFontTx/>
              <a:buNone/>
              <a:defRPr sz="900">
                <a:solidFill>
                  <a:srgbClr val="264D9A"/>
                </a:solidFill>
                <a:latin typeface="Arial Rounded MT Bold" pitchFamily="34" charset="0"/>
              </a:defRPr>
            </a:lvl5pPr>
            <a:lvl6pPr marL="22860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6pPr>
            <a:lvl7pPr marL="27432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7pPr>
            <a:lvl8pPr marL="32004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8pPr>
            <a:lvl9pPr marL="3657600" indent="0" algn="l" rtl="0" fontAlgn="base">
              <a:spcBef>
                <a:spcPct val="20000"/>
              </a:spcBef>
              <a:spcAft>
                <a:spcPct val="0"/>
              </a:spcAft>
              <a:buClr>
                <a:schemeClr val="accent1"/>
              </a:buClr>
              <a:buSzPct val="70000"/>
              <a:buFont typeface="Wingdings" pitchFamily="2" charset="2"/>
              <a:buNone/>
              <a:defRPr sz="900">
                <a:solidFill>
                  <a:schemeClr val="tx1"/>
                </a:solidFill>
                <a:latin typeface="+mn-lt"/>
              </a:defRPr>
            </a:lvl9pPr>
          </a:lstStyle>
          <a:p>
            <a:pPr marL="457200" marR="0" lvl="0" indent="-457200" algn="l" defTabSz="914400" rtl="0" eaLnBrk="0" fontAlgn="base" latinLnBrk="0" hangingPunct="0">
              <a:lnSpc>
                <a:spcPct val="100000"/>
              </a:lnSpc>
              <a:spcBef>
                <a:spcPct val="20000"/>
              </a:spcBef>
              <a:spcAft>
                <a:spcPct val="0"/>
              </a:spcAft>
              <a:buClr>
                <a:srgbClr val="B4975A"/>
              </a:buClr>
              <a:buSzPct val="110000"/>
              <a:buFont typeface="Wingdings" panose="05000000000000000000" pitchFamily="2" charset="2"/>
              <a:buChar char="v"/>
              <a:tabLst/>
              <a:defRPr/>
            </a:pPr>
            <a:r>
              <a:rPr kumimoji="0" lang="en-US" sz="1600" b="0" i="0" u="none" strike="noStrike" kern="0" cap="none" spc="0" normalizeH="0" baseline="0" noProof="0" dirty="0">
                <a:ln>
                  <a:noFill/>
                </a:ln>
                <a:solidFill>
                  <a:srgbClr val="1E3C78"/>
                </a:solidFill>
                <a:effectLst/>
                <a:uLnTx/>
                <a:uFillTx/>
                <a:latin typeface="Arial"/>
                <a:ea typeface="+mn-ea"/>
                <a:cs typeface="+mn-cs"/>
              </a:rPr>
              <a:t>Provide a narrative description of the item(s), and how the item(s) and requested grant funds, cash match and any additional funds will serve to meet the stated goals and objectives and planned activities of the project</a:t>
            </a:r>
          </a:p>
          <a:p>
            <a:pPr marL="457200" marR="0" lvl="0" indent="-457200" algn="l" defTabSz="914400" rtl="0" eaLnBrk="0" fontAlgn="base" latinLnBrk="0" hangingPunct="0">
              <a:lnSpc>
                <a:spcPct val="100000"/>
              </a:lnSpc>
              <a:spcBef>
                <a:spcPct val="20000"/>
              </a:spcBef>
              <a:spcAft>
                <a:spcPct val="0"/>
              </a:spcAft>
              <a:buClr>
                <a:srgbClr val="B4975A"/>
              </a:buClr>
              <a:buSzPct val="110000"/>
              <a:buFont typeface="Wingdings" panose="05000000000000000000" pitchFamily="2" charset="2"/>
              <a:buChar char="v"/>
              <a:tabLst/>
              <a:defRPr/>
            </a:pPr>
            <a:endParaRPr kumimoji="0" lang="en-US" sz="800" b="0" i="0" u="none" strike="noStrike" kern="0" cap="none" spc="0" normalizeH="0" baseline="0" noProof="0" dirty="0">
              <a:ln>
                <a:noFill/>
              </a:ln>
              <a:solidFill>
                <a:srgbClr val="1E3C78"/>
              </a:solidFill>
              <a:effectLst/>
              <a:uLnTx/>
              <a:uFillTx/>
              <a:latin typeface="Arial Rounded MT Bold" pitchFamily="34" charset="0"/>
              <a:ea typeface="+mn-ea"/>
              <a:cs typeface="+mn-cs"/>
            </a:endParaRPr>
          </a:p>
        </p:txBody>
      </p:sp>
      <p:pic>
        <p:nvPicPr>
          <p:cNvPr id="5" name="Picture 4">
            <a:extLst>
              <a:ext uri="{FF2B5EF4-FFF2-40B4-BE49-F238E27FC236}">
                <a16:creationId xmlns:a16="http://schemas.microsoft.com/office/drawing/2014/main" id="{1B877CE0-D1D8-470A-9132-2EE01C361171}"/>
              </a:ext>
            </a:extLst>
          </p:cNvPr>
          <p:cNvPicPr>
            <a:picLocks noChangeAspect="1"/>
          </p:cNvPicPr>
          <p:nvPr/>
        </p:nvPicPr>
        <p:blipFill>
          <a:blip r:embed="rId3"/>
          <a:stretch>
            <a:fillRect/>
          </a:stretch>
        </p:blipFill>
        <p:spPr>
          <a:xfrm>
            <a:off x="1428750" y="1052973"/>
            <a:ext cx="6858000" cy="3743325"/>
          </a:xfrm>
          <a:prstGeom prst="rect">
            <a:avLst/>
          </a:prstGeom>
        </p:spPr>
      </p:pic>
    </p:spTree>
    <p:extLst>
      <p:ext uri="{BB962C8B-B14F-4D97-AF65-F5344CB8AC3E}">
        <p14:creationId xmlns:p14="http://schemas.microsoft.com/office/powerpoint/2010/main" val="35244725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229600" cy="5755177"/>
          </a:xfrm>
        </p:spPr>
        <p:txBody>
          <a:bodyPr/>
          <a:lstStyle/>
          <a:p>
            <a:pPr marL="0" indent="0" algn="ctr">
              <a:buNone/>
            </a:pPr>
            <a:endParaRPr lang="en-US" sz="2200" dirty="0">
              <a:solidFill>
                <a:srgbClr val="1E3C78"/>
              </a:solidFill>
            </a:endParaRPr>
          </a:p>
          <a:p>
            <a:pPr marL="0" indent="0" algn="ctr">
              <a:buNone/>
            </a:pPr>
            <a:endParaRPr lang="en-US" sz="2200" dirty="0">
              <a:solidFill>
                <a:srgbClr val="1E3C78"/>
              </a:solidFill>
            </a:endParaRPr>
          </a:p>
          <a:p>
            <a:pPr marL="0" indent="0" algn="ctr">
              <a:buNone/>
            </a:pPr>
            <a:r>
              <a:rPr lang="en-US" dirty="0">
                <a:solidFill>
                  <a:srgbClr val="1E3C78"/>
                </a:solidFill>
              </a:rPr>
              <a:t>Submit additional questions</a:t>
            </a:r>
            <a:br>
              <a:rPr lang="en-US" dirty="0">
                <a:solidFill>
                  <a:srgbClr val="1E3C78"/>
                </a:solidFill>
              </a:rPr>
            </a:br>
            <a:r>
              <a:rPr lang="en-US" dirty="0">
                <a:solidFill>
                  <a:srgbClr val="1E3C78"/>
                </a:solidFill>
              </a:rPr>
              <a:t>about the ARG Rehab </a:t>
            </a:r>
            <a:r>
              <a:rPr lang="en-US">
                <a:solidFill>
                  <a:srgbClr val="1E3C78"/>
                </a:solidFill>
              </a:rPr>
              <a:t>Project Budget to</a:t>
            </a:r>
            <a:r>
              <a:rPr lang="en-US" dirty="0">
                <a:solidFill>
                  <a:srgbClr val="1E3C78"/>
                </a:solidFill>
              </a:rPr>
              <a:t>:</a:t>
            </a:r>
          </a:p>
          <a:p>
            <a:pPr marL="0" indent="0" algn="ctr">
              <a:buNone/>
            </a:pPr>
            <a:endParaRPr lang="en-US" sz="2000" b="1" dirty="0">
              <a:solidFill>
                <a:srgbClr val="1E3C78"/>
              </a:solidFill>
              <a:cs typeface="Arial" panose="020B0604020202020204" pitchFamily="34" charset="0"/>
            </a:endParaRPr>
          </a:p>
          <a:p>
            <a:pPr marL="0" indent="0" algn="ctr">
              <a:buNone/>
            </a:pPr>
            <a:r>
              <a:rPr lang="en-US" dirty="0">
                <a:solidFill>
                  <a:srgbClr val="1E3C78"/>
                </a:solidFill>
              </a:rPr>
              <a:t>Veronica Silva</a:t>
            </a:r>
          </a:p>
          <a:p>
            <a:pPr marL="0" indent="0" algn="ctr">
              <a:buNone/>
            </a:pPr>
            <a:r>
              <a:rPr lang="en-US" b="1" dirty="0">
                <a:solidFill>
                  <a:srgbClr val="1E3C78"/>
                </a:solidFill>
              </a:rPr>
              <a:t>Veronica.silva@bscc.ca.gov</a:t>
            </a:r>
          </a:p>
          <a:p>
            <a:pPr marL="0" indent="0" algn="ctr">
              <a:buNone/>
            </a:pPr>
            <a:r>
              <a:rPr lang="en-US" dirty="0">
                <a:solidFill>
                  <a:srgbClr val="1E3C78"/>
                </a:solidFill>
              </a:rPr>
              <a:t>Or </a:t>
            </a:r>
          </a:p>
          <a:p>
            <a:pPr marL="0" indent="0" algn="ctr">
              <a:buNone/>
            </a:pPr>
            <a:r>
              <a:rPr lang="en-US" dirty="0">
                <a:solidFill>
                  <a:srgbClr val="1E3C78"/>
                </a:solidFill>
              </a:rPr>
              <a:t>to electronic mailbox</a:t>
            </a:r>
          </a:p>
          <a:p>
            <a:pPr marL="0" indent="0" algn="ctr">
              <a:buNone/>
            </a:pPr>
            <a:r>
              <a:rPr lang="en-US" u="sng" dirty="0">
                <a:hlinkClick r:id="rId3"/>
              </a:rPr>
              <a:t>ARGRehabProject@bscc.ca.gov</a:t>
            </a: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0"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CC9900"/>
                </a:solidFill>
                <a:effectLst/>
                <a:uLnTx/>
                <a:uFillTx/>
                <a:latin typeface="Arial" pitchFamily="34" charset="0"/>
                <a:ea typeface="+mj-ea"/>
                <a:cs typeface="Arial" pitchFamily="34" charset="0"/>
              </a:rPr>
              <a:t>ARG PROGRAM</a:t>
            </a:r>
          </a:p>
        </p:txBody>
      </p:sp>
    </p:spTree>
    <p:extLst>
      <p:ext uri="{BB962C8B-B14F-4D97-AF65-F5344CB8AC3E}">
        <p14:creationId xmlns:p14="http://schemas.microsoft.com/office/powerpoint/2010/main" val="695700422"/>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685801"/>
            <a:ext cx="8610600" cy="5797062"/>
          </a:xfrm>
        </p:spPr>
        <p:txBody>
          <a:bodyPr/>
          <a:lstStyle/>
          <a:p>
            <a:pPr marL="0" marR="0" indent="0" algn="ctr">
              <a:lnSpc>
                <a:spcPct val="115000"/>
              </a:lnSpc>
              <a:spcBef>
                <a:spcPts val="0"/>
              </a:spcBef>
              <a:spcAft>
                <a:spcPts val="0"/>
              </a:spcAft>
              <a:buNone/>
            </a:pPr>
            <a:endParaRPr lang="en-US" b="1" dirty="0">
              <a:solidFill>
                <a:srgbClr val="1E3C78"/>
              </a:solidFill>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endParaRPr lang="en-US" b="1" dirty="0">
              <a:solidFill>
                <a:srgbClr val="1E3C78"/>
              </a:solidFill>
              <a:ea typeface="Calibri" panose="020F0502020204030204" pitchFamily="34" charset="0"/>
              <a:cs typeface="Times New Roman" panose="02020603050405020304" pitchFamily="18" charset="0"/>
            </a:endParaRPr>
          </a:p>
          <a:p>
            <a:pPr marL="0" indent="0" algn="just">
              <a:lnSpc>
                <a:spcPct val="115000"/>
              </a:lnSpc>
              <a:spcBef>
                <a:spcPts val="0"/>
              </a:spcBef>
              <a:spcAft>
                <a:spcPts val="0"/>
              </a:spcAft>
              <a:buNone/>
            </a:pPr>
            <a:endParaRPr lang="en-US" dirty="0">
              <a:solidFill>
                <a:srgbClr val="1E3C78"/>
              </a:solidFill>
            </a:endParaRPr>
          </a:p>
          <a:p>
            <a:pPr algn="just">
              <a:lnSpc>
                <a:spcPct val="115000"/>
              </a:lnSpc>
              <a:spcBef>
                <a:spcPts val="0"/>
              </a:spcBef>
              <a:spcAft>
                <a:spcPts val="0"/>
              </a:spcAft>
              <a:buFont typeface="Arial" panose="020B0604020202020204" pitchFamily="34" charset="0"/>
              <a:buChar char="•"/>
            </a:pPr>
            <a:r>
              <a:rPr lang="en-US" sz="2400" dirty="0">
                <a:solidFill>
                  <a:srgbClr val="1E3C78"/>
                </a:solidFill>
              </a:rPr>
              <a:t>Timeline is prompted in rating factors 2.3 and 3.2</a:t>
            </a:r>
          </a:p>
          <a:p>
            <a:pPr marL="0" indent="0" algn="just">
              <a:lnSpc>
                <a:spcPct val="115000"/>
              </a:lnSpc>
              <a:spcBef>
                <a:spcPts val="0"/>
              </a:spcBef>
              <a:spcAft>
                <a:spcPts val="0"/>
              </a:spcAft>
              <a:buNone/>
            </a:pPr>
            <a:endParaRPr lang="en-US" sz="1100" dirty="0">
              <a:solidFill>
                <a:srgbClr val="1E3C78"/>
              </a:solidFill>
            </a:endParaRPr>
          </a:p>
          <a:p>
            <a:pPr algn="just">
              <a:lnSpc>
                <a:spcPct val="115000"/>
              </a:lnSpc>
              <a:spcBef>
                <a:spcPts val="0"/>
              </a:spcBef>
              <a:spcAft>
                <a:spcPts val="0"/>
              </a:spcAft>
              <a:buFont typeface="Arial" panose="020B0604020202020204" pitchFamily="34" charset="0"/>
              <a:buChar char="•"/>
            </a:pPr>
            <a:r>
              <a:rPr lang="en-US" sz="2400" dirty="0">
                <a:solidFill>
                  <a:srgbClr val="1E3C78"/>
                </a:solidFill>
              </a:rPr>
              <a:t>Applicants are to provide a timeline for the major activities to be accomplished or obstacles to be cleared in order to complete the three-year rehab project. </a:t>
            </a:r>
          </a:p>
          <a:p>
            <a:pPr marL="0" indent="0" algn="just">
              <a:lnSpc>
                <a:spcPct val="115000"/>
              </a:lnSpc>
              <a:spcBef>
                <a:spcPts val="0"/>
              </a:spcBef>
              <a:spcAft>
                <a:spcPts val="0"/>
              </a:spcAft>
              <a:buNone/>
            </a:pPr>
            <a:endParaRPr lang="en-US" sz="1100" dirty="0">
              <a:solidFill>
                <a:srgbClr val="1E3C78"/>
              </a:solidFill>
            </a:endParaRPr>
          </a:p>
          <a:p>
            <a:pPr algn="just">
              <a:lnSpc>
                <a:spcPct val="115000"/>
              </a:lnSpc>
              <a:spcBef>
                <a:spcPts val="0"/>
              </a:spcBef>
              <a:spcAft>
                <a:spcPts val="0"/>
              </a:spcAft>
              <a:buFont typeface="Arial" panose="020B0604020202020204" pitchFamily="34" charset="0"/>
              <a:buChar char="•"/>
            </a:pPr>
            <a:r>
              <a:rPr lang="en-US" sz="2400" dirty="0">
                <a:solidFill>
                  <a:srgbClr val="1E3C78"/>
                </a:solidFill>
              </a:rPr>
              <a:t>Complete the table  and indicate the start and completion dates for each key event, including comments if desired.</a:t>
            </a: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graphicFrame>
        <p:nvGraphicFramePr>
          <p:cNvPr id="7" name="Table 6">
            <a:extLst>
              <a:ext uri="{FF2B5EF4-FFF2-40B4-BE49-F238E27FC236}">
                <a16:creationId xmlns:a16="http://schemas.microsoft.com/office/drawing/2014/main" id="{D321F0E1-B366-499D-AC75-CFB58B1EFF44}"/>
              </a:ext>
            </a:extLst>
          </p:cNvPr>
          <p:cNvGraphicFramePr>
            <a:graphicFrameLocks noGrp="1"/>
          </p:cNvGraphicFramePr>
          <p:nvPr>
            <p:extLst>
              <p:ext uri="{D42A27DB-BD31-4B8C-83A1-F6EECF244321}">
                <p14:modId xmlns:p14="http://schemas.microsoft.com/office/powerpoint/2010/main" val="3038288936"/>
              </p:ext>
            </p:extLst>
          </p:nvPr>
        </p:nvGraphicFramePr>
        <p:xfrm>
          <a:off x="381000" y="1219200"/>
          <a:ext cx="8305800" cy="609600"/>
        </p:xfrm>
        <a:graphic>
          <a:graphicData uri="http://schemas.openxmlformats.org/drawingml/2006/table">
            <a:tbl>
              <a:tblPr firstRow="1" firstCol="1" bandRow="1"/>
              <a:tblGrid>
                <a:gridCol w="8305800">
                  <a:extLst>
                    <a:ext uri="{9D8B030D-6E8A-4147-A177-3AD203B41FA5}">
                      <a16:colId xmlns:a16="http://schemas.microsoft.com/office/drawing/2014/main" val="682365996"/>
                    </a:ext>
                  </a:extLst>
                </a:gridCol>
              </a:tblGrid>
              <a:tr h="609600">
                <a:tc>
                  <a:txBody>
                    <a:bodyPr/>
                    <a:lstStyle/>
                    <a:p>
                      <a:pPr marL="0" marR="0" algn="l">
                        <a:lnSpc>
                          <a:spcPct val="115000"/>
                        </a:lnSpc>
                        <a:spcBef>
                          <a:spcPts val="0"/>
                        </a:spcBef>
                        <a:spcAft>
                          <a:spcPts val="0"/>
                        </a:spcAft>
                      </a:pPr>
                      <a:r>
                        <a:rPr lang="en-US" sz="2800" b="1" dirty="0">
                          <a:solidFill>
                            <a:srgbClr val="002060"/>
                          </a:solidFill>
                          <a:effectLst/>
                          <a:latin typeface="Arial Bold" panose="020B0704020202020204" pitchFamily="34" charset="0"/>
                          <a:cs typeface="Times New Roman" panose="02020603050405020304" pitchFamily="18" charset="0"/>
                        </a:rPr>
                        <a:t>Attachment A:  Project Activity Timeline (pg. 27)</a:t>
                      </a:r>
                      <a:endParaRPr lang="en-US" sz="2800" b="1" dirty="0">
                        <a:solidFill>
                          <a:srgbClr val="002060"/>
                        </a:solidFill>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4F6228"/>
                      </a:solidFill>
                      <a:prstDash val="solid"/>
                      <a:round/>
                      <a:headEnd type="none" w="med" len="med"/>
                      <a:tailEnd type="none" w="med" len="med"/>
                    </a:lnL>
                    <a:lnR w="12700" cap="flat" cmpd="sng" algn="ctr">
                      <a:solidFill>
                        <a:srgbClr val="4F6228"/>
                      </a:solidFill>
                      <a:prstDash val="solid"/>
                      <a:round/>
                      <a:headEnd type="none" w="med" len="med"/>
                      <a:tailEnd type="none" w="med" len="med"/>
                    </a:lnR>
                    <a:lnT w="12700" cap="flat" cmpd="sng" algn="ctr">
                      <a:solidFill>
                        <a:srgbClr val="4F6228"/>
                      </a:solidFill>
                      <a:prstDash val="solid"/>
                      <a:round/>
                      <a:headEnd type="none" w="med" len="med"/>
                      <a:tailEnd type="none" w="med" len="med"/>
                    </a:lnT>
                    <a:lnB w="12700" cap="flat" cmpd="sng" algn="ctr">
                      <a:solidFill>
                        <a:srgbClr val="4F6228"/>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708084063"/>
                  </a:ext>
                </a:extLst>
              </a:tr>
            </a:tbl>
          </a:graphicData>
        </a:graphic>
      </p:graphicFrame>
    </p:spTree>
    <p:extLst>
      <p:ext uri="{BB962C8B-B14F-4D97-AF65-F5344CB8AC3E}">
        <p14:creationId xmlns:p14="http://schemas.microsoft.com/office/powerpoint/2010/main" val="27817164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533400"/>
            <a:ext cx="8686800" cy="5949462"/>
          </a:xfrm>
        </p:spPr>
        <p:txBody>
          <a:bodyPr/>
          <a:lstStyle/>
          <a:p>
            <a:pPr marL="0" lvl="0" indent="0" eaLnBrk="0" hangingPunct="0">
              <a:spcBef>
                <a:spcPts val="0"/>
              </a:spcBef>
              <a:buClr>
                <a:srgbClr val="B4975A"/>
              </a:buClr>
              <a:buSzPct val="110000"/>
              <a:buNone/>
            </a:pPr>
            <a:endParaRPr lang="en-US" sz="1400" dirty="0">
              <a:solidFill>
                <a:srgbClr val="1E3C78"/>
              </a:solidFill>
            </a:endParaRPr>
          </a:p>
          <a:p>
            <a:pPr marL="0" lvl="0" indent="0" algn="ctr" eaLnBrk="0" hangingPunct="0">
              <a:spcBef>
                <a:spcPts val="0"/>
              </a:spcBef>
              <a:buClr>
                <a:srgbClr val="B4975A"/>
              </a:buClr>
              <a:buSzPct val="110000"/>
              <a:buNone/>
            </a:pPr>
            <a:r>
              <a:rPr lang="en-US" sz="3600" b="1" dirty="0">
                <a:solidFill>
                  <a:srgbClr val="1E3C78"/>
                </a:solidFill>
              </a:rPr>
              <a:t>Disqualification  </a:t>
            </a:r>
          </a:p>
          <a:p>
            <a:pPr marL="457200" lvl="0" indent="-457200" algn="ctr" eaLnBrk="0" hangingPunct="0">
              <a:spcBef>
                <a:spcPts val="0"/>
              </a:spcBef>
              <a:buClr>
                <a:srgbClr val="B4975A"/>
              </a:buClr>
              <a:buSzPct val="110000"/>
              <a:buFont typeface="Wingdings" panose="05000000000000000000" pitchFamily="2" charset="2"/>
              <a:buChar char="v"/>
            </a:pPr>
            <a:endParaRPr lang="en-US" sz="2600" dirty="0">
              <a:solidFill>
                <a:srgbClr val="1E3C78"/>
              </a:solidFill>
            </a:endParaRPr>
          </a:p>
          <a:p>
            <a:pPr marL="0" lvl="0" indent="0" algn="ctr" eaLnBrk="0" hangingPunct="0">
              <a:spcBef>
                <a:spcPts val="0"/>
              </a:spcBef>
              <a:buClr>
                <a:srgbClr val="B4975A"/>
              </a:buClr>
              <a:buSzPct val="110000"/>
              <a:buNone/>
            </a:pPr>
            <a:br>
              <a:rPr lang="en-US" dirty="0">
                <a:solidFill>
                  <a:srgbClr val="000000"/>
                </a:solidFill>
                <a:latin typeface="Arial" panose="020B0604020202020204" pitchFamily="34" charset="0"/>
              </a:rPr>
            </a:br>
            <a:br>
              <a:rPr lang="en-US" dirty="0">
                <a:solidFill>
                  <a:srgbClr val="000000"/>
                </a:solidFill>
                <a:latin typeface="Arial" panose="020B0604020202020204" pitchFamily="34" charset="0"/>
              </a:rPr>
            </a:br>
            <a:endParaRPr lang="en-US" dirty="0">
              <a:solidFill>
                <a:srgbClr val="000000"/>
              </a:solidFill>
              <a:latin typeface="Arial" panose="020B0604020202020204" pitchFamily="34" charset="0"/>
            </a:endParaRPr>
          </a:p>
          <a:p>
            <a:pPr marL="0" lvl="0" indent="0" algn="ctr" eaLnBrk="0" hangingPunct="0">
              <a:spcBef>
                <a:spcPts val="0"/>
              </a:spcBef>
              <a:buClr>
                <a:srgbClr val="B4975A"/>
              </a:buClr>
              <a:buSzPct val="110000"/>
              <a:buNone/>
            </a:pPr>
            <a:endParaRPr lang="en-US" dirty="0">
              <a:solidFill>
                <a:srgbClr val="000000"/>
              </a:solidFill>
              <a:latin typeface="Arial" panose="020B0604020202020204" pitchFamily="34" charset="0"/>
            </a:endParaRPr>
          </a:p>
          <a:p>
            <a:pPr marL="0" lvl="0" indent="0" algn="ctr" eaLnBrk="0" hangingPunct="0">
              <a:spcBef>
                <a:spcPts val="0"/>
              </a:spcBef>
              <a:buClr>
                <a:srgbClr val="B4975A"/>
              </a:buClr>
              <a:buSzPct val="110000"/>
              <a:buNone/>
            </a:pPr>
            <a:endParaRPr lang="en-US" sz="3200" dirty="0">
              <a:solidFill>
                <a:srgbClr val="1E3C78"/>
              </a:solidFill>
              <a:latin typeface="Arial" panose="020B0604020202020204" pitchFamily="34" charset="0"/>
            </a:endParaRPr>
          </a:p>
          <a:p>
            <a:pPr marL="0" lvl="0" indent="0" algn="ctr" eaLnBrk="0" hangingPunct="0">
              <a:spcBef>
                <a:spcPts val="0"/>
              </a:spcBef>
              <a:buClr>
                <a:srgbClr val="B4975A"/>
              </a:buClr>
              <a:buSzPct val="110000"/>
              <a:buNone/>
            </a:pPr>
            <a:r>
              <a:rPr lang="en-US" sz="3200" dirty="0">
                <a:solidFill>
                  <a:srgbClr val="1E3C78"/>
                </a:solidFill>
                <a:latin typeface="Arial" panose="020B0604020202020204" pitchFamily="34" charset="0"/>
              </a:rPr>
              <a:t>Turn to Pages 10 and 11 of  the RFP</a:t>
            </a:r>
          </a:p>
          <a:p>
            <a:pPr marL="0" lvl="0" indent="0" algn="ctr" eaLnBrk="0" hangingPunct="0">
              <a:spcBef>
                <a:spcPts val="0"/>
              </a:spcBef>
              <a:buClr>
                <a:srgbClr val="B4975A"/>
              </a:buClr>
              <a:buSzPct val="110000"/>
              <a:buNone/>
            </a:pPr>
            <a:endParaRPr lang="en-US" sz="2400" dirty="0">
              <a:solidFill>
                <a:srgbClr val="1E3C78"/>
              </a:solidFill>
            </a:endParaRPr>
          </a:p>
          <a:p>
            <a:pPr marL="0" lvl="0" indent="0" algn="ctr" eaLnBrk="0" hangingPunct="0">
              <a:spcBef>
                <a:spcPts val="0"/>
              </a:spcBef>
              <a:buClr>
                <a:srgbClr val="B4975A"/>
              </a:buClr>
              <a:buSzPct val="110000"/>
              <a:buNone/>
            </a:pPr>
            <a:endParaRPr lang="en-US" sz="2400" dirty="0">
              <a:solidFill>
                <a:srgbClr val="1E3C78"/>
              </a:solidFill>
            </a:endParaRPr>
          </a:p>
          <a:p>
            <a:pPr marL="0" lvl="0" indent="0" algn="ctr" eaLnBrk="0" hangingPunct="0">
              <a:spcBef>
                <a:spcPts val="0"/>
              </a:spcBef>
              <a:buClr>
                <a:srgbClr val="B4975A"/>
              </a:buClr>
              <a:buSzPct val="110000"/>
              <a:buNone/>
            </a:pPr>
            <a:r>
              <a:rPr lang="en-US" sz="2400" dirty="0">
                <a:solidFill>
                  <a:srgbClr val="1E3C78"/>
                </a:solidFill>
              </a:rPr>
              <a:t>Disqualification means that the proposal will not move to the Scoring Committee for the Proposal Rating Process.</a:t>
            </a:r>
          </a:p>
          <a:p>
            <a:pPr marL="0" indent="0">
              <a:buNone/>
            </a:pPr>
            <a:endParaRPr lang="en-US" sz="3200" dirty="0">
              <a:solidFill>
                <a:srgbClr val="1E3C78"/>
              </a:solidFill>
            </a:endParaRP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pic>
        <p:nvPicPr>
          <p:cNvPr id="5" name="Picture 4" descr="Image result for Stop Sign Images Clipart">
            <a:hlinkClick r:id="rId3"/>
            <a:extLst>
              <a:ext uri="{FF2B5EF4-FFF2-40B4-BE49-F238E27FC236}">
                <a16:creationId xmlns:a16="http://schemas.microsoft.com/office/drawing/2014/main" id="{3BFCC6D7-6C19-4E76-AB3B-8984FF74E34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752600"/>
            <a:ext cx="2286000" cy="1905000"/>
          </a:xfrm>
          <a:prstGeom prst="rect">
            <a:avLst/>
          </a:prstGeom>
          <a:noFill/>
          <a:ln>
            <a:noFill/>
          </a:ln>
        </p:spPr>
      </p:pic>
    </p:spTree>
    <p:extLst>
      <p:ext uri="{BB962C8B-B14F-4D97-AF65-F5344CB8AC3E}">
        <p14:creationId xmlns:p14="http://schemas.microsoft.com/office/powerpoint/2010/main" val="33862179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914400"/>
            <a:ext cx="8534400" cy="5568462"/>
          </a:xfrm>
        </p:spPr>
        <p:txBody>
          <a:bodyPr/>
          <a:lstStyle/>
          <a:p>
            <a:pPr marL="0" indent="0" algn="ctr">
              <a:buNone/>
            </a:pPr>
            <a:r>
              <a:rPr lang="en-US" sz="3200" dirty="0">
                <a:solidFill>
                  <a:srgbClr val="1E3C78"/>
                </a:solidFill>
              </a:rPr>
              <a:t>12 Required Forms To Be Submitted</a:t>
            </a:r>
          </a:p>
          <a:p>
            <a:pPr marL="0" indent="0" algn="ctr">
              <a:buNone/>
            </a:pPr>
            <a:r>
              <a:rPr lang="en-US" sz="3200" dirty="0">
                <a:solidFill>
                  <a:srgbClr val="1E3C78"/>
                </a:solidFill>
              </a:rPr>
              <a:t>(pg. 16)</a:t>
            </a:r>
          </a:p>
          <a:p>
            <a:pPr marL="0" indent="0" algn="ctr">
              <a:buNone/>
            </a:pPr>
            <a:r>
              <a:rPr lang="en-US" sz="1200" dirty="0">
                <a:solidFill>
                  <a:srgbClr val="1E3C78"/>
                </a:solidFill>
              </a:rPr>
              <a:t> </a:t>
            </a:r>
          </a:p>
          <a:p>
            <a:pPr marL="514350" indent="-514350">
              <a:buClr>
                <a:schemeClr val="bg1"/>
              </a:buClr>
              <a:buFont typeface="+mj-lt"/>
              <a:buAutoNum type="arabicPeriod"/>
            </a:pPr>
            <a:r>
              <a:rPr lang="en-US" dirty="0">
                <a:solidFill>
                  <a:srgbClr val="1E3C78"/>
                </a:solidFill>
              </a:rPr>
              <a:t>Cover Sheet</a:t>
            </a:r>
          </a:p>
          <a:p>
            <a:pPr>
              <a:buClr>
                <a:schemeClr val="bg1"/>
              </a:buClr>
              <a:buFont typeface="+mj-lt"/>
              <a:buAutoNum type="arabicPeriod"/>
            </a:pPr>
            <a:endParaRPr lang="en-US" sz="1100" dirty="0">
              <a:solidFill>
                <a:srgbClr val="1E3C78"/>
              </a:solidFill>
            </a:endParaRPr>
          </a:p>
          <a:p>
            <a:pPr marL="514350" indent="-514350">
              <a:buClr>
                <a:schemeClr val="bg1"/>
              </a:buClr>
              <a:buFont typeface="+mj-lt"/>
              <a:buAutoNum type="arabicPeriod"/>
            </a:pPr>
            <a:r>
              <a:rPr lang="en-US" dirty="0">
                <a:solidFill>
                  <a:srgbClr val="1E3C78"/>
                </a:solidFill>
              </a:rPr>
              <a:t>Proposal Checklist</a:t>
            </a:r>
          </a:p>
          <a:p>
            <a:pPr>
              <a:buClr>
                <a:schemeClr val="bg1"/>
              </a:buClr>
              <a:buFont typeface="+mj-lt"/>
              <a:buAutoNum type="arabicPeriod"/>
            </a:pPr>
            <a:endParaRPr lang="en-US" sz="1100" dirty="0">
              <a:solidFill>
                <a:srgbClr val="1E3C78"/>
              </a:solidFill>
            </a:endParaRPr>
          </a:p>
          <a:p>
            <a:pPr marL="514350" indent="-514350">
              <a:buClr>
                <a:schemeClr val="bg1"/>
              </a:buClr>
              <a:buFont typeface="+mj-lt"/>
              <a:buAutoNum type="arabicPeriod"/>
            </a:pPr>
            <a:r>
              <a:rPr lang="en-US" dirty="0">
                <a:solidFill>
                  <a:srgbClr val="1E3C78"/>
                </a:solidFill>
              </a:rPr>
              <a:t>Applicant Information Form</a:t>
            </a:r>
          </a:p>
          <a:p>
            <a:pPr>
              <a:buClr>
                <a:schemeClr val="bg1"/>
              </a:buClr>
              <a:buFont typeface="+mj-lt"/>
              <a:buAutoNum type="arabicPeriod"/>
            </a:pPr>
            <a:endParaRPr lang="en-US" sz="1100" dirty="0">
              <a:solidFill>
                <a:srgbClr val="1E3C78"/>
              </a:solidFill>
            </a:endParaRPr>
          </a:p>
          <a:p>
            <a:pPr marL="514350" indent="-514350">
              <a:buClr>
                <a:schemeClr val="bg1"/>
              </a:buClr>
              <a:buFont typeface="+mj-lt"/>
              <a:buAutoNum type="arabicPeriod"/>
            </a:pPr>
            <a:r>
              <a:rPr lang="en-US" dirty="0">
                <a:solidFill>
                  <a:srgbClr val="1E3C78"/>
                </a:solidFill>
              </a:rPr>
              <a:t>Proposal Narrative (15 pages or less)</a:t>
            </a:r>
          </a:p>
          <a:p>
            <a:pPr>
              <a:buClr>
                <a:schemeClr val="bg1"/>
              </a:buClr>
              <a:buFont typeface="+mj-lt"/>
              <a:buAutoNum type="arabicPeriod"/>
            </a:pPr>
            <a:endParaRPr lang="en-US" sz="1100" dirty="0">
              <a:solidFill>
                <a:srgbClr val="1E3C78"/>
              </a:solidFill>
            </a:endParaRPr>
          </a:p>
          <a:p>
            <a:pPr marL="514350" indent="-514350">
              <a:buClr>
                <a:schemeClr val="bg1"/>
              </a:buClr>
              <a:buFont typeface="+mj-lt"/>
              <a:buAutoNum type="arabicPeriod"/>
            </a:pPr>
            <a:r>
              <a:rPr lang="en-US" dirty="0">
                <a:solidFill>
                  <a:srgbClr val="1E3C78"/>
                </a:solidFill>
              </a:rPr>
              <a:t>Budget 5aTable (Excel)</a:t>
            </a:r>
          </a:p>
          <a:p>
            <a:pPr marL="0" indent="0">
              <a:buClr>
                <a:schemeClr val="bg1"/>
              </a:buClr>
              <a:buNone/>
            </a:pPr>
            <a:endParaRPr lang="en-US" sz="1100" dirty="0">
              <a:solidFill>
                <a:srgbClr val="1E3C78"/>
              </a:solidFill>
            </a:endParaRPr>
          </a:p>
          <a:p>
            <a:pPr marL="0" indent="0">
              <a:buClr>
                <a:schemeClr val="bg1"/>
              </a:buClr>
              <a:buNone/>
            </a:pPr>
            <a:r>
              <a:rPr lang="en-US" dirty="0">
                <a:solidFill>
                  <a:srgbClr val="1E3C78"/>
                </a:solidFill>
              </a:rPr>
              <a:t>6.  Budget 5b Description Template (5 pages or less)</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1339385054"/>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lvl="0" indent="0" algn="ctr">
              <a:buClr>
                <a:srgbClr val="1E3C78"/>
              </a:buClr>
              <a:buNone/>
            </a:pPr>
            <a:r>
              <a:rPr lang="en-US" sz="2400" kern="1200" dirty="0">
                <a:solidFill>
                  <a:srgbClr val="1E3C78"/>
                </a:solidFill>
              </a:rPr>
              <a:t> </a:t>
            </a:r>
            <a:r>
              <a:rPr lang="en-US" kern="1200" dirty="0">
                <a:solidFill>
                  <a:srgbClr val="1E3C78"/>
                </a:solidFill>
              </a:rPr>
              <a:t>Required Forms Continued</a:t>
            </a:r>
          </a:p>
          <a:p>
            <a:pPr marL="0" lvl="0" indent="0" algn="ctr">
              <a:buClr>
                <a:srgbClr val="1E3C78"/>
              </a:buClr>
              <a:buNone/>
            </a:pPr>
            <a:endParaRPr lang="en-US" sz="1200" kern="1200" dirty="0">
              <a:solidFill>
                <a:srgbClr val="1E3C78"/>
              </a:solidFill>
            </a:endParaRPr>
          </a:p>
          <a:p>
            <a:pPr marL="0" lvl="0" indent="0">
              <a:buClr>
                <a:srgbClr val="1E3C78"/>
              </a:buClr>
              <a:buNone/>
            </a:pPr>
            <a:endParaRPr lang="en-US" sz="1100" kern="1200" dirty="0">
              <a:solidFill>
                <a:srgbClr val="1E3C78"/>
              </a:solidFill>
            </a:endParaRPr>
          </a:p>
          <a:p>
            <a:pPr marL="514350" lvl="0" indent="-514350">
              <a:buClr>
                <a:srgbClr val="1E3C78"/>
              </a:buClr>
              <a:buFont typeface="+mj-lt"/>
              <a:buAutoNum type="arabicPeriod" startAt="7"/>
            </a:pPr>
            <a:r>
              <a:rPr lang="en-US" kern="1200" dirty="0">
                <a:solidFill>
                  <a:srgbClr val="1E3C78"/>
                </a:solidFill>
              </a:rPr>
              <a:t>Project Activity Timeline</a:t>
            </a:r>
          </a:p>
          <a:p>
            <a:pPr marL="0" lvl="0" indent="0">
              <a:buClr>
                <a:srgbClr val="1E3C78"/>
              </a:buClr>
              <a:buNone/>
            </a:pPr>
            <a:endParaRPr lang="en-US" sz="1100" kern="1200" dirty="0">
              <a:solidFill>
                <a:srgbClr val="1E3C78"/>
              </a:solidFill>
            </a:endParaRPr>
          </a:p>
          <a:p>
            <a:pPr marL="514350" lvl="0" indent="-514350">
              <a:buClr>
                <a:srgbClr val="1E3C78"/>
              </a:buClr>
              <a:buFont typeface="+mj-lt"/>
              <a:buAutoNum type="arabicPeriod" startAt="8"/>
            </a:pPr>
            <a:r>
              <a:rPr lang="en-US" kern="1200" dirty="0">
                <a:solidFill>
                  <a:srgbClr val="1E3C78"/>
                </a:solidFill>
              </a:rPr>
              <a:t>Certification of Compliance with BSCC Policies on Debarment, Fraud, Theft and Embezzlement</a:t>
            </a:r>
            <a:r>
              <a:rPr lang="en-US" dirty="0">
                <a:solidFill>
                  <a:srgbClr val="1E3C78"/>
                </a:solidFill>
              </a:rPr>
              <a:t> (Appendix D pg.52)</a:t>
            </a:r>
          </a:p>
          <a:p>
            <a:pPr marL="228600" lvl="0" indent="-228600">
              <a:buClr>
                <a:srgbClr val="1E3C78"/>
              </a:buClr>
              <a:buFont typeface="+mj-lt"/>
              <a:buAutoNum type="arabicPeriod" startAt="6"/>
            </a:pPr>
            <a:endParaRPr lang="en-US" sz="1100" dirty="0">
              <a:solidFill>
                <a:srgbClr val="1E3C78"/>
              </a:solidFill>
            </a:endParaRPr>
          </a:p>
          <a:p>
            <a:pPr marL="514350" lvl="0" indent="-514350">
              <a:buClr>
                <a:srgbClr val="1E3C78"/>
              </a:buClr>
              <a:buFont typeface="+mj-lt"/>
              <a:buAutoNum type="arabicPeriod" startAt="9"/>
            </a:pPr>
            <a:r>
              <a:rPr lang="en-US" dirty="0">
                <a:solidFill>
                  <a:srgbClr val="1E3C78"/>
                </a:solidFill>
              </a:rPr>
              <a:t>Verification of Compliance as a 501(c)(3) must be submitted via a Letter of Determination from the IRS or the most recent 990 IRS form AND a scanned copy of active status on SOS database</a:t>
            </a:r>
          </a:p>
          <a:p>
            <a:pPr marL="0" lvl="0" indent="0" algn="ctr">
              <a:buClr>
                <a:srgbClr val="1E3C78"/>
              </a:buClr>
              <a:buNone/>
            </a:pPr>
            <a:r>
              <a:rPr lang="en-US" dirty="0">
                <a:solidFill>
                  <a:srgbClr val="1E3C78"/>
                </a:solidFill>
                <a:hlinkClick r:id="rId3"/>
              </a:rPr>
              <a:t>https://businesssearch.sos.ca.gov/</a:t>
            </a:r>
            <a:endParaRPr lang="en-US" dirty="0">
              <a:solidFill>
                <a:srgbClr val="1E3C78"/>
              </a:solidFill>
            </a:endParaRPr>
          </a:p>
          <a:p>
            <a:pPr marL="0" lvl="0" indent="0" algn="ctr">
              <a:buClr>
                <a:srgbClr val="1E3C78"/>
              </a:buClr>
              <a:buNone/>
            </a:pPr>
            <a:endParaRPr lang="en-US" dirty="0">
              <a:solidFill>
                <a:srgbClr val="1E3C78"/>
              </a:solidFill>
            </a:endParaRPr>
          </a:p>
          <a:p>
            <a:pPr marL="228600" lvl="0" indent="-228600">
              <a:buClr>
                <a:srgbClr val="1E3C78"/>
              </a:buClr>
              <a:buFont typeface="+mj-lt"/>
              <a:buAutoNum type="arabicPeriod" startAt="9"/>
            </a:pPr>
            <a:endParaRPr lang="en-US" sz="1100" dirty="0">
              <a:solidFill>
                <a:srgbClr val="1E3C78"/>
              </a:solidFill>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92921173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727685"/>
            <a:ext cx="8610600" cy="5755177"/>
          </a:xfrm>
        </p:spPr>
        <p:txBody>
          <a:bodyPr/>
          <a:lstStyle/>
          <a:p>
            <a:pPr marL="0" indent="0" algn="ctr">
              <a:buNone/>
            </a:pPr>
            <a:r>
              <a:rPr lang="en-US" kern="1200" dirty="0">
                <a:solidFill>
                  <a:srgbClr val="1E3C78"/>
                </a:solidFill>
              </a:rPr>
              <a:t>Required Forms Continued</a:t>
            </a:r>
            <a:endParaRPr lang="en-US" dirty="0">
              <a:solidFill>
                <a:srgbClr val="1E3C78"/>
              </a:solidFill>
            </a:endParaRPr>
          </a:p>
          <a:p>
            <a:pPr marL="0" lvl="0" indent="0">
              <a:buClr>
                <a:srgbClr val="1E3C78"/>
              </a:buClr>
              <a:buNone/>
            </a:pPr>
            <a:endParaRPr lang="en-US" sz="1200" dirty="0">
              <a:solidFill>
                <a:srgbClr val="1E3C78"/>
              </a:solidFill>
            </a:endParaRPr>
          </a:p>
          <a:p>
            <a:pPr marL="0" lvl="0" indent="0">
              <a:buClr>
                <a:srgbClr val="1E3C78"/>
              </a:buClr>
              <a:buNone/>
            </a:pPr>
            <a:endParaRPr lang="en-US" sz="1050" dirty="0">
              <a:solidFill>
                <a:srgbClr val="1E3C78"/>
              </a:solidFill>
            </a:endParaRPr>
          </a:p>
          <a:p>
            <a:pPr marL="514350" lvl="0" indent="-514350" algn="just">
              <a:buClr>
                <a:srgbClr val="1E3C78"/>
              </a:buClr>
              <a:buFont typeface="+mj-lt"/>
              <a:buAutoNum type="arabicPeriod" startAt="10"/>
            </a:pPr>
            <a:r>
              <a:rPr lang="en-US" dirty="0">
                <a:solidFill>
                  <a:srgbClr val="1E3C78"/>
                </a:solidFill>
              </a:rPr>
              <a:t>Title Report of the project property current within 30 days of application</a:t>
            </a:r>
          </a:p>
          <a:p>
            <a:pPr marL="0" lvl="0" indent="0" algn="just">
              <a:buClr>
                <a:srgbClr val="1E3C78"/>
              </a:buClr>
              <a:buNone/>
            </a:pPr>
            <a:endParaRPr lang="en-US" sz="1100" dirty="0">
              <a:solidFill>
                <a:srgbClr val="1E3C78"/>
              </a:solidFill>
            </a:endParaRPr>
          </a:p>
          <a:p>
            <a:pPr marL="514350" lvl="0" indent="-514350" algn="just">
              <a:buClr>
                <a:srgbClr val="1E3C78"/>
              </a:buClr>
              <a:buFont typeface="+mj-lt"/>
              <a:buAutoNum type="arabicPeriod" startAt="11"/>
            </a:pPr>
            <a:r>
              <a:rPr lang="en-US" dirty="0">
                <a:solidFill>
                  <a:srgbClr val="1E3C78"/>
                </a:solidFill>
              </a:rPr>
              <a:t>Notice of Exemption Form (Appendix C pg. 51)</a:t>
            </a:r>
          </a:p>
          <a:p>
            <a:pPr marL="0" lvl="0" indent="0" algn="just">
              <a:buClr>
                <a:srgbClr val="1E3C78"/>
              </a:buClr>
              <a:buNone/>
            </a:pPr>
            <a:endParaRPr lang="en-US" sz="1000" dirty="0">
              <a:solidFill>
                <a:srgbClr val="1E3C78"/>
              </a:solidFill>
            </a:endParaRPr>
          </a:p>
          <a:p>
            <a:pPr marL="514350" indent="-514350" algn="just">
              <a:buClr>
                <a:srgbClr val="1E3C78"/>
              </a:buClr>
              <a:buFont typeface="+mj-lt"/>
              <a:buAutoNum type="arabicPeriod" startAt="12"/>
            </a:pPr>
            <a:r>
              <a:rPr lang="en-US" dirty="0">
                <a:solidFill>
                  <a:srgbClr val="1E3C78"/>
                </a:solidFill>
              </a:rPr>
              <a:t>BOS Resolution- </a:t>
            </a:r>
            <a:r>
              <a:rPr lang="en-US" dirty="0">
                <a:solidFill>
                  <a:srgbClr val="1E3C78"/>
                </a:solidFill>
                <a:cs typeface="Arial" panose="020B0604020202020204" pitchFamily="34" charset="0"/>
              </a:rPr>
              <a:t>signing authority by name and title for applying and entering into contracts and any amendments thereof</a:t>
            </a:r>
          </a:p>
          <a:p>
            <a:pPr marL="514350" lvl="0" indent="-514350" algn="just">
              <a:buClr>
                <a:srgbClr val="1E3C78"/>
              </a:buClr>
              <a:buFont typeface="+mj-lt"/>
              <a:buAutoNum type="arabicPeriod" startAt="12"/>
            </a:pPr>
            <a:endParaRPr lang="en-US" sz="1100" dirty="0">
              <a:solidFill>
                <a:srgbClr val="1E3C78"/>
              </a:solidFill>
              <a:cs typeface="Arial" panose="020B0604020202020204" pitchFamily="34" charset="0"/>
            </a:endParaRPr>
          </a:p>
          <a:p>
            <a:pPr marL="0" indent="0" algn="just">
              <a:buNone/>
            </a:pPr>
            <a:endParaRPr lang="en-US" sz="1100"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34328724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066800"/>
            <a:ext cx="7924800" cy="5638800"/>
          </a:xfrm>
        </p:spPr>
        <p:txBody>
          <a:bodyPr/>
          <a:lstStyle/>
          <a:p>
            <a:pPr marL="0" indent="0" algn="ctr">
              <a:buNone/>
            </a:pPr>
            <a:r>
              <a:rPr lang="en-US" b="1" dirty="0">
                <a:solidFill>
                  <a:srgbClr val="1E3C78"/>
                </a:solidFill>
              </a:rPr>
              <a:t>Submittal Instructions Review</a:t>
            </a:r>
            <a:endParaRPr lang="en-US" sz="2000" b="1" dirty="0">
              <a:solidFill>
                <a:srgbClr val="1E3C78"/>
              </a:solidFill>
              <a:cs typeface="Arial" panose="020B0604020202020204" pitchFamily="34" charset="0"/>
            </a:endParaRPr>
          </a:p>
          <a:p>
            <a:pPr marL="0" indent="0" algn="ctr">
              <a:buNone/>
            </a:pPr>
            <a:endParaRPr lang="en-US" sz="1000" b="1" dirty="0">
              <a:solidFill>
                <a:srgbClr val="1E3C78"/>
              </a:solidFill>
              <a:cs typeface="Arial" panose="020B0604020202020204" pitchFamily="34" charset="0"/>
            </a:endParaRPr>
          </a:p>
          <a:p>
            <a:pPr>
              <a:buClr>
                <a:schemeClr val="bg1"/>
              </a:buClr>
              <a:buFont typeface="Wingdings" panose="05000000000000000000" pitchFamily="2" charset="2"/>
              <a:buChar char="ü"/>
            </a:pPr>
            <a:r>
              <a:rPr lang="en-US" dirty="0">
                <a:solidFill>
                  <a:srgbClr val="1E3C78"/>
                </a:solidFill>
              </a:rPr>
              <a:t>Applicants must email one original signed copy of the Proposal</a:t>
            </a:r>
            <a:endParaRPr lang="en-US" sz="1000" dirty="0">
              <a:solidFill>
                <a:srgbClr val="1E3C78"/>
              </a:solidFill>
            </a:endParaRPr>
          </a:p>
          <a:p>
            <a:pPr marL="0" indent="0">
              <a:buClr>
                <a:schemeClr val="tx1"/>
              </a:buClr>
              <a:buNone/>
            </a:pPr>
            <a:endParaRPr lang="en-US" sz="1200" dirty="0">
              <a:solidFill>
                <a:srgbClr val="1E3C78"/>
              </a:solidFill>
            </a:endParaRPr>
          </a:p>
          <a:p>
            <a:pPr>
              <a:buClr>
                <a:schemeClr val="bg1"/>
              </a:buClr>
              <a:buFont typeface="Wingdings" panose="05000000000000000000" pitchFamily="2" charset="2"/>
              <a:buChar char="ü"/>
            </a:pPr>
            <a:r>
              <a:rPr lang="en-US" dirty="0">
                <a:solidFill>
                  <a:srgbClr val="1E3C78"/>
                </a:solidFill>
              </a:rPr>
              <a:t>The signed original Proposals must be received by email at: </a:t>
            </a:r>
            <a:r>
              <a:rPr lang="en-US" u="sng" dirty="0">
                <a:hlinkClick r:id="rId3"/>
              </a:rPr>
              <a:t>ARGRehabProject@bscc.ca.gov</a:t>
            </a:r>
            <a:endParaRPr lang="en-US" u="sng" dirty="0"/>
          </a:p>
          <a:p>
            <a:pPr marL="0" indent="0">
              <a:buClr>
                <a:schemeClr val="bg1"/>
              </a:buClr>
              <a:buNone/>
            </a:pPr>
            <a:endParaRPr lang="en-US" sz="1000" u="sng" dirty="0"/>
          </a:p>
          <a:p>
            <a:pPr>
              <a:buClr>
                <a:schemeClr val="bg1"/>
              </a:buClr>
              <a:buFont typeface="Wingdings" panose="05000000000000000000" pitchFamily="2" charset="2"/>
              <a:buChar char="ü"/>
            </a:pPr>
            <a:r>
              <a:rPr lang="en-US" dirty="0">
                <a:solidFill>
                  <a:srgbClr val="1E3C78"/>
                </a:solidFill>
              </a:rPr>
              <a:t>By </a:t>
            </a:r>
            <a:r>
              <a:rPr lang="en-US" b="1" dirty="0">
                <a:solidFill>
                  <a:srgbClr val="1E3C78"/>
                </a:solidFill>
              </a:rPr>
              <a:t>5:00 p.m. </a:t>
            </a:r>
            <a:r>
              <a:rPr lang="en-US" b="1">
                <a:solidFill>
                  <a:srgbClr val="1E3C78"/>
                </a:solidFill>
              </a:rPr>
              <a:t>on November 1, </a:t>
            </a:r>
            <a:r>
              <a:rPr lang="en-US" b="1" dirty="0">
                <a:solidFill>
                  <a:srgbClr val="1E3C78"/>
                </a:solidFill>
              </a:rPr>
              <a:t>2019</a:t>
            </a:r>
            <a:endParaRPr lang="en-US" dirty="0">
              <a:solidFill>
                <a:srgbClr val="1E3C78"/>
              </a:solidFill>
            </a:endParaRPr>
          </a:p>
          <a:p>
            <a:pPr marL="0" indent="0">
              <a:buClr>
                <a:schemeClr val="bg1"/>
              </a:buClr>
              <a:buNone/>
            </a:pPr>
            <a:r>
              <a:rPr lang="en-US" dirty="0">
                <a:solidFill>
                  <a:srgbClr val="1E3C78"/>
                </a:solidFill>
              </a:rPr>
              <a:t>Proposals received after the due date and time will not be considered</a:t>
            </a:r>
          </a:p>
          <a:p>
            <a:pPr marL="0" indent="0">
              <a:buNone/>
            </a:pPr>
            <a:endParaRPr lang="en-US" dirty="0">
              <a:solidFill>
                <a:srgbClr val="1E3C78"/>
              </a:solidFill>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11091562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4572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
        <p:nvSpPr>
          <p:cNvPr id="5" name="Content Placeholder 2">
            <a:extLst>
              <a:ext uri="{FF2B5EF4-FFF2-40B4-BE49-F238E27FC236}">
                <a16:creationId xmlns:a16="http://schemas.microsoft.com/office/drawing/2014/main" id="{D5B3AE9A-1A1F-4D58-AF5B-E2D075362BD7}"/>
              </a:ext>
            </a:extLst>
          </p:cNvPr>
          <p:cNvSpPr>
            <a:spLocks noGrp="1"/>
          </p:cNvSpPr>
          <p:nvPr>
            <p:ph idx="4294967295"/>
          </p:nvPr>
        </p:nvSpPr>
        <p:spPr>
          <a:xfrm>
            <a:off x="228600" y="685800"/>
            <a:ext cx="8686800" cy="5668963"/>
          </a:xfrm>
        </p:spPr>
        <p:txBody>
          <a:bodyPr/>
          <a:lstStyle/>
          <a:p>
            <a:pPr marL="508000" lvl="0" indent="-508000" algn="ctr">
              <a:buClrTx/>
              <a:buSzTx/>
              <a:buNone/>
              <a:defRPr/>
            </a:pPr>
            <a:r>
              <a:rPr lang="en-US" dirty="0">
                <a:solidFill>
                  <a:srgbClr val="1E3C78"/>
                </a:solidFill>
                <a:latin typeface="Arial" pitchFamily="34" charset="0"/>
                <a:ea typeface="ＭＳ Ｐゴシック"/>
                <a:cs typeface="Arial" pitchFamily="34" charset="0"/>
              </a:rPr>
              <a:t>The 5 Divisions of the BSCC</a:t>
            </a:r>
          </a:p>
          <a:p>
            <a:pPr marL="908050" lvl="1" indent="-508000">
              <a:buClrTx/>
              <a:buSzTx/>
              <a:buNone/>
              <a:defRPr/>
            </a:pPr>
            <a:endParaRPr lang="en-US" sz="600" dirty="0">
              <a:solidFill>
                <a:schemeClr val="bg1"/>
              </a:solidFill>
              <a:latin typeface="Arial" pitchFamily="34" charset="0"/>
              <a:ea typeface="ＭＳ Ｐゴシック"/>
              <a:cs typeface="Arial" pitchFamily="34" charset="0"/>
            </a:endParaRPr>
          </a:p>
          <a:p>
            <a:pPr marL="914400" lvl="1" indent="-457200">
              <a:buClrTx/>
              <a:buSzPct val="90000"/>
              <a:buFontTx/>
              <a:buAutoNum type="arabicPeriod"/>
              <a:defRPr/>
            </a:pPr>
            <a:r>
              <a:rPr lang="en-US" dirty="0">
                <a:solidFill>
                  <a:schemeClr val="bg1"/>
                </a:solidFill>
                <a:latin typeface="Arial" pitchFamily="34" charset="0"/>
                <a:ea typeface="ＭＳ Ｐゴシック"/>
                <a:cs typeface="Arial" pitchFamily="34" charset="0"/>
              </a:rPr>
              <a:t>Facilities Standards and Operations (FSO) </a:t>
            </a:r>
          </a:p>
          <a:p>
            <a:pPr lvl="2">
              <a:buClrTx/>
              <a:buSzPct val="90000"/>
              <a:buFont typeface="Wingdings" panose="05000000000000000000" pitchFamily="2" charset="2"/>
              <a:buChar char="§"/>
              <a:defRPr/>
            </a:pPr>
            <a:r>
              <a:rPr lang="en-US" sz="2200" dirty="0">
                <a:solidFill>
                  <a:schemeClr val="bg1"/>
                </a:solidFill>
                <a:latin typeface="Arial" pitchFamily="34" charset="0"/>
                <a:ea typeface="ＭＳ Ｐゴシック"/>
                <a:cs typeface="Arial" pitchFamily="34" charset="0"/>
              </a:rPr>
              <a:t>Inspections, Regulations, Compliance Monitoring</a:t>
            </a:r>
          </a:p>
          <a:p>
            <a:pPr marL="914400" lvl="2" indent="0">
              <a:buClrTx/>
              <a:buSzPct val="90000"/>
              <a:buNone/>
              <a:defRPr/>
            </a:pPr>
            <a:r>
              <a:rPr lang="en-US" sz="1000" dirty="0">
                <a:solidFill>
                  <a:schemeClr val="bg1"/>
                </a:solidFill>
                <a:latin typeface="Arial" pitchFamily="34" charset="0"/>
                <a:ea typeface="ＭＳ Ｐゴシック"/>
                <a:cs typeface="Arial" pitchFamily="34" charset="0"/>
              </a:rPr>
              <a:t> </a:t>
            </a:r>
          </a:p>
          <a:p>
            <a:pPr marL="914400" lvl="1" indent="-457200">
              <a:buClrTx/>
              <a:buSzPct val="90000"/>
              <a:buFontTx/>
              <a:buAutoNum type="arabicPeriod"/>
              <a:defRPr/>
            </a:pPr>
            <a:r>
              <a:rPr lang="en-US" dirty="0">
                <a:solidFill>
                  <a:schemeClr val="bg1"/>
                </a:solidFill>
                <a:latin typeface="Arial" pitchFamily="34" charset="0"/>
                <a:ea typeface="ＭＳ Ｐゴシック"/>
                <a:cs typeface="Arial" pitchFamily="34" charset="0"/>
              </a:rPr>
              <a:t>Standards and Training for Corrections (STC)  </a:t>
            </a:r>
          </a:p>
          <a:p>
            <a:pPr lvl="2">
              <a:buClrTx/>
              <a:buSzPct val="90000"/>
              <a:buFont typeface="Wingdings" panose="05000000000000000000" pitchFamily="2" charset="2"/>
              <a:buChar char="§"/>
              <a:defRPr/>
            </a:pPr>
            <a:r>
              <a:rPr lang="en-US" sz="2200" dirty="0">
                <a:solidFill>
                  <a:schemeClr val="bg1"/>
                </a:solidFill>
                <a:latin typeface="Arial" pitchFamily="34" charset="0"/>
                <a:ea typeface="ＭＳ Ｐゴシック"/>
                <a:cs typeface="Arial" pitchFamily="34" charset="0"/>
              </a:rPr>
              <a:t>Selection, Training and Standards</a:t>
            </a:r>
          </a:p>
          <a:p>
            <a:pPr marL="914400" lvl="2" indent="0">
              <a:buClrTx/>
              <a:buSzPct val="90000"/>
              <a:buNone/>
              <a:defRPr/>
            </a:pPr>
            <a:endParaRPr lang="en-US" sz="1000" dirty="0">
              <a:solidFill>
                <a:schemeClr val="bg1"/>
              </a:solidFill>
              <a:latin typeface="Arial" pitchFamily="34" charset="0"/>
              <a:ea typeface="ＭＳ Ｐゴシック"/>
              <a:cs typeface="Arial" pitchFamily="34" charset="0"/>
            </a:endParaRPr>
          </a:p>
          <a:p>
            <a:pPr marL="914400" lvl="1" indent="-457200">
              <a:buClrTx/>
              <a:buSzPct val="90000"/>
              <a:buFontTx/>
              <a:buAutoNum type="arabicPeriod"/>
              <a:defRPr/>
            </a:pPr>
            <a:r>
              <a:rPr lang="en-US" dirty="0">
                <a:solidFill>
                  <a:schemeClr val="bg1"/>
                </a:solidFill>
                <a:latin typeface="Arial" pitchFamily="34" charset="0"/>
                <a:ea typeface="ＭＳ Ｐゴシック"/>
                <a:cs typeface="Arial" pitchFamily="34" charset="0"/>
              </a:rPr>
              <a:t>Corrections Planning and Grant Programs (CPGP)</a:t>
            </a:r>
          </a:p>
          <a:p>
            <a:pPr lvl="2">
              <a:buClrTx/>
              <a:buSzPct val="90000"/>
              <a:buFont typeface="Wingdings" panose="05000000000000000000" pitchFamily="2" charset="2"/>
              <a:buChar char="§"/>
              <a:defRPr/>
            </a:pPr>
            <a:r>
              <a:rPr lang="en-US" sz="2200" dirty="0">
                <a:solidFill>
                  <a:schemeClr val="bg1"/>
                </a:solidFill>
                <a:latin typeface="Arial" pitchFamily="34" charset="0"/>
                <a:ea typeface="ＭＳ Ｐゴシック"/>
                <a:cs typeface="Arial" pitchFamily="34" charset="0"/>
              </a:rPr>
              <a:t>Criminal and Juvenile Justice Grant Programs</a:t>
            </a:r>
          </a:p>
          <a:p>
            <a:pPr marL="914400" lvl="2" indent="0">
              <a:buClrTx/>
              <a:buSzPct val="90000"/>
              <a:buNone/>
              <a:defRPr/>
            </a:pPr>
            <a:endParaRPr lang="en-US" sz="1000" dirty="0">
              <a:solidFill>
                <a:schemeClr val="bg1"/>
              </a:solidFill>
              <a:latin typeface="Arial" pitchFamily="34" charset="0"/>
              <a:ea typeface="ＭＳ Ｐゴシック"/>
              <a:cs typeface="Arial" pitchFamily="34" charset="0"/>
            </a:endParaRPr>
          </a:p>
          <a:p>
            <a:pPr marL="914400" lvl="1" indent="-457200">
              <a:buClrTx/>
              <a:buSzPct val="90000"/>
              <a:buFont typeface="+mj-lt"/>
              <a:buAutoNum type="arabicPeriod"/>
              <a:defRPr/>
            </a:pPr>
            <a:r>
              <a:rPr lang="en-US" dirty="0">
                <a:solidFill>
                  <a:schemeClr val="bg1"/>
                </a:solidFill>
                <a:latin typeface="Arial" pitchFamily="34" charset="0"/>
                <a:ea typeface="ＭＳ Ｐゴシック"/>
                <a:cs typeface="Arial" pitchFamily="34" charset="0"/>
              </a:rPr>
              <a:t>County Facilities Construction (CFC)</a:t>
            </a:r>
          </a:p>
          <a:p>
            <a:pPr lvl="2">
              <a:buClrTx/>
              <a:buSzPct val="90000"/>
              <a:buFont typeface="Wingdings" panose="05000000000000000000" pitchFamily="2" charset="2"/>
              <a:buChar char="§"/>
              <a:defRPr/>
            </a:pPr>
            <a:r>
              <a:rPr lang="en-US" sz="2200" dirty="0">
                <a:solidFill>
                  <a:schemeClr val="bg1"/>
                </a:solidFill>
                <a:latin typeface="Arial" pitchFamily="34" charset="0"/>
                <a:ea typeface="ＭＳ Ｐゴシック"/>
                <a:cs typeface="Arial" pitchFamily="34" charset="0"/>
              </a:rPr>
              <a:t>Admin. of construction financing for facilities</a:t>
            </a:r>
          </a:p>
          <a:p>
            <a:pPr marL="914400" lvl="2" indent="0">
              <a:buClrTx/>
              <a:buSzPct val="90000"/>
              <a:buNone/>
              <a:defRPr/>
            </a:pPr>
            <a:endParaRPr lang="en-US" sz="1000" dirty="0">
              <a:solidFill>
                <a:schemeClr val="bg1"/>
              </a:solidFill>
              <a:latin typeface="Arial" pitchFamily="34" charset="0"/>
              <a:ea typeface="ＭＳ Ｐゴシック"/>
              <a:cs typeface="Arial" pitchFamily="34" charset="0"/>
            </a:endParaRPr>
          </a:p>
          <a:p>
            <a:pPr marL="914400" lvl="1" indent="-457200">
              <a:buClrTx/>
              <a:buSzPct val="90000"/>
              <a:buFont typeface="+mj-lt"/>
              <a:buAutoNum type="arabicPeriod"/>
              <a:defRPr/>
            </a:pPr>
            <a:r>
              <a:rPr lang="en-US" dirty="0">
                <a:solidFill>
                  <a:schemeClr val="bg1"/>
                </a:solidFill>
                <a:latin typeface="Arial" pitchFamily="34" charset="0"/>
                <a:ea typeface="ＭＳ Ｐゴシック"/>
                <a:cs typeface="Arial" pitchFamily="34" charset="0"/>
              </a:rPr>
              <a:t>Administration, Research and Program Support</a:t>
            </a:r>
          </a:p>
          <a:p>
            <a:pPr lvl="2">
              <a:buClrTx/>
              <a:buSzPct val="90000"/>
              <a:buFont typeface="Wingdings" panose="05000000000000000000" pitchFamily="2" charset="2"/>
              <a:buChar char="§"/>
              <a:defRPr/>
            </a:pPr>
            <a:r>
              <a:rPr lang="en-US" sz="2200" dirty="0">
                <a:solidFill>
                  <a:schemeClr val="bg1"/>
                </a:solidFill>
                <a:latin typeface="Arial" pitchFamily="34" charset="0"/>
                <a:ea typeface="ＭＳ Ｐゴシック"/>
                <a:cs typeface="Arial" pitchFamily="34" charset="0"/>
              </a:rPr>
              <a:t>Admin. for data collection, research, IT support</a:t>
            </a:r>
          </a:p>
          <a:p>
            <a:pPr marL="0" indent="0">
              <a:buNone/>
            </a:pPr>
            <a:endParaRPr lang="en-US" sz="2800" dirty="0">
              <a:solidFill>
                <a:srgbClr val="1E3C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46903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229600" cy="5755177"/>
          </a:xfrm>
        </p:spPr>
        <p:txBody>
          <a:bodyPr/>
          <a:lstStyle/>
          <a:p>
            <a:pPr marL="0" indent="0" algn="ctr">
              <a:buNone/>
            </a:pPr>
            <a:endParaRPr lang="en-US" sz="2200" dirty="0">
              <a:solidFill>
                <a:srgbClr val="1E3C78"/>
              </a:solidFill>
            </a:endParaRPr>
          </a:p>
          <a:p>
            <a:pPr marL="0" indent="0" algn="ctr">
              <a:buNone/>
            </a:pPr>
            <a:endParaRPr lang="en-US" sz="2200" dirty="0">
              <a:solidFill>
                <a:srgbClr val="1E3C78"/>
              </a:solidFill>
            </a:endParaRPr>
          </a:p>
          <a:p>
            <a:pPr marL="0" indent="0" algn="ctr">
              <a:buNone/>
            </a:pPr>
            <a:r>
              <a:rPr lang="en-US" dirty="0">
                <a:solidFill>
                  <a:srgbClr val="1E3C78"/>
                </a:solidFill>
              </a:rPr>
              <a:t>Submit additional questions</a:t>
            </a:r>
            <a:br>
              <a:rPr lang="en-US" dirty="0">
                <a:solidFill>
                  <a:srgbClr val="1E3C78"/>
                </a:solidFill>
              </a:rPr>
            </a:br>
            <a:r>
              <a:rPr lang="en-US" dirty="0">
                <a:solidFill>
                  <a:srgbClr val="1E3C78"/>
                </a:solidFill>
              </a:rPr>
              <a:t>about the ARG Grant </a:t>
            </a:r>
            <a:br>
              <a:rPr lang="en-US" dirty="0">
                <a:solidFill>
                  <a:srgbClr val="1E3C78"/>
                </a:solidFill>
              </a:rPr>
            </a:br>
            <a:r>
              <a:rPr lang="en-US" dirty="0">
                <a:solidFill>
                  <a:srgbClr val="1E3C78"/>
                </a:solidFill>
              </a:rPr>
              <a:t>or RFP to:</a:t>
            </a:r>
          </a:p>
          <a:p>
            <a:pPr marL="0" indent="0" algn="ctr">
              <a:buNone/>
            </a:pPr>
            <a:endParaRPr lang="en-US" sz="2000" b="1" dirty="0">
              <a:solidFill>
                <a:srgbClr val="1E3C78"/>
              </a:solidFill>
              <a:cs typeface="Arial" panose="020B0604020202020204" pitchFamily="34" charset="0"/>
            </a:endParaRPr>
          </a:p>
          <a:p>
            <a:pPr marL="0" indent="0" algn="ctr">
              <a:buNone/>
            </a:pPr>
            <a:r>
              <a:rPr lang="en-US" dirty="0">
                <a:solidFill>
                  <a:srgbClr val="1E3C78"/>
                </a:solidFill>
              </a:rPr>
              <a:t>Colleen Stoner</a:t>
            </a:r>
          </a:p>
          <a:p>
            <a:pPr marL="0" indent="0" algn="ctr">
              <a:buNone/>
            </a:pPr>
            <a:r>
              <a:rPr lang="en-US" b="1" dirty="0">
                <a:solidFill>
                  <a:srgbClr val="1E3C78"/>
                </a:solidFill>
              </a:rPr>
              <a:t>colleen.stoner@bscc.ca.gov</a:t>
            </a:r>
          </a:p>
          <a:p>
            <a:pPr marL="0" indent="0" algn="ctr">
              <a:buNone/>
            </a:pPr>
            <a:r>
              <a:rPr lang="en-US" dirty="0">
                <a:solidFill>
                  <a:srgbClr val="1E3C78"/>
                </a:solidFill>
              </a:rPr>
              <a:t>Or </a:t>
            </a:r>
          </a:p>
          <a:p>
            <a:pPr marL="0" indent="0" algn="ctr">
              <a:buNone/>
            </a:pPr>
            <a:r>
              <a:rPr lang="en-US" dirty="0">
                <a:solidFill>
                  <a:srgbClr val="1E3C78"/>
                </a:solidFill>
              </a:rPr>
              <a:t>to electronic mailbox</a:t>
            </a:r>
          </a:p>
          <a:p>
            <a:pPr marL="0" indent="0" algn="ctr">
              <a:buNone/>
            </a:pPr>
            <a:r>
              <a:rPr lang="en-US" u="sng" dirty="0">
                <a:hlinkClick r:id="rId3"/>
              </a:rPr>
              <a:t>ARGRehabProject@bscc.ca.gov</a:t>
            </a: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0"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34596641"/>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22031" y="759923"/>
            <a:ext cx="8229600" cy="5755177"/>
          </a:xfrm>
        </p:spPr>
        <p:txBody>
          <a:bodyPr/>
          <a:lstStyle/>
          <a:p>
            <a:pPr marL="0" indent="0" algn="ctr">
              <a:buNone/>
            </a:pPr>
            <a:endParaRPr lang="en-US" sz="2200" dirty="0">
              <a:solidFill>
                <a:srgbClr val="1E3C78"/>
              </a:solidFill>
            </a:endParaRPr>
          </a:p>
          <a:p>
            <a:pPr marL="0" indent="0" algn="ctr">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0"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
        <p:nvSpPr>
          <p:cNvPr id="2" name="Rectangle 1">
            <a:extLst>
              <a:ext uri="{FF2B5EF4-FFF2-40B4-BE49-F238E27FC236}">
                <a16:creationId xmlns:a16="http://schemas.microsoft.com/office/drawing/2014/main" id="{A1B7277D-DFB5-4BF2-ADD5-DD062FAEF7D0}"/>
              </a:ext>
            </a:extLst>
          </p:cNvPr>
          <p:cNvSpPr/>
          <p:nvPr/>
        </p:nvSpPr>
        <p:spPr>
          <a:xfrm>
            <a:off x="381000" y="838200"/>
            <a:ext cx="8610600" cy="5109091"/>
          </a:xfrm>
          <a:prstGeom prst="rect">
            <a:avLst/>
          </a:prstGeom>
        </p:spPr>
        <p:txBody>
          <a:bodyPr wrap="square">
            <a:spAutoFit/>
          </a:bodyPr>
          <a:lstStyle/>
          <a:p>
            <a:endParaRPr lang="en-US" sz="1000" b="1" dirty="0">
              <a:solidFill>
                <a:srgbClr val="1E3C78"/>
              </a:solidFill>
            </a:endParaRPr>
          </a:p>
          <a:p>
            <a:r>
              <a:rPr lang="en-US" sz="2800" b="1" dirty="0">
                <a:solidFill>
                  <a:srgbClr val="1E3C78"/>
                </a:solidFill>
              </a:rPr>
              <a:t>To-Dos:</a:t>
            </a:r>
          </a:p>
          <a:p>
            <a:endParaRPr lang="en-US" sz="1000" dirty="0">
              <a:solidFill>
                <a:srgbClr val="1E3C78"/>
              </a:solidFill>
            </a:endParaRPr>
          </a:p>
          <a:p>
            <a:endParaRPr lang="en-US" sz="1000" dirty="0">
              <a:solidFill>
                <a:srgbClr val="1E3C78"/>
              </a:solidFill>
            </a:endParaRPr>
          </a:p>
          <a:p>
            <a:pPr marL="342900" indent="-342900">
              <a:buFont typeface="Wingdings" panose="05000000000000000000" pitchFamily="2" charset="2"/>
              <a:buChar char="q"/>
            </a:pPr>
            <a:r>
              <a:rPr lang="en-US" sz="2800" dirty="0">
                <a:solidFill>
                  <a:srgbClr val="1E3C78"/>
                </a:solidFill>
              </a:rPr>
              <a:t>  Read the RFP all the way through </a:t>
            </a:r>
            <a:r>
              <a:rPr lang="en-US" sz="2800" u="sng" dirty="0">
                <a:solidFill>
                  <a:srgbClr val="1E3C78"/>
                </a:solidFill>
              </a:rPr>
              <a:t>several t</a:t>
            </a:r>
            <a:r>
              <a:rPr lang="en-US" sz="2800" dirty="0">
                <a:solidFill>
                  <a:srgbClr val="1E3C78"/>
                </a:solidFill>
              </a:rPr>
              <a:t>imes before beginning application/proposal writing</a:t>
            </a:r>
          </a:p>
          <a:p>
            <a:endParaRPr lang="en-US" sz="800" dirty="0">
              <a:solidFill>
                <a:srgbClr val="1E3C78"/>
              </a:solidFill>
            </a:endParaRPr>
          </a:p>
          <a:p>
            <a:pPr marL="342900" indent="-342900">
              <a:buFont typeface="Wingdings" panose="05000000000000000000" pitchFamily="2" charset="2"/>
              <a:buChar char="q"/>
            </a:pPr>
            <a:endParaRPr lang="en-US" sz="1000" dirty="0">
              <a:solidFill>
                <a:srgbClr val="1E3C78"/>
              </a:solidFill>
            </a:endParaRPr>
          </a:p>
          <a:p>
            <a:pPr marL="342900" indent="-342900">
              <a:buFont typeface="Wingdings" panose="05000000000000000000" pitchFamily="2" charset="2"/>
              <a:buChar char="q"/>
            </a:pPr>
            <a:r>
              <a:rPr lang="en-US" sz="2800" dirty="0">
                <a:solidFill>
                  <a:srgbClr val="1E3C78"/>
                </a:solidFill>
              </a:rPr>
              <a:t>  Be familiar with the ARG Program requirements</a:t>
            </a:r>
          </a:p>
          <a:p>
            <a:endParaRPr lang="en-US" sz="800" dirty="0">
              <a:solidFill>
                <a:srgbClr val="1E3C78"/>
              </a:solidFill>
            </a:endParaRPr>
          </a:p>
          <a:p>
            <a:endParaRPr lang="en-US" sz="1000" dirty="0">
              <a:solidFill>
                <a:srgbClr val="1E3C78"/>
              </a:solidFill>
            </a:endParaRPr>
          </a:p>
          <a:p>
            <a:pPr marL="342900" indent="-342900">
              <a:buFont typeface="Wingdings" panose="05000000000000000000" pitchFamily="2" charset="2"/>
              <a:buChar char="q"/>
            </a:pPr>
            <a:r>
              <a:rPr lang="en-US" sz="2800" dirty="0">
                <a:solidFill>
                  <a:srgbClr val="1E3C78"/>
                </a:solidFill>
              </a:rPr>
              <a:t>  Acquire or complete all required documents on checklist</a:t>
            </a:r>
          </a:p>
          <a:p>
            <a:endParaRPr lang="en-US" sz="800" dirty="0">
              <a:solidFill>
                <a:srgbClr val="1E3C78"/>
              </a:solidFill>
            </a:endParaRPr>
          </a:p>
          <a:p>
            <a:endParaRPr lang="en-US" sz="1000" dirty="0">
              <a:solidFill>
                <a:srgbClr val="1E3C78"/>
              </a:solidFill>
            </a:endParaRPr>
          </a:p>
          <a:p>
            <a:pPr marL="342900" indent="-342900">
              <a:buFont typeface="Wingdings" panose="05000000000000000000" pitchFamily="2" charset="2"/>
              <a:buChar char="q"/>
            </a:pPr>
            <a:r>
              <a:rPr lang="en-US" dirty="0">
                <a:solidFill>
                  <a:srgbClr val="1E3C78"/>
                </a:solidFill>
              </a:rPr>
              <a:t>  </a:t>
            </a:r>
            <a:r>
              <a:rPr lang="en-US" sz="2800" dirty="0">
                <a:solidFill>
                  <a:srgbClr val="1E3C78"/>
                </a:solidFill>
              </a:rPr>
              <a:t>Be familiar with the rating factors and subfactors</a:t>
            </a:r>
          </a:p>
          <a:p>
            <a:endParaRPr lang="en-US" sz="800" dirty="0">
              <a:solidFill>
                <a:srgbClr val="1E3C78"/>
              </a:solidFill>
            </a:endParaRPr>
          </a:p>
          <a:p>
            <a:endParaRPr lang="en-US" sz="1000" dirty="0">
              <a:solidFill>
                <a:srgbClr val="1E3C78"/>
              </a:solidFill>
            </a:endParaRPr>
          </a:p>
          <a:p>
            <a:pPr marL="342900" indent="-342900">
              <a:buFont typeface="Wingdings" panose="05000000000000000000" pitchFamily="2" charset="2"/>
              <a:buChar char="q"/>
            </a:pPr>
            <a:r>
              <a:rPr lang="en-US" dirty="0">
                <a:solidFill>
                  <a:srgbClr val="1E3C78"/>
                </a:solidFill>
              </a:rPr>
              <a:t> </a:t>
            </a:r>
            <a:r>
              <a:rPr lang="en-US" sz="2800" dirty="0">
                <a:solidFill>
                  <a:srgbClr val="1E3C78"/>
                </a:solidFill>
              </a:rPr>
              <a:t>Follow proposal submittal instructions </a:t>
            </a:r>
            <a:r>
              <a:rPr lang="en-US" sz="2800" u="sng" dirty="0">
                <a:solidFill>
                  <a:srgbClr val="1E3C78"/>
                </a:solidFill>
              </a:rPr>
              <a:t>to the letter</a:t>
            </a:r>
          </a:p>
        </p:txBody>
      </p:sp>
      <p:pic>
        <p:nvPicPr>
          <p:cNvPr id="8" name="Picture 7">
            <a:extLst>
              <a:ext uri="{FF2B5EF4-FFF2-40B4-BE49-F238E27FC236}">
                <a16:creationId xmlns:a16="http://schemas.microsoft.com/office/drawing/2014/main" id="{3D905084-1779-4850-9353-1871A1FC1EB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81446" y="322384"/>
            <a:ext cx="1714500" cy="1506416"/>
          </a:xfrm>
          <a:prstGeom prst="rect">
            <a:avLst/>
          </a:prstGeom>
        </p:spPr>
      </p:pic>
    </p:spTree>
    <p:extLst>
      <p:ext uri="{BB962C8B-B14F-4D97-AF65-F5344CB8AC3E}">
        <p14:creationId xmlns:p14="http://schemas.microsoft.com/office/powerpoint/2010/main" val="1952071806"/>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904F9C60-720C-4756-80DF-3DC6CC83B733}"/>
              </a:ext>
            </a:extLst>
          </p:cNvPr>
          <p:cNvPicPr>
            <a:picLocks noGrp="1" noChangeAspect="1"/>
          </p:cNvPicPr>
          <p:nvPr>
            <p:ph idx="4294967295"/>
          </p:nvPr>
        </p:nvPicPr>
        <p:blipFill>
          <a:blip r:embed="rId3"/>
          <a:stretch>
            <a:fillRect/>
          </a:stretch>
        </p:blipFill>
        <p:spPr>
          <a:xfrm>
            <a:off x="1673094" y="1715288"/>
            <a:ext cx="5950212" cy="3779848"/>
          </a:xfrm>
          <a:prstGeom prst="rect">
            <a:avLst/>
          </a:prstGeom>
        </p:spPr>
      </p:pic>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2825111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4572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
        <p:nvSpPr>
          <p:cNvPr id="5" name="Content Placeholder 2">
            <a:extLst>
              <a:ext uri="{FF2B5EF4-FFF2-40B4-BE49-F238E27FC236}">
                <a16:creationId xmlns:a16="http://schemas.microsoft.com/office/drawing/2014/main" id="{D5B3AE9A-1A1F-4D58-AF5B-E2D075362BD7}"/>
              </a:ext>
            </a:extLst>
          </p:cNvPr>
          <p:cNvSpPr>
            <a:spLocks noGrp="1"/>
          </p:cNvSpPr>
          <p:nvPr>
            <p:ph idx="4294967295"/>
          </p:nvPr>
        </p:nvSpPr>
        <p:spPr>
          <a:xfrm>
            <a:off x="228600" y="685800"/>
            <a:ext cx="8686800" cy="5668963"/>
          </a:xfrm>
        </p:spPr>
        <p:txBody>
          <a:bodyPr/>
          <a:lstStyle/>
          <a:p>
            <a:pPr marL="0" indent="0" algn="ctr">
              <a:buNone/>
            </a:pPr>
            <a:endParaRPr lang="en-US" sz="2800" dirty="0">
              <a:solidFill>
                <a:srgbClr val="1E3C78"/>
              </a:solidFill>
              <a:latin typeface="Arial" panose="020B0604020202020204" pitchFamily="34" charset="0"/>
              <a:cs typeface="Arial" panose="020B0604020202020204" pitchFamily="34" charset="0"/>
            </a:endParaRPr>
          </a:p>
          <a:p>
            <a:pPr marL="0" indent="0" algn="ctr">
              <a:buNone/>
            </a:pPr>
            <a:r>
              <a:rPr lang="en-US" sz="3200" dirty="0">
                <a:solidFill>
                  <a:srgbClr val="1E3C78"/>
                </a:solidFill>
                <a:latin typeface="Arial" panose="020B0604020202020204" pitchFamily="34" charset="0"/>
                <a:cs typeface="Arial" panose="020B0604020202020204" pitchFamily="34" charset="0"/>
              </a:rPr>
              <a:t>Adult Reentry Grant Program</a:t>
            </a:r>
          </a:p>
          <a:p>
            <a:pPr marL="0" indent="0" algn="ctr">
              <a:buNone/>
            </a:pPr>
            <a:endParaRPr lang="en-US" sz="1200" dirty="0">
              <a:solidFill>
                <a:srgbClr val="1E3C78"/>
              </a:solidFill>
              <a:latin typeface="Arial" panose="020B0604020202020204" pitchFamily="34" charset="0"/>
              <a:cs typeface="Arial" panose="020B0604020202020204" pitchFamily="34" charset="0"/>
            </a:endParaRPr>
          </a:p>
          <a:p>
            <a:pPr marL="0" indent="0" algn="ctr">
              <a:buNone/>
            </a:pPr>
            <a:r>
              <a:rPr lang="en-US" dirty="0">
                <a:solidFill>
                  <a:srgbClr val="1E3C78"/>
                </a:solidFill>
                <a:latin typeface="Arial" panose="020B0604020202020204" pitchFamily="34" charset="0"/>
                <a:cs typeface="Arial" panose="020B0604020202020204" pitchFamily="34" charset="0"/>
              </a:rPr>
              <a:t> </a:t>
            </a:r>
            <a:r>
              <a:rPr lang="en-US" sz="3200" b="1" dirty="0">
                <a:solidFill>
                  <a:srgbClr val="1E3C78"/>
                </a:solidFill>
                <a:latin typeface="Arial" panose="020B0604020202020204" pitchFamily="34" charset="0"/>
                <a:cs typeface="Arial" panose="020B0604020202020204" pitchFamily="34" charset="0"/>
              </a:rPr>
              <a:t>Rehabilitation of Existing Property and Buildings</a:t>
            </a:r>
            <a:endParaRPr lang="en-US" sz="2800" b="1" dirty="0">
              <a:solidFill>
                <a:srgbClr val="1E3C78"/>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C1C5F84-8448-471D-AD65-52F33F7AD19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05000" y="3352800"/>
            <a:ext cx="5334000" cy="2810069"/>
          </a:xfrm>
          <a:prstGeom prst="rect">
            <a:avLst/>
          </a:prstGeom>
        </p:spPr>
      </p:pic>
    </p:spTree>
    <p:extLst>
      <p:ext uri="{BB962C8B-B14F-4D97-AF65-F5344CB8AC3E}">
        <p14:creationId xmlns:p14="http://schemas.microsoft.com/office/powerpoint/2010/main" val="92363082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0554" y="489438"/>
            <a:ext cx="8582891" cy="6400800"/>
          </a:xfrm>
        </p:spPr>
        <p:txBody>
          <a:bodyPr/>
          <a:lstStyle/>
          <a:p>
            <a:pPr>
              <a:buClr>
                <a:schemeClr val="accent5"/>
              </a:buClr>
              <a:defRPr/>
            </a:pPr>
            <a:endParaRPr lang="en-US" sz="1100" dirty="0">
              <a:solidFill>
                <a:schemeClr val="tx1">
                  <a:lumMod val="95000"/>
                </a:schemeClr>
              </a:solidFill>
              <a:latin typeface="Arial" panose="020B0604020202020204" pitchFamily="34" charset="0"/>
              <a:cs typeface="Arial" panose="020B0604020202020204" pitchFamily="34" charset="0"/>
            </a:endParaRPr>
          </a:p>
          <a:p>
            <a:pPr marL="0" indent="0" algn="ctr">
              <a:buClr>
                <a:schemeClr val="accent5"/>
              </a:buClr>
              <a:buNone/>
              <a:defRPr/>
            </a:pPr>
            <a:r>
              <a:rPr lang="en-US" sz="3200" b="1" dirty="0">
                <a:solidFill>
                  <a:srgbClr val="1E3C78"/>
                </a:solidFill>
                <a:ea typeface="+mj-ea"/>
                <a:cs typeface="+mj-cs"/>
              </a:rPr>
              <a:t>RFP Overview (pg. 2)</a:t>
            </a:r>
          </a:p>
          <a:p>
            <a:pPr marL="0" indent="0">
              <a:buClr>
                <a:schemeClr val="accent5"/>
              </a:buClr>
              <a:buNone/>
              <a:defRPr/>
            </a:pPr>
            <a:endParaRPr lang="en-US" sz="1800" b="1" dirty="0">
              <a:solidFill>
                <a:srgbClr val="1E3C78"/>
              </a:solidFill>
              <a:ea typeface="+mj-ea"/>
              <a:cs typeface="+mj-cs"/>
            </a:endParaRPr>
          </a:p>
          <a:p>
            <a:pPr marL="0" indent="0">
              <a:buClr>
                <a:schemeClr val="accent5"/>
              </a:buClr>
              <a:buNone/>
              <a:defRPr/>
            </a:pPr>
            <a:endParaRPr lang="en-US" sz="1800" b="1" dirty="0">
              <a:solidFill>
                <a:srgbClr val="1E3C78"/>
              </a:solidFill>
              <a:ea typeface="+mj-ea"/>
              <a:cs typeface="+mj-cs"/>
            </a:endParaRPr>
          </a:p>
          <a:p>
            <a:pPr marL="457200" indent="-457200">
              <a:spcBef>
                <a:spcPts val="0"/>
              </a:spcBef>
              <a:buFont typeface="Wingdings" panose="05000000000000000000" pitchFamily="2" charset="2"/>
              <a:buChar char="v"/>
            </a:pPr>
            <a:r>
              <a:rPr lang="en-US" sz="3200" dirty="0">
                <a:solidFill>
                  <a:srgbClr val="1E3C78"/>
                </a:solidFill>
              </a:rPr>
              <a:t>Proposal Due Date: </a:t>
            </a:r>
            <a:r>
              <a:rPr lang="en-US" sz="3200" u="sng" dirty="0">
                <a:solidFill>
                  <a:srgbClr val="FF0000"/>
                </a:solidFill>
              </a:rPr>
              <a:t>November 1, 2019</a:t>
            </a:r>
          </a:p>
          <a:p>
            <a:pPr>
              <a:spcBef>
                <a:spcPts val="0"/>
              </a:spcBef>
            </a:pPr>
            <a:endParaRPr lang="en-US" sz="1400" dirty="0">
              <a:solidFill>
                <a:srgbClr val="1E3C78"/>
              </a:solidFill>
            </a:endParaRPr>
          </a:p>
          <a:p>
            <a:pPr marL="914400" indent="-457200">
              <a:spcBef>
                <a:spcPts val="0"/>
              </a:spcBef>
              <a:buFont typeface="Arial" panose="020B0604020202020204" pitchFamily="34" charset="0"/>
              <a:buChar char="•"/>
            </a:pPr>
            <a:r>
              <a:rPr lang="en-US" dirty="0">
                <a:solidFill>
                  <a:srgbClr val="1E3C78"/>
                </a:solidFill>
              </a:rPr>
              <a:t>One signed, original copy </a:t>
            </a:r>
            <a:r>
              <a:rPr lang="en-US" u="sng" dirty="0">
                <a:solidFill>
                  <a:srgbClr val="1E3C78"/>
                </a:solidFill>
              </a:rPr>
              <a:t>emailed</a:t>
            </a:r>
            <a:r>
              <a:rPr lang="en-US" dirty="0">
                <a:solidFill>
                  <a:srgbClr val="1E3C78"/>
                </a:solidFill>
              </a:rPr>
              <a:t> is required</a:t>
            </a:r>
          </a:p>
          <a:p>
            <a:pPr marL="457200" indent="0">
              <a:spcBef>
                <a:spcPts val="0"/>
              </a:spcBef>
              <a:buNone/>
            </a:pPr>
            <a:endParaRPr lang="en-US" sz="1400" dirty="0">
              <a:solidFill>
                <a:srgbClr val="1E3C78"/>
              </a:solidFill>
            </a:endParaRPr>
          </a:p>
          <a:p>
            <a:pPr marL="914400" indent="-457200">
              <a:spcBef>
                <a:spcPts val="0"/>
              </a:spcBef>
              <a:buFont typeface="Arial" panose="020B0604020202020204" pitchFamily="34" charset="0"/>
              <a:buChar char="•"/>
            </a:pPr>
            <a:r>
              <a:rPr lang="en-US" dirty="0">
                <a:solidFill>
                  <a:srgbClr val="1E3C78"/>
                </a:solidFill>
              </a:rPr>
              <a:t>Email to:</a:t>
            </a:r>
          </a:p>
          <a:p>
            <a:pPr marL="457200" indent="0">
              <a:spcBef>
                <a:spcPts val="0"/>
              </a:spcBef>
              <a:buNone/>
            </a:pPr>
            <a:endParaRPr lang="en-US" sz="1200" dirty="0">
              <a:solidFill>
                <a:srgbClr val="1E3C78"/>
              </a:solidFill>
              <a:hlinkClick r:id="rId3"/>
            </a:endParaRPr>
          </a:p>
          <a:p>
            <a:pPr marL="914400" indent="0">
              <a:spcBef>
                <a:spcPts val="0"/>
              </a:spcBef>
              <a:buNone/>
            </a:pPr>
            <a:r>
              <a:rPr lang="en-US" dirty="0">
                <a:solidFill>
                  <a:srgbClr val="1E3C78"/>
                </a:solidFill>
                <a:hlinkClick r:id="rId3"/>
              </a:rPr>
              <a:t>ARGRehabProject@bscc.ca.gov</a:t>
            </a:r>
            <a:endParaRPr lang="en-US" dirty="0">
              <a:solidFill>
                <a:srgbClr val="1E3C78"/>
              </a:solidFill>
            </a:endParaRPr>
          </a:p>
          <a:p>
            <a:pPr marL="914400" indent="-457200">
              <a:spcBef>
                <a:spcPts val="0"/>
              </a:spcBef>
              <a:buFont typeface="Arial" panose="020B0604020202020204" pitchFamily="34" charset="0"/>
              <a:buChar char="•"/>
            </a:pPr>
            <a:endParaRPr lang="en-US" dirty="0">
              <a:solidFill>
                <a:srgbClr val="1E3C78"/>
              </a:solidFill>
            </a:endParaRPr>
          </a:p>
          <a:p>
            <a:pPr marL="457200" indent="-457200">
              <a:spcBef>
                <a:spcPts val="0"/>
              </a:spcBef>
              <a:buFont typeface="Wingdings" panose="05000000000000000000" pitchFamily="2" charset="2"/>
              <a:buChar char="v"/>
            </a:pPr>
            <a:endParaRPr lang="en-US" sz="1400" dirty="0">
              <a:solidFill>
                <a:srgbClr val="090807"/>
              </a:solidFill>
            </a:endParaRPr>
          </a:p>
          <a:p>
            <a:pPr marL="457200" indent="-457200">
              <a:spcBef>
                <a:spcPts val="0"/>
              </a:spcBef>
              <a:buFont typeface="Wingdings" panose="05000000000000000000" pitchFamily="2" charset="2"/>
              <a:buChar char="v"/>
            </a:pPr>
            <a:endParaRPr lang="en-US" sz="1400" dirty="0">
              <a:solidFill>
                <a:srgbClr val="090807"/>
              </a:solidFill>
            </a:endParaRP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ARG Program</a:t>
            </a:r>
          </a:p>
        </p:txBody>
      </p:sp>
    </p:spTree>
    <p:extLst>
      <p:ext uri="{BB962C8B-B14F-4D97-AF65-F5344CB8AC3E}">
        <p14:creationId xmlns:p14="http://schemas.microsoft.com/office/powerpoint/2010/main" val="272951142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01018438">
  <a:themeElements>
    <a:clrScheme name="BSCC 1">
      <a:dk1>
        <a:srgbClr val="14285A"/>
      </a:dk1>
      <a:lt1>
        <a:srgbClr val="FFFFFF"/>
      </a:lt1>
      <a:dk2>
        <a:srgbClr val="1E3C78"/>
      </a:dk2>
      <a:lt2>
        <a:srgbClr val="CCCCCC"/>
      </a:lt2>
      <a:accent1>
        <a:srgbClr val="14285A"/>
      </a:accent1>
      <a:accent2>
        <a:srgbClr val="1E3C78"/>
      </a:accent2>
      <a:accent3>
        <a:srgbClr val="7F7F7F"/>
      </a:accent3>
      <a:accent4>
        <a:srgbClr val="D5AF54"/>
      </a:accent4>
      <a:accent5>
        <a:srgbClr val="E3CA8D"/>
      </a:accent5>
      <a:accent6>
        <a:srgbClr val="F2E7CA"/>
      </a:accent6>
      <a:hlink>
        <a:srgbClr val="3D8BD7"/>
      </a:hlink>
      <a:folHlink>
        <a:srgbClr val="B2B2B2"/>
      </a:folHlink>
    </a:clrScheme>
    <a:fontScheme name="BSCC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Office Theme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xis">
  <a:themeElements>
    <a:clrScheme name="Custom 1">
      <a:dk1>
        <a:srgbClr val="A0937C"/>
      </a:dk1>
      <a:lt1>
        <a:srgbClr val="FFFFFF"/>
      </a:lt1>
      <a:dk2>
        <a:srgbClr val="666E66"/>
      </a:dk2>
      <a:lt2>
        <a:srgbClr val="FFFFFF"/>
      </a:lt2>
      <a:accent1>
        <a:srgbClr val="B4975A"/>
      </a:accent1>
      <a:accent2>
        <a:srgbClr val="315984"/>
      </a:accent2>
      <a:accent3>
        <a:srgbClr val="FFFFFF"/>
      </a:accent3>
      <a:accent4>
        <a:srgbClr val="28476A"/>
      </a:accent4>
      <a:accent5>
        <a:srgbClr val="C3AB7B"/>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59EEC4-39D7-42D0-88BB-59F0EA0849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strategy presentation</Template>
  <TotalTime>5166</TotalTime>
  <Words>3576</Words>
  <Application>Microsoft Office PowerPoint</Application>
  <PresentationFormat>On-screen Show (4:3)</PresentationFormat>
  <Paragraphs>840</Paragraphs>
  <Slides>72</Slides>
  <Notes>72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72</vt:i4>
      </vt:variant>
    </vt:vector>
  </HeadingPairs>
  <TitlesOfParts>
    <vt:vector size="87" baseType="lpstr">
      <vt:lpstr>ＭＳ Ｐゴシック</vt:lpstr>
      <vt:lpstr>Arial</vt:lpstr>
      <vt:lpstr>Arial Black</vt:lpstr>
      <vt:lpstr>Arial Bold</vt:lpstr>
      <vt:lpstr>Arial Narrow</vt:lpstr>
      <vt:lpstr>Arial Rounded MT Bold</vt:lpstr>
      <vt:lpstr>Calibri</vt:lpstr>
      <vt:lpstr>Franklin Gothic Demi</vt:lpstr>
      <vt:lpstr>Georgia</vt:lpstr>
      <vt:lpstr>Symbol</vt:lpstr>
      <vt:lpstr>Tahoma</vt:lpstr>
      <vt:lpstr>Times New Roman</vt:lpstr>
      <vt:lpstr>Wingdings</vt:lpstr>
      <vt:lpstr>01018438</vt:lpstr>
      <vt:lpstr>Axis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Key Dates (pgs. 11-12)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we will Cover…</vt:lpstr>
      <vt:lpstr>Where to Locate the New Budget Attachment</vt:lpstr>
      <vt:lpstr>PowerPoint Presentation</vt:lpstr>
      <vt:lpstr>PowerPoint Presentation</vt:lpstr>
      <vt:lpstr>PowerPoint Presentation</vt:lpstr>
      <vt:lpstr>Requirements</vt:lpstr>
      <vt:lpstr>Using The Budget Tables </vt:lpstr>
      <vt:lpstr>Using The Budget Tables </vt:lpstr>
      <vt:lpstr>Using The Budget Tables </vt:lpstr>
      <vt:lpstr>Using The Budget Tables </vt:lpstr>
      <vt:lpstr>Using The Budget Tables </vt:lpstr>
      <vt:lpstr>Using The Budget Tables </vt:lpstr>
      <vt:lpstr>PowerPoint Presentation</vt:lpstr>
      <vt:lpstr>Using The Budget Tables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Technology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Kally Pile</dc:creator>
  <cp:keywords/>
  <cp:lastModifiedBy>Moore, Shaun@BSCC</cp:lastModifiedBy>
  <cp:revision>381</cp:revision>
  <cp:lastPrinted>2019-09-24T17:27:22Z</cp:lastPrinted>
  <dcterms:created xsi:type="dcterms:W3CDTF">2014-07-24T16:31:56Z</dcterms:created>
  <dcterms:modified xsi:type="dcterms:W3CDTF">2019-09-25T15:14:56Z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TC010184381033</vt:lpwstr>
  </property>
</Properties>
</file>