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87" r:id="rId3"/>
  </p:sldMasterIdLst>
  <p:notesMasterIdLst>
    <p:notesMasterId r:id="rId86"/>
  </p:notesMasterIdLst>
  <p:sldIdLst>
    <p:sldId id="299" r:id="rId4"/>
    <p:sldId id="346" r:id="rId5"/>
    <p:sldId id="369" r:id="rId6"/>
    <p:sldId id="382" r:id="rId7"/>
    <p:sldId id="383" r:id="rId8"/>
    <p:sldId id="385" r:id="rId9"/>
    <p:sldId id="267" r:id="rId10"/>
    <p:sldId id="307" r:id="rId11"/>
    <p:sldId id="310" r:id="rId12"/>
    <p:sldId id="311" r:id="rId13"/>
    <p:sldId id="342" r:id="rId14"/>
    <p:sldId id="303" r:id="rId15"/>
    <p:sldId id="347" r:id="rId16"/>
    <p:sldId id="374" r:id="rId17"/>
    <p:sldId id="370" r:id="rId18"/>
    <p:sldId id="368" r:id="rId19"/>
    <p:sldId id="333" r:id="rId20"/>
    <p:sldId id="388" r:id="rId21"/>
    <p:sldId id="371" r:id="rId22"/>
    <p:sldId id="375" r:id="rId23"/>
    <p:sldId id="373" r:id="rId24"/>
    <p:sldId id="380" r:id="rId25"/>
    <p:sldId id="386" r:id="rId26"/>
    <p:sldId id="268" r:id="rId27"/>
    <p:sldId id="387" r:id="rId28"/>
    <p:sldId id="272" r:id="rId29"/>
    <p:sldId id="273" r:id="rId30"/>
    <p:sldId id="274" r:id="rId31"/>
    <p:sldId id="275" r:id="rId32"/>
    <p:sldId id="348" r:id="rId33"/>
    <p:sldId id="316" r:id="rId34"/>
    <p:sldId id="389" r:id="rId35"/>
    <p:sldId id="336" r:id="rId36"/>
    <p:sldId id="337" r:id="rId37"/>
    <p:sldId id="393" r:id="rId38"/>
    <p:sldId id="323" r:id="rId39"/>
    <p:sldId id="338" r:id="rId40"/>
    <p:sldId id="397" r:id="rId41"/>
    <p:sldId id="357" r:id="rId42"/>
    <p:sldId id="358" r:id="rId43"/>
    <p:sldId id="360" r:id="rId44"/>
    <p:sldId id="344" r:id="rId45"/>
    <p:sldId id="399" r:id="rId46"/>
    <p:sldId id="391" r:id="rId47"/>
    <p:sldId id="398" r:id="rId48"/>
    <p:sldId id="390" r:id="rId49"/>
    <p:sldId id="351" r:id="rId50"/>
    <p:sldId id="400" r:id="rId51"/>
    <p:sldId id="412" r:id="rId52"/>
    <p:sldId id="413"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30" r:id="rId70"/>
    <p:sldId id="431" r:id="rId71"/>
    <p:sldId id="432" r:id="rId72"/>
    <p:sldId id="401" r:id="rId73"/>
    <p:sldId id="410" r:id="rId74"/>
    <p:sldId id="355" r:id="rId75"/>
    <p:sldId id="404" r:id="rId76"/>
    <p:sldId id="405" r:id="rId77"/>
    <p:sldId id="402" r:id="rId78"/>
    <p:sldId id="411" r:id="rId79"/>
    <p:sldId id="341" r:id="rId80"/>
    <p:sldId id="363" r:id="rId81"/>
    <p:sldId id="364" r:id="rId82"/>
    <p:sldId id="339" r:id="rId83"/>
    <p:sldId id="407" r:id="rId84"/>
    <p:sldId id="406" r:id="rId85"/>
  </p:sldIdLst>
  <p:sldSz cx="9144000" cy="6858000" type="screen4x3"/>
  <p:notesSz cx="7010400" cy="9296400"/>
  <p:custDataLst>
    <p:tags r:id="rId87"/>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3C78"/>
    <a:srgbClr val="CC9900"/>
    <a:srgbClr val="000000"/>
    <a:srgbClr val="C1DDC6"/>
    <a:srgbClr val="FFCC99"/>
    <a:srgbClr val="FFCC00"/>
    <a:srgbClr val="14285A"/>
    <a:srgbClr val="FFCC66"/>
    <a:srgbClr val="CC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0" autoAdjust="0"/>
    <p:restoredTop sz="94624" autoAdjust="0"/>
  </p:normalViewPr>
  <p:slideViewPr>
    <p:cSldViewPr>
      <p:cViewPr varScale="1">
        <p:scale>
          <a:sx n="114" d="100"/>
          <a:sy n="114" d="100"/>
        </p:scale>
        <p:origin x="144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394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microsoft.com/office/2015/10/relationships/revisionInfo" Target="revisionInfo.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gs" Target="tags/tag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33974" y="4416108"/>
            <a:ext cx="5142455" cy="418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72987"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algn="r" defTabSz="931365" eaLnBrk="0" hangingPunct="0">
              <a:defRPr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972987"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algn="r" defTabSz="931365" eaLnBrk="0" hangingPunct="0">
              <a:defRPr sz="1200">
                <a:latin typeface="Times New Roman" pitchFamily="18" charset="0"/>
              </a:defRPr>
            </a:lvl1pPr>
          </a:lstStyle>
          <a:p>
            <a:fld id="{C5AD84BD-B57F-44ED-B432-012949432F91}" type="slidenum">
              <a:rPr lang="en-US"/>
              <a:pPr/>
              <a:t>‹#›</a:t>
            </a:fld>
            <a:endParaRPr lang="en-US"/>
          </a:p>
        </p:txBody>
      </p:sp>
    </p:spTree>
    <p:extLst>
      <p:ext uri="{BB962C8B-B14F-4D97-AF65-F5344CB8AC3E}">
        <p14:creationId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1</a:t>
            </a:fld>
            <a:endParaRPr lang="en-US"/>
          </a:p>
        </p:txBody>
      </p:sp>
    </p:spTree>
    <p:extLst>
      <p:ext uri="{BB962C8B-B14F-4D97-AF65-F5344CB8AC3E}">
        <p14:creationId xmlns:p14="http://schemas.microsoft.com/office/powerpoint/2010/main" val="183933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10</a:t>
            </a:fld>
            <a:endParaRPr lang="en-US"/>
          </a:p>
        </p:txBody>
      </p:sp>
    </p:spTree>
    <p:extLst>
      <p:ext uri="{BB962C8B-B14F-4D97-AF65-F5344CB8AC3E}">
        <p14:creationId xmlns:p14="http://schemas.microsoft.com/office/powerpoint/2010/main" val="121023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11</a:t>
            </a:fld>
            <a:endParaRPr lang="en-US"/>
          </a:p>
        </p:txBody>
      </p:sp>
    </p:spTree>
    <p:extLst>
      <p:ext uri="{BB962C8B-B14F-4D97-AF65-F5344CB8AC3E}">
        <p14:creationId xmlns:p14="http://schemas.microsoft.com/office/powerpoint/2010/main" val="94284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12</a:t>
            </a:fld>
            <a:endParaRPr lang="en-US"/>
          </a:p>
        </p:txBody>
      </p:sp>
    </p:spTree>
    <p:extLst>
      <p:ext uri="{BB962C8B-B14F-4D97-AF65-F5344CB8AC3E}">
        <p14:creationId xmlns:p14="http://schemas.microsoft.com/office/powerpoint/2010/main" val="287961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13</a:t>
            </a:fld>
            <a:endParaRPr lang="en-US"/>
          </a:p>
        </p:txBody>
      </p:sp>
    </p:spTree>
    <p:extLst>
      <p:ext uri="{BB962C8B-B14F-4D97-AF65-F5344CB8AC3E}">
        <p14:creationId xmlns:p14="http://schemas.microsoft.com/office/powerpoint/2010/main" val="325292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14</a:t>
            </a:fld>
            <a:endParaRPr lang="en-US"/>
          </a:p>
        </p:txBody>
      </p:sp>
    </p:spTree>
    <p:extLst>
      <p:ext uri="{BB962C8B-B14F-4D97-AF65-F5344CB8AC3E}">
        <p14:creationId xmlns:p14="http://schemas.microsoft.com/office/powerpoint/2010/main" val="84882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15</a:t>
            </a:fld>
            <a:endParaRPr lang="en-US"/>
          </a:p>
        </p:txBody>
      </p:sp>
    </p:spTree>
    <p:extLst>
      <p:ext uri="{BB962C8B-B14F-4D97-AF65-F5344CB8AC3E}">
        <p14:creationId xmlns:p14="http://schemas.microsoft.com/office/powerpoint/2010/main" val="3119154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16</a:t>
            </a:fld>
            <a:endParaRPr lang="en-US"/>
          </a:p>
        </p:txBody>
      </p:sp>
    </p:spTree>
    <p:extLst>
      <p:ext uri="{BB962C8B-B14F-4D97-AF65-F5344CB8AC3E}">
        <p14:creationId xmlns:p14="http://schemas.microsoft.com/office/powerpoint/2010/main" val="114426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17</a:t>
            </a:fld>
            <a:endParaRPr lang="en-US"/>
          </a:p>
        </p:txBody>
      </p:sp>
    </p:spTree>
    <p:extLst>
      <p:ext uri="{BB962C8B-B14F-4D97-AF65-F5344CB8AC3E}">
        <p14:creationId xmlns:p14="http://schemas.microsoft.com/office/powerpoint/2010/main" val="3829828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18</a:t>
            </a:fld>
            <a:endParaRPr lang="en-US"/>
          </a:p>
        </p:txBody>
      </p:sp>
    </p:spTree>
    <p:extLst>
      <p:ext uri="{BB962C8B-B14F-4D97-AF65-F5344CB8AC3E}">
        <p14:creationId xmlns:p14="http://schemas.microsoft.com/office/powerpoint/2010/main" val="3615471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19</a:t>
            </a:fld>
            <a:endParaRPr lang="en-US"/>
          </a:p>
        </p:txBody>
      </p:sp>
    </p:spTree>
    <p:extLst>
      <p:ext uri="{BB962C8B-B14F-4D97-AF65-F5344CB8AC3E}">
        <p14:creationId xmlns:p14="http://schemas.microsoft.com/office/powerpoint/2010/main" val="288222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a:t>
            </a:fld>
            <a:endParaRPr lang="en-US"/>
          </a:p>
        </p:txBody>
      </p:sp>
    </p:spTree>
    <p:extLst>
      <p:ext uri="{BB962C8B-B14F-4D97-AF65-F5344CB8AC3E}">
        <p14:creationId xmlns:p14="http://schemas.microsoft.com/office/powerpoint/2010/main" val="343187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20</a:t>
            </a:fld>
            <a:endParaRPr lang="en-US"/>
          </a:p>
        </p:txBody>
      </p:sp>
    </p:spTree>
    <p:extLst>
      <p:ext uri="{BB962C8B-B14F-4D97-AF65-F5344CB8AC3E}">
        <p14:creationId xmlns:p14="http://schemas.microsoft.com/office/powerpoint/2010/main" val="1824739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21</a:t>
            </a:fld>
            <a:endParaRPr lang="en-US"/>
          </a:p>
        </p:txBody>
      </p:sp>
    </p:spTree>
    <p:extLst>
      <p:ext uri="{BB962C8B-B14F-4D97-AF65-F5344CB8AC3E}">
        <p14:creationId xmlns:p14="http://schemas.microsoft.com/office/powerpoint/2010/main" val="1719856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22</a:t>
            </a:fld>
            <a:endParaRPr lang="en-US"/>
          </a:p>
        </p:txBody>
      </p:sp>
    </p:spTree>
    <p:extLst>
      <p:ext uri="{BB962C8B-B14F-4D97-AF65-F5344CB8AC3E}">
        <p14:creationId xmlns:p14="http://schemas.microsoft.com/office/powerpoint/2010/main" val="1754767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24</a:t>
            </a:fld>
            <a:endParaRPr lang="en-US"/>
          </a:p>
        </p:txBody>
      </p:sp>
    </p:spTree>
    <p:extLst>
      <p:ext uri="{BB962C8B-B14F-4D97-AF65-F5344CB8AC3E}">
        <p14:creationId xmlns:p14="http://schemas.microsoft.com/office/powerpoint/2010/main" val="3219262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26</a:t>
            </a:fld>
            <a:endParaRPr lang="en-US"/>
          </a:p>
        </p:txBody>
      </p:sp>
    </p:spTree>
    <p:extLst>
      <p:ext uri="{BB962C8B-B14F-4D97-AF65-F5344CB8AC3E}">
        <p14:creationId xmlns:p14="http://schemas.microsoft.com/office/powerpoint/2010/main" val="1632064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27</a:t>
            </a:fld>
            <a:endParaRPr lang="en-US"/>
          </a:p>
        </p:txBody>
      </p:sp>
    </p:spTree>
    <p:extLst>
      <p:ext uri="{BB962C8B-B14F-4D97-AF65-F5344CB8AC3E}">
        <p14:creationId xmlns:p14="http://schemas.microsoft.com/office/powerpoint/2010/main" val="425473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28</a:t>
            </a:fld>
            <a:endParaRPr lang="en-US"/>
          </a:p>
        </p:txBody>
      </p:sp>
    </p:spTree>
    <p:extLst>
      <p:ext uri="{BB962C8B-B14F-4D97-AF65-F5344CB8AC3E}">
        <p14:creationId xmlns:p14="http://schemas.microsoft.com/office/powerpoint/2010/main" val="1332852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57231-13C1-4642-9125-7E19D027C8CD}" type="slidenum">
              <a:rPr lang="en-US" smtClean="0"/>
              <a:t>29</a:t>
            </a:fld>
            <a:endParaRPr lang="en-US"/>
          </a:p>
        </p:txBody>
      </p:sp>
    </p:spTree>
    <p:extLst>
      <p:ext uri="{BB962C8B-B14F-4D97-AF65-F5344CB8AC3E}">
        <p14:creationId xmlns:p14="http://schemas.microsoft.com/office/powerpoint/2010/main" val="2836155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57231-13C1-4642-9125-7E19D027C8CD}" type="slidenum">
              <a:rPr lang="en-US" smtClean="0"/>
              <a:t>30</a:t>
            </a:fld>
            <a:endParaRPr lang="en-US"/>
          </a:p>
        </p:txBody>
      </p:sp>
    </p:spTree>
    <p:extLst>
      <p:ext uri="{BB962C8B-B14F-4D97-AF65-F5344CB8AC3E}">
        <p14:creationId xmlns:p14="http://schemas.microsoft.com/office/powerpoint/2010/main" val="1604248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31</a:t>
            </a:fld>
            <a:endParaRPr lang="en-US"/>
          </a:p>
        </p:txBody>
      </p:sp>
    </p:spTree>
    <p:extLst>
      <p:ext uri="{BB962C8B-B14F-4D97-AF65-F5344CB8AC3E}">
        <p14:creationId xmlns:p14="http://schemas.microsoft.com/office/powerpoint/2010/main" val="150908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a:t>
            </a:fld>
            <a:endParaRPr lang="en-US"/>
          </a:p>
        </p:txBody>
      </p:sp>
    </p:spTree>
    <p:extLst>
      <p:ext uri="{BB962C8B-B14F-4D97-AF65-F5344CB8AC3E}">
        <p14:creationId xmlns:p14="http://schemas.microsoft.com/office/powerpoint/2010/main" val="2103729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32</a:t>
            </a:fld>
            <a:endParaRPr lang="en-US"/>
          </a:p>
        </p:txBody>
      </p:sp>
    </p:spTree>
    <p:extLst>
      <p:ext uri="{BB962C8B-B14F-4D97-AF65-F5344CB8AC3E}">
        <p14:creationId xmlns:p14="http://schemas.microsoft.com/office/powerpoint/2010/main" val="1073372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33</a:t>
            </a:fld>
            <a:endParaRPr lang="en-US"/>
          </a:p>
        </p:txBody>
      </p:sp>
    </p:spTree>
    <p:extLst>
      <p:ext uri="{BB962C8B-B14F-4D97-AF65-F5344CB8AC3E}">
        <p14:creationId xmlns:p14="http://schemas.microsoft.com/office/powerpoint/2010/main" val="2829277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34</a:t>
            </a:fld>
            <a:endParaRPr lang="en-US"/>
          </a:p>
        </p:txBody>
      </p:sp>
    </p:spTree>
    <p:extLst>
      <p:ext uri="{BB962C8B-B14F-4D97-AF65-F5344CB8AC3E}">
        <p14:creationId xmlns:p14="http://schemas.microsoft.com/office/powerpoint/2010/main" val="665757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35</a:t>
            </a:fld>
            <a:endParaRPr lang="en-US"/>
          </a:p>
        </p:txBody>
      </p:sp>
    </p:spTree>
    <p:extLst>
      <p:ext uri="{BB962C8B-B14F-4D97-AF65-F5344CB8AC3E}">
        <p14:creationId xmlns:p14="http://schemas.microsoft.com/office/powerpoint/2010/main" val="2564482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44">
              <a:defRPr sz="2400">
                <a:solidFill>
                  <a:schemeClr val="tx1"/>
                </a:solidFill>
                <a:latin typeface="Arial" panose="020B0604020202020204" pitchFamily="34" charset="0"/>
              </a:defRPr>
            </a:lvl1pPr>
            <a:lvl2pPr marL="746592" indent="-287151" defTabSz="931644">
              <a:defRPr sz="2400">
                <a:solidFill>
                  <a:schemeClr val="tx1"/>
                </a:solidFill>
                <a:latin typeface="Arial" panose="020B0604020202020204" pitchFamily="34" charset="0"/>
              </a:defRPr>
            </a:lvl2pPr>
            <a:lvl3pPr marL="1148602" indent="-229721" defTabSz="931644">
              <a:defRPr sz="2400">
                <a:solidFill>
                  <a:schemeClr val="tx1"/>
                </a:solidFill>
                <a:latin typeface="Arial" panose="020B0604020202020204" pitchFamily="34" charset="0"/>
              </a:defRPr>
            </a:lvl3pPr>
            <a:lvl4pPr marL="1608043" indent="-229721" defTabSz="931644">
              <a:defRPr sz="2400">
                <a:solidFill>
                  <a:schemeClr val="tx1"/>
                </a:solidFill>
                <a:latin typeface="Arial" panose="020B0604020202020204" pitchFamily="34" charset="0"/>
              </a:defRPr>
            </a:lvl4pPr>
            <a:lvl5pPr marL="2067484" indent="-229721" defTabSz="931644">
              <a:defRPr sz="2400">
                <a:solidFill>
                  <a:schemeClr val="tx1"/>
                </a:solidFill>
                <a:latin typeface="Arial" panose="020B0604020202020204" pitchFamily="34" charset="0"/>
              </a:defRPr>
            </a:lvl5pPr>
            <a:lvl6pPr marL="2526925" indent="-229721" defTabSz="931644" eaLnBrk="0" fontAlgn="base" hangingPunct="0">
              <a:spcBef>
                <a:spcPct val="0"/>
              </a:spcBef>
              <a:spcAft>
                <a:spcPct val="0"/>
              </a:spcAft>
              <a:defRPr sz="2400">
                <a:solidFill>
                  <a:schemeClr val="tx1"/>
                </a:solidFill>
                <a:latin typeface="Arial" panose="020B0604020202020204" pitchFamily="34" charset="0"/>
              </a:defRPr>
            </a:lvl6pPr>
            <a:lvl7pPr marL="2986366" indent="-229721" defTabSz="931644" eaLnBrk="0" fontAlgn="base" hangingPunct="0">
              <a:spcBef>
                <a:spcPct val="0"/>
              </a:spcBef>
              <a:spcAft>
                <a:spcPct val="0"/>
              </a:spcAft>
              <a:defRPr sz="2400">
                <a:solidFill>
                  <a:schemeClr val="tx1"/>
                </a:solidFill>
                <a:latin typeface="Arial" panose="020B0604020202020204" pitchFamily="34" charset="0"/>
              </a:defRPr>
            </a:lvl7pPr>
            <a:lvl8pPr marL="3445807" indent="-229721" defTabSz="931644" eaLnBrk="0" fontAlgn="base" hangingPunct="0">
              <a:spcBef>
                <a:spcPct val="0"/>
              </a:spcBef>
              <a:spcAft>
                <a:spcPct val="0"/>
              </a:spcAft>
              <a:defRPr sz="2400">
                <a:solidFill>
                  <a:schemeClr val="tx1"/>
                </a:solidFill>
                <a:latin typeface="Arial" panose="020B0604020202020204" pitchFamily="34" charset="0"/>
              </a:defRPr>
            </a:lvl8pPr>
            <a:lvl9pPr marL="3905248" indent="-229721" defTabSz="931644" eaLnBrk="0" fontAlgn="base" hangingPunct="0">
              <a:spcBef>
                <a:spcPct val="0"/>
              </a:spcBef>
              <a:spcAft>
                <a:spcPct val="0"/>
              </a:spcAft>
              <a:defRPr sz="2400">
                <a:solidFill>
                  <a:schemeClr val="tx1"/>
                </a:solidFill>
                <a:latin typeface="Arial" panose="020B0604020202020204" pitchFamily="34" charset="0"/>
              </a:defRPr>
            </a:lvl9pPr>
          </a:lstStyle>
          <a:p>
            <a:fld id="{6DDC6315-F1C4-40AE-A806-1D86028C1686}" type="slidenum">
              <a:rPr lang="en-US" altLang="en-US" sz="1200">
                <a:solidFill>
                  <a:srgbClr val="000000"/>
                </a:solidFill>
                <a:latin typeface="Times New Roman" panose="02020603050405020304" pitchFamily="18" charset="0"/>
              </a:rPr>
              <a:pPr/>
              <a:t>36</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02642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37</a:t>
            </a:fld>
            <a:endParaRPr lang="en-US"/>
          </a:p>
        </p:txBody>
      </p:sp>
    </p:spTree>
    <p:extLst>
      <p:ext uri="{BB962C8B-B14F-4D97-AF65-F5344CB8AC3E}">
        <p14:creationId xmlns:p14="http://schemas.microsoft.com/office/powerpoint/2010/main" val="1712986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38</a:t>
            </a:fld>
            <a:endParaRPr lang="en-US"/>
          </a:p>
        </p:txBody>
      </p:sp>
    </p:spTree>
    <p:extLst>
      <p:ext uri="{BB962C8B-B14F-4D97-AF65-F5344CB8AC3E}">
        <p14:creationId xmlns:p14="http://schemas.microsoft.com/office/powerpoint/2010/main" val="4010706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39</a:t>
            </a:fld>
            <a:endParaRPr lang="en-US"/>
          </a:p>
        </p:txBody>
      </p:sp>
    </p:spTree>
    <p:extLst>
      <p:ext uri="{BB962C8B-B14F-4D97-AF65-F5344CB8AC3E}">
        <p14:creationId xmlns:p14="http://schemas.microsoft.com/office/powerpoint/2010/main" val="246186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40</a:t>
            </a:fld>
            <a:endParaRPr lang="en-US"/>
          </a:p>
        </p:txBody>
      </p:sp>
    </p:spTree>
    <p:extLst>
      <p:ext uri="{BB962C8B-B14F-4D97-AF65-F5344CB8AC3E}">
        <p14:creationId xmlns:p14="http://schemas.microsoft.com/office/powerpoint/2010/main" val="2314751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41</a:t>
            </a:fld>
            <a:endParaRPr lang="en-US"/>
          </a:p>
        </p:txBody>
      </p:sp>
    </p:spTree>
    <p:extLst>
      <p:ext uri="{BB962C8B-B14F-4D97-AF65-F5344CB8AC3E}">
        <p14:creationId xmlns:p14="http://schemas.microsoft.com/office/powerpoint/2010/main" val="99738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a:t>
            </a:fld>
            <a:endParaRPr lang="en-US"/>
          </a:p>
        </p:txBody>
      </p:sp>
    </p:spTree>
    <p:extLst>
      <p:ext uri="{BB962C8B-B14F-4D97-AF65-F5344CB8AC3E}">
        <p14:creationId xmlns:p14="http://schemas.microsoft.com/office/powerpoint/2010/main" val="575655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42</a:t>
            </a:fld>
            <a:endParaRPr lang="en-US"/>
          </a:p>
        </p:txBody>
      </p:sp>
    </p:spTree>
    <p:extLst>
      <p:ext uri="{BB962C8B-B14F-4D97-AF65-F5344CB8AC3E}">
        <p14:creationId xmlns:p14="http://schemas.microsoft.com/office/powerpoint/2010/main" val="1008381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43</a:t>
            </a:fld>
            <a:endParaRPr lang="en-US"/>
          </a:p>
        </p:txBody>
      </p:sp>
    </p:spTree>
    <p:extLst>
      <p:ext uri="{BB962C8B-B14F-4D97-AF65-F5344CB8AC3E}">
        <p14:creationId xmlns:p14="http://schemas.microsoft.com/office/powerpoint/2010/main" val="3508022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44</a:t>
            </a:fld>
            <a:endParaRPr lang="en-US"/>
          </a:p>
        </p:txBody>
      </p:sp>
    </p:spTree>
    <p:extLst>
      <p:ext uri="{BB962C8B-B14F-4D97-AF65-F5344CB8AC3E}">
        <p14:creationId xmlns:p14="http://schemas.microsoft.com/office/powerpoint/2010/main" val="2137611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45</a:t>
            </a:fld>
            <a:endParaRPr lang="en-US"/>
          </a:p>
        </p:txBody>
      </p:sp>
    </p:spTree>
    <p:extLst>
      <p:ext uri="{BB962C8B-B14F-4D97-AF65-F5344CB8AC3E}">
        <p14:creationId xmlns:p14="http://schemas.microsoft.com/office/powerpoint/2010/main" val="3429670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46</a:t>
            </a:fld>
            <a:endParaRPr lang="en-US"/>
          </a:p>
        </p:txBody>
      </p:sp>
    </p:spTree>
    <p:extLst>
      <p:ext uri="{BB962C8B-B14F-4D97-AF65-F5344CB8AC3E}">
        <p14:creationId xmlns:p14="http://schemas.microsoft.com/office/powerpoint/2010/main" val="36021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47</a:t>
            </a:fld>
            <a:endParaRPr lang="en-US"/>
          </a:p>
        </p:txBody>
      </p:sp>
    </p:spTree>
    <p:extLst>
      <p:ext uri="{BB962C8B-B14F-4D97-AF65-F5344CB8AC3E}">
        <p14:creationId xmlns:p14="http://schemas.microsoft.com/office/powerpoint/2010/main" val="1410289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48</a:t>
            </a:fld>
            <a:endParaRPr lang="en-US"/>
          </a:p>
        </p:txBody>
      </p:sp>
    </p:spTree>
    <p:extLst>
      <p:ext uri="{BB962C8B-B14F-4D97-AF65-F5344CB8AC3E}">
        <p14:creationId xmlns:p14="http://schemas.microsoft.com/office/powerpoint/2010/main" val="7746624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49</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6460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50</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886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216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5</a:t>
            </a:fld>
            <a:endParaRPr lang="en-US"/>
          </a:p>
        </p:txBody>
      </p:sp>
    </p:spTree>
    <p:extLst>
      <p:ext uri="{BB962C8B-B14F-4D97-AF65-F5344CB8AC3E}">
        <p14:creationId xmlns:p14="http://schemas.microsoft.com/office/powerpoint/2010/main" val="396251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Notes Placeholder 5">
            <a:extLst>
              <a:ext uri="{FF2B5EF4-FFF2-40B4-BE49-F238E27FC236}">
                <a16:creationId xmlns:a16="http://schemas.microsoft.com/office/drawing/2014/main" id="{9899CD54-5288-4841-9BF7-7690249EF43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57802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53</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Notes Placeholder 5">
            <a:extLst>
              <a:ext uri="{FF2B5EF4-FFF2-40B4-BE49-F238E27FC236}">
                <a16:creationId xmlns:a16="http://schemas.microsoft.com/office/drawing/2014/main" id="{9899CD54-5288-4841-9BF7-7690249EF43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790405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54</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Notes Placeholder 5">
            <a:extLst>
              <a:ext uri="{FF2B5EF4-FFF2-40B4-BE49-F238E27FC236}">
                <a16:creationId xmlns:a16="http://schemas.microsoft.com/office/drawing/2014/main" id="{9899CD54-5288-4841-9BF7-7690249EF43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216711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55</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0478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56</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0742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9688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01368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59</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5148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60</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1121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412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a:t>
            </a:fld>
            <a:endParaRPr lang="en-US"/>
          </a:p>
        </p:txBody>
      </p:sp>
    </p:spTree>
    <p:extLst>
      <p:ext uri="{BB962C8B-B14F-4D97-AF65-F5344CB8AC3E}">
        <p14:creationId xmlns:p14="http://schemas.microsoft.com/office/powerpoint/2010/main" val="32410909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91934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63</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99711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64</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73615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65</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497281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66</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26659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4456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41328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801"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801" rtl="0" eaLnBrk="1" fontAlgn="base" latinLnBrk="0" hangingPunct="1">
                <a:lnSpc>
                  <a:spcPct val="100000"/>
                </a:lnSpc>
                <a:spcBef>
                  <a:spcPct val="0"/>
                </a:spcBef>
                <a:spcAft>
                  <a:spcPct val="0"/>
                </a:spcAft>
                <a:buClrTx/>
                <a:buSzTx/>
                <a:buFontTx/>
                <a:buNone/>
                <a:tabLst/>
                <a:defRPr/>
              </a:pPr>
              <a:t>69</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5226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70</a:t>
            </a:fld>
            <a:endParaRPr lang="en-US"/>
          </a:p>
        </p:txBody>
      </p:sp>
    </p:spTree>
    <p:extLst>
      <p:ext uri="{BB962C8B-B14F-4D97-AF65-F5344CB8AC3E}">
        <p14:creationId xmlns:p14="http://schemas.microsoft.com/office/powerpoint/2010/main" val="23861211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71</a:t>
            </a:fld>
            <a:endParaRPr lang="en-US"/>
          </a:p>
        </p:txBody>
      </p:sp>
    </p:spTree>
    <p:extLst>
      <p:ext uri="{BB962C8B-B14F-4D97-AF65-F5344CB8AC3E}">
        <p14:creationId xmlns:p14="http://schemas.microsoft.com/office/powerpoint/2010/main" val="101061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a:t>
            </a:fld>
            <a:endParaRPr lang="en-US"/>
          </a:p>
        </p:txBody>
      </p:sp>
    </p:spTree>
    <p:extLst>
      <p:ext uri="{BB962C8B-B14F-4D97-AF65-F5344CB8AC3E}">
        <p14:creationId xmlns:p14="http://schemas.microsoft.com/office/powerpoint/2010/main" val="835000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72</a:t>
            </a:fld>
            <a:endParaRPr lang="en-US"/>
          </a:p>
        </p:txBody>
      </p:sp>
    </p:spTree>
    <p:extLst>
      <p:ext uri="{BB962C8B-B14F-4D97-AF65-F5344CB8AC3E}">
        <p14:creationId xmlns:p14="http://schemas.microsoft.com/office/powerpoint/2010/main" val="9356061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73</a:t>
            </a:fld>
            <a:endParaRPr lang="en-US"/>
          </a:p>
        </p:txBody>
      </p:sp>
    </p:spTree>
    <p:extLst>
      <p:ext uri="{BB962C8B-B14F-4D97-AF65-F5344CB8AC3E}">
        <p14:creationId xmlns:p14="http://schemas.microsoft.com/office/powerpoint/2010/main" val="34178256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74</a:t>
            </a:fld>
            <a:endParaRPr lang="en-US"/>
          </a:p>
        </p:txBody>
      </p:sp>
    </p:spTree>
    <p:extLst>
      <p:ext uri="{BB962C8B-B14F-4D97-AF65-F5344CB8AC3E}">
        <p14:creationId xmlns:p14="http://schemas.microsoft.com/office/powerpoint/2010/main" val="14370886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75</a:t>
            </a:fld>
            <a:endParaRPr lang="en-US"/>
          </a:p>
        </p:txBody>
      </p:sp>
    </p:spTree>
    <p:extLst>
      <p:ext uri="{BB962C8B-B14F-4D97-AF65-F5344CB8AC3E}">
        <p14:creationId xmlns:p14="http://schemas.microsoft.com/office/powerpoint/2010/main" val="10531074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76</a:t>
            </a:fld>
            <a:endParaRPr lang="en-US"/>
          </a:p>
        </p:txBody>
      </p:sp>
    </p:spTree>
    <p:extLst>
      <p:ext uri="{BB962C8B-B14F-4D97-AF65-F5344CB8AC3E}">
        <p14:creationId xmlns:p14="http://schemas.microsoft.com/office/powerpoint/2010/main" val="34906334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77</a:t>
            </a:fld>
            <a:endParaRPr lang="en-US"/>
          </a:p>
        </p:txBody>
      </p:sp>
    </p:spTree>
    <p:extLst>
      <p:ext uri="{BB962C8B-B14F-4D97-AF65-F5344CB8AC3E}">
        <p14:creationId xmlns:p14="http://schemas.microsoft.com/office/powerpoint/2010/main" val="647864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78</a:t>
            </a:fld>
            <a:endParaRPr lang="en-US"/>
          </a:p>
        </p:txBody>
      </p:sp>
    </p:spTree>
    <p:extLst>
      <p:ext uri="{BB962C8B-B14F-4D97-AF65-F5344CB8AC3E}">
        <p14:creationId xmlns:p14="http://schemas.microsoft.com/office/powerpoint/2010/main" val="29150174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79</a:t>
            </a:fld>
            <a:endParaRPr lang="en-US"/>
          </a:p>
        </p:txBody>
      </p:sp>
    </p:spTree>
    <p:extLst>
      <p:ext uri="{BB962C8B-B14F-4D97-AF65-F5344CB8AC3E}">
        <p14:creationId xmlns:p14="http://schemas.microsoft.com/office/powerpoint/2010/main" val="33547758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80</a:t>
            </a:fld>
            <a:endParaRPr lang="en-US"/>
          </a:p>
        </p:txBody>
      </p:sp>
    </p:spTree>
    <p:extLst>
      <p:ext uri="{BB962C8B-B14F-4D97-AF65-F5344CB8AC3E}">
        <p14:creationId xmlns:p14="http://schemas.microsoft.com/office/powerpoint/2010/main" val="41013443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81</a:t>
            </a:fld>
            <a:endParaRPr lang="en-US"/>
          </a:p>
        </p:txBody>
      </p:sp>
    </p:spTree>
    <p:extLst>
      <p:ext uri="{BB962C8B-B14F-4D97-AF65-F5344CB8AC3E}">
        <p14:creationId xmlns:p14="http://schemas.microsoft.com/office/powerpoint/2010/main" val="127002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8</a:t>
            </a:fld>
            <a:endParaRPr lang="en-US"/>
          </a:p>
        </p:txBody>
      </p:sp>
    </p:spTree>
    <p:extLst>
      <p:ext uri="{BB962C8B-B14F-4D97-AF65-F5344CB8AC3E}">
        <p14:creationId xmlns:p14="http://schemas.microsoft.com/office/powerpoint/2010/main" val="41312223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82</a:t>
            </a:fld>
            <a:endParaRPr lang="en-US"/>
          </a:p>
        </p:txBody>
      </p:sp>
    </p:spTree>
    <p:extLst>
      <p:ext uri="{BB962C8B-B14F-4D97-AF65-F5344CB8AC3E}">
        <p14:creationId xmlns:p14="http://schemas.microsoft.com/office/powerpoint/2010/main" val="372063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9</a:t>
            </a:fld>
            <a:endParaRPr lang="en-US"/>
          </a:p>
        </p:txBody>
      </p:sp>
    </p:spTree>
    <p:extLst>
      <p:ext uri="{BB962C8B-B14F-4D97-AF65-F5344CB8AC3E}">
        <p14:creationId xmlns:p14="http://schemas.microsoft.com/office/powerpoint/2010/main" val="2639955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381000" y="4724400"/>
            <a:ext cx="84582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a:t>Click to edit Master subtitle style</a:t>
            </a:r>
          </a:p>
        </p:txBody>
      </p:sp>
      <p:sp>
        <p:nvSpPr>
          <p:cNvPr id="6" name="Title 5"/>
          <p:cNvSpPr>
            <a:spLocks noGrp="1"/>
          </p:cNvSpPr>
          <p:nvPr>
            <p:ph type="title" hasCustomPrompt="1"/>
          </p:nvPr>
        </p:nvSpPr>
        <p:spPr>
          <a:xfrm>
            <a:off x="381000" y="3352800"/>
            <a:ext cx="84582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a:t>Click to Edit Master Title Style</a:t>
            </a:r>
          </a:p>
        </p:txBody>
      </p:sp>
      <p:pic>
        <p:nvPicPr>
          <p:cNvPr id="1027" name="Picture 3"/>
          <p:cNvPicPr>
            <a:picLocks noChangeAspect="1" noChangeArrowheads="1"/>
          </p:cNvPicPr>
          <p:nvPr userDrawn="1"/>
        </p:nvPicPr>
        <p:blipFill>
          <a:blip r:embed="rId3" cstate="print"/>
          <a:srcRect/>
          <a:stretch>
            <a:fillRect/>
          </a:stretch>
        </p:blipFill>
        <p:spPr bwMode="auto">
          <a:xfrm>
            <a:off x="2276856" y="6400800"/>
            <a:ext cx="4572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4" cstate="print"/>
          <a:stretch>
            <a:fillRect/>
          </a:stretch>
        </p:blipFill>
        <p:spPr>
          <a:xfrm>
            <a:off x="1828800" y="732109"/>
            <a:ext cx="5486400" cy="116392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3429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600200"/>
            <a:ext cx="7620000" cy="762000"/>
          </a:xfrm>
        </p:spPr>
        <p:txBody>
          <a:bodyPr/>
          <a:lstStyle>
            <a:lvl1pPr algn="l">
              <a:defRPr sz="4000" b="1"/>
            </a:lvl1pPr>
          </a:lstStyle>
          <a:p>
            <a:r>
              <a:rPr lang="en-US" dirty="0"/>
              <a:t>Click to edit Master Title Style</a:t>
            </a:r>
          </a:p>
        </p:txBody>
      </p:sp>
      <p:sp>
        <p:nvSpPr>
          <p:cNvPr id="3" name="Content Placeholder 2"/>
          <p:cNvSpPr>
            <a:spLocks noGrp="1"/>
          </p:cNvSpPr>
          <p:nvPr>
            <p:ph idx="1" hasCustomPrompt="1"/>
          </p:nvPr>
        </p:nvSpPr>
        <p:spPr>
          <a:xfrm>
            <a:off x="4267200" y="2438400"/>
            <a:ext cx="48768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438400"/>
            <a:ext cx="28194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6764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267200" y="25146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5146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858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3657600" y="16764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838200" y="16764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2362200" y="1371600"/>
            <a:ext cx="63246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0" y="5486400"/>
            <a:ext cx="6553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22098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098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3335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573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CC9900"/>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a:solidFill>
                  <a:schemeClr val="tx1"/>
                </a:solidFill>
              </a:defRPr>
            </a:lvl3pPr>
            <a:lvl4pPr>
              <a:buSzPct val="100000"/>
              <a:buFontTx/>
              <a:buBlip>
                <a:blip r:embed="rId2"/>
              </a:buBlip>
              <a:defRPr>
                <a:solidFill>
                  <a:schemeClr val="tx1"/>
                </a:solidFill>
              </a:defRPr>
            </a:lvl4pPr>
            <a:lvl5pPr>
              <a:buSzPct val="1000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14285A"/>
        </a:soli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7842088-95F0-48BA-A4BD-24D15C7CA658}" type="datetimeFigureOut">
              <a:rPr lang="en-US"/>
              <a:pPr>
                <a:defRPr/>
              </a:pPr>
              <a:t>2/6/2019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DDED5C-1A37-47E0-8482-F23A359ABA6F}" type="slidenum">
              <a:rPr lang="en-US"/>
              <a:pPr>
                <a:defRPr/>
              </a:pPr>
              <a:t>‹#›</a:t>
            </a:fld>
            <a:endParaRPr lang="en-US"/>
          </a:p>
        </p:txBody>
      </p:sp>
    </p:spTree>
    <p:extLst>
      <p:ext uri="{BB962C8B-B14F-4D97-AF65-F5344CB8AC3E}">
        <p14:creationId xmlns:p14="http://schemas.microsoft.com/office/powerpoint/2010/main" val="667261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2" name="Line 229"/>
          <p:cNvSpPr>
            <a:spLocks noChangeShapeType="1"/>
          </p:cNvSpPr>
          <p:nvPr userDrawn="1"/>
        </p:nvSpPr>
        <p:spPr bwMode="auto">
          <a:xfrm flipH="1" flipV="1">
            <a:off x="0" y="381001"/>
            <a:ext cx="9144000" cy="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3" name="Line 230"/>
          <p:cNvSpPr>
            <a:spLocks noChangeShapeType="1"/>
          </p:cNvSpPr>
          <p:nvPr userDrawn="1"/>
        </p:nvSpPr>
        <p:spPr bwMode="auto">
          <a:xfrm>
            <a:off x="6553200" y="381000"/>
            <a:ext cx="0" cy="164592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4" name="Line 231"/>
          <p:cNvSpPr>
            <a:spLocks noChangeShapeType="1"/>
          </p:cNvSpPr>
          <p:nvPr userDrawn="1"/>
        </p:nvSpPr>
        <p:spPr bwMode="auto">
          <a:xfrm>
            <a:off x="2590800" y="381000"/>
            <a:ext cx="0" cy="2377440"/>
          </a:xfrm>
          <a:prstGeom prst="line">
            <a:avLst/>
          </a:prstGeom>
          <a:noFill/>
          <a:ln w="9525" algn="ctr">
            <a:solidFill>
              <a:srgbClr val="FFFFFE"/>
            </a:solidFill>
            <a:round/>
            <a:headEnd/>
            <a:tailEnd/>
          </a:ln>
        </p:spPr>
        <p:txBody>
          <a:bodyPr lIns="36576" tIns="36576" rIns="36576" bIns="36576"/>
          <a:lstStyle/>
          <a:p>
            <a:endParaRPr lang="en-US" dirty="0"/>
          </a:p>
        </p:txBody>
      </p:sp>
      <p:pic>
        <p:nvPicPr>
          <p:cNvPr id="31" name="Picture 9"/>
          <p:cNvPicPr>
            <a:picLocks noChangeAspect="1" noChangeArrowheads="1"/>
          </p:cNvPicPr>
          <p:nvPr userDrawn="1"/>
        </p:nvPicPr>
        <p:blipFill>
          <a:blip r:embed="rId2" cstate="print"/>
          <a:srcRect/>
          <a:stretch>
            <a:fillRect/>
          </a:stretch>
        </p:blipFill>
        <p:spPr bwMode="auto">
          <a:xfrm>
            <a:off x="0" y="5387975"/>
            <a:ext cx="9144000" cy="1476433"/>
          </a:xfrm>
          <a:prstGeom prst="rect">
            <a:avLst/>
          </a:prstGeom>
          <a:noFill/>
          <a:ln w="9525">
            <a:noFill/>
            <a:miter lim="800000"/>
            <a:headEnd/>
            <a:tailEnd/>
          </a:ln>
          <a:effectLst/>
        </p:spPr>
      </p:pic>
      <p:sp>
        <p:nvSpPr>
          <p:cNvPr id="12" name="Rectangle 5"/>
          <p:cNvSpPr>
            <a:spLocks noGrp="1" noChangeArrowheads="1"/>
          </p:cNvSpPr>
          <p:nvPr>
            <p:ph type="sldNum" sz="quarter" idx="12"/>
          </p:nvPr>
        </p:nvSpPr>
        <p:spPr>
          <a:xfrm>
            <a:off x="0" y="6553200"/>
            <a:ext cx="381000" cy="304800"/>
          </a:xfrm>
        </p:spPr>
        <p:txBody>
          <a:bodyPr/>
          <a:lstStyle>
            <a:lvl1pPr>
              <a:defRPr/>
            </a:lvl1pPr>
          </a:lstStyle>
          <a:p>
            <a:pPr>
              <a:defRPr/>
            </a:pPr>
            <a:fld id="{7ED48888-3581-4331-A0A4-93E9F0A57B37}" type="slidenum">
              <a:rPr lang="en-US"/>
              <a:pPr>
                <a:defRPr/>
              </a:pPr>
              <a:t>‹#›</a:t>
            </a:fld>
            <a:endParaRPr lang="en-US" dirty="0"/>
          </a:p>
        </p:txBody>
      </p:sp>
      <p:pic>
        <p:nvPicPr>
          <p:cNvPr id="26" name="Picture 25" descr="Blue Gold Logo.png"/>
          <p:cNvPicPr>
            <a:picLocks noChangeAspect="1"/>
          </p:cNvPicPr>
          <p:nvPr/>
        </p:nvPicPr>
        <p:blipFill>
          <a:blip r:embed="rId3" cstate="print"/>
          <a:stretch>
            <a:fillRect/>
          </a:stretch>
        </p:blipFill>
        <p:spPr>
          <a:xfrm>
            <a:off x="533400" y="5485403"/>
            <a:ext cx="2011680" cy="686797"/>
          </a:xfrm>
          <a:prstGeom prst="rect">
            <a:avLst/>
          </a:prstGeom>
          <a:noFill/>
          <a:ln>
            <a:noFill/>
          </a:ln>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5880" y="-533400"/>
            <a:ext cx="6446520" cy="2286000"/>
          </a:xfrm>
          <a:prstGeom prst="rect">
            <a:avLst/>
          </a:prstGeom>
        </p:spPr>
      </p:pic>
    </p:spTree>
    <p:extLst>
      <p:ext uri="{BB962C8B-B14F-4D97-AF65-F5344CB8AC3E}">
        <p14:creationId xmlns:p14="http://schemas.microsoft.com/office/powerpoint/2010/main" val="596889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0"/>
            <a:ext cx="9144000" cy="990600"/>
          </a:xfrm>
          <a:prstGeom prst="rect">
            <a:avLst/>
          </a:prstGeom>
          <a:solidFill>
            <a:srgbClr val="1E3C7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15" name="Picture 220" descr="MP900439486[1]"/>
          <p:cNvPicPr>
            <a:picLocks noChangeAspect="1" noChangeArrowheads="1"/>
          </p:cNvPicPr>
          <p:nvPr userDrawn="1"/>
        </p:nvPicPr>
        <p:blipFill>
          <a:blip r:embed="rId2" cstate="print"/>
          <a:srcRect t="27272" r="1989"/>
          <a:stretch>
            <a:fillRect/>
          </a:stretch>
        </p:blipFill>
        <p:spPr bwMode="auto">
          <a:xfrm flipH="1">
            <a:off x="0" y="228600"/>
            <a:ext cx="9144000" cy="2438400"/>
          </a:xfrm>
          <a:prstGeom prst="rect">
            <a:avLst/>
          </a:prstGeom>
          <a:noFill/>
          <a:ln w="9525" algn="in">
            <a:noFill/>
            <a:miter lim="800000"/>
            <a:headEnd/>
            <a:tailEnd/>
          </a:ln>
        </p:spPr>
      </p:pic>
      <p:grpSp>
        <p:nvGrpSpPr>
          <p:cNvPr id="2" name="Group 221"/>
          <p:cNvGrpSpPr>
            <a:grpSpLocks/>
          </p:cNvGrpSpPr>
          <p:nvPr userDrawn="1"/>
        </p:nvGrpSpPr>
        <p:grpSpPr bwMode="auto">
          <a:xfrm flipH="1">
            <a:off x="0" y="1600201"/>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dirty="0"/>
            </a:p>
          </p:txBody>
        </p:sp>
      </p:grpSp>
      <p:sp>
        <p:nvSpPr>
          <p:cNvPr id="22" name="Line 229"/>
          <p:cNvSpPr>
            <a:spLocks noChangeShapeType="1"/>
          </p:cNvSpPr>
          <p:nvPr userDrawn="1"/>
        </p:nvSpPr>
        <p:spPr bwMode="auto">
          <a:xfrm flipV="1">
            <a:off x="0" y="228601"/>
            <a:ext cx="9144000" cy="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3" name="Line 230"/>
          <p:cNvSpPr>
            <a:spLocks noChangeShapeType="1"/>
          </p:cNvSpPr>
          <p:nvPr userDrawn="1"/>
        </p:nvSpPr>
        <p:spPr bwMode="auto">
          <a:xfrm flipH="1">
            <a:off x="2590800" y="228601"/>
            <a:ext cx="0" cy="164592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4" name="Line 231"/>
          <p:cNvSpPr>
            <a:spLocks noChangeShapeType="1"/>
          </p:cNvSpPr>
          <p:nvPr userDrawn="1"/>
        </p:nvSpPr>
        <p:spPr bwMode="auto">
          <a:xfrm flipH="1">
            <a:off x="6553200" y="228601"/>
            <a:ext cx="0" cy="2377440"/>
          </a:xfrm>
          <a:prstGeom prst="line">
            <a:avLst/>
          </a:prstGeom>
          <a:noFill/>
          <a:ln w="9525" algn="ctr">
            <a:solidFill>
              <a:srgbClr val="FFFFFE"/>
            </a:solidFill>
            <a:round/>
            <a:headEnd/>
            <a:tailEnd/>
          </a:ln>
        </p:spPr>
        <p:txBody>
          <a:bodyPr lIns="36576" tIns="36576" rIns="36576" bIns="36576"/>
          <a:lstStyle/>
          <a:p>
            <a:endParaRPr lang="en-US" dirty="0"/>
          </a:p>
        </p:txBody>
      </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20" name="Picture 2"/>
          <p:cNvPicPr>
            <a:picLocks noChangeAspect="1" noChangeArrowheads="1"/>
          </p:cNvPicPr>
          <p:nvPr userDrawn="1"/>
        </p:nvPicPr>
        <p:blipFill>
          <a:blip r:embed="rId3" cstate="print"/>
          <a:srcRect/>
          <a:stretch>
            <a:fillRect/>
          </a:stretch>
        </p:blipFill>
        <p:spPr bwMode="auto">
          <a:xfrm>
            <a:off x="-6350" y="5791200"/>
            <a:ext cx="9156700" cy="1079500"/>
          </a:xfrm>
          <a:prstGeom prst="rect">
            <a:avLst/>
          </a:prstGeom>
          <a:noFill/>
          <a:ln w="9525">
            <a:noFill/>
            <a:miter lim="800000"/>
            <a:headEnd/>
            <a:tailEnd/>
          </a:ln>
          <a:effectLst/>
        </p:spPr>
      </p:pic>
    </p:spTree>
    <p:extLst>
      <p:ext uri="{BB962C8B-B14F-4D97-AF65-F5344CB8AC3E}">
        <p14:creationId xmlns:p14="http://schemas.microsoft.com/office/powerpoint/2010/main" val="706167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962D946E-3767-4B1B-821F-E197722984EE}"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extLst>
      <p:ext uri="{BB962C8B-B14F-4D97-AF65-F5344CB8AC3E}">
        <p14:creationId xmlns:p14="http://schemas.microsoft.com/office/powerpoint/2010/main" val="2443315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507174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1160035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3" cstate="print"/>
          <a:srcRect/>
          <a:stretch>
            <a:fillRect/>
          </a:stretch>
        </p:blipFill>
        <p:spPr bwMode="auto">
          <a:xfrm>
            <a:off x="-6350" y="5410200"/>
            <a:ext cx="9156700" cy="1487488"/>
          </a:xfrm>
          <a:prstGeom prst="rect">
            <a:avLst/>
          </a:prstGeom>
          <a:noFill/>
          <a:ln w="9525">
            <a:noFill/>
            <a:miter lim="800000"/>
            <a:headEnd/>
            <a:tailEnd/>
          </a:ln>
          <a:effectLst/>
        </p:spPr>
      </p:pic>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Tree>
    <p:extLst>
      <p:ext uri="{BB962C8B-B14F-4D97-AF65-F5344CB8AC3E}">
        <p14:creationId xmlns:p14="http://schemas.microsoft.com/office/powerpoint/2010/main" val="333906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95053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3"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extLst>
      <p:ext uri="{BB962C8B-B14F-4D97-AF65-F5344CB8AC3E}">
        <p14:creationId xmlns:p14="http://schemas.microsoft.com/office/powerpoint/2010/main" val="2765393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6" name="Picture 5"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3891116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606379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1"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extLst>
      <p:ext uri="{BB962C8B-B14F-4D97-AF65-F5344CB8AC3E}">
        <p14:creationId xmlns:p14="http://schemas.microsoft.com/office/powerpoint/2010/main" val="888840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sp>
        <p:nvSpPr>
          <p:cNvPr id="9"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11" name="Picture 10"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4070181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1107194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350" y="5778500"/>
            <a:ext cx="9156700" cy="1079500"/>
          </a:xfrm>
          <a:prstGeom prst="rect">
            <a:avLst/>
          </a:prstGeom>
          <a:noFill/>
          <a:ln w="9525">
            <a:noFill/>
            <a:miter lim="800000"/>
            <a:headEnd/>
            <a:tailEnd/>
          </a:ln>
          <a:effectLst/>
        </p:spPr>
      </p:pic>
    </p:spTree>
    <p:extLst>
      <p:ext uri="{BB962C8B-B14F-4D97-AF65-F5344CB8AC3E}">
        <p14:creationId xmlns:p14="http://schemas.microsoft.com/office/powerpoint/2010/main" val="2546042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3" name="Picture 2"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944247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43955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914400" y="16002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315200" cy="838200"/>
          </a:xfrm>
        </p:spPr>
        <p:txBody>
          <a:bodyPr/>
          <a:lstStyle/>
          <a:p>
            <a:r>
              <a:rPr lang="en-US"/>
              <a:t>Click to edit Master title style</a:t>
            </a:r>
          </a:p>
        </p:txBody>
      </p:sp>
      <p:sp>
        <p:nvSpPr>
          <p:cNvPr id="3" name="Content Placeholder 2"/>
          <p:cNvSpPr>
            <a:spLocks noGrp="1"/>
          </p:cNvSpPr>
          <p:nvPr>
            <p:ph sz="half" idx="1"/>
          </p:nvPr>
        </p:nvSpPr>
        <p:spPr>
          <a:xfrm>
            <a:off x="1676400" y="2057400"/>
            <a:ext cx="34671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714500" y="20574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914400" y="17526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33900" y="17526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rgbClr val="CC9900"/>
                </a:solidFill>
              </a:defRPr>
            </a:lvl1pPr>
          </a:lstStyle>
          <a:p>
            <a:r>
              <a:rPr lang="en-US" dirty="0"/>
              <a:t>Click to edit Master title style</a:t>
            </a:r>
          </a:p>
        </p:txBody>
      </p:sp>
      <p:sp>
        <p:nvSpPr>
          <p:cNvPr id="10"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a:t>Click to edit Master subtitle style</a:t>
            </a:r>
          </a:p>
        </p:txBody>
      </p:sp>
      <p:pic>
        <p:nvPicPr>
          <p:cNvPr id="11"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752600" y="2743200"/>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13" name="Rectangle 17"/>
          <p:cNvSpPr>
            <a:spLocks noGrp="1" noChangeArrowheads="1"/>
          </p:cNvSpPr>
          <p:nvPr>
            <p:ph type="title"/>
          </p:nvPr>
        </p:nvSpPr>
        <p:spPr bwMode="auto">
          <a:xfrm>
            <a:off x="1752600" y="17526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76" r:id="rId3"/>
    <p:sldLayoutId id="2147483679" r:id="rId4"/>
    <p:sldLayoutId id="2147483664" r:id="rId5"/>
    <p:sldLayoutId id="2147483670" r:id="rId6"/>
    <p:sldLayoutId id="2147483680" r:id="rId7"/>
    <p:sldLayoutId id="2147483672" r:id="rId8"/>
    <p:sldLayoutId id="2147483666" r:id="rId9"/>
    <p:sldLayoutId id="2147483681" r:id="rId10"/>
    <p:sldLayoutId id="2147483668" r:id="rId11"/>
    <p:sldLayoutId id="2147483674" r:id="rId12"/>
    <p:sldLayoutId id="2147483682" r:id="rId13"/>
    <p:sldLayoutId id="2147483669" r:id="rId14"/>
    <p:sldLayoutId id="2147483675" r:id="rId15"/>
    <p:sldLayoutId id="2147483683" r:id="rId16"/>
    <p:sldLayoutId id="2147483667" r:id="rId17"/>
    <p:sldLayoutId id="2147483673" r:id="rId18"/>
    <p:sldLayoutId id="2147483684" r:id="rId19"/>
    <p:sldLayoutId id="2147483677" r:id="rId20"/>
    <p:sldLayoutId id="2147483678" r:id="rId21"/>
    <p:sldLayoutId id="2147483686" r:id="rId22"/>
  </p:sldLayoutIdLst>
  <p:transition/>
  <p:txStyles>
    <p:title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100000"/>
        <a:buFontTx/>
        <a:buBlip>
          <a:blip r:embed="rId25"/>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100000"/>
        <a:buFontTx/>
        <a:buBlip>
          <a:blip r:embed="rId25"/>
        </a:buBlip>
        <a:defRPr sz="2400">
          <a:solidFill>
            <a:schemeClr val="tx1"/>
          </a:solidFill>
          <a:latin typeface="+mn-lt"/>
        </a:defRPr>
      </a:lvl2pPr>
      <a:lvl3pPr marL="1143000" indent="-228600" algn="l" rtl="0" eaLnBrk="1" fontAlgn="base" hangingPunct="1">
        <a:spcBef>
          <a:spcPct val="20000"/>
        </a:spcBef>
        <a:spcAft>
          <a:spcPct val="0"/>
        </a:spcAft>
        <a:buClr>
          <a:schemeClr val="accent1">
            <a:lumMod val="50000"/>
          </a:schemeClr>
        </a:buClr>
        <a:buSzPct val="100000"/>
        <a:buFontTx/>
        <a:buBlip>
          <a:blip r:embed="rId25"/>
        </a:buBlip>
        <a:defRPr sz="2000">
          <a:solidFill>
            <a:schemeClr val="tx1"/>
          </a:solidFill>
          <a:latin typeface="+mn-lt"/>
        </a:defRPr>
      </a:lvl3pPr>
      <a:lvl4pPr marL="1600200" indent="-228600" algn="l" rtl="0" eaLnBrk="1" fontAlgn="base" hangingPunct="1">
        <a:spcBef>
          <a:spcPct val="20000"/>
        </a:spcBef>
        <a:spcAft>
          <a:spcPct val="0"/>
        </a:spcAft>
        <a:buClr>
          <a:schemeClr val="accent1">
            <a:lumMod val="50000"/>
          </a:schemeClr>
        </a:buClr>
        <a:buSzPct val="100000"/>
        <a:buFontTx/>
        <a:buBlip>
          <a:blip r:embed="rId25"/>
        </a:buBlip>
        <a:defRPr>
          <a:solidFill>
            <a:schemeClr val="tx1"/>
          </a:solidFill>
          <a:latin typeface="+mn-lt"/>
        </a:defRPr>
      </a:lvl4pPr>
      <a:lvl5pPr marL="2057400" indent="-228600" algn="l" rtl="0" eaLnBrk="1" fontAlgn="base" hangingPunct="1">
        <a:spcBef>
          <a:spcPct val="20000"/>
        </a:spcBef>
        <a:spcAft>
          <a:spcPct val="0"/>
        </a:spcAft>
        <a:buClr>
          <a:schemeClr val="accent1">
            <a:lumMod val="50000"/>
          </a:schemeClr>
        </a:buClr>
        <a:buSzPct val="100000"/>
        <a:buFontTx/>
        <a:buBlip>
          <a:blip r:embed="rId25"/>
        </a:buBlip>
        <a:defRPr>
          <a:solidFill>
            <a:schemeClr val="tx1"/>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264D9A"/>
            </a:gs>
            <a:gs pos="21000">
              <a:schemeClr val="bg1"/>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512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512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536AC6B-3E1A-4283-88DD-FAF875A3B3B5}" type="slidenum">
              <a:rPr lang="en-US"/>
              <a:pPr>
                <a:defRPr/>
              </a:pPr>
              <a:t>‹#›</a:t>
            </a:fld>
            <a:endParaRPr lang="en-US" dirty="0"/>
          </a:p>
        </p:txBody>
      </p:sp>
    </p:spTree>
    <p:extLst>
      <p:ext uri="{BB962C8B-B14F-4D97-AF65-F5344CB8AC3E}">
        <p14:creationId xmlns:p14="http://schemas.microsoft.com/office/powerpoint/2010/main" val="10938277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s://openclipart.org/detail/14933/simple-flag-on-a-pol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AdultReentryGrant@bscc.ca.gov"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9.xml"/><Relationship Id="rId1" Type="http://schemas.openxmlformats.org/officeDocument/2006/relationships/slideLayout" Target="../slideLayouts/slideLayout19.xml"/><Relationship Id="rId4" Type="http://schemas.openxmlformats.org/officeDocument/2006/relationships/hyperlink" Target="https://pixabay.com/en/checklist-test-check-cross-correct-1402461/"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s://en.wikipedia.org/wiki/Internal_affairs_doctr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rot="10800000" flipV="1">
            <a:off x="111125" y="2414407"/>
            <a:ext cx="9144000" cy="584775"/>
          </a:xfrm>
          <a:prstGeom prst="rect">
            <a:avLst/>
          </a:prstGeom>
          <a:noFill/>
          <a:ln w="9525">
            <a:noFill/>
            <a:miter lim="800000"/>
            <a:headEnd/>
            <a:tailEnd/>
          </a:ln>
        </p:spPr>
        <p:txBody>
          <a:bodyPr anchor="ctr">
            <a:spAutoFit/>
          </a:bodyPr>
          <a:lstStyle/>
          <a:p>
            <a:pPr algn="ctr"/>
            <a:r>
              <a:rPr lang="en-US" sz="3200" dirty="0">
                <a:ea typeface="Georgia" pitchFamily="18" charset="0"/>
                <a:cs typeface="Arial" pitchFamily="34" charset="0"/>
              </a:rPr>
              <a:t>Adult Reentry Grant Program</a:t>
            </a:r>
            <a:endParaRPr lang="en-US" dirty="0">
              <a:ea typeface="Georgia" pitchFamily="18" charset="0"/>
              <a:cs typeface="Arial" pitchFamily="34" charset="0"/>
            </a:endParaRPr>
          </a:p>
        </p:txBody>
      </p:sp>
      <p:sp>
        <p:nvSpPr>
          <p:cNvPr id="9" name="Rectangle 172"/>
          <p:cNvSpPr>
            <a:spLocks noChangeArrowheads="1"/>
          </p:cNvSpPr>
          <p:nvPr/>
        </p:nvSpPr>
        <p:spPr bwMode="auto">
          <a:xfrm>
            <a:off x="2740025" y="5638800"/>
            <a:ext cx="3886200" cy="369888"/>
          </a:xfrm>
          <a:prstGeom prst="rect">
            <a:avLst/>
          </a:prstGeom>
          <a:noFill/>
          <a:ln w="9525">
            <a:noFill/>
            <a:miter lim="800000"/>
            <a:headEnd/>
            <a:tailEnd/>
          </a:ln>
          <a:effectLst/>
        </p:spPr>
        <p:txBody>
          <a:bodyPr lIns="0" tIns="0" rIns="0" bIns="0">
            <a:spAutoFit/>
          </a:bodyPr>
          <a:lstStyle/>
          <a:p>
            <a:pPr algn="ctr"/>
            <a:r>
              <a:rPr lang="en-US" b="1" dirty="0">
                <a:latin typeface="Franklin Gothic Demi" pitchFamily="34" charset="0"/>
              </a:rPr>
              <a:t>February</a:t>
            </a:r>
            <a:r>
              <a:rPr lang="en-US" sz="2400" b="1" dirty="0">
                <a:latin typeface="Franklin Gothic Demi" pitchFamily="34" charset="0"/>
              </a:rPr>
              <a:t> </a:t>
            </a:r>
            <a:r>
              <a:rPr lang="en-US" b="1" dirty="0">
                <a:latin typeface="Franklin Gothic Demi" pitchFamily="34" charset="0"/>
              </a:rPr>
              <a:t>6</a:t>
            </a:r>
            <a:r>
              <a:rPr lang="en-US" sz="2400" b="1" dirty="0">
                <a:latin typeface="Franklin Gothic Demi" pitchFamily="34" charset="0"/>
              </a:rPr>
              <a:t>, 2019</a:t>
            </a:r>
            <a:endParaRPr lang="en-US" dirty="0">
              <a:latin typeface="Franklin Gothic Demi" pitchFamily="34" charset="0"/>
            </a:endParaRPr>
          </a:p>
        </p:txBody>
      </p:sp>
      <p:sp>
        <p:nvSpPr>
          <p:cNvPr id="10" name="WordArt 175"/>
          <p:cNvSpPr>
            <a:spLocks noChangeArrowheads="1" noChangeShapeType="1" noTextEdit="1"/>
          </p:cNvSpPr>
          <p:nvPr/>
        </p:nvSpPr>
        <p:spPr bwMode="auto">
          <a:xfrm>
            <a:off x="1295400" y="3382505"/>
            <a:ext cx="6934200" cy="1981200"/>
          </a:xfrm>
          <a:prstGeom prst="rect">
            <a:avLst/>
          </a:prstGeom>
          <a:effectLst/>
        </p:spPr>
        <p:txBody>
          <a:bodyPr wrap="none" fromWordArt="1">
            <a:prstTxWarp prst="textPlain">
              <a:avLst>
                <a:gd name="adj" fmla="val 50000"/>
              </a:avLst>
            </a:prstTxWarp>
          </a:bodyPr>
          <a:lstStyle/>
          <a:p>
            <a:pPr algn="ctr"/>
            <a:r>
              <a:rPr lang="en-US" sz="3600" b="1" kern="10" dirty="0">
                <a:ln w="6350">
                  <a:solidFill>
                    <a:srgbClr val="CC9900"/>
                  </a:solidFill>
                  <a:round/>
                  <a:headEnd/>
                  <a:tailEnd/>
                </a:ln>
                <a:effectLst>
                  <a:outerShdw dist="45791" dir="2021404" algn="ctr" rotWithShape="0">
                    <a:srgbClr val="404040"/>
                  </a:outerShdw>
                </a:effectLst>
                <a:latin typeface="Franklin Gothic Demi"/>
              </a:rPr>
              <a:t>Bidders’</a:t>
            </a:r>
          </a:p>
          <a:p>
            <a:pPr algn="ctr"/>
            <a:r>
              <a:rPr lang="en-US" sz="3600" b="1" kern="10" dirty="0">
                <a:ln w="6350">
                  <a:solidFill>
                    <a:srgbClr val="CC9900"/>
                  </a:solidFill>
                  <a:round/>
                  <a:headEnd/>
                  <a:tailEnd/>
                </a:ln>
                <a:effectLst>
                  <a:outerShdw dist="45791" dir="2021404" algn="ctr" rotWithShape="0">
                    <a:srgbClr val="404040"/>
                  </a:outerShdw>
                </a:effectLst>
                <a:latin typeface="Franklin Gothic Demi"/>
              </a:rPr>
              <a:t>Conference</a:t>
            </a:r>
          </a:p>
        </p:txBody>
      </p:sp>
    </p:spTree>
    <p:extLst>
      <p:ext uri="{BB962C8B-B14F-4D97-AF65-F5344CB8AC3E}">
        <p14:creationId xmlns:p14="http://schemas.microsoft.com/office/powerpoint/2010/main" val="13556174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084384"/>
            <a:ext cx="8229600" cy="5270380"/>
          </a:xfrm>
        </p:spPr>
        <p:txBody>
          <a:bodyPr rtlCol="0">
            <a:normAutofit lnSpcReduction="10000"/>
          </a:bodyPr>
          <a:lstStyle/>
          <a:p>
            <a:pPr marL="508000" lvl="0" indent="-508000" algn="ctr">
              <a:buClrTx/>
              <a:buSzTx/>
              <a:buNone/>
            </a:pPr>
            <a:r>
              <a:rPr lang="en-US" altLang="en-US" sz="3600" dirty="0">
                <a:solidFill>
                  <a:schemeClr val="bg1"/>
                </a:solidFill>
                <a:latin typeface="Arial" panose="020B0604020202020204" pitchFamily="34" charset="0"/>
                <a:ea typeface="ＭＳ Ｐゴシック"/>
              </a:rPr>
              <a:t>Role of the ESC</a:t>
            </a:r>
            <a:r>
              <a:rPr lang="en-US" altLang="en-US" dirty="0">
                <a:solidFill>
                  <a:schemeClr val="bg1"/>
                </a:solidFill>
                <a:latin typeface="Arial" panose="020B0604020202020204" pitchFamily="34" charset="0"/>
                <a:ea typeface="ＭＳ Ｐゴシック"/>
              </a:rPr>
              <a:t>     </a:t>
            </a:r>
          </a:p>
          <a:p>
            <a:pPr marL="508000" lvl="0" indent="-508000">
              <a:buClrTx/>
              <a:buSzTx/>
              <a:buNone/>
            </a:pPr>
            <a:endParaRPr lang="en-US" altLang="en-US" sz="2400" b="1" dirty="0">
              <a:solidFill>
                <a:schemeClr val="bg1"/>
              </a:solidFill>
              <a:latin typeface="Arial" panose="020B0604020202020204" pitchFamily="34" charset="0"/>
              <a:ea typeface="ＭＳ Ｐゴシック"/>
              <a:cs typeface="Arial" panose="020B0604020202020204" pitchFamily="34" charset="0"/>
            </a:endParaRPr>
          </a:p>
          <a:p>
            <a:pPr marL="508000" lvl="0" indent="-508000">
              <a:buClrTx/>
              <a:buSzTx/>
              <a:buNone/>
            </a:pPr>
            <a:r>
              <a:rPr lang="en-US" altLang="en-US" sz="2400" b="1" dirty="0">
                <a:solidFill>
                  <a:schemeClr val="bg1"/>
                </a:solidFill>
                <a:latin typeface="Arial" panose="020B0604020202020204" pitchFamily="34" charset="0"/>
                <a:ea typeface="ＭＳ Ｐゴシック"/>
                <a:cs typeface="Arial" panose="020B0604020202020204" pitchFamily="34" charset="0"/>
              </a:rPr>
              <a:t>Use local/state expertise to:</a:t>
            </a:r>
          </a:p>
          <a:p>
            <a:pPr marL="508000" lvl="0" indent="-508000">
              <a:buClrTx/>
              <a:buSzTx/>
              <a:buNone/>
            </a:pPr>
            <a:endParaRPr lang="en-US" altLang="en-US" sz="800" dirty="0">
              <a:solidFill>
                <a:schemeClr val="bg1"/>
              </a:solidFill>
              <a:latin typeface="Arial" panose="020B0604020202020204" pitchFamily="34" charset="0"/>
              <a:ea typeface="ＭＳ Ｐゴシック"/>
              <a:cs typeface="Arial" panose="020B0604020202020204" pitchFamily="34" charset="0"/>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Determine what the project should include to support the overall goal</a:t>
            </a:r>
          </a:p>
          <a:p>
            <a:pPr marL="508000" lvl="0" indent="-508000">
              <a:buClrTx/>
              <a:buSzTx/>
              <a:buNone/>
            </a:pPr>
            <a:r>
              <a:rPr lang="en-US" altLang="en-US" sz="800" dirty="0">
                <a:solidFill>
                  <a:schemeClr val="bg1"/>
                </a:solidFill>
                <a:latin typeface="Arial" panose="020B0604020202020204" pitchFamily="34" charset="0"/>
                <a:ea typeface="ＭＳ Ｐゴシック"/>
              </a:rPr>
              <a:t> </a:t>
            </a: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Determine what applicants must do to compete effectively for the grant funds</a:t>
            </a:r>
          </a:p>
          <a:p>
            <a:pPr marL="508000" lvl="0" indent="-508000">
              <a:buClrTx/>
              <a:buSzTx/>
              <a:buNone/>
            </a:pPr>
            <a:endParaRPr lang="en-US" altLang="en-US" sz="800" dirty="0">
              <a:solidFill>
                <a:schemeClr val="bg1"/>
              </a:solidFill>
              <a:latin typeface="Arial" panose="020B0604020202020204" pitchFamily="34" charset="0"/>
              <a:ea typeface="ＭＳ Ｐゴシック"/>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Identify the factors that will be used to evaluate the proposals</a:t>
            </a:r>
          </a:p>
          <a:p>
            <a:pPr marL="508000" lvl="0" indent="-508000">
              <a:buClrTx/>
              <a:buSzTx/>
              <a:buNone/>
            </a:pPr>
            <a:endParaRPr lang="en-US" altLang="en-US" sz="800" dirty="0">
              <a:solidFill>
                <a:schemeClr val="bg1"/>
              </a:solidFill>
              <a:latin typeface="Arial" panose="020B0604020202020204" pitchFamily="34" charset="0"/>
              <a:ea typeface="ＭＳ Ｐゴシック"/>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Rate the proposals</a:t>
            </a:r>
          </a:p>
          <a:p>
            <a:pPr marL="508000" lvl="0" indent="-508000">
              <a:buClrTx/>
              <a:buSzTx/>
              <a:buNone/>
            </a:pPr>
            <a:endParaRPr lang="en-US" altLang="en-US" sz="800" dirty="0">
              <a:solidFill>
                <a:schemeClr val="bg1"/>
              </a:solidFill>
              <a:latin typeface="Arial" panose="020B0604020202020204" pitchFamily="34" charset="0"/>
              <a:ea typeface="ＭＳ Ｐゴシック"/>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Make funding recommendations to the Bo</a:t>
            </a:r>
            <a:r>
              <a:rPr lang="en-US" altLang="en-US" sz="2400" dirty="0">
                <a:solidFill>
                  <a:schemeClr val="bg1"/>
                </a:solidFill>
                <a:latin typeface="Arial" panose="020B0604020202020204" pitchFamily="34" charset="0"/>
                <a:ea typeface="ＭＳ Ｐゴシック"/>
              </a:rPr>
              <a:t>ard</a:t>
            </a:r>
            <a:endParaRPr lang="en-US" altLang="en-US" sz="2400" dirty="0">
              <a:solidFill>
                <a:schemeClr val="bg1"/>
              </a:solidFill>
              <a:latin typeface="Tahoma"/>
              <a:ea typeface="ＭＳ Ｐゴシック"/>
            </a:endParaRPr>
          </a:p>
          <a:p>
            <a:pPr marL="0" indent="0" fontAlgn="auto">
              <a:spcAft>
                <a:spcPts val="0"/>
              </a:spcAft>
              <a:buNone/>
              <a:defRPr/>
            </a:pPr>
            <a:endParaRPr lang="en-US" sz="2400" dirty="0"/>
          </a:p>
        </p:txBody>
      </p:sp>
      <p:sp>
        <p:nvSpPr>
          <p:cNvPr id="4" name="Title 1"/>
          <p:cNvSpPr txBox="1">
            <a:spLocks/>
          </p:cNvSpPr>
          <p:nvPr/>
        </p:nvSpPr>
        <p:spPr bwMode="auto">
          <a:xfrm>
            <a:off x="152400" y="409453"/>
            <a:ext cx="8229600" cy="39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797047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0" y="762000"/>
            <a:ext cx="8153400" cy="5943600"/>
          </a:xfrm>
        </p:spPr>
        <p:txBody>
          <a:bodyPr/>
          <a:lstStyle/>
          <a:p>
            <a:pPr algn="ctr">
              <a:buClr>
                <a:schemeClr val="accent5"/>
              </a:buClr>
              <a:defRPr/>
            </a:pPr>
            <a:endParaRPr lang="en-US" sz="1100" dirty="0">
              <a:solidFill>
                <a:srgbClr val="1E3C78"/>
              </a:solidFill>
              <a:latin typeface="Arial" panose="020B0604020202020204" pitchFamily="34" charset="0"/>
              <a:cs typeface="Arial" panose="020B0604020202020204" pitchFamily="34" charset="0"/>
            </a:endParaRPr>
          </a:p>
          <a:p>
            <a:pPr marL="0" indent="0">
              <a:buNone/>
            </a:pPr>
            <a:r>
              <a:rPr lang="en-US" sz="3200" dirty="0">
                <a:solidFill>
                  <a:srgbClr val="A2874B"/>
                </a:solidFill>
              </a:rPr>
              <a:t>The Goal of the ESC is to:</a:t>
            </a:r>
          </a:p>
          <a:p>
            <a:pPr marL="0" indent="0">
              <a:buNone/>
            </a:pPr>
            <a:endParaRPr lang="en-US" sz="1100" dirty="0">
              <a:solidFill>
                <a:srgbClr val="A2874B"/>
              </a:solidFill>
            </a:endParaRPr>
          </a:p>
          <a:p>
            <a:endParaRPr lang="en-US" sz="800" dirty="0">
              <a:solidFill>
                <a:srgbClr val="A2874B"/>
              </a:solidFill>
              <a:latin typeface="Arial Black" panose="020B0A04020102020204" pitchFamily="34" charset="0"/>
            </a:endParaRPr>
          </a:p>
          <a:p>
            <a:pPr>
              <a:buClr>
                <a:srgbClr val="A2874B"/>
              </a:buClr>
              <a:buFont typeface="Wingdings" panose="05000000000000000000" pitchFamily="2" charset="2"/>
              <a:buChar char="v"/>
            </a:pPr>
            <a:r>
              <a:rPr lang="en-US" dirty="0">
                <a:solidFill>
                  <a:srgbClr val="1E3C78"/>
                </a:solidFill>
              </a:rPr>
              <a:t>Select the most meritorious proposals</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Use a process that is transparent and fair to all applicants</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Use accepted measurement principles</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Ensure all applicants feel they have been treated fairly</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Use a process that will withstand challenges</a:t>
            </a: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9447355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973016"/>
            <a:ext cx="8991600" cy="5580184"/>
          </a:xfrm>
          <a:ln>
            <a:solidFill>
              <a:schemeClr val="accent1">
                <a:lumMod val="60000"/>
                <a:lumOff val="40000"/>
              </a:schemeClr>
            </a:solidFill>
          </a:ln>
        </p:spPr>
        <p:txBody>
          <a:bodyPr rtlCol="0">
            <a:normAutofit/>
          </a:bodyPr>
          <a:lstStyle/>
          <a:p>
            <a:pPr marL="508000" lvl="0" indent="-508000" algn="ctr">
              <a:buClrTx/>
              <a:buSzTx/>
              <a:buNone/>
              <a:defRPr/>
            </a:pPr>
            <a:r>
              <a:rPr lang="en-US" b="1" u="sng" dirty="0">
                <a:solidFill>
                  <a:srgbClr val="A2874B"/>
                </a:solidFill>
                <a:latin typeface="Arial" pitchFamily="34" charset="0"/>
                <a:ea typeface="ＭＳ Ｐゴシック"/>
              </a:rPr>
              <a:t>12 Basic Steps Of the ESC</a:t>
            </a:r>
          </a:p>
          <a:p>
            <a:pPr marL="508000" lvl="0" indent="-508000" algn="ctr">
              <a:buClrTx/>
              <a:buSzTx/>
              <a:buNone/>
              <a:defRPr/>
            </a:pPr>
            <a:endParaRPr lang="en-US" sz="1000" u="sng" dirty="0">
              <a:solidFill>
                <a:srgbClr val="002060"/>
              </a:solidFill>
              <a:latin typeface="Arial" pitchFamily="34" charset="0"/>
              <a:ea typeface="ＭＳ Ｐゴシック"/>
            </a:endParaRPr>
          </a:p>
          <a:p>
            <a:pPr marL="508000" lvl="0" indent="-508000" algn="ctr">
              <a:buClrTx/>
              <a:buSzTx/>
              <a:buNone/>
              <a:defRPr/>
            </a:pPr>
            <a:endParaRPr lang="en-US" sz="1000" u="sng"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ESC meets to develop the RFP</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highlight>
                  <a:srgbClr val="FFCC99"/>
                </a:highlight>
                <a:latin typeface="Arial" pitchFamily="34" charset="0"/>
                <a:ea typeface="ＭＳ Ｐゴシック"/>
              </a:rPr>
              <a:t>RFP is released to the field</a:t>
            </a:r>
          </a:p>
          <a:p>
            <a:pPr marL="228600" lvl="0" indent="-228600">
              <a:buClrTx/>
              <a:buSzTx/>
              <a:buFont typeface="+mj-lt"/>
              <a:buAutoNum type="arabicPeriod"/>
              <a:defRPr/>
            </a:pPr>
            <a:endParaRPr lang="en-US" sz="1100" dirty="0">
              <a:solidFill>
                <a:srgbClr val="002060"/>
              </a:solidFill>
              <a:highlight>
                <a:srgbClr val="FFCC99"/>
              </a:highlight>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Applicant proposals submitted to BSCC</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Proposals reviewed for technical compliance</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ESC is given rater training</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Proposals are distributed to ESC for reading</a:t>
            </a:r>
          </a:p>
          <a:p>
            <a:pPr marL="0" indent="0" fontAlgn="auto">
              <a:spcAft>
                <a:spcPts val="0"/>
              </a:spcAft>
              <a:buNone/>
              <a:defRPr/>
            </a:pPr>
            <a:endParaRPr lang="en-US" sz="2400" dirty="0"/>
          </a:p>
        </p:txBody>
      </p:sp>
      <p:sp>
        <p:nvSpPr>
          <p:cNvPr id="4" name="Title 1"/>
          <p:cNvSpPr txBox="1">
            <a:spLocks/>
          </p:cNvSpPr>
          <p:nvPr/>
        </p:nvSpPr>
        <p:spPr bwMode="auto">
          <a:xfrm>
            <a:off x="228600" y="304801"/>
            <a:ext cx="82296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5" name="Picture 2" descr="http://4.bp.blogspot.com/-Vm23zKeZHoE/UQ-8bbVDZAI/AAAAAAAADnU/F1ZgssxWKQg/s1600/Steps1.jpg">
            <a:extLst>
              <a:ext uri="{FF2B5EF4-FFF2-40B4-BE49-F238E27FC236}">
                <a16:creationId xmlns:a16="http://schemas.microsoft.com/office/drawing/2014/main" id="{C223C756-01CE-4927-8BBD-BF594AA9C9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80646"/>
            <a:ext cx="2057400" cy="27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908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838200"/>
            <a:ext cx="8610600" cy="5715000"/>
          </a:xfrm>
        </p:spPr>
        <p:txBody>
          <a:bodyPr rtlCol="0">
            <a:normAutofit/>
          </a:bodyPr>
          <a:lstStyle/>
          <a:p>
            <a:pPr marL="508000" lvl="0" indent="-508000" algn="ctr">
              <a:buClrTx/>
              <a:buSzTx/>
              <a:buNone/>
              <a:defRPr/>
            </a:pPr>
            <a:r>
              <a:rPr lang="en-US" b="1" u="sng" dirty="0">
                <a:solidFill>
                  <a:srgbClr val="A2874B"/>
                </a:solidFill>
                <a:latin typeface="Arial" pitchFamily="34" charset="0"/>
                <a:ea typeface="ＭＳ Ｐゴシック"/>
              </a:rPr>
              <a:t>12 Basic Steps of the ESC (Cont.)</a:t>
            </a:r>
          </a:p>
          <a:p>
            <a:pPr marL="508000" lvl="0" indent="-508000" algn="ctr">
              <a:buClrTx/>
              <a:buSzTx/>
              <a:buNone/>
              <a:defRPr/>
            </a:pPr>
            <a:endParaRPr lang="en-US" sz="1000" u="sng" dirty="0">
              <a:solidFill>
                <a:srgbClr val="002060"/>
              </a:solidFill>
              <a:latin typeface="Arial" pitchFamily="34" charset="0"/>
              <a:ea typeface="ＭＳ Ｐゴシック"/>
            </a:endParaRPr>
          </a:p>
          <a:p>
            <a:pPr marL="514350" lvl="0" indent="-514350">
              <a:buClrTx/>
              <a:buSzTx/>
              <a:buFont typeface="+mj-lt"/>
              <a:buAutoNum type="arabicPeriod" startAt="7"/>
              <a:defRPr/>
            </a:pPr>
            <a:r>
              <a:rPr lang="en-US" dirty="0">
                <a:solidFill>
                  <a:srgbClr val="002060"/>
                </a:solidFill>
                <a:latin typeface="Arial" pitchFamily="34" charset="0"/>
                <a:ea typeface="ＭＳ Ｐゴシック"/>
              </a:rPr>
              <a:t>ESC reads proposals and submits initial rating to BSCC</a:t>
            </a:r>
          </a:p>
          <a:p>
            <a:pPr marL="0" lvl="0" indent="0">
              <a:buClrTx/>
              <a:buSzTx/>
              <a:buNone/>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startAt="8"/>
              <a:defRPr/>
            </a:pPr>
            <a:r>
              <a:rPr lang="en-US" dirty="0">
                <a:solidFill>
                  <a:srgbClr val="002060"/>
                </a:solidFill>
                <a:latin typeface="Arial" pitchFamily="34" charset="0"/>
                <a:ea typeface="ＭＳ Ｐゴシック"/>
              </a:rPr>
              <a:t>ESC meets to view and discuss ratings</a:t>
            </a:r>
          </a:p>
          <a:p>
            <a:pPr marL="228600" lvl="0" indent="-228600">
              <a:buClrTx/>
              <a:buSzTx/>
              <a:buFont typeface="+mj-lt"/>
              <a:buAutoNum type="arabicPeriod" startAt="8"/>
              <a:defRPr/>
            </a:pPr>
            <a:endParaRPr lang="en-US" sz="1100" dirty="0">
              <a:solidFill>
                <a:srgbClr val="002060"/>
              </a:solidFill>
              <a:latin typeface="Arial" pitchFamily="34" charset="0"/>
              <a:ea typeface="ＭＳ Ｐゴシック"/>
            </a:endParaRPr>
          </a:p>
          <a:p>
            <a:pPr marL="514350" indent="-514350">
              <a:buClrTx/>
              <a:buSzPct val="90000"/>
              <a:buFont typeface="+mj-lt"/>
              <a:buAutoNum type="arabicPeriod" startAt="8"/>
              <a:defRPr/>
            </a:pPr>
            <a:r>
              <a:rPr lang="en-US" dirty="0">
                <a:solidFill>
                  <a:schemeClr val="bg1"/>
                </a:solidFill>
                <a:latin typeface="Arial" pitchFamily="34" charset="0"/>
                <a:ea typeface="ＭＳ Ｐゴシック"/>
              </a:rPr>
              <a:t>Rating changes are made if warranted</a:t>
            </a:r>
          </a:p>
          <a:p>
            <a:pPr marL="228600" indent="-228600">
              <a:buClrTx/>
              <a:buSzPct val="90000"/>
              <a:buFont typeface="+mj-lt"/>
              <a:buAutoNum type="arabicPeriod" startAt="8"/>
              <a:defRPr/>
            </a:pPr>
            <a:endParaRPr lang="en-US" sz="1100" dirty="0">
              <a:solidFill>
                <a:schemeClr val="bg1"/>
              </a:solidFill>
              <a:latin typeface="Arial" pitchFamily="34" charset="0"/>
              <a:ea typeface="ＭＳ Ｐゴシック"/>
            </a:endParaRPr>
          </a:p>
          <a:p>
            <a:pPr marL="514350" indent="-514350">
              <a:buClrTx/>
              <a:buSzPct val="90000"/>
              <a:buFont typeface="+mj-lt"/>
              <a:buAutoNum type="arabicPeriod" startAt="8"/>
              <a:defRPr/>
            </a:pPr>
            <a:r>
              <a:rPr lang="en-US" dirty="0">
                <a:solidFill>
                  <a:schemeClr val="bg1"/>
                </a:solidFill>
                <a:latin typeface="Arial" pitchFamily="34" charset="0"/>
                <a:ea typeface="ＭＳ Ｐゴシック"/>
              </a:rPr>
              <a:t>Proposal rankings are viewed and discussed</a:t>
            </a:r>
          </a:p>
          <a:p>
            <a:pPr marL="228600" indent="-228600">
              <a:buClrTx/>
              <a:buSzPct val="90000"/>
              <a:buFont typeface="+mj-lt"/>
              <a:buAutoNum type="arabicPeriod" startAt="8"/>
              <a:defRPr/>
            </a:pPr>
            <a:endParaRPr lang="en-US" sz="1100" dirty="0">
              <a:solidFill>
                <a:schemeClr val="bg1"/>
              </a:solidFill>
              <a:latin typeface="Arial" pitchFamily="34" charset="0"/>
              <a:ea typeface="ＭＳ Ｐゴシック"/>
            </a:endParaRPr>
          </a:p>
          <a:p>
            <a:pPr marL="514350" indent="-514350">
              <a:buClrTx/>
              <a:buSzPct val="90000"/>
              <a:buFont typeface="+mj-lt"/>
              <a:buAutoNum type="arabicPeriod" startAt="8"/>
              <a:defRPr/>
            </a:pPr>
            <a:r>
              <a:rPr lang="en-US" dirty="0">
                <a:solidFill>
                  <a:schemeClr val="bg1"/>
                </a:solidFill>
                <a:latin typeface="Arial" pitchFamily="34" charset="0"/>
                <a:ea typeface="ＭＳ Ｐゴシック"/>
              </a:rPr>
              <a:t>Project funding recommendations are made</a:t>
            </a:r>
          </a:p>
          <a:p>
            <a:pPr marL="228600" indent="-228600">
              <a:buClrTx/>
              <a:buSzPct val="90000"/>
              <a:buFont typeface="+mj-lt"/>
              <a:buAutoNum type="arabicPeriod" startAt="8"/>
              <a:defRPr/>
            </a:pPr>
            <a:endParaRPr lang="en-US" sz="1100" dirty="0">
              <a:solidFill>
                <a:schemeClr val="bg1"/>
              </a:solidFill>
              <a:latin typeface="Arial" pitchFamily="34" charset="0"/>
              <a:ea typeface="ＭＳ Ｐゴシック"/>
            </a:endParaRPr>
          </a:p>
          <a:p>
            <a:pPr marL="514350" lvl="0" indent="-514350">
              <a:buClrTx/>
              <a:buSzTx/>
              <a:buFont typeface="+mj-lt"/>
              <a:buAutoNum type="arabicPeriod" startAt="8"/>
              <a:defRPr/>
            </a:pPr>
            <a:r>
              <a:rPr lang="en-US" dirty="0">
                <a:solidFill>
                  <a:srgbClr val="1E3C78"/>
                </a:solidFill>
                <a:latin typeface="Arial" pitchFamily="34" charset="0"/>
                <a:ea typeface="ＭＳ Ｐゴシック"/>
              </a:rPr>
              <a:t>Recommendations go to the BSCC Board for approval</a:t>
            </a:r>
          </a:p>
          <a:p>
            <a:pPr marL="0" indent="0" fontAlgn="auto">
              <a:spcAft>
                <a:spcPts val="0"/>
              </a:spcAft>
              <a:buNone/>
              <a:defRPr/>
            </a:pPr>
            <a:endParaRPr lang="en-US" sz="2400" dirty="0"/>
          </a:p>
        </p:txBody>
      </p:sp>
      <p:sp>
        <p:nvSpPr>
          <p:cNvPr id="4" name="Title 1"/>
          <p:cNvSpPr txBox="1">
            <a:spLocks/>
          </p:cNvSpPr>
          <p:nvPr/>
        </p:nvSpPr>
        <p:spPr bwMode="auto">
          <a:xfrm>
            <a:off x="152400" y="409453"/>
            <a:ext cx="8229600" cy="42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7391495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0554" y="395654"/>
            <a:ext cx="8582891" cy="6400800"/>
          </a:xfrm>
        </p:spPr>
        <p:txBody>
          <a:bodyPr/>
          <a:lstStyle/>
          <a:p>
            <a:pPr marL="0" indent="0">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r>
              <a:rPr lang="en-US" b="1" dirty="0">
                <a:solidFill>
                  <a:srgbClr val="1E3C78"/>
                </a:solidFill>
                <a:latin typeface="Arial" panose="020B0604020202020204" pitchFamily="34" charset="0"/>
                <a:cs typeface="Arial" panose="020B0604020202020204" pitchFamily="34" charset="0"/>
              </a:rPr>
              <a:t>Dissecting the RFP             </a:t>
            </a:r>
          </a:p>
          <a:p>
            <a:pPr marL="0" indent="0">
              <a:buClr>
                <a:schemeClr val="accent5"/>
              </a:buClr>
              <a:buNone/>
              <a:defRPr/>
            </a:pPr>
            <a:r>
              <a:rPr lang="en-US" dirty="0">
                <a:solidFill>
                  <a:srgbClr val="1E3C78"/>
                </a:solidFill>
                <a:latin typeface="Arial" panose="020B0604020202020204" pitchFamily="34" charset="0"/>
                <a:cs typeface="Arial" panose="020B0604020202020204" pitchFamily="34" charset="0"/>
              </a:rPr>
              <a:t>Mark Sections with Flags</a:t>
            </a:r>
          </a:p>
          <a:p>
            <a:pPr>
              <a:buClr>
                <a:schemeClr val="accent5"/>
              </a:buClr>
              <a:defRPr/>
            </a:pPr>
            <a:r>
              <a:rPr lang="en-US" sz="2400" dirty="0">
                <a:solidFill>
                  <a:srgbClr val="1E3C78"/>
                </a:solidFill>
                <a:latin typeface="Arial" panose="020B0604020202020204" pitchFamily="34" charset="0"/>
                <a:cs typeface="Arial" panose="020B0604020202020204" pitchFamily="34" charset="0"/>
              </a:rPr>
              <a:t>Grant Information pg.1</a:t>
            </a:r>
          </a:p>
          <a:p>
            <a:pPr>
              <a:buClr>
                <a:schemeClr val="accent5"/>
              </a:buClr>
              <a:defRPr/>
            </a:pPr>
            <a:r>
              <a:rPr lang="en-US" sz="2400" dirty="0">
                <a:solidFill>
                  <a:srgbClr val="1E3C78"/>
                </a:solidFill>
                <a:latin typeface="Arial" panose="020B0604020202020204" pitchFamily="34" charset="0"/>
                <a:cs typeface="Arial" panose="020B0604020202020204" pitchFamily="34" charset="0"/>
              </a:rPr>
              <a:t>Rental Assistance Application and Instructions pg.16</a:t>
            </a:r>
          </a:p>
          <a:p>
            <a:pPr>
              <a:buClr>
                <a:schemeClr val="accent5"/>
              </a:buClr>
              <a:defRPr/>
            </a:pPr>
            <a:r>
              <a:rPr lang="en-US" sz="2400" dirty="0">
                <a:solidFill>
                  <a:srgbClr val="1E3C78"/>
                </a:solidFill>
                <a:latin typeface="Arial" panose="020B0604020202020204" pitchFamily="34" charset="0"/>
                <a:cs typeface="Arial" panose="020B0604020202020204" pitchFamily="34" charset="0"/>
              </a:rPr>
              <a:t>Warm Hand-Off Application and Instructions pg. 27</a:t>
            </a:r>
          </a:p>
          <a:p>
            <a:pPr>
              <a:buClr>
                <a:schemeClr val="accent5"/>
              </a:buClr>
              <a:defRPr/>
            </a:pPr>
            <a:r>
              <a:rPr lang="en-US" sz="2400" dirty="0">
                <a:solidFill>
                  <a:srgbClr val="1E3C78"/>
                </a:solidFill>
                <a:latin typeface="Arial" panose="020B0604020202020204" pitchFamily="34" charset="0"/>
                <a:cs typeface="Arial" panose="020B0604020202020204" pitchFamily="34" charset="0"/>
              </a:rPr>
              <a:t>Appendices </a:t>
            </a:r>
          </a:p>
          <a:p>
            <a:pPr lvl="1">
              <a:buClr>
                <a:schemeClr val="accent5"/>
              </a:buClr>
              <a:defRPr/>
            </a:pPr>
            <a:r>
              <a:rPr lang="en-US" sz="2000" dirty="0">
                <a:solidFill>
                  <a:srgbClr val="1E3C78"/>
                </a:solidFill>
                <a:latin typeface="Arial" panose="020B0604020202020204" pitchFamily="34" charset="0"/>
                <a:cs typeface="Arial" panose="020B0604020202020204" pitchFamily="34" charset="0"/>
              </a:rPr>
              <a:t>SB 840 page pg.39 </a:t>
            </a:r>
          </a:p>
          <a:p>
            <a:pPr lvl="1">
              <a:buClr>
                <a:schemeClr val="accent5"/>
              </a:buClr>
              <a:defRPr/>
            </a:pPr>
            <a:r>
              <a:rPr lang="en-US" sz="2000" dirty="0">
                <a:solidFill>
                  <a:srgbClr val="1E3C78"/>
                </a:solidFill>
                <a:latin typeface="Arial" panose="020B0604020202020204" pitchFamily="34" charset="0"/>
                <a:cs typeface="Arial" panose="020B0604020202020204" pitchFamily="34" charset="0"/>
              </a:rPr>
              <a:t>SB 1380 page pg.40</a:t>
            </a:r>
          </a:p>
          <a:p>
            <a:pPr lvl="1">
              <a:buClr>
                <a:schemeClr val="accent5"/>
              </a:buClr>
              <a:defRPr/>
            </a:pPr>
            <a:r>
              <a:rPr lang="en-US" sz="2000" dirty="0">
                <a:solidFill>
                  <a:srgbClr val="1E3C78"/>
                </a:solidFill>
                <a:latin typeface="Arial" panose="020B0604020202020204" pitchFamily="34" charset="0"/>
                <a:cs typeface="Arial" panose="020B0604020202020204" pitchFamily="34" charset="0"/>
              </a:rPr>
              <a:t>Resource and Glossary pg. 46</a:t>
            </a:r>
          </a:p>
          <a:p>
            <a:pPr lvl="1">
              <a:buClr>
                <a:schemeClr val="accent5"/>
              </a:buClr>
              <a:defRPr/>
            </a:pPr>
            <a:r>
              <a:rPr lang="en-US" sz="2000" dirty="0">
                <a:solidFill>
                  <a:srgbClr val="1E3C78"/>
                </a:solidFill>
                <a:latin typeface="Arial" panose="020B0604020202020204" pitchFamily="34" charset="0"/>
                <a:cs typeface="Arial" panose="020B0604020202020204" pitchFamily="34" charset="0"/>
              </a:rPr>
              <a:t>Sample Agreement pg. 49</a:t>
            </a:r>
          </a:p>
          <a:p>
            <a:pPr lvl="1">
              <a:buClr>
                <a:schemeClr val="accent5"/>
              </a:buClr>
              <a:defRPr/>
            </a:pPr>
            <a:r>
              <a:rPr lang="en-US" sz="2000" dirty="0">
                <a:solidFill>
                  <a:srgbClr val="1E3C78"/>
                </a:solidFill>
                <a:latin typeface="Arial" panose="020B0604020202020204" pitchFamily="34" charset="0"/>
                <a:cs typeface="Arial" panose="020B0604020202020204" pitchFamily="34" charset="0"/>
              </a:rPr>
              <a:t>Certification of Compliance pg. 69</a:t>
            </a:r>
          </a:p>
          <a:p>
            <a:pPr lvl="1">
              <a:buClr>
                <a:schemeClr val="accent5"/>
              </a:buClr>
              <a:defRPr/>
            </a:pPr>
            <a:r>
              <a:rPr lang="en-US" sz="2000" dirty="0">
                <a:solidFill>
                  <a:srgbClr val="1E3C78"/>
                </a:solidFill>
                <a:latin typeface="Arial" panose="020B0604020202020204" pitchFamily="34" charset="0"/>
                <a:cs typeface="Arial" panose="020B0604020202020204" pitchFamily="34" charset="0"/>
              </a:rPr>
              <a:t>Monitoring Sample pg. 70</a:t>
            </a:r>
          </a:p>
          <a:p>
            <a:pPr lvl="1">
              <a:buClr>
                <a:schemeClr val="accent5"/>
              </a:buClr>
              <a:defRPr/>
            </a:pPr>
            <a:r>
              <a:rPr lang="en-US" sz="2000" dirty="0">
                <a:solidFill>
                  <a:srgbClr val="1E3C78"/>
                </a:solidFill>
                <a:latin typeface="Arial" panose="020B0604020202020204" pitchFamily="34" charset="0"/>
                <a:cs typeface="Arial" panose="020B0604020202020204" pitchFamily="34" charset="0"/>
              </a:rPr>
              <a:t>Project Work Plan pg.79</a:t>
            </a:r>
          </a:p>
          <a:p>
            <a:pPr lvl="1">
              <a:buClr>
                <a:schemeClr val="accent5"/>
              </a:buClr>
              <a:defRPr/>
            </a:pPr>
            <a:r>
              <a:rPr lang="en-US" sz="2000" dirty="0">
                <a:solidFill>
                  <a:srgbClr val="1E3C78"/>
                </a:solidFill>
                <a:latin typeface="Arial" panose="020B0604020202020204" pitchFamily="34" charset="0"/>
                <a:cs typeface="Arial" panose="020B0604020202020204" pitchFamily="34" charset="0"/>
              </a:rPr>
              <a:t>ESC Roster pg.80</a:t>
            </a:r>
          </a:p>
        </p:txBody>
      </p:sp>
      <p:sp>
        <p:nvSpPr>
          <p:cNvPr id="4" name="Title 1"/>
          <p:cNvSpPr txBox="1">
            <a:spLocks/>
          </p:cNvSpPr>
          <p:nvPr/>
        </p:nvSpPr>
        <p:spPr bwMode="auto">
          <a:xfrm>
            <a:off x="0" y="395654"/>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5" name="Picture 4">
            <a:extLst>
              <a:ext uri="{FF2B5EF4-FFF2-40B4-BE49-F238E27FC236}">
                <a16:creationId xmlns:a16="http://schemas.microsoft.com/office/drawing/2014/main" id="{61B67BED-2DBF-4BDA-846D-AAB9B3A267F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09674" y="457200"/>
            <a:ext cx="1300480" cy="1300480"/>
          </a:xfrm>
          <a:prstGeom prst="rect">
            <a:avLst/>
          </a:prstGeom>
        </p:spPr>
      </p:pic>
    </p:spTree>
    <p:extLst>
      <p:ext uri="{BB962C8B-B14F-4D97-AF65-F5344CB8AC3E}">
        <p14:creationId xmlns:p14="http://schemas.microsoft.com/office/powerpoint/2010/main" val="5197670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582891" cy="6400800"/>
          </a:xfrm>
        </p:spPr>
        <p:txBody>
          <a:bodyPr/>
          <a:lstStyle/>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r>
              <a:rPr lang="en-US" b="1" dirty="0">
                <a:solidFill>
                  <a:srgbClr val="1E3C78"/>
                </a:solidFill>
              </a:rPr>
              <a:t>RFP Overview (pg. 2)</a:t>
            </a:r>
            <a:endParaRPr lang="en-US" sz="2800" dirty="0">
              <a:solidFill>
                <a:srgbClr val="1E3C78"/>
              </a:solidFill>
              <a:latin typeface="Arial" panose="020B0604020202020204" pitchFamily="34" charset="0"/>
              <a:cs typeface="Arial" panose="020B0604020202020204" pitchFamily="34" charset="0"/>
            </a:endParaRPr>
          </a:p>
          <a:p>
            <a:pPr marL="0" indent="0">
              <a:spcBef>
                <a:spcPts val="0"/>
              </a:spcBef>
              <a:buNone/>
            </a:pPr>
            <a:endParaRPr lang="en-US" sz="3200" dirty="0">
              <a:solidFill>
                <a:srgbClr val="090807"/>
              </a:solidFill>
            </a:endParaRPr>
          </a:p>
          <a:p>
            <a:pPr marL="0" indent="0">
              <a:spcBef>
                <a:spcPts val="0"/>
              </a:spcBef>
              <a:buNone/>
            </a:pPr>
            <a:endParaRPr lang="en-US" sz="1400" dirty="0">
              <a:solidFill>
                <a:schemeClr val="bg2"/>
              </a:solidFill>
            </a:endParaRPr>
          </a:p>
          <a:p>
            <a:pPr marL="0" indent="0">
              <a:spcBef>
                <a:spcPts val="0"/>
              </a:spcBef>
              <a:buNone/>
            </a:pPr>
            <a:r>
              <a:rPr lang="en-US" sz="3200" dirty="0">
                <a:solidFill>
                  <a:schemeClr val="bg2"/>
                </a:solidFill>
              </a:rPr>
              <a:t>Notice of Intent to Apply: </a:t>
            </a:r>
            <a:r>
              <a:rPr lang="en-US" sz="3200" u="sng" dirty="0">
                <a:solidFill>
                  <a:srgbClr val="FF0000"/>
                </a:solidFill>
              </a:rPr>
              <a:t>Feb. 8, 2019</a:t>
            </a:r>
          </a:p>
          <a:p>
            <a:pPr>
              <a:spcBef>
                <a:spcPts val="0"/>
              </a:spcBef>
            </a:pPr>
            <a:endParaRPr lang="en-US" sz="1050" dirty="0">
              <a:solidFill>
                <a:schemeClr val="bg2"/>
              </a:solidFill>
            </a:endParaRPr>
          </a:p>
          <a:p>
            <a:pPr marL="914400" indent="-457200">
              <a:spcBef>
                <a:spcPts val="0"/>
              </a:spcBef>
              <a:buFont typeface="Arial" panose="020B0604020202020204" pitchFamily="34" charset="0"/>
              <a:buChar char="•"/>
            </a:pPr>
            <a:r>
              <a:rPr lang="en-US" dirty="0">
                <a:solidFill>
                  <a:schemeClr val="bg2"/>
                </a:solidFill>
              </a:rPr>
              <a:t>Non-Binding </a:t>
            </a:r>
          </a:p>
          <a:p>
            <a:pPr marL="457200" indent="0">
              <a:spcBef>
                <a:spcPts val="0"/>
              </a:spcBef>
              <a:buNone/>
            </a:pPr>
            <a:endParaRPr lang="en-US" sz="1200" dirty="0">
              <a:solidFill>
                <a:schemeClr val="bg2"/>
              </a:solidFill>
            </a:endParaRPr>
          </a:p>
          <a:p>
            <a:pPr marL="914400" indent="-457200">
              <a:spcBef>
                <a:spcPts val="0"/>
              </a:spcBef>
              <a:buFont typeface="Arial" panose="020B0604020202020204" pitchFamily="34" charset="0"/>
              <a:buChar char="•"/>
            </a:pPr>
            <a:r>
              <a:rPr lang="en-US" dirty="0">
                <a:solidFill>
                  <a:schemeClr val="bg2"/>
                </a:solidFill>
              </a:rPr>
              <a:t>Public agency applicants that submit a Notice of Intent to Apply and decide later not to apply will not be penalized</a:t>
            </a:r>
          </a:p>
          <a:p>
            <a:pPr marL="457200" indent="0">
              <a:spcBef>
                <a:spcPts val="0"/>
              </a:spcBef>
              <a:buNone/>
            </a:pPr>
            <a:endParaRPr lang="en-US" sz="1200" dirty="0">
              <a:solidFill>
                <a:srgbClr val="090807"/>
              </a:solidFill>
            </a:endParaRPr>
          </a:p>
          <a:p>
            <a:pPr marL="914400" indent="-457200">
              <a:spcBef>
                <a:spcPts val="0"/>
              </a:spcBef>
              <a:buFont typeface="Arial" panose="020B0604020202020204" pitchFamily="34" charset="0"/>
              <a:buChar char="•"/>
            </a:pPr>
            <a:r>
              <a:rPr lang="en-US" u="sng" dirty="0">
                <a:hlinkClick r:id="rId3"/>
              </a:rPr>
              <a:t>AdultReentryGrant@bscc.ca.gov</a:t>
            </a:r>
            <a:endParaRPr lang="en-US" dirty="0"/>
          </a:p>
          <a:p>
            <a:pPr marL="914400" indent="-457200">
              <a:spcBef>
                <a:spcPts val="0"/>
              </a:spcBef>
              <a:buFont typeface="Arial" panose="020B0604020202020204" pitchFamily="34" charset="0"/>
              <a:buChar char="•"/>
            </a:pPr>
            <a:endParaRPr lang="en-US" dirty="0">
              <a:solidFill>
                <a:srgbClr val="090807"/>
              </a:solidFill>
            </a:endParaRP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1342622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0554" y="489438"/>
            <a:ext cx="8582891" cy="6400800"/>
          </a:xfrm>
        </p:spPr>
        <p:txBody>
          <a:bodyPr/>
          <a:lstStyle/>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r>
              <a:rPr lang="en-US" sz="3200" b="1" dirty="0">
                <a:solidFill>
                  <a:srgbClr val="1E3C78"/>
                </a:solidFill>
                <a:ea typeface="+mj-ea"/>
                <a:cs typeface="+mj-cs"/>
              </a:rPr>
              <a:t>RFP Overview (pg. 3)</a:t>
            </a:r>
          </a:p>
          <a:p>
            <a:pPr marL="0" indent="0">
              <a:buClr>
                <a:schemeClr val="accent5"/>
              </a:buClr>
              <a:buNone/>
              <a:defRPr/>
            </a:pPr>
            <a:endParaRPr lang="en-US" sz="1800" b="1" dirty="0">
              <a:solidFill>
                <a:srgbClr val="1E3C78"/>
              </a:solidFill>
              <a:ea typeface="+mj-ea"/>
              <a:cs typeface="+mj-cs"/>
            </a:endParaRPr>
          </a:p>
          <a:p>
            <a:pPr marL="457200" indent="-457200">
              <a:spcBef>
                <a:spcPts val="0"/>
              </a:spcBef>
              <a:buFont typeface="Wingdings" panose="05000000000000000000" pitchFamily="2" charset="2"/>
              <a:buChar char="v"/>
            </a:pPr>
            <a:r>
              <a:rPr lang="en-US" sz="3200" dirty="0">
                <a:solidFill>
                  <a:srgbClr val="1E3C78"/>
                </a:solidFill>
              </a:rPr>
              <a:t>Proposal Due Date: </a:t>
            </a:r>
            <a:r>
              <a:rPr lang="en-US" sz="3200" u="sng" dirty="0">
                <a:solidFill>
                  <a:srgbClr val="FF0000"/>
                </a:solidFill>
              </a:rPr>
              <a:t>March 25, 2019</a:t>
            </a:r>
          </a:p>
          <a:p>
            <a:pPr>
              <a:spcBef>
                <a:spcPts val="0"/>
              </a:spcBef>
            </a:pPr>
            <a:endParaRPr lang="en-US" sz="1400" dirty="0">
              <a:solidFill>
                <a:srgbClr val="1E3C78"/>
              </a:solidFill>
            </a:endParaRPr>
          </a:p>
          <a:p>
            <a:pPr marL="914400" indent="-457200">
              <a:spcBef>
                <a:spcPts val="0"/>
              </a:spcBef>
              <a:buFont typeface="Arial" panose="020B0604020202020204" pitchFamily="34" charset="0"/>
              <a:buChar char="•"/>
            </a:pPr>
            <a:r>
              <a:rPr lang="en-US" dirty="0">
                <a:solidFill>
                  <a:srgbClr val="1E3C78"/>
                </a:solidFill>
              </a:rPr>
              <a:t>One original signed hard copy of proposal </a:t>
            </a:r>
            <a:r>
              <a:rPr lang="en-US" u="sng" dirty="0">
                <a:solidFill>
                  <a:srgbClr val="1E3C78"/>
                </a:solidFill>
              </a:rPr>
              <a:t>AND</a:t>
            </a:r>
            <a:r>
              <a:rPr lang="en-US" sz="1100" dirty="0">
                <a:solidFill>
                  <a:srgbClr val="1E3C78"/>
                </a:solidFill>
              </a:rPr>
              <a:t>  </a:t>
            </a:r>
            <a:r>
              <a:rPr lang="en-US" dirty="0">
                <a:solidFill>
                  <a:srgbClr val="1E3C78"/>
                </a:solidFill>
              </a:rPr>
              <a:t>one electronic copy of the signed proposal is required</a:t>
            </a:r>
          </a:p>
          <a:p>
            <a:pPr marL="914400" indent="-457200">
              <a:spcBef>
                <a:spcPts val="0"/>
              </a:spcBef>
              <a:buFont typeface="Arial" panose="020B0604020202020204" pitchFamily="34" charset="0"/>
              <a:buChar char="•"/>
            </a:pPr>
            <a:r>
              <a:rPr lang="en-US" dirty="0">
                <a:solidFill>
                  <a:srgbClr val="FF0000"/>
                </a:solidFill>
              </a:rPr>
              <a:t>One or the other </a:t>
            </a:r>
            <a:r>
              <a:rPr lang="en-US" dirty="0">
                <a:solidFill>
                  <a:srgbClr val="1E3C78"/>
                </a:solidFill>
              </a:rPr>
              <a:t>must be received by </a:t>
            </a:r>
            <a:r>
              <a:rPr lang="en-US" u="sng" dirty="0">
                <a:solidFill>
                  <a:srgbClr val="FF0000"/>
                </a:solidFill>
              </a:rPr>
              <a:t>March 25, 2019  5:00 p.m. </a:t>
            </a:r>
            <a:r>
              <a:rPr lang="en-US" dirty="0">
                <a:solidFill>
                  <a:srgbClr val="1E3C78"/>
                </a:solidFill>
              </a:rPr>
              <a:t>and applicant will not be automatically disqualified as long as the other copy is received in a reasonable amount of time (2-3 days)</a:t>
            </a:r>
          </a:p>
          <a:p>
            <a:pPr marL="457200" indent="-457200">
              <a:spcBef>
                <a:spcPts val="0"/>
              </a:spcBef>
              <a:buFont typeface="Wingdings" panose="05000000000000000000" pitchFamily="2" charset="2"/>
              <a:buChar char="v"/>
            </a:pPr>
            <a:endParaRPr lang="en-US" sz="1400" dirty="0">
              <a:solidFill>
                <a:srgbClr val="090807"/>
              </a:solidFill>
            </a:endParaRPr>
          </a:p>
          <a:p>
            <a:pPr marL="457200" indent="-457200">
              <a:spcBef>
                <a:spcPts val="0"/>
              </a:spcBef>
              <a:buFont typeface="Wingdings" panose="05000000000000000000" pitchFamily="2" charset="2"/>
              <a:buChar char="v"/>
            </a:pPr>
            <a:endParaRPr lang="en-US" sz="1400" dirty="0">
              <a:solidFill>
                <a:srgbClr val="090807"/>
              </a:solidFill>
            </a:endParaRP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7295114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582891" cy="6400800"/>
          </a:xfrm>
        </p:spPr>
        <p:txBody>
          <a:bodyPr/>
          <a:lstStyle/>
          <a:p>
            <a:pPr marL="0" indent="0" algn="ctr">
              <a:buClr>
                <a:schemeClr val="accent5"/>
              </a:buClr>
              <a:buNone/>
              <a:defRPr/>
            </a:pPr>
            <a:r>
              <a:rPr lang="en-US" sz="3200" b="1" dirty="0">
                <a:solidFill>
                  <a:srgbClr val="1E3C78"/>
                </a:solidFill>
                <a:ea typeface="+mj-ea"/>
                <a:cs typeface="+mj-cs"/>
              </a:rPr>
              <a:t>RFP Overview </a:t>
            </a:r>
          </a:p>
          <a:p>
            <a:pPr marL="0" indent="0">
              <a:buClr>
                <a:schemeClr val="accent5"/>
              </a:buClr>
              <a:buNone/>
              <a:defRPr/>
            </a:pPr>
            <a:endParaRPr lang="en-US" sz="1100" b="1" dirty="0">
              <a:solidFill>
                <a:srgbClr val="1E3C78"/>
              </a:solidFill>
              <a:ea typeface="+mj-ea"/>
              <a:cs typeface="+mj-cs"/>
            </a:endParaRPr>
          </a:p>
          <a:p>
            <a:pPr marL="0" indent="0">
              <a:buClr>
                <a:schemeClr val="accent5"/>
              </a:buClr>
              <a:buNone/>
              <a:defRPr/>
            </a:pPr>
            <a:r>
              <a:rPr lang="en-US" sz="2400" b="1" dirty="0">
                <a:solidFill>
                  <a:srgbClr val="1E3C78"/>
                </a:solidFill>
                <a:ea typeface="+mj-ea"/>
                <a:cs typeface="+mj-cs"/>
              </a:rPr>
              <a:t>Description of the Grant (pg.4)</a:t>
            </a:r>
          </a:p>
          <a:p>
            <a:pPr lvl="1">
              <a:buClr>
                <a:schemeClr val="accent5"/>
              </a:buClr>
              <a:buFont typeface="Arial" panose="020B0604020202020204" pitchFamily="34" charset="0"/>
              <a:buChar char="•"/>
              <a:defRPr/>
            </a:pPr>
            <a:r>
              <a:rPr lang="en-US" dirty="0">
                <a:solidFill>
                  <a:srgbClr val="1E3C78"/>
                </a:solidFill>
                <a:ea typeface="+mj-ea"/>
                <a:cs typeface="+mj-cs"/>
              </a:rPr>
              <a:t>Support to individuals formerly incarcerated in state prison</a:t>
            </a:r>
            <a:endParaRPr lang="en-US" sz="2000" dirty="0">
              <a:solidFill>
                <a:srgbClr val="1E3C78"/>
              </a:solidFill>
              <a:ea typeface="+mj-ea"/>
              <a:cs typeface="+mj-cs"/>
            </a:endParaRPr>
          </a:p>
          <a:p>
            <a:pPr marL="457200" lvl="1" indent="0">
              <a:buClr>
                <a:schemeClr val="accent5"/>
              </a:buClr>
              <a:buNone/>
              <a:defRPr/>
            </a:pPr>
            <a:endParaRPr lang="en-US" sz="1100" dirty="0">
              <a:solidFill>
                <a:srgbClr val="1E3C78"/>
              </a:solidFill>
              <a:ea typeface="+mj-ea"/>
              <a:cs typeface="+mj-cs"/>
            </a:endParaRPr>
          </a:p>
          <a:p>
            <a:pPr marL="0" indent="0">
              <a:buClr>
                <a:schemeClr val="accent5"/>
              </a:buClr>
              <a:buNone/>
              <a:defRPr/>
            </a:pPr>
            <a:r>
              <a:rPr lang="en-US" sz="2400" b="1" dirty="0">
                <a:solidFill>
                  <a:srgbClr val="1E3C78"/>
                </a:solidFill>
              </a:rPr>
              <a:t>Grant Period</a:t>
            </a:r>
          </a:p>
          <a:p>
            <a:pPr lvl="1">
              <a:buClr>
                <a:schemeClr val="accent5"/>
              </a:buClr>
              <a:buFont typeface="Arial" panose="020B0604020202020204" pitchFamily="34" charset="0"/>
              <a:buChar char="•"/>
              <a:defRPr/>
            </a:pPr>
            <a:r>
              <a:rPr lang="en-US" dirty="0">
                <a:solidFill>
                  <a:srgbClr val="1E3C78"/>
                </a:solidFill>
              </a:rPr>
              <a:t>August 1, 2019 to February 28, 2023</a:t>
            </a:r>
          </a:p>
          <a:p>
            <a:pPr lvl="1">
              <a:buClr>
                <a:schemeClr val="accent5"/>
              </a:buClr>
              <a:buFont typeface="Arial" panose="020B0604020202020204" pitchFamily="34" charset="0"/>
              <a:buChar char="•"/>
              <a:defRPr/>
            </a:pPr>
            <a:r>
              <a:rPr lang="en-US" dirty="0">
                <a:solidFill>
                  <a:srgbClr val="1E3C78"/>
                </a:solidFill>
              </a:rPr>
              <a:t>Three-years and 7 months = grant period</a:t>
            </a:r>
          </a:p>
          <a:p>
            <a:pPr marL="0" indent="0">
              <a:buClr>
                <a:schemeClr val="accent5"/>
              </a:buClr>
              <a:buNone/>
              <a:defRPr/>
            </a:pPr>
            <a:endParaRPr lang="en-US" sz="1200" dirty="0">
              <a:solidFill>
                <a:srgbClr val="1E3C78"/>
              </a:solidFill>
              <a:ea typeface="+mj-ea"/>
              <a:cs typeface="+mj-cs"/>
            </a:endParaRPr>
          </a:p>
          <a:p>
            <a:pPr marL="0" indent="0">
              <a:buClr>
                <a:schemeClr val="accent5"/>
              </a:buClr>
              <a:buNone/>
              <a:defRPr/>
            </a:pPr>
            <a:r>
              <a:rPr lang="en-US" sz="2400" b="1" dirty="0">
                <a:solidFill>
                  <a:srgbClr val="1E3C78"/>
                </a:solidFill>
                <a:ea typeface="+mj-ea"/>
                <a:cs typeface="+mj-cs"/>
              </a:rPr>
              <a:t>Eligibility</a:t>
            </a:r>
          </a:p>
          <a:p>
            <a:pPr lvl="1">
              <a:buClr>
                <a:schemeClr val="accent5"/>
              </a:buClr>
              <a:buFont typeface="Arial" panose="020B0604020202020204" pitchFamily="34" charset="0"/>
              <a:buChar char="•"/>
              <a:defRPr/>
            </a:pPr>
            <a:r>
              <a:rPr lang="en-US" dirty="0">
                <a:solidFill>
                  <a:srgbClr val="1E3C78"/>
                </a:solidFill>
                <a:ea typeface="+mj-ea"/>
                <a:cs typeface="+mj-cs"/>
              </a:rPr>
              <a:t>Community-Based Organizations (CBOs)</a:t>
            </a:r>
          </a:p>
          <a:p>
            <a:pPr lvl="1">
              <a:buClr>
                <a:schemeClr val="accent5"/>
              </a:buClr>
              <a:buFont typeface="Arial" panose="020B0604020202020204" pitchFamily="34" charset="0"/>
              <a:buChar char="•"/>
              <a:defRPr/>
            </a:pPr>
            <a:r>
              <a:rPr lang="en-US" dirty="0">
                <a:solidFill>
                  <a:srgbClr val="1E3C78"/>
                </a:solidFill>
                <a:ea typeface="+mj-ea"/>
                <a:cs typeface="+mj-cs"/>
              </a:rPr>
              <a:t>501(c)(3) status (i.e., nonprofit)</a:t>
            </a:r>
          </a:p>
          <a:p>
            <a:pPr lvl="1">
              <a:buClr>
                <a:schemeClr val="accent5"/>
              </a:buClr>
              <a:buFont typeface="Arial" panose="020B0604020202020204" pitchFamily="34" charset="0"/>
              <a:buChar char="•"/>
              <a:defRPr/>
            </a:pPr>
            <a:r>
              <a:rPr lang="en-US" dirty="0">
                <a:solidFill>
                  <a:srgbClr val="1E3C78"/>
                </a:solidFill>
                <a:ea typeface="+mj-ea"/>
                <a:cs typeface="+mj-cs"/>
              </a:rPr>
              <a:t>Limit - One sub-proposal for Rental Services and one sub-proposal for Warm Hand-Off Reentry</a:t>
            </a:r>
          </a:p>
          <a:p>
            <a:pPr lvl="1">
              <a:buClr>
                <a:schemeClr val="accent5"/>
              </a:buClr>
              <a:buFont typeface="Arial" panose="020B0604020202020204" pitchFamily="34" charset="0"/>
              <a:buChar char="•"/>
              <a:defRPr/>
            </a:pPr>
            <a:r>
              <a:rPr lang="en-US" dirty="0">
                <a:solidFill>
                  <a:srgbClr val="1E3C78"/>
                </a:solidFill>
              </a:rPr>
              <a:t>NGO requirements  </a:t>
            </a:r>
          </a:p>
          <a:p>
            <a:pPr lvl="1">
              <a:buClr>
                <a:schemeClr val="accent5"/>
              </a:buClr>
              <a:buFont typeface="Arial" panose="020B0604020202020204" pitchFamily="34" charset="0"/>
              <a:buChar char="•"/>
              <a:defRPr/>
            </a:pPr>
            <a:endParaRPr lang="en-US" b="1" dirty="0">
              <a:solidFill>
                <a:srgbClr val="1E3C78"/>
              </a:solidFill>
              <a:ea typeface="+mj-ea"/>
              <a:cs typeface="+mj-cs"/>
            </a:endParaRPr>
          </a:p>
          <a:p>
            <a:pPr marL="0" indent="0">
              <a:buClr>
                <a:schemeClr val="accent5"/>
              </a:buClr>
              <a:buNone/>
              <a:defRPr/>
            </a:pPr>
            <a:endParaRPr lang="en-US" sz="1800" b="1" dirty="0">
              <a:solidFill>
                <a:srgbClr val="1E3C78"/>
              </a:solidFill>
              <a:ea typeface="+mj-ea"/>
              <a:cs typeface="+mj-cs"/>
            </a:endParaRP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7944903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582891" cy="6400800"/>
          </a:xfrm>
        </p:spPr>
        <p:txBody>
          <a:bodyPr/>
          <a:lstStyle/>
          <a:p>
            <a:pPr marL="0" indent="0" algn="ctr">
              <a:buClr>
                <a:schemeClr val="accent5"/>
              </a:buClr>
              <a:buNone/>
              <a:defRPr/>
            </a:pPr>
            <a:r>
              <a:rPr lang="en-US" sz="3200" b="1" dirty="0">
                <a:solidFill>
                  <a:srgbClr val="1E3C78"/>
                </a:solidFill>
                <a:ea typeface="+mj-ea"/>
                <a:cs typeface="+mj-cs"/>
              </a:rPr>
              <a:t>RFP Overview </a:t>
            </a:r>
          </a:p>
          <a:p>
            <a:pPr marL="0" indent="0">
              <a:buClr>
                <a:schemeClr val="accent5"/>
              </a:buClr>
              <a:buNone/>
              <a:defRPr/>
            </a:pPr>
            <a:endParaRPr lang="en-US" sz="1100" b="1" dirty="0">
              <a:solidFill>
                <a:srgbClr val="1E3C78"/>
              </a:solidFill>
              <a:ea typeface="+mj-ea"/>
              <a:cs typeface="+mj-cs"/>
            </a:endParaRPr>
          </a:p>
          <a:p>
            <a:pPr marL="0" lvl="0" indent="0" eaLnBrk="0" hangingPunct="0">
              <a:spcBef>
                <a:spcPts val="0"/>
              </a:spcBef>
              <a:buClr>
                <a:srgbClr val="B4975A"/>
              </a:buClr>
              <a:buSzPct val="110000"/>
              <a:buNone/>
            </a:pPr>
            <a:r>
              <a:rPr lang="en-US" sz="2600" b="1" u="sng" dirty="0">
                <a:solidFill>
                  <a:srgbClr val="1E3C78"/>
                </a:solidFill>
                <a:latin typeface="Arial Rounded MT Bold" pitchFamily="34" charset="0"/>
              </a:rPr>
              <a:t>More About Non-Governmental Organizations </a:t>
            </a:r>
          </a:p>
          <a:p>
            <a:pPr marL="0" lvl="0" indent="0" eaLnBrk="0" hangingPunct="0">
              <a:spcBef>
                <a:spcPts val="0"/>
              </a:spcBef>
              <a:buClr>
                <a:srgbClr val="B4975A"/>
              </a:buClr>
              <a:buSzPct val="110000"/>
              <a:buNone/>
            </a:pPr>
            <a:endParaRPr lang="en-US" sz="2600" b="1" u="sng" dirty="0">
              <a:solidFill>
                <a:srgbClr val="1E3C78"/>
              </a:solidFill>
              <a:latin typeface="Arial Rounded MT Bold" pitchFamily="34" charset="0"/>
            </a:endParaRPr>
          </a:p>
          <a:p>
            <a:pPr marL="457200" lvl="0" indent="-457200" eaLnBrk="0" hangingPunct="0">
              <a:spcBef>
                <a:spcPts val="0"/>
              </a:spcBef>
              <a:buClr>
                <a:srgbClr val="B4975A"/>
              </a:buClr>
              <a:buSzPct val="110000"/>
              <a:buFont typeface="Wingdings" panose="05000000000000000000" pitchFamily="2" charset="2"/>
              <a:buChar char="v"/>
            </a:pPr>
            <a:r>
              <a:rPr lang="en-US" sz="2600" dirty="0">
                <a:solidFill>
                  <a:srgbClr val="1E3C78"/>
                </a:solidFill>
              </a:rPr>
              <a:t>Be duly organized, in existence, and in good standing at least six months…</a:t>
            </a:r>
          </a:p>
          <a:p>
            <a:pPr marL="0" lvl="0" indent="0" eaLnBrk="0" hangingPunct="0">
              <a:spcBef>
                <a:spcPts val="0"/>
              </a:spcBef>
              <a:buClr>
                <a:srgbClr val="B4975A"/>
              </a:buClr>
              <a:buSzPct val="110000"/>
              <a:buNone/>
            </a:pPr>
            <a:endParaRPr lang="en-US" sz="2400" dirty="0">
              <a:solidFill>
                <a:srgbClr val="1E3C78"/>
              </a:solidFill>
            </a:endParaRPr>
          </a:p>
          <a:p>
            <a:pPr marL="457200" lvl="0" indent="-457200" eaLnBrk="0" hangingPunct="0">
              <a:spcBef>
                <a:spcPts val="0"/>
              </a:spcBef>
              <a:buClr>
                <a:srgbClr val="B4975A"/>
              </a:buClr>
              <a:buSzPct val="110000"/>
              <a:buFont typeface="Wingdings" panose="05000000000000000000" pitchFamily="2" charset="2"/>
              <a:buChar char="v"/>
            </a:pPr>
            <a:r>
              <a:rPr lang="en-US" sz="2600" dirty="0">
                <a:solidFill>
                  <a:srgbClr val="1E3C78"/>
                </a:solidFill>
              </a:rPr>
              <a:t>Be registered with the California Secretary of State’s Office, if applicable</a:t>
            </a:r>
          </a:p>
          <a:p>
            <a:pPr marL="457200" lvl="0" indent="-457200" eaLnBrk="0" hangingPunct="0">
              <a:spcBef>
                <a:spcPts val="0"/>
              </a:spcBef>
              <a:buClr>
                <a:srgbClr val="B4975A"/>
              </a:buClr>
              <a:buSzPct val="110000"/>
              <a:buFont typeface="Wingdings" panose="05000000000000000000" pitchFamily="2" charset="2"/>
              <a:buChar char="v"/>
            </a:pPr>
            <a:endParaRPr lang="en-US" sz="2600" dirty="0">
              <a:solidFill>
                <a:srgbClr val="1E3C78"/>
              </a:solidFill>
            </a:endParaRPr>
          </a:p>
          <a:p>
            <a:pPr marL="457200" lvl="0" indent="-457200" eaLnBrk="0" hangingPunct="0">
              <a:spcBef>
                <a:spcPts val="0"/>
              </a:spcBef>
              <a:buClr>
                <a:srgbClr val="B4975A"/>
              </a:buClr>
              <a:buSzPct val="110000"/>
              <a:buFont typeface="Wingdings" panose="05000000000000000000" pitchFamily="2" charset="2"/>
              <a:buChar char="v"/>
            </a:pPr>
            <a:r>
              <a:rPr lang="en-US" sz="2600" dirty="0">
                <a:solidFill>
                  <a:srgbClr val="1E3C78"/>
                </a:solidFill>
              </a:rPr>
              <a:t>Have a valid business license, if required by the applicable local jurisdiction</a:t>
            </a:r>
          </a:p>
          <a:p>
            <a:pPr marL="457200" lvl="0" indent="-457200" eaLnBrk="0" hangingPunct="0">
              <a:spcBef>
                <a:spcPts val="0"/>
              </a:spcBef>
              <a:buClr>
                <a:srgbClr val="B4975A"/>
              </a:buClr>
              <a:buSzPct val="110000"/>
              <a:buFont typeface="Wingdings" panose="05000000000000000000" pitchFamily="2" charset="2"/>
              <a:buChar char="v"/>
            </a:pPr>
            <a:endParaRPr lang="en-US" sz="2600" dirty="0">
              <a:solidFill>
                <a:srgbClr val="1E3C78"/>
              </a:solidFill>
            </a:endParaRPr>
          </a:p>
          <a:p>
            <a:pPr marL="457200" lvl="0" indent="-457200" eaLnBrk="0" hangingPunct="0">
              <a:spcBef>
                <a:spcPts val="0"/>
              </a:spcBef>
              <a:buClr>
                <a:srgbClr val="B4975A"/>
              </a:buClr>
              <a:buSzPct val="110000"/>
              <a:buFont typeface="Wingdings" panose="05000000000000000000" pitchFamily="2" charset="2"/>
              <a:buChar char="v"/>
            </a:pPr>
            <a:r>
              <a:rPr lang="en-US" sz="2600" dirty="0">
                <a:solidFill>
                  <a:srgbClr val="1E3C78"/>
                </a:solidFill>
              </a:rPr>
              <a:t>Have a physical address</a:t>
            </a:r>
          </a:p>
          <a:p>
            <a:pPr marL="0" indent="0">
              <a:buClr>
                <a:schemeClr val="accent5"/>
              </a:buClr>
              <a:buNone/>
              <a:defRPr/>
            </a:pPr>
            <a:endParaRPr lang="en-US" sz="1800" b="1" dirty="0">
              <a:solidFill>
                <a:srgbClr val="1E3C78"/>
              </a:solidFill>
              <a:ea typeface="+mj-ea"/>
              <a:cs typeface="+mj-cs"/>
            </a:endParaRPr>
          </a:p>
        </p:txBody>
      </p:sp>
      <p:sp>
        <p:nvSpPr>
          <p:cNvPr id="4" name="Title 1"/>
          <p:cNvSpPr txBox="1">
            <a:spLocks/>
          </p:cNvSpPr>
          <p:nvPr/>
        </p:nvSpPr>
        <p:spPr bwMode="auto">
          <a:xfrm>
            <a:off x="76200"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5333655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04800"/>
            <a:ext cx="8582891" cy="6400800"/>
          </a:xfrm>
        </p:spPr>
        <p:txBody>
          <a:bodyPr/>
          <a:lstStyle/>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endParaRPr lang="en-US" dirty="0">
              <a:solidFill>
                <a:srgbClr val="1E3C78"/>
              </a:solidFill>
              <a:latin typeface="Arial" panose="020B0604020202020204" pitchFamily="34" charset="0"/>
              <a:cs typeface="Arial" panose="020B0604020202020204" pitchFamily="34" charset="0"/>
            </a:endParaRPr>
          </a:p>
          <a:p>
            <a:pPr marL="0" indent="0" algn="ctr">
              <a:buClr>
                <a:schemeClr val="accent5"/>
              </a:buClr>
              <a:buNone/>
              <a:defRPr/>
            </a:pPr>
            <a:r>
              <a:rPr lang="en-US" b="1" dirty="0">
                <a:solidFill>
                  <a:srgbClr val="1E3C78"/>
                </a:solidFill>
                <a:latin typeface="Arial" panose="020B0604020202020204" pitchFamily="34" charset="0"/>
                <a:cs typeface="Arial" panose="020B0604020202020204" pitchFamily="34" charset="0"/>
              </a:rPr>
              <a:t>Target Population (pg. 5)</a:t>
            </a:r>
          </a:p>
          <a:p>
            <a:pPr marL="0" indent="0">
              <a:buClr>
                <a:schemeClr val="accent5"/>
              </a:buClr>
              <a:buNone/>
              <a:defRPr/>
            </a:pPr>
            <a:endParaRPr lang="en-US" sz="1200" b="1"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b="1" dirty="0">
                <a:solidFill>
                  <a:srgbClr val="1E3C78"/>
                </a:solidFill>
                <a:latin typeface="Arial" panose="020B0604020202020204" pitchFamily="34" charset="0"/>
                <a:cs typeface="Arial" panose="020B0604020202020204" pitchFamily="34" charset="0"/>
              </a:rPr>
              <a:t>People who have been formerly sentenced to and released from state prison</a:t>
            </a:r>
            <a:endParaRPr lang="en-US" sz="1200" b="1"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sz="2800" b="1" dirty="0">
                <a:solidFill>
                  <a:srgbClr val="1E3C78"/>
                </a:solidFill>
                <a:latin typeface="Arial" panose="020B0604020202020204" pitchFamily="34" charset="0"/>
                <a:cs typeface="Arial" panose="020B0604020202020204" pitchFamily="34" charset="0"/>
              </a:rPr>
              <a:t>Includes: </a:t>
            </a:r>
          </a:p>
          <a:p>
            <a:pPr lvl="1">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People leaving state prison that are on parole</a:t>
            </a:r>
          </a:p>
          <a:p>
            <a:pPr lvl="1">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Those monitored by the probation departments of each county through Post-Release Community Supervision (PRCS)</a:t>
            </a:r>
            <a:r>
              <a:rPr lang="en-US" dirty="0"/>
              <a:t>(P).</a:t>
            </a:r>
          </a:p>
          <a:p>
            <a:pPr>
              <a:buClr>
                <a:schemeClr val="accent5"/>
              </a:buClr>
              <a:buFont typeface="Arial" panose="020B0604020202020204" pitchFamily="34" charset="0"/>
              <a:buChar char="•"/>
              <a:defRPr/>
            </a:pPr>
            <a:r>
              <a:rPr lang="en-US" sz="2800" b="1" dirty="0">
                <a:solidFill>
                  <a:srgbClr val="1E3C78"/>
                </a:solidFill>
                <a:latin typeface="Arial" panose="020B0604020202020204" pitchFamily="34" charset="0"/>
                <a:cs typeface="Arial" panose="020B0604020202020204" pitchFamily="34" charset="0"/>
              </a:rPr>
              <a:t>Does not </a:t>
            </a:r>
            <a:r>
              <a:rPr lang="en-US" b="1" dirty="0">
                <a:solidFill>
                  <a:srgbClr val="1E3C78"/>
                </a:solidFill>
                <a:latin typeface="Arial" panose="020B0604020202020204" pitchFamily="34" charset="0"/>
                <a:cs typeface="Arial" panose="020B0604020202020204" pitchFamily="34" charset="0"/>
              </a:rPr>
              <a:t>i</a:t>
            </a:r>
            <a:r>
              <a:rPr lang="en-US" sz="2800" b="1" dirty="0">
                <a:solidFill>
                  <a:srgbClr val="1E3C78"/>
                </a:solidFill>
                <a:latin typeface="Arial" panose="020B0604020202020204" pitchFamily="34" charset="0"/>
                <a:cs typeface="Arial" panose="020B0604020202020204" pitchFamily="34" charset="0"/>
              </a:rPr>
              <a:t>nclude:</a:t>
            </a:r>
          </a:p>
          <a:p>
            <a:pPr lvl="1">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DJJ</a:t>
            </a:r>
          </a:p>
          <a:p>
            <a:pPr lvl="1">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1170(h)</a:t>
            </a: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170911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62000"/>
            <a:ext cx="8153400" cy="5562600"/>
          </a:xfrm>
        </p:spPr>
        <p:txBody>
          <a:bodyPr/>
          <a:lstStyle/>
          <a:p>
            <a:pPr marL="0" indent="0" algn="ctr">
              <a:buClr>
                <a:schemeClr val="accent5"/>
              </a:buClr>
              <a:buNone/>
              <a:defRPr/>
            </a:pPr>
            <a:r>
              <a:rPr lang="en-US" b="1" dirty="0">
                <a:solidFill>
                  <a:schemeClr val="bg1"/>
                </a:solidFill>
                <a:cs typeface="Arial" panose="020B0604020202020204" pitchFamily="34" charset="0"/>
              </a:rPr>
              <a:t>Agenda</a:t>
            </a:r>
          </a:p>
          <a:p>
            <a:pPr marL="0" indent="0" algn="ctr">
              <a:buClr>
                <a:schemeClr val="accent5"/>
              </a:buClr>
              <a:buNone/>
              <a:defRPr/>
            </a:pPr>
            <a:endParaRPr lang="en-US" sz="1200" b="1" dirty="0">
              <a:solidFill>
                <a:srgbClr val="264D9A"/>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Welcome and Introductions</a:t>
            </a:r>
          </a:p>
          <a:p>
            <a:pPr marL="0" lvl="0" indent="0">
              <a:buClr>
                <a:srgbClr val="B4975A"/>
              </a:buClr>
              <a:buSzPct val="110000"/>
              <a:buNone/>
            </a:pPr>
            <a:endParaRPr lang="en-US" sz="1000"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Overview of the Adult Reentry Grant Program</a:t>
            </a:r>
          </a:p>
          <a:p>
            <a:pPr marL="447675" lvl="0" indent="-447675">
              <a:buClr>
                <a:srgbClr val="B4975A"/>
              </a:buClr>
              <a:buSzPct val="110000"/>
              <a:buFont typeface="Wingdings" panose="05000000000000000000" pitchFamily="2" charset="2"/>
              <a:buChar char="v"/>
            </a:pPr>
            <a:endParaRPr lang="en-US" sz="1000" b="1"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Overview of the BSCC and ESC Processes</a:t>
            </a:r>
          </a:p>
          <a:p>
            <a:pPr marL="0" lvl="0" indent="0">
              <a:buClr>
                <a:srgbClr val="B4975A"/>
              </a:buClr>
              <a:buSzPct val="110000"/>
              <a:buNone/>
            </a:pPr>
            <a:endParaRPr lang="en-US" sz="1000"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Request for Proposals (RFP) Overview </a:t>
            </a:r>
          </a:p>
          <a:p>
            <a:pPr marL="447675" lvl="0" indent="-447675">
              <a:buClr>
                <a:srgbClr val="B4975A"/>
              </a:buClr>
              <a:buSzPct val="110000"/>
              <a:buFont typeface="Wingdings" panose="05000000000000000000" pitchFamily="2" charset="2"/>
              <a:buChar char="v"/>
            </a:pPr>
            <a:endParaRPr lang="en-US" sz="1000"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Rating Process</a:t>
            </a:r>
          </a:p>
          <a:p>
            <a:pPr marL="447675" lvl="0" indent="-447675">
              <a:buClr>
                <a:srgbClr val="B4975A"/>
              </a:buClr>
              <a:buSzPct val="110000"/>
              <a:buFont typeface="Wingdings" panose="05000000000000000000" pitchFamily="2" charset="2"/>
              <a:buChar char="v"/>
            </a:pPr>
            <a:endParaRPr lang="en-US" sz="1000"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Components of the RFP</a:t>
            </a:r>
          </a:p>
          <a:p>
            <a:pPr marL="0" lvl="0" indent="0">
              <a:buClr>
                <a:srgbClr val="B4975A"/>
              </a:buClr>
              <a:buSzPct val="110000"/>
              <a:buNone/>
            </a:pPr>
            <a:endParaRPr lang="en-US" sz="1000"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Proposal Instructions</a:t>
            </a:r>
          </a:p>
          <a:p>
            <a:pPr marL="0" indent="0">
              <a:buClr>
                <a:schemeClr val="accent5"/>
              </a:buClr>
              <a:buNone/>
              <a:defRPr/>
            </a:pPr>
            <a:endParaRPr lang="en-US" sz="1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2635363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1" y="381000"/>
            <a:ext cx="8458200" cy="6400800"/>
          </a:xfrm>
        </p:spPr>
        <p:txBody>
          <a:bodyPr/>
          <a:lstStyle/>
          <a:p>
            <a:pPr marL="0" indent="0">
              <a:buClr>
                <a:schemeClr val="accent5"/>
              </a:buClr>
              <a:buNone/>
              <a:defRPr/>
            </a:pPr>
            <a:endParaRPr lang="en-US" sz="3000" b="1" dirty="0">
              <a:solidFill>
                <a:srgbClr val="1E3C78"/>
              </a:solidFill>
              <a:latin typeface="Arial" panose="020B0604020202020204" pitchFamily="34" charset="0"/>
              <a:cs typeface="Arial" panose="020B0604020202020204" pitchFamily="34" charset="0"/>
            </a:endParaRPr>
          </a:p>
          <a:p>
            <a:pPr marL="0" indent="0" algn="ctr">
              <a:buClr>
                <a:schemeClr val="accent5"/>
              </a:buClr>
              <a:buNone/>
              <a:defRPr/>
            </a:pPr>
            <a:r>
              <a:rPr lang="en-US" sz="3000" b="1" dirty="0">
                <a:solidFill>
                  <a:srgbClr val="1E3C78"/>
                </a:solidFill>
                <a:latin typeface="Arial" panose="020B0604020202020204" pitchFamily="34" charset="0"/>
                <a:cs typeface="Arial" panose="020B0604020202020204" pitchFamily="34" charset="0"/>
              </a:rPr>
              <a:t>Housing First </a:t>
            </a:r>
            <a:r>
              <a:rPr lang="en-US" dirty="0">
                <a:solidFill>
                  <a:srgbClr val="1E3C78"/>
                </a:solidFill>
                <a:latin typeface="Arial" panose="020B0604020202020204" pitchFamily="34" charset="0"/>
                <a:cs typeface="Arial" panose="020B0604020202020204" pitchFamily="34" charset="0"/>
              </a:rPr>
              <a:t>(pg. 5-6)</a:t>
            </a:r>
          </a:p>
          <a:p>
            <a:pPr marL="0" indent="0" algn="ctr">
              <a:buClr>
                <a:schemeClr val="accent5"/>
              </a:buClr>
              <a:buNone/>
              <a:defRPr/>
            </a:pPr>
            <a:endParaRPr lang="en-US" sz="12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a:buClr>
                <a:schemeClr val="accent5"/>
              </a:buClr>
              <a:buFont typeface="Arial" panose="020B0604020202020204" pitchFamily="34" charset="0"/>
              <a:buChar char="•"/>
              <a:defRPr/>
            </a:pPr>
            <a:r>
              <a:rPr lang="en-US" dirty="0">
                <a:solidFill>
                  <a:srgbClr val="1E3C78"/>
                </a:solidFill>
                <a:latin typeface="Arial" panose="020B0604020202020204" pitchFamily="34" charset="0"/>
                <a:ea typeface="Calibri" panose="020F0502020204030204" pitchFamily="34" charset="0"/>
                <a:cs typeface="Times New Roman" panose="02020603050405020304" pitchFamily="18" charset="0"/>
              </a:rPr>
              <a:t>The Adult Reentry Grant is subject to Welfare and Institutions Code § 8255-8257</a:t>
            </a:r>
          </a:p>
          <a:p>
            <a:pPr marL="0" indent="0">
              <a:buClr>
                <a:schemeClr val="accent5"/>
              </a:buClr>
              <a:buNone/>
              <a:defRPr/>
            </a:pPr>
            <a:endParaRPr lang="en-US" sz="1200" dirty="0">
              <a:solidFill>
                <a:srgbClr val="1E3C78"/>
              </a:solidFill>
              <a:latin typeface="Arial" panose="020B0604020202020204" pitchFamily="34" charset="0"/>
              <a:cs typeface="Arial" panose="020B0604020202020204" pitchFamily="34" charset="0"/>
            </a:endParaRPr>
          </a:p>
          <a:p>
            <a:pPr marL="800100" lvl="1" indent="-342900" algn="just" eaLnBrk="0" hangingPunct="0">
              <a:buClr>
                <a:srgbClr val="999933"/>
              </a:buClr>
              <a:buSzPct val="90000"/>
              <a:buFont typeface="Arial" panose="020B0604020202020204" pitchFamily="34" charset="0"/>
              <a:buChar char="•"/>
            </a:pPr>
            <a:r>
              <a:rPr lang="en-US" sz="2800" dirty="0">
                <a:solidFill>
                  <a:srgbClr val="1E3C78"/>
                </a:solidFill>
                <a:latin typeface="Arial" panose="020B0604020202020204" pitchFamily="34" charset="0"/>
                <a:ea typeface="Calibri" panose="020F0502020204030204" pitchFamily="34" charset="0"/>
                <a:cs typeface="Times New Roman" panose="02020603050405020304" pitchFamily="18" charset="0"/>
              </a:rPr>
              <a:t>Requires a state administering agency that provides housing or housing-related services to people experiencing homelessness or at risk of homelessness to adopt the core components of </a:t>
            </a:r>
            <a:r>
              <a:rPr lang="en-US" sz="2800" b="1" dirty="0">
                <a:solidFill>
                  <a:srgbClr val="1E3C78"/>
                </a:solidFill>
                <a:latin typeface="Arial" panose="020B0604020202020204" pitchFamily="34" charset="0"/>
                <a:ea typeface="Calibri" panose="020F0502020204030204" pitchFamily="34" charset="0"/>
                <a:cs typeface="Times New Roman" panose="02020603050405020304" pitchFamily="18" charset="0"/>
              </a:rPr>
              <a:t>Housing First</a:t>
            </a:r>
          </a:p>
          <a:p>
            <a:pPr marL="800100" lvl="1" indent="-342900" algn="just" eaLnBrk="0" hangingPunct="0">
              <a:buClr>
                <a:srgbClr val="999933"/>
              </a:buClr>
              <a:buSzPct val="90000"/>
              <a:buFont typeface="Arial" panose="020B0604020202020204" pitchFamily="34" charset="0"/>
              <a:buChar char="•"/>
            </a:pPr>
            <a:endParaRPr lang="en-US" sz="1200"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Authorizing legislation-Senate Bill 1380 Sept. 20 2016 </a:t>
            </a:r>
          </a:p>
          <a:p>
            <a:pPr>
              <a:buClr>
                <a:schemeClr val="accent5"/>
              </a:buClr>
              <a:buFont typeface="Arial" panose="020B0604020202020204" pitchFamily="34" charset="0"/>
              <a:buChar char="•"/>
              <a:defRPr/>
            </a:pPr>
            <a:endParaRPr lang="en-US"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endParaRPr lang="en-US"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9787"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515180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838200"/>
            <a:ext cx="8811491" cy="5943600"/>
          </a:xfrm>
        </p:spPr>
        <p:txBody>
          <a:bodyPr/>
          <a:lstStyle/>
          <a:p>
            <a:pPr marL="0" indent="0">
              <a:buClr>
                <a:schemeClr val="accent5"/>
              </a:buClr>
              <a:buNone/>
              <a:defRPr/>
            </a:pPr>
            <a:r>
              <a:rPr lang="en-US" b="1" dirty="0">
                <a:solidFill>
                  <a:srgbClr val="1E3C78"/>
                </a:solidFill>
                <a:latin typeface="Arial" panose="020B0604020202020204" pitchFamily="34" charset="0"/>
                <a:cs typeface="Arial" panose="020B0604020202020204" pitchFamily="34" charset="0"/>
              </a:rPr>
              <a:t>What Is Housing First ?</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Approach to service delivery and evidence-based model </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Uses housing as a tool, rather than a reward for recovery</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Provides or connects homeless people to permanent housing as quickly as possible</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Offers services as needed and requested on a voluntary basis</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Housing </a:t>
            </a:r>
            <a:r>
              <a:rPr lang="en-US" u="sng" dirty="0">
                <a:solidFill>
                  <a:srgbClr val="1E3C78"/>
                </a:solidFill>
                <a:latin typeface="Arial" panose="020B0604020202020204" pitchFamily="34" charset="0"/>
                <a:cs typeface="Arial" panose="020B0604020202020204" pitchFamily="34" charset="0"/>
              </a:rPr>
              <a:t>not</a:t>
            </a:r>
            <a:r>
              <a:rPr lang="en-US" dirty="0">
                <a:solidFill>
                  <a:srgbClr val="1E3C78"/>
                </a:solidFill>
                <a:latin typeface="Arial" panose="020B0604020202020204" pitchFamily="34" charset="0"/>
                <a:cs typeface="Arial" panose="020B0604020202020204" pitchFamily="34" charset="0"/>
              </a:rPr>
              <a:t> contingent on participation in services or a lack of criminal history or abstinence </a:t>
            </a:r>
          </a:p>
          <a:p>
            <a:pPr lvl="1">
              <a:buClr>
                <a:schemeClr val="accent5"/>
              </a:buClr>
              <a:buFont typeface="Arial" panose="020B0604020202020204" pitchFamily="34" charset="0"/>
              <a:buChar char="•"/>
              <a:defRPr/>
            </a:pPr>
            <a:endParaRPr lang="en-US" sz="1200"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Adult Reentry Grantees will be expected to implement a Housing First model to the extent that it applies to the specific services they offer</a:t>
            </a:r>
          </a:p>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5334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24907041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838200"/>
            <a:ext cx="8582891" cy="5943600"/>
          </a:xfrm>
        </p:spPr>
        <p:txBody>
          <a:bodyPr/>
          <a:lstStyle/>
          <a:p>
            <a:pPr marL="0" indent="0" algn="ctr">
              <a:buClr>
                <a:schemeClr val="accent5"/>
              </a:buClr>
              <a:buNone/>
              <a:defRPr/>
            </a:pPr>
            <a:r>
              <a:rPr lang="en-US" sz="3000" b="1" dirty="0">
                <a:solidFill>
                  <a:srgbClr val="1E3C78"/>
                </a:solidFill>
                <a:latin typeface="Arial" panose="020B0604020202020204" pitchFamily="34" charset="0"/>
                <a:cs typeface="Arial" panose="020B0604020202020204" pitchFamily="34" charset="0"/>
              </a:rPr>
              <a:t>Housing First</a:t>
            </a:r>
          </a:p>
          <a:p>
            <a:pPr marL="0" indent="0">
              <a:buClr>
                <a:schemeClr val="accent5"/>
              </a:buClr>
              <a:buNone/>
              <a:defRPr/>
            </a:pPr>
            <a:endParaRPr lang="en-US" dirty="0">
              <a:solidFill>
                <a:srgbClr val="1E3C78"/>
              </a:solidFill>
              <a:latin typeface="Arial" panose="020B0604020202020204" pitchFamily="34" charset="0"/>
              <a:cs typeface="Arial" panose="020B0604020202020204" pitchFamily="34" charset="0"/>
            </a:endParaRPr>
          </a:p>
          <a:p>
            <a:pPr>
              <a:buClr>
                <a:schemeClr val="accent5"/>
              </a:buClr>
              <a:buFont typeface="Wingdings" panose="05000000000000000000" pitchFamily="2" charset="2"/>
              <a:buChar char="§"/>
              <a:defRPr/>
            </a:pPr>
            <a:r>
              <a:rPr lang="en-US" dirty="0">
                <a:solidFill>
                  <a:srgbClr val="1E3C78"/>
                </a:solidFill>
                <a:cs typeface="Arial" panose="020B0604020202020204" pitchFamily="34" charset="0"/>
              </a:rPr>
              <a:t>Core Components- RFP- pg. 6</a:t>
            </a:r>
          </a:p>
          <a:p>
            <a:pPr marL="0" indent="0">
              <a:buClr>
                <a:schemeClr val="accent5"/>
              </a:buClr>
              <a:buNone/>
              <a:defRPr/>
            </a:pPr>
            <a:endParaRPr lang="en-US" dirty="0">
              <a:solidFill>
                <a:srgbClr val="1E3C78"/>
              </a:solidFill>
              <a:cs typeface="Arial" panose="020B0604020202020204" pitchFamily="34" charset="0"/>
            </a:endParaRPr>
          </a:p>
          <a:p>
            <a:pPr>
              <a:buClr>
                <a:schemeClr val="accent5"/>
              </a:buClr>
              <a:buFont typeface="Wingdings" panose="05000000000000000000" pitchFamily="2" charset="2"/>
              <a:buChar char="§"/>
              <a:defRPr/>
            </a:pPr>
            <a:r>
              <a:rPr lang="en-US" dirty="0">
                <a:solidFill>
                  <a:srgbClr val="1E3C78"/>
                </a:solidFill>
                <a:cs typeface="Arial" panose="020B0604020202020204" pitchFamily="34" charset="0"/>
              </a:rPr>
              <a:t>Senate Bill 1380- Appendix B pg. 40</a:t>
            </a:r>
          </a:p>
          <a:p>
            <a:pPr marL="0" indent="0">
              <a:buClr>
                <a:schemeClr val="accent5"/>
              </a:buClr>
              <a:buNone/>
              <a:defRPr/>
            </a:pPr>
            <a:endParaRPr lang="en-US" dirty="0">
              <a:solidFill>
                <a:srgbClr val="1E3C78"/>
              </a:solidFill>
              <a:cs typeface="Arial" panose="020B0604020202020204" pitchFamily="34" charset="0"/>
            </a:endParaRPr>
          </a:p>
          <a:p>
            <a:pPr>
              <a:buClr>
                <a:schemeClr val="accent5"/>
              </a:buClr>
              <a:buFont typeface="Wingdings" panose="05000000000000000000" pitchFamily="2" charset="2"/>
              <a:buChar char="§"/>
              <a:defRPr/>
            </a:pPr>
            <a:r>
              <a:rPr lang="en-US" dirty="0">
                <a:solidFill>
                  <a:srgbClr val="1E3C78"/>
                </a:solidFill>
                <a:cs typeface="Arial" panose="020B0604020202020204" pitchFamily="34" charset="0"/>
              </a:rPr>
              <a:t>Resource List and Glossary Terms- Appendix C pg.46</a:t>
            </a:r>
          </a:p>
          <a:p>
            <a:pPr marL="0" indent="0">
              <a:buClr>
                <a:schemeClr val="accent5"/>
              </a:buClr>
              <a:buNone/>
              <a:defRPr/>
            </a:pPr>
            <a:endParaRPr lang="en-US"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endParaRPr lang="en-US"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5334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1591572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38BC-330E-4852-8011-242C6AED68CB}"/>
              </a:ext>
            </a:extLst>
          </p:cNvPr>
          <p:cNvSpPr>
            <a:spLocks noGrp="1"/>
          </p:cNvSpPr>
          <p:nvPr>
            <p:ph type="title"/>
          </p:nvPr>
        </p:nvSpPr>
        <p:spPr>
          <a:xfrm>
            <a:off x="0" y="457200"/>
            <a:ext cx="8229600" cy="381000"/>
          </a:xfrm>
        </p:spPr>
        <p:txBody>
          <a:bodyPr/>
          <a:lstStyle/>
          <a:p>
            <a:r>
              <a:rPr lang="en-US" sz="1800" dirty="0">
                <a:solidFill>
                  <a:srgbClr val="CC9900"/>
                </a:solidFill>
                <a:latin typeface="Arial" pitchFamily="34" charset="0"/>
                <a:cs typeface="Arial" pitchFamily="34" charset="0"/>
              </a:rPr>
              <a:t>ARG Program</a:t>
            </a:r>
            <a:br>
              <a:rPr lang="en-US" sz="1400" dirty="0">
                <a:latin typeface="Arial" pitchFamily="34" charset="0"/>
                <a:cs typeface="Arial" pitchFamily="34" charset="0"/>
              </a:rPr>
            </a:br>
            <a:endParaRPr lang="en-US" sz="1400" dirty="0"/>
          </a:p>
        </p:txBody>
      </p:sp>
      <p:sp>
        <p:nvSpPr>
          <p:cNvPr id="3" name="Content Placeholder 2">
            <a:extLst>
              <a:ext uri="{FF2B5EF4-FFF2-40B4-BE49-F238E27FC236}">
                <a16:creationId xmlns:a16="http://schemas.microsoft.com/office/drawing/2014/main" id="{7ABC3ABD-54E1-4803-A39B-A6CBBA188991}"/>
              </a:ext>
            </a:extLst>
          </p:cNvPr>
          <p:cNvSpPr>
            <a:spLocks noGrp="1"/>
          </p:cNvSpPr>
          <p:nvPr>
            <p:ph idx="1"/>
          </p:nvPr>
        </p:nvSpPr>
        <p:spPr>
          <a:xfrm>
            <a:off x="914400" y="838200"/>
            <a:ext cx="7315200" cy="5791200"/>
          </a:xfrm>
        </p:spPr>
        <p:txBody>
          <a:bodyPr/>
          <a:lstStyle/>
          <a:p>
            <a:pPr marL="0" indent="0" algn="just">
              <a:buNone/>
            </a:pPr>
            <a:r>
              <a:rPr lang="en-US" dirty="0"/>
              <a:t>ARG offers two (2) sub-applications and applicants may submit a separate sub-proposal for one or both of the following:</a:t>
            </a:r>
          </a:p>
          <a:p>
            <a:pPr marL="0" indent="0">
              <a:buNone/>
            </a:pPr>
            <a:endParaRPr lang="en-US" dirty="0"/>
          </a:p>
          <a:p>
            <a:pPr marL="0" indent="0" algn="ct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Eligible activities and funding for each of the sub-applications will be identified separately </a:t>
            </a:r>
          </a:p>
          <a:p>
            <a:pPr marL="0" indent="0">
              <a:buNone/>
            </a:pPr>
            <a:endParaRPr lang="en-US" dirty="0"/>
          </a:p>
        </p:txBody>
      </p:sp>
      <p:pic>
        <p:nvPicPr>
          <p:cNvPr id="5" name="Picture 4">
            <a:extLst>
              <a:ext uri="{FF2B5EF4-FFF2-40B4-BE49-F238E27FC236}">
                <a16:creationId xmlns:a16="http://schemas.microsoft.com/office/drawing/2014/main" id="{1BFCBA7E-FCB4-4519-AD6C-31178FE66511}"/>
              </a:ext>
            </a:extLst>
          </p:cNvPr>
          <p:cNvPicPr>
            <a:picLocks noChangeAspect="1"/>
          </p:cNvPicPr>
          <p:nvPr/>
        </p:nvPicPr>
        <p:blipFill>
          <a:blip r:embed="rId2"/>
          <a:stretch>
            <a:fillRect/>
          </a:stretch>
        </p:blipFill>
        <p:spPr>
          <a:xfrm>
            <a:off x="1654811" y="2545003"/>
            <a:ext cx="5834378" cy="1767993"/>
          </a:xfrm>
          <a:prstGeom prst="rect">
            <a:avLst/>
          </a:prstGeom>
        </p:spPr>
      </p:pic>
    </p:spTree>
    <p:extLst>
      <p:ext uri="{BB962C8B-B14F-4D97-AF65-F5344CB8AC3E}">
        <p14:creationId xmlns:p14="http://schemas.microsoft.com/office/powerpoint/2010/main" val="9781591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4294967295"/>
          </p:nvPr>
        </p:nvSpPr>
        <p:spPr>
          <a:xfrm>
            <a:off x="762000" y="990600"/>
            <a:ext cx="7696199" cy="5257800"/>
          </a:xfrm>
        </p:spPr>
        <p:txBody>
          <a:bodyPr/>
          <a:lstStyle/>
          <a:p>
            <a:pPr algn="ctr">
              <a:buFont typeface="Arial" pitchFamily="34" charset="0"/>
              <a:buNone/>
            </a:pPr>
            <a:r>
              <a:rPr lang="en-US" dirty="0">
                <a:latin typeface="Arial" pitchFamily="34" charset="0"/>
                <a:cs typeface="Arial" pitchFamily="34" charset="0"/>
              </a:rPr>
              <a:t>  df</a:t>
            </a:r>
          </a:p>
          <a:p>
            <a:pPr algn="ctr">
              <a:buFont typeface="Arial" pitchFamily="34" charset="0"/>
              <a:buNone/>
            </a:pPr>
            <a:endParaRPr lang="en-US" sz="2400" dirty="0">
              <a:solidFill>
                <a:srgbClr val="14285A"/>
              </a:solidFill>
              <a:latin typeface="Arial" pitchFamily="34" charset="0"/>
              <a:cs typeface="Arial" pitchFamily="34" charset="0"/>
            </a:endParaRPr>
          </a:p>
          <a:p>
            <a:pPr algn="ctr">
              <a:buFont typeface="Arial" pitchFamily="34" charset="0"/>
              <a:buNone/>
            </a:pPr>
            <a:endParaRPr lang="en-US" sz="2400" dirty="0">
              <a:solidFill>
                <a:srgbClr val="14285A"/>
              </a:solidFill>
              <a:latin typeface="Arial" pitchFamily="34" charset="0"/>
              <a:cs typeface="Arial" pitchFamily="34" charset="0"/>
            </a:endParaRPr>
          </a:p>
        </p:txBody>
      </p:sp>
      <p:sp>
        <p:nvSpPr>
          <p:cNvPr id="5" name="Title 1"/>
          <p:cNvSpPr txBox="1">
            <a:spLocks/>
          </p:cNvSpPr>
          <p:nvPr/>
        </p:nvSpPr>
        <p:spPr bwMode="auto">
          <a:xfrm>
            <a:off x="228599" y="381001"/>
            <a:ext cx="8229600"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 </a:t>
            </a:r>
          </a:p>
          <a:p>
            <a:pPr algn="ctr"/>
            <a:endParaRPr lang="en-US" sz="3200" kern="0" dirty="0">
              <a:solidFill>
                <a:srgbClr val="002060"/>
              </a:solidFill>
              <a:latin typeface="Arial" pitchFamily="34" charset="0"/>
              <a:cs typeface="Arial" pitchFamily="34" charset="0"/>
            </a:endParaRPr>
          </a:p>
          <a:p>
            <a:pPr algn="ctr"/>
            <a:r>
              <a:rPr lang="en-US" sz="3200" kern="0" dirty="0">
                <a:solidFill>
                  <a:srgbClr val="002060"/>
                </a:solidFill>
                <a:latin typeface="Arial" pitchFamily="34" charset="0"/>
                <a:cs typeface="Arial" pitchFamily="34" charset="0"/>
              </a:rPr>
              <a:t>Funding pg. 8  </a:t>
            </a:r>
          </a:p>
          <a:p>
            <a:endParaRPr lang="en-US" sz="1800" kern="0" dirty="0">
              <a:latin typeface="Arial" pitchFamily="34" charset="0"/>
              <a:cs typeface="Arial" pitchFamily="34" charset="0"/>
            </a:endParaRPr>
          </a:p>
        </p:txBody>
      </p:sp>
      <p:pic>
        <p:nvPicPr>
          <p:cNvPr id="14" name="Picture 13">
            <a:extLst>
              <a:ext uri="{FF2B5EF4-FFF2-40B4-BE49-F238E27FC236}">
                <a16:creationId xmlns:a16="http://schemas.microsoft.com/office/drawing/2014/main" id="{B49D91B8-3DD2-4197-84DB-9B690918C29E}"/>
              </a:ext>
            </a:extLst>
          </p:cNvPr>
          <p:cNvPicPr>
            <a:picLocks noChangeAspect="1"/>
          </p:cNvPicPr>
          <p:nvPr/>
        </p:nvPicPr>
        <p:blipFill>
          <a:blip r:embed="rId3"/>
          <a:stretch>
            <a:fillRect/>
          </a:stretch>
        </p:blipFill>
        <p:spPr>
          <a:xfrm>
            <a:off x="609600" y="1905000"/>
            <a:ext cx="8229600" cy="4039069"/>
          </a:xfrm>
          <a:prstGeom prst="rect">
            <a:avLst/>
          </a:prstGeom>
        </p:spPr>
      </p:pic>
    </p:spTree>
    <p:extLst>
      <p:ext uri="{BB962C8B-B14F-4D97-AF65-F5344CB8AC3E}">
        <p14:creationId xmlns:p14="http://schemas.microsoft.com/office/powerpoint/2010/main" val="25186963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38BC-330E-4852-8011-242C6AED68CB}"/>
              </a:ext>
            </a:extLst>
          </p:cNvPr>
          <p:cNvSpPr>
            <a:spLocks noGrp="1"/>
          </p:cNvSpPr>
          <p:nvPr>
            <p:ph type="title"/>
          </p:nvPr>
        </p:nvSpPr>
        <p:spPr>
          <a:xfrm>
            <a:off x="0" y="152400"/>
            <a:ext cx="8229600" cy="914400"/>
          </a:xfrm>
        </p:spPr>
        <p:txBody>
          <a:bodyPr/>
          <a:lstStyle/>
          <a:p>
            <a:r>
              <a:rPr lang="en-US" sz="1800" dirty="0">
                <a:solidFill>
                  <a:srgbClr val="CC9900"/>
                </a:solidFill>
                <a:latin typeface="Arial" pitchFamily="34" charset="0"/>
                <a:cs typeface="Arial" pitchFamily="34" charset="0"/>
              </a:rPr>
              <a:t>ARG Program</a:t>
            </a:r>
            <a:br>
              <a:rPr lang="en-US" sz="1400" dirty="0">
                <a:latin typeface="Arial" pitchFamily="34" charset="0"/>
                <a:cs typeface="Arial" pitchFamily="34" charset="0"/>
              </a:rPr>
            </a:br>
            <a:r>
              <a:rPr lang="en-US" sz="1400" dirty="0">
                <a:latin typeface="Arial" pitchFamily="34" charset="0"/>
                <a:cs typeface="Arial" pitchFamily="34" charset="0"/>
              </a:rPr>
              <a:t>                                                              </a:t>
            </a:r>
            <a:r>
              <a:rPr lang="en-US" sz="2800" dirty="0">
                <a:latin typeface="Arial" pitchFamily="34" charset="0"/>
                <a:cs typeface="Arial" pitchFamily="34" charset="0"/>
              </a:rPr>
              <a:t>Services pgs. 7-8</a:t>
            </a:r>
            <a:endParaRPr lang="en-US" sz="2800" dirty="0"/>
          </a:p>
        </p:txBody>
      </p:sp>
      <p:sp>
        <p:nvSpPr>
          <p:cNvPr id="3" name="Content Placeholder 2">
            <a:extLst>
              <a:ext uri="{FF2B5EF4-FFF2-40B4-BE49-F238E27FC236}">
                <a16:creationId xmlns:a16="http://schemas.microsoft.com/office/drawing/2014/main" id="{7ABC3ABD-54E1-4803-A39B-A6CBBA188991}"/>
              </a:ext>
            </a:extLst>
          </p:cNvPr>
          <p:cNvSpPr>
            <a:spLocks noGrp="1"/>
          </p:cNvSpPr>
          <p:nvPr>
            <p:ph idx="1"/>
          </p:nvPr>
        </p:nvSpPr>
        <p:spPr>
          <a:xfrm>
            <a:off x="970327" y="1066800"/>
            <a:ext cx="7315200" cy="5562600"/>
          </a:xfrm>
        </p:spPr>
        <p:txBody>
          <a:bodyPr/>
          <a:lstStyle/>
          <a:p>
            <a:pPr marL="0" indent="0">
              <a:buNone/>
            </a:pPr>
            <a:r>
              <a:rPr lang="en-US" sz="2400" dirty="0"/>
              <a:t>                      </a:t>
            </a:r>
            <a:r>
              <a:rPr lang="en-US" sz="2400" b="1" dirty="0"/>
              <a:t> </a:t>
            </a:r>
            <a:r>
              <a:rPr lang="en-US" sz="2400"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9A3F643A-2528-422B-854B-E6BF7F58ECC9}"/>
              </a:ext>
            </a:extLst>
          </p:cNvPr>
          <p:cNvPicPr>
            <a:picLocks noChangeAspect="1"/>
          </p:cNvPicPr>
          <p:nvPr/>
        </p:nvPicPr>
        <p:blipFill>
          <a:blip r:embed="rId2"/>
          <a:stretch>
            <a:fillRect/>
          </a:stretch>
        </p:blipFill>
        <p:spPr>
          <a:xfrm>
            <a:off x="609600" y="1120747"/>
            <a:ext cx="7787971" cy="5127653"/>
          </a:xfrm>
          <a:prstGeom prst="rect">
            <a:avLst/>
          </a:prstGeom>
        </p:spPr>
      </p:pic>
    </p:spTree>
    <p:extLst>
      <p:ext uri="{BB962C8B-B14F-4D97-AF65-F5344CB8AC3E}">
        <p14:creationId xmlns:p14="http://schemas.microsoft.com/office/powerpoint/2010/main" val="21891207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90600"/>
            <a:ext cx="8229600" cy="5364163"/>
          </a:xfrm>
        </p:spPr>
        <p:txBody>
          <a:bodyPr/>
          <a:lstStyle/>
          <a:p>
            <a:pPr marL="0" indent="0" algn="ctr">
              <a:buNone/>
            </a:pPr>
            <a:r>
              <a:rPr lang="en-US" sz="2800" b="1" dirty="0">
                <a:solidFill>
                  <a:schemeClr val="bg1"/>
                </a:solidFill>
                <a:latin typeface="Arial" panose="020B0604020202020204" pitchFamily="34" charset="0"/>
                <a:cs typeface="Arial" panose="020B0604020202020204" pitchFamily="34" charset="0"/>
              </a:rPr>
              <a:t>Evidence-Based Practices</a:t>
            </a:r>
          </a:p>
          <a:p>
            <a:pPr marL="0" indent="0" algn="ctr">
              <a:buNone/>
            </a:pPr>
            <a:r>
              <a:rPr lang="en-US" sz="28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pgs. 8-9</a:t>
            </a:r>
            <a:endParaRPr lang="en-US" sz="2400" dirty="0">
              <a:latin typeface="Arial" panose="020B0604020202020204" pitchFamily="34" charset="0"/>
              <a:cs typeface="Arial" panose="020B0604020202020204" pitchFamily="34" charset="0"/>
            </a:endParaRPr>
          </a:p>
          <a:p>
            <a:r>
              <a:rPr lang="en-US" sz="2400" dirty="0">
                <a:solidFill>
                  <a:srgbClr val="1E3C78"/>
                </a:solidFill>
                <a:latin typeface="Arial" panose="020B0604020202020204" pitchFamily="34" charset="0"/>
                <a:cs typeface="Arial" panose="020B0604020202020204" pitchFamily="34" charset="0"/>
              </a:rPr>
              <a:t>Applicants are strongly encouraged to:</a:t>
            </a:r>
          </a:p>
          <a:p>
            <a:pPr marL="0" indent="0">
              <a:buNone/>
            </a:pPr>
            <a:endParaRPr lang="en-US" sz="1200" dirty="0">
              <a:solidFill>
                <a:srgbClr val="1E3C78"/>
              </a:solidFill>
              <a:latin typeface="Arial" panose="020B0604020202020204" pitchFamily="34" charset="0"/>
              <a:cs typeface="Arial" panose="020B0604020202020204" pitchFamily="34" charset="0"/>
            </a:endParaRPr>
          </a:p>
          <a:p>
            <a:pPr lvl="1"/>
            <a:r>
              <a:rPr lang="en-US" dirty="0">
                <a:solidFill>
                  <a:srgbClr val="1E3C78"/>
                </a:solidFill>
                <a:latin typeface="Arial" panose="020B0604020202020204" pitchFamily="34" charset="0"/>
                <a:cs typeface="Arial" panose="020B0604020202020204" pitchFamily="34" charset="0"/>
              </a:rPr>
              <a:t> Provide services and use practices that are evidence-based and appropriate for target population</a:t>
            </a:r>
          </a:p>
          <a:p>
            <a:pPr marL="0" indent="0">
              <a:buNone/>
            </a:pPr>
            <a:endParaRPr lang="en-US" sz="1200" dirty="0">
              <a:solidFill>
                <a:srgbClr val="1E3C78"/>
              </a:solidFill>
              <a:latin typeface="Arial" panose="020B0604020202020204" pitchFamily="34" charset="0"/>
              <a:cs typeface="Arial" panose="020B0604020202020204" pitchFamily="34" charset="0"/>
            </a:endParaRPr>
          </a:p>
          <a:p>
            <a:pPr lvl="1"/>
            <a:r>
              <a:rPr lang="en-US" dirty="0">
                <a:solidFill>
                  <a:srgbClr val="1E3C78"/>
                </a:solidFill>
                <a:latin typeface="Arial" panose="020B0604020202020204" pitchFamily="34" charset="0"/>
                <a:cs typeface="Arial" panose="020B0604020202020204" pitchFamily="34" charset="0"/>
              </a:rPr>
              <a:t>Identify the evidence that shows that the practice is effective</a:t>
            </a:r>
          </a:p>
          <a:p>
            <a:pPr marL="0" indent="0">
              <a:buNone/>
            </a:pPr>
            <a:endParaRPr lang="en-US" sz="1200" dirty="0">
              <a:solidFill>
                <a:srgbClr val="1E3C78"/>
              </a:solidFill>
              <a:latin typeface="Arial" panose="020B0604020202020204" pitchFamily="34" charset="0"/>
              <a:cs typeface="Arial" panose="020B0604020202020204" pitchFamily="34" charset="0"/>
            </a:endParaRPr>
          </a:p>
          <a:p>
            <a:pPr lvl="1"/>
            <a:r>
              <a:rPr lang="en-US" dirty="0">
                <a:solidFill>
                  <a:srgbClr val="1E3C78"/>
                </a:solidFill>
                <a:latin typeface="Arial" panose="020B0604020202020204" pitchFamily="34" charset="0"/>
                <a:cs typeface="Arial" panose="020B0604020202020204" pitchFamily="34" charset="0"/>
              </a:rPr>
              <a:t>Discuss the population for which this practice has been shown to be effective</a:t>
            </a:r>
          </a:p>
        </p:txBody>
      </p:sp>
      <p:sp>
        <p:nvSpPr>
          <p:cNvPr id="4" name="Title 1"/>
          <p:cNvSpPr txBox="1">
            <a:spLocks/>
          </p:cNvSpPr>
          <p:nvPr/>
        </p:nvSpPr>
        <p:spPr bwMode="auto">
          <a:xfrm>
            <a:off x="152400" y="409453"/>
            <a:ext cx="8229600" cy="27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4835844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09453"/>
            <a:ext cx="8229600" cy="428747"/>
          </a:xfrm>
          <a:ln>
            <a:noFill/>
          </a:ln>
        </p:spPr>
        <p:txBody>
          <a:bodyPr/>
          <a:lstStyle/>
          <a:p>
            <a:r>
              <a:rPr lang="en-US" sz="1800" b="1" dirty="0">
                <a:latin typeface="Arial" pitchFamily="34" charset="0"/>
                <a:cs typeface="Arial" pitchFamily="34" charset="0"/>
              </a:rPr>
              <a:t>ARG PROGRAM</a:t>
            </a:r>
            <a:endParaRPr lang="en-US" sz="1800" dirty="0">
              <a:latin typeface="Arial" pitchFamily="34" charset="0"/>
              <a:cs typeface="Arial" pitchFamily="34" charset="0"/>
            </a:endParaRPr>
          </a:p>
        </p:txBody>
      </p:sp>
      <p:sp>
        <p:nvSpPr>
          <p:cNvPr id="3" name="Content Placeholder 2"/>
          <p:cNvSpPr>
            <a:spLocks noGrp="1"/>
          </p:cNvSpPr>
          <p:nvPr>
            <p:ph idx="4294967295"/>
          </p:nvPr>
        </p:nvSpPr>
        <p:spPr>
          <a:xfrm>
            <a:off x="304800" y="990600"/>
            <a:ext cx="8458200" cy="5715000"/>
          </a:xfrm>
        </p:spPr>
        <p:txBody>
          <a:bodyPr/>
          <a:lstStyle/>
          <a:p>
            <a:pPr algn="ctr">
              <a:buNone/>
            </a:pPr>
            <a:r>
              <a:rPr lang="en-US" sz="2400" b="1" dirty="0">
                <a:solidFill>
                  <a:srgbClr val="1E3C78"/>
                </a:solidFill>
                <a:latin typeface="Arial" pitchFamily="34" charset="0"/>
                <a:cs typeface="Arial" pitchFamily="34" charset="0"/>
              </a:rPr>
              <a:t>Evidence-Based</a:t>
            </a:r>
            <a:endParaRPr lang="en-US" sz="2400" u="sng" dirty="0">
              <a:solidFill>
                <a:srgbClr val="1E3C78"/>
              </a:solidFill>
              <a:latin typeface="Arial" pitchFamily="34" charset="0"/>
              <a:cs typeface="Arial" pitchFamily="34" charset="0"/>
            </a:endParaRPr>
          </a:p>
          <a:p>
            <a:pPr algn="ctr">
              <a:buNone/>
            </a:pPr>
            <a:r>
              <a:rPr lang="en-US" sz="2200" u="sng" dirty="0">
                <a:solidFill>
                  <a:srgbClr val="1E3C78"/>
                </a:solidFill>
                <a:latin typeface="Arial" pitchFamily="34" charset="0"/>
                <a:cs typeface="Arial" pitchFamily="34" charset="0"/>
              </a:rPr>
              <a:t>Causal Evidence</a:t>
            </a:r>
          </a:p>
          <a:p>
            <a:pPr>
              <a:buNone/>
            </a:pPr>
            <a:endParaRPr lang="en-US" sz="1000" u="sng"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Generally obtained through one or more outcome evaluations</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Documents a relationship between an activity or intervention and its intended outcome</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Measures the direction and size of a change</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Measures the extent to which a change may be attributed to the activity or intervention</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Depends on the use of scientific methods to rule out, alternative explanations for the documented change</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The strength of causal evidence will influence the degree to which a program or practice is  evidence-based</a:t>
            </a:r>
            <a:endParaRPr lang="en-US" sz="1600" dirty="0">
              <a:latin typeface="Arial" pitchFamily="34" charset="0"/>
              <a:cs typeface="Arial" pitchFamily="34" charset="0"/>
            </a:endParaRPr>
          </a:p>
          <a:p>
            <a:endParaRPr lang="en-US" sz="1200" dirty="0">
              <a:latin typeface="Arial" pitchFamily="34" charset="0"/>
              <a:cs typeface="Arial" pitchFamily="34" charset="0"/>
            </a:endParaRPr>
          </a:p>
        </p:txBody>
      </p:sp>
    </p:spTree>
    <p:extLst>
      <p:ext uri="{BB962C8B-B14F-4D97-AF65-F5344CB8AC3E}">
        <p14:creationId xmlns:p14="http://schemas.microsoft.com/office/powerpoint/2010/main" val="36865084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143000"/>
            <a:ext cx="8229600" cy="5059363"/>
          </a:xfrm>
        </p:spPr>
        <p:txBody>
          <a:bodyPr/>
          <a:lstStyle/>
          <a:p>
            <a:pPr marL="0" lvl="0" indent="0" algn="ctr">
              <a:lnSpc>
                <a:spcPct val="115000"/>
              </a:lnSpc>
              <a:spcBef>
                <a:spcPts val="0"/>
              </a:spcBef>
              <a:spcAft>
                <a:spcPts val="0"/>
              </a:spcAft>
              <a:buNone/>
            </a:pPr>
            <a:r>
              <a:rPr lang="en-US" sz="2800" dirty="0">
                <a:solidFill>
                  <a:srgbClr val="1E3C78"/>
                </a:solidFill>
                <a:latin typeface="Arial" pitchFamily="34" charset="0"/>
                <a:cs typeface="Arial" pitchFamily="34" charset="0"/>
              </a:rPr>
              <a:t>Evidence-Based Practices</a:t>
            </a:r>
          </a:p>
          <a:p>
            <a:pPr marL="0" lvl="0" indent="0" algn="ctr">
              <a:lnSpc>
                <a:spcPct val="115000"/>
              </a:lnSpc>
              <a:spcBef>
                <a:spcPts val="0"/>
              </a:spcBef>
              <a:spcAft>
                <a:spcPts val="0"/>
              </a:spcAft>
              <a:buNone/>
            </a:pPr>
            <a:r>
              <a:rPr lang="en-US" sz="2800" dirty="0">
                <a:solidFill>
                  <a:srgbClr val="1E3C78"/>
                </a:solidFill>
                <a:latin typeface="Arial" pitchFamily="34" charset="0"/>
                <a:cs typeface="Arial" pitchFamily="34" charset="0"/>
              </a:rPr>
              <a:t>The BSCC Point of View…</a:t>
            </a:r>
            <a:endParaRPr lang="en-US" sz="2800" dirty="0">
              <a:solidFill>
                <a:srgbClr val="1E3C78"/>
              </a:solidFill>
              <a:latin typeface="Arial" pitchFamily="34" charset="0"/>
              <a:ea typeface="Times New Roman" panose="02020603050405020304" pitchFamily="18" charset="0"/>
              <a:cs typeface="Times New Roman" panose="02020603050405020304" pitchFamily="18" charset="0"/>
            </a:endParaRPr>
          </a:p>
          <a:p>
            <a:pPr marL="0" lvl="0" indent="0" algn="just">
              <a:lnSpc>
                <a:spcPct val="115000"/>
              </a:lnSpc>
              <a:spcBef>
                <a:spcPts val="0"/>
              </a:spcBef>
              <a:spcAft>
                <a:spcPts val="0"/>
              </a:spcAft>
              <a:buNone/>
            </a:pPr>
            <a:endParaRPr lang="en-US" sz="1800" dirty="0">
              <a:solidFill>
                <a:prstClr val="black"/>
              </a:solidFill>
              <a:latin typeface="Arial" pitchFamily="34" charset="0"/>
              <a:ea typeface="Times New Roman" panose="02020603050405020304" pitchFamily="18" charset="0"/>
              <a:cs typeface="Times New Roman" panose="02020603050405020304" pitchFamily="18" charset="0"/>
            </a:endParaRPr>
          </a:p>
          <a:p>
            <a:pPr marL="0" lvl="0" indent="0" algn="just">
              <a:lnSpc>
                <a:spcPct val="115000"/>
              </a:lnSpc>
              <a:spcBef>
                <a:spcPts val="0"/>
              </a:spcBef>
              <a:spcAft>
                <a:spcPts val="0"/>
              </a:spcAft>
              <a:buNone/>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On a basic level it includes the following elements:</a:t>
            </a:r>
            <a:endParaRPr lang="en-US" sz="24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Bef>
                <a:spcPts val="0"/>
              </a:spcBef>
              <a:spcAft>
                <a:spcPts val="0"/>
              </a:spcAft>
              <a:buNone/>
            </a:pPr>
            <a:r>
              <a:rPr lang="en-US" sz="1200" dirty="0">
                <a:solidFill>
                  <a:srgbClr val="1E3C78"/>
                </a:solidFill>
                <a:latin typeface="Arial" pitchFamily="34" charset="0"/>
                <a:ea typeface="Times New Roman" panose="02020603050405020304" pitchFamily="18" charset="0"/>
                <a:cs typeface="Times New Roman" panose="02020603050405020304" pitchFamily="18" charset="0"/>
              </a:rPr>
              <a:t> </a:t>
            </a:r>
            <a:endParaRPr lang="en-US" sz="12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0"/>
              </a:spcAft>
              <a:buFont typeface="Wingdings" panose="05000000000000000000" pitchFamily="2" charset="2"/>
              <a:buChar char="ü"/>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Evidence that the intervention is likely to work, </a:t>
            </a:r>
          </a:p>
          <a:p>
            <a:pPr marL="0" lvl="0" indent="0" algn="just">
              <a:lnSpc>
                <a:spcPct val="115000"/>
              </a:lnSpc>
              <a:spcBef>
                <a:spcPts val="0"/>
              </a:spcBef>
              <a:spcAft>
                <a:spcPts val="0"/>
              </a:spcAft>
              <a:buNone/>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	i.e., produce a desired benefit</a:t>
            </a:r>
            <a:endParaRPr lang="en-US" sz="24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gn="just">
              <a:lnSpc>
                <a:spcPct val="115000"/>
              </a:lnSpc>
              <a:spcBef>
                <a:spcPts val="0"/>
              </a:spcBef>
              <a:spcAft>
                <a:spcPts val="0"/>
              </a:spcAft>
              <a:buNone/>
            </a:pPr>
            <a:r>
              <a:rPr lang="en-US" sz="1200" dirty="0">
                <a:solidFill>
                  <a:srgbClr val="1E3C78"/>
                </a:solidFill>
                <a:latin typeface="Arial" pitchFamily="34" charset="0"/>
                <a:ea typeface="Times New Roman" panose="02020603050405020304" pitchFamily="18" charset="0"/>
                <a:cs typeface="Times New Roman" panose="02020603050405020304" pitchFamily="18" charset="0"/>
              </a:rPr>
              <a:t> </a:t>
            </a:r>
            <a:endParaRPr lang="en-US" sz="12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0"/>
              </a:spcAft>
              <a:buFont typeface="Wingdings" panose="05000000000000000000" pitchFamily="2" charset="2"/>
              <a:buChar char="ü"/>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Evidence that the intervention is being carried out as intended; and</a:t>
            </a:r>
            <a:endParaRPr lang="en-US" sz="24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gn="just">
              <a:lnSpc>
                <a:spcPct val="115000"/>
              </a:lnSpc>
              <a:spcBef>
                <a:spcPts val="0"/>
              </a:spcBef>
              <a:spcAft>
                <a:spcPts val="0"/>
              </a:spcAft>
              <a:buNone/>
            </a:pPr>
            <a:r>
              <a:rPr lang="en-US" sz="1200" dirty="0">
                <a:solidFill>
                  <a:srgbClr val="1E3C78"/>
                </a:solidFill>
                <a:latin typeface="Arial" pitchFamily="34" charset="0"/>
                <a:ea typeface="Times New Roman" panose="02020603050405020304" pitchFamily="18" charset="0"/>
                <a:cs typeface="Times New Roman" panose="02020603050405020304" pitchFamily="18" charset="0"/>
              </a:rPr>
              <a:t> </a:t>
            </a:r>
            <a:endParaRPr lang="en-US" sz="12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0"/>
              </a:spcAft>
              <a:buFont typeface="Wingdings" panose="05000000000000000000" pitchFamily="2" charset="2"/>
              <a:buChar char="ü"/>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Evidence that allows an evaluation of whether the intervention worked</a:t>
            </a:r>
            <a:endParaRPr lang="en-US" sz="24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6696934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66800"/>
            <a:ext cx="7924800" cy="5638800"/>
          </a:xfrm>
        </p:spPr>
        <p:txBody>
          <a:bodyPr/>
          <a:lstStyle/>
          <a:p>
            <a:pPr marL="0" indent="0" algn="ctr">
              <a:buNone/>
            </a:pPr>
            <a:r>
              <a:rPr lang="en-US" dirty="0">
                <a:solidFill>
                  <a:srgbClr val="1E3C78"/>
                </a:solidFill>
                <a:latin typeface="Arial" pitchFamily="34" charset="0"/>
                <a:cs typeface="Arial" pitchFamily="34" charset="0"/>
              </a:rPr>
              <a:t>Evidence-Based Practice</a:t>
            </a:r>
          </a:p>
          <a:p>
            <a:pPr marL="0" indent="0" algn="ctr">
              <a:buNone/>
            </a:pPr>
            <a:endParaRPr lang="en-US" sz="1600" dirty="0">
              <a:solidFill>
                <a:srgbClr val="1E3C78"/>
              </a:solidFill>
              <a:latin typeface="Arial" pitchFamily="34" charset="0"/>
              <a:cs typeface="Arial" pitchFamily="34" charset="0"/>
            </a:endParaRPr>
          </a:p>
          <a:p>
            <a:pPr marL="0" indent="0">
              <a:buNone/>
            </a:pPr>
            <a:r>
              <a:rPr lang="en-US" sz="2400" dirty="0">
                <a:solidFill>
                  <a:srgbClr val="1E3C78"/>
                </a:solidFill>
                <a:latin typeface="Arial" panose="020B0604020202020204" pitchFamily="34" charset="0"/>
                <a:cs typeface="Arial" panose="020B0604020202020204" pitchFamily="34" charset="0"/>
              </a:rPr>
              <a:t>Involves using research-based interventions that produce reductions in recidivism through the use of the following </a:t>
            </a:r>
            <a:r>
              <a:rPr lang="en-US" sz="2400" u="sng" dirty="0">
                <a:solidFill>
                  <a:srgbClr val="1E3C78"/>
                </a:solidFill>
                <a:latin typeface="Arial" panose="020B0604020202020204" pitchFamily="34" charset="0"/>
                <a:cs typeface="Arial" panose="020B0604020202020204" pitchFamily="34" charset="0"/>
              </a:rPr>
              <a:t>four principles </a:t>
            </a:r>
            <a:r>
              <a:rPr lang="en-US" sz="2400" dirty="0">
                <a:solidFill>
                  <a:srgbClr val="1E3C78"/>
                </a:solidFill>
                <a:latin typeface="Arial" panose="020B0604020202020204" pitchFamily="34" charset="0"/>
                <a:cs typeface="Arial" panose="020B0604020202020204" pitchFamily="34" charset="0"/>
              </a:rPr>
              <a:t>of effective intervention:</a:t>
            </a:r>
          </a:p>
          <a:p>
            <a:pPr marL="0" indent="0">
              <a:buNone/>
            </a:pPr>
            <a:endParaRPr lang="en-US" sz="2200" u="sng" dirty="0">
              <a:solidFill>
                <a:srgbClr val="CC9900"/>
              </a:solidFill>
              <a:latin typeface="Arial" panose="020B0604020202020204" pitchFamily="34" charset="0"/>
              <a:cs typeface="Arial" panose="020B0604020202020204" pitchFamily="34" charset="0"/>
            </a:endParaRPr>
          </a:p>
          <a:p>
            <a:pPr marL="457200" indent="-457200">
              <a:buClr>
                <a:srgbClr val="1E3C78"/>
              </a:buClr>
              <a:buFont typeface="+mj-lt"/>
              <a:buAutoNum type="arabicPeriod"/>
            </a:pPr>
            <a:r>
              <a:rPr lang="en-US" sz="2400" b="1" u="sng" dirty="0">
                <a:solidFill>
                  <a:srgbClr val="CC9900"/>
                </a:solidFill>
                <a:latin typeface="Arial" panose="020B0604020202020204" pitchFamily="34" charset="0"/>
                <a:cs typeface="Arial" panose="020B0604020202020204" pitchFamily="34" charset="0"/>
              </a:rPr>
              <a:t>Risk Principle </a:t>
            </a:r>
            <a:r>
              <a:rPr lang="en-US" sz="2400" dirty="0">
                <a:solidFill>
                  <a:srgbClr val="1E3C78"/>
                </a:solidFill>
                <a:latin typeface="Arial" panose="020B0604020202020204" pitchFamily="34" charset="0"/>
                <a:cs typeface="Arial" panose="020B0604020202020204" pitchFamily="34" charset="0"/>
              </a:rPr>
              <a:t>– focuses attention on the crucial question of </a:t>
            </a:r>
            <a:r>
              <a:rPr lang="en-US" sz="2400" b="1" u="sng" dirty="0">
                <a:solidFill>
                  <a:srgbClr val="1E3C78"/>
                </a:solidFill>
                <a:latin typeface="Arial" panose="020B0604020202020204" pitchFamily="34" charset="0"/>
                <a:cs typeface="Arial" panose="020B0604020202020204" pitchFamily="34" charset="0"/>
              </a:rPr>
              <a:t>WHO</a:t>
            </a:r>
            <a:r>
              <a:rPr lang="en-US" sz="2400" u="sng" dirty="0">
                <a:solidFill>
                  <a:srgbClr val="1E3C78"/>
                </a:solidFill>
                <a:latin typeface="Arial" panose="020B0604020202020204" pitchFamily="34" charset="0"/>
                <a:cs typeface="Arial" panose="020B0604020202020204" pitchFamily="34" charset="0"/>
              </a:rPr>
              <a:t> is being served</a:t>
            </a:r>
            <a:r>
              <a:rPr lang="en-US" sz="2400" dirty="0">
                <a:solidFill>
                  <a:srgbClr val="1E3C78"/>
                </a:solidFill>
                <a:latin typeface="Arial" panose="020B0604020202020204" pitchFamily="34" charset="0"/>
                <a:cs typeface="Arial" panose="020B0604020202020204" pitchFamily="34" charset="0"/>
              </a:rPr>
              <a:t> and calls for targeting the higher risk offenders</a:t>
            </a:r>
          </a:p>
          <a:p>
            <a:pPr marL="0" indent="0">
              <a:buNone/>
            </a:pPr>
            <a:endParaRPr lang="en-US" sz="2200" dirty="0">
              <a:solidFill>
                <a:srgbClr val="1E3C78"/>
              </a:solidFill>
              <a:latin typeface="Arial" panose="020B0604020202020204" pitchFamily="34" charset="0"/>
              <a:cs typeface="Arial" panose="020B0604020202020204" pitchFamily="34" charset="0"/>
            </a:endParaRPr>
          </a:p>
          <a:p>
            <a:pPr marL="457200" indent="-457200">
              <a:buClr>
                <a:srgbClr val="1E3C78"/>
              </a:buClr>
              <a:buFont typeface="+mj-lt"/>
              <a:buAutoNum type="arabicPeriod" startAt="2"/>
            </a:pPr>
            <a:r>
              <a:rPr lang="en-US" sz="2400" u="sng" dirty="0">
                <a:solidFill>
                  <a:srgbClr val="CC9900"/>
                </a:solidFill>
                <a:latin typeface="Arial" panose="020B0604020202020204" pitchFamily="34" charset="0"/>
                <a:cs typeface="Arial" panose="020B0604020202020204" pitchFamily="34" charset="0"/>
              </a:rPr>
              <a:t>Need Principle </a:t>
            </a:r>
            <a:r>
              <a:rPr lang="en-US" sz="2400" dirty="0">
                <a:solidFill>
                  <a:srgbClr val="1E3C78"/>
                </a:solidFill>
                <a:latin typeface="Arial" panose="020B0604020202020204" pitchFamily="34" charset="0"/>
                <a:cs typeface="Arial" panose="020B0604020202020204" pitchFamily="34" charset="0"/>
              </a:rPr>
              <a:t>– requires that priority be given to addressing criminogenic risk/need factors with a clear focus on </a:t>
            </a:r>
            <a:r>
              <a:rPr lang="en-US" sz="2400" b="1" u="sng" dirty="0">
                <a:solidFill>
                  <a:srgbClr val="1E3C78"/>
                </a:solidFill>
                <a:latin typeface="Arial" panose="020B0604020202020204" pitchFamily="34" charset="0"/>
                <a:cs typeface="Arial" panose="020B0604020202020204" pitchFamily="34" charset="0"/>
              </a:rPr>
              <a:t>WHAT</a:t>
            </a:r>
            <a:r>
              <a:rPr lang="en-US" sz="2400" u="sng" dirty="0">
                <a:solidFill>
                  <a:srgbClr val="1E3C78"/>
                </a:solidFill>
                <a:latin typeface="Arial" panose="020B0604020202020204" pitchFamily="34" charset="0"/>
                <a:cs typeface="Arial" panose="020B0604020202020204" pitchFamily="34" charset="0"/>
              </a:rPr>
              <a:t> programs are delivered</a:t>
            </a:r>
          </a:p>
          <a:p>
            <a:pPr marL="0" indent="0">
              <a:buNone/>
            </a:pPr>
            <a:endParaRPr lang="en-US" sz="20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440325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1" y="1295400"/>
            <a:ext cx="8534400" cy="5486400"/>
          </a:xfrm>
        </p:spPr>
        <p:txBody>
          <a:bodyPr/>
          <a:lstStyle/>
          <a:p>
            <a:pPr marL="0" indent="0" algn="ctr">
              <a:buClr>
                <a:schemeClr val="accent5"/>
              </a:buClr>
              <a:buNone/>
              <a:defRPr/>
            </a:pPr>
            <a:r>
              <a:rPr lang="en-US" sz="4000" dirty="0"/>
              <a:t>Adult </a:t>
            </a:r>
            <a:r>
              <a:rPr lang="en-US" sz="4000" b="1" cap="small" dirty="0" err="1">
                <a:solidFill>
                  <a:srgbClr val="1E3C78"/>
                </a:solidFill>
                <a:ea typeface="+mj-ea"/>
                <a:cs typeface="+mj-cs"/>
              </a:rPr>
              <a:t>Adult</a:t>
            </a:r>
            <a:r>
              <a:rPr lang="en-US" sz="4000" b="1" cap="small" dirty="0">
                <a:solidFill>
                  <a:srgbClr val="1E3C78"/>
                </a:solidFill>
                <a:ea typeface="+mj-ea"/>
                <a:cs typeface="+mj-cs"/>
              </a:rPr>
              <a:t> Reentry Grant Program</a:t>
            </a:r>
          </a:p>
          <a:p>
            <a:pPr marL="0" indent="0" algn="ctr">
              <a:buClr>
                <a:schemeClr val="accent5"/>
              </a:buClr>
              <a:buNone/>
              <a:defRPr/>
            </a:pPr>
            <a:endParaRPr lang="en-US" sz="1100" b="1" cap="small" dirty="0">
              <a:solidFill>
                <a:srgbClr val="1E3C78"/>
              </a:solidFill>
              <a:ea typeface="+mj-ea"/>
              <a:cs typeface="+mj-cs"/>
            </a:endParaRPr>
          </a:p>
          <a:p>
            <a:pPr lvl="0" eaLnBrk="0" hangingPunct="0">
              <a:buClr>
                <a:srgbClr val="B4975A"/>
              </a:buClr>
              <a:buSzPct val="110000"/>
              <a:buFont typeface="Arial" panose="020B0604020202020204" pitchFamily="34" charset="0"/>
              <a:buChar char="•"/>
            </a:pPr>
            <a:r>
              <a:rPr lang="en-US" b="1" dirty="0">
                <a:solidFill>
                  <a:srgbClr val="1E3C78"/>
                </a:solidFill>
              </a:rPr>
              <a:t>$50,000,000</a:t>
            </a:r>
          </a:p>
          <a:p>
            <a:pPr lvl="0" eaLnBrk="0" hangingPunct="0">
              <a:buClr>
                <a:srgbClr val="B4975A"/>
              </a:buClr>
              <a:buSzPct val="110000"/>
              <a:buFont typeface="Arial" panose="020B0604020202020204" pitchFamily="34" charset="0"/>
              <a:buChar char="•"/>
            </a:pPr>
            <a:endParaRPr lang="en-US" sz="1200" dirty="0">
              <a:solidFill>
                <a:srgbClr val="1E3C78"/>
              </a:solidFill>
            </a:endParaRPr>
          </a:p>
          <a:p>
            <a:pPr lvl="0" eaLnBrk="0" hangingPunct="0">
              <a:buClr>
                <a:srgbClr val="B4975A"/>
              </a:buClr>
              <a:buSzPct val="110000"/>
              <a:buFont typeface="Arial" panose="020B0604020202020204" pitchFamily="34" charset="0"/>
              <a:buChar char="•"/>
            </a:pPr>
            <a:r>
              <a:rPr lang="en-US" b="1" dirty="0">
                <a:solidFill>
                  <a:srgbClr val="1E3C78"/>
                </a:solidFill>
                <a:ea typeface="Calibri" panose="020F0502020204030204" pitchFamily="34" charset="0"/>
              </a:rPr>
              <a:t>Competitive grants to community-based organizations (CBOs)</a:t>
            </a:r>
          </a:p>
          <a:p>
            <a:pPr lvl="0" eaLnBrk="0" hangingPunct="0">
              <a:buClr>
                <a:srgbClr val="B4975A"/>
              </a:buClr>
              <a:buSzPct val="110000"/>
              <a:buFont typeface="Arial" panose="020B0604020202020204" pitchFamily="34" charset="0"/>
              <a:buChar char="•"/>
            </a:pPr>
            <a:endParaRPr lang="en-US" sz="1200" b="1" dirty="0">
              <a:solidFill>
                <a:srgbClr val="1E3C78"/>
              </a:solidFill>
            </a:endParaRPr>
          </a:p>
          <a:p>
            <a:pPr lvl="0" eaLnBrk="0" hangingPunct="0">
              <a:buClr>
                <a:srgbClr val="B4975A"/>
              </a:buClr>
              <a:buSzPct val="110000"/>
              <a:buFont typeface="Arial" panose="020B0604020202020204" pitchFamily="34" charset="0"/>
              <a:buChar char="•"/>
            </a:pPr>
            <a:r>
              <a:rPr lang="en-US" b="1" dirty="0">
                <a:solidFill>
                  <a:srgbClr val="1E3C78"/>
                </a:solidFill>
                <a:ea typeface="Calibri" panose="020F0502020204030204" pitchFamily="34" charset="0"/>
                <a:cs typeface="Arial" panose="020B0604020202020204" pitchFamily="34" charset="0"/>
              </a:rPr>
              <a:t>Support for people formerly incarcerated in state prison</a:t>
            </a:r>
            <a:endParaRPr lang="en-US" b="1" dirty="0">
              <a:solidFill>
                <a:srgbClr val="1E3C78"/>
              </a:solidFill>
              <a:ea typeface="Calibri" panose="020F0502020204030204" pitchFamily="34" charset="0"/>
              <a:cs typeface="Times New Roman" panose="02020603050405020304" pitchFamily="18" charset="0"/>
            </a:endParaRPr>
          </a:p>
        </p:txBody>
      </p:sp>
      <p:sp>
        <p:nvSpPr>
          <p:cNvPr id="4" name="Title 1"/>
          <p:cNvSpPr txBox="1">
            <a:spLocks/>
          </p:cNvSpPr>
          <p:nvPr/>
        </p:nvSpPr>
        <p:spPr bwMode="auto">
          <a:xfrm>
            <a:off x="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a:latin typeface="Arial" pitchFamily="34" charset="0"/>
                <a:cs typeface="Arial" pitchFamily="34" charset="0"/>
              </a:rPr>
              <a:t>ARG Program</a:t>
            </a:r>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22825736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2869" y="1066800"/>
            <a:ext cx="8458200" cy="5638800"/>
          </a:xfrm>
        </p:spPr>
        <p:txBody>
          <a:bodyPr/>
          <a:lstStyle/>
          <a:p>
            <a:pPr marL="0" indent="0">
              <a:buNone/>
            </a:pPr>
            <a:endParaRPr lang="en-US" sz="2000" u="sng" dirty="0">
              <a:solidFill>
                <a:srgbClr val="CC9900"/>
              </a:solidFill>
              <a:latin typeface="Arial" panose="020B0604020202020204" pitchFamily="34" charset="0"/>
              <a:cs typeface="Arial" panose="020B0604020202020204" pitchFamily="34" charset="0"/>
            </a:endParaRPr>
          </a:p>
          <a:p>
            <a:pPr marL="457200" indent="-457200">
              <a:buClr>
                <a:schemeClr val="bg1"/>
              </a:buClr>
              <a:buFont typeface="+mj-lt"/>
              <a:buAutoNum type="arabicPeriod" startAt="3"/>
            </a:pPr>
            <a:r>
              <a:rPr lang="en-US" sz="2400" b="1" u="sng" dirty="0">
                <a:solidFill>
                  <a:srgbClr val="CC9900"/>
                </a:solidFill>
                <a:latin typeface="Arial" panose="020B0604020202020204" pitchFamily="34" charset="0"/>
                <a:cs typeface="Arial" panose="020B0604020202020204" pitchFamily="34" charset="0"/>
              </a:rPr>
              <a:t>Responsivity Principle </a:t>
            </a:r>
            <a:r>
              <a:rPr lang="en-US" sz="2400" dirty="0">
                <a:solidFill>
                  <a:srgbClr val="1E3C78"/>
                </a:solidFill>
                <a:latin typeface="Arial" panose="020B0604020202020204" pitchFamily="34" charset="0"/>
                <a:cs typeface="Arial" panose="020B0604020202020204" pitchFamily="34" charset="0"/>
              </a:rPr>
              <a:t>– conveys the importance of using behavioral treatment approaches to achieve the best possible outcomes and requires attention to the questions of </a:t>
            </a:r>
            <a:r>
              <a:rPr lang="en-US" sz="2400" b="1" u="sng" dirty="0">
                <a:solidFill>
                  <a:srgbClr val="1E3C78"/>
                </a:solidFill>
                <a:latin typeface="Arial" panose="020B0604020202020204" pitchFamily="34" charset="0"/>
                <a:cs typeface="Arial" panose="020B0604020202020204" pitchFamily="34" charset="0"/>
              </a:rPr>
              <a:t>HOW</a:t>
            </a:r>
            <a:r>
              <a:rPr lang="en-US" sz="2400" u="sng" dirty="0">
                <a:solidFill>
                  <a:srgbClr val="1E3C78"/>
                </a:solidFill>
                <a:latin typeface="Arial" panose="020B0604020202020204" pitchFamily="34" charset="0"/>
                <a:cs typeface="Arial" panose="020B0604020202020204" pitchFamily="34" charset="0"/>
              </a:rPr>
              <a:t> programs are delivered</a:t>
            </a:r>
          </a:p>
          <a:p>
            <a:pPr marL="0" indent="0">
              <a:buNone/>
            </a:pPr>
            <a:endParaRPr lang="en-US" sz="2400" u="sng" dirty="0">
              <a:solidFill>
                <a:srgbClr val="CC9900"/>
              </a:solidFill>
              <a:latin typeface="Arial" panose="020B0604020202020204" pitchFamily="34" charset="0"/>
              <a:cs typeface="Arial" panose="020B0604020202020204" pitchFamily="34" charset="0"/>
            </a:endParaRPr>
          </a:p>
          <a:p>
            <a:pPr marL="0" indent="0">
              <a:buNone/>
            </a:pPr>
            <a:endParaRPr lang="en-US" sz="2400" u="sng" dirty="0">
              <a:solidFill>
                <a:srgbClr val="CC9900"/>
              </a:solidFill>
              <a:latin typeface="Arial" panose="020B0604020202020204" pitchFamily="34" charset="0"/>
              <a:cs typeface="Arial" panose="020B0604020202020204" pitchFamily="34" charset="0"/>
            </a:endParaRPr>
          </a:p>
          <a:p>
            <a:pPr marL="457200" indent="-457200">
              <a:buClr>
                <a:srgbClr val="1E3C78"/>
              </a:buClr>
              <a:buFont typeface="+mj-lt"/>
              <a:buAutoNum type="arabicPeriod" startAt="4"/>
            </a:pPr>
            <a:r>
              <a:rPr lang="en-US" sz="2400" b="1" u="sng" dirty="0">
                <a:solidFill>
                  <a:srgbClr val="CC9900"/>
                </a:solidFill>
                <a:latin typeface="Arial" panose="020B0604020202020204" pitchFamily="34" charset="0"/>
                <a:cs typeface="Arial" panose="020B0604020202020204" pitchFamily="34" charset="0"/>
              </a:rPr>
              <a:t>Fidelity Principle </a:t>
            </a:r>
            <a:r>
              <a:rPr lang="en-US" sz="2400" dirty="0">
                <a:solidFill>
                  <a:srgbClr val="1E3C78"/>
                </a:solidFill>
                <a:latin typeface="Arial" panose="020B0604020202020204" pitchFamily="34" charset="0"/>
                <a:cs typeface="Arial" panose="020B0604020202020204" pitchFamily="34" charset="0"/>
              </a:rPr>
              <a:t>– draws attention to </a:t>
            </a:r>
            <a:r>
              <a:rPr lang="en-US" sz="2400" b="1" u="sng" dirty="0">
                <a:solidFill>
                  <a:srgbClr val="1E3C78"/>
                </a:solidFill>
                <a:latin typeface="Arial" panose="020B0604020202020204" pitchFamily="34" charset="0"/>
                <a:cs typeface="Arial" panose="020B0604020202020204" pitchFamily="34" charset="0"/>
              </a:rPr>
              <a:t>HOW WELL </a:t>
            </a:r>
            <a:r>
              <a:rPr lang="en-US" sz="2400" u="sng" dirty="0">
                <a:solidFill>
                  <a:srgbClr val="1E3C78"/>
                </a:solidFill>
                <a:latin typeface="Arial" panose="020B0604020202020204" pitchFamily="34" charset="0"/>
                <a:cs typeface="Arial" panose="020B0604020202020204" pitchFamily="34" charset="0"/>
              </a:rPr>
              <a:t>programs are delivered</a:t>
            </a:r>
            <a:r>
              <a:rPr lang="en-US" sz="2400" dirty="0">
                <a:solidFill>
                  <a:srgbClr val="1E3C78"/>
                </a:solidFill>
                <a:latin typeface="Arial" panose="020B0604020202020204" pitchFamily="34" charset="0"/>
                <a:cs typeface="Arial" panose="020B0604020202020204" pitchFamily="34" charset="0"/>
              </a:rPr>
              <a:t> and reiterates the necessity that programs be implemented as designed</a:t>
            </a:r>
          </a:p>
          <a:p>
            <a:endParaRPr lang="en-US" sz="20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7318828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5416062"/>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 pg. 9-10</a:t>
            </a:r>
          </a:p>
          <a:p>
            <a:pPr marL="0" indent="0" algn="ctr">
              <a:buNone/>
            </a:pPr>
            <a:endParaRPr lang="en-US" sz="1200" b="1" dirty="0">
              <a:solidFill>
                <a:srgbClr val="1E3C78"/>
              </a:solidFill>
              <a:ea typeface="+mj-ea"/>
              <a:cs typeface="+mj-cs"/>
            </a:endParaRPr>
          </a:p>
          <a:p>
            <a:pPr>
              <a:buFont typeface="Arial" panose="020B0604020202020204" pitchFamily="34" charset="0"/>
              <a:buChar char="•"/>
            </a:pPr>
            <a:r>
              <a:rPr lang="en-US" dirty="0">
                <a:solidFill>
                  <a:srgbClr val="1E3C78"/>
                </a:solidFill>
              </a:rPr>
              <a:t>Grant Agreement</a:t>
            </a:r>
            <a:endParaRPr lang="en-US" sz="1200" dirty="0">
              <a:solidFill>
                <a:srgbClr val="1E3C78"/>
              </a:solidFill>
            </a:endParaRPr>
          </a:p>
          <a:p>
            <a:pPr>
              <a:buFont typeface="Arial" panose="020B0604020202020204" pitchFamily="34" charset="0"/>
              <a:buChar char="•"/>
            </a:pPr>
            <a:r>
              <a:rPr lang="en-US" dirty="0">
                <a:solidFill>
                  <a:srgbClr val="1E3C78"/>
                </a:solidFill>
              </a:rPr>
              <a:t>Governing Board Resolution</a:t>
            </a:r>
          </a:p>
          <a:p>
            <a:pPr>
              <a:buFont typeface="Arial" panose="020B0604020202020204" pitchFamily="34" charset="0"/>
              <a:buChar char="•"/>
            </a:pPr>
            <a:r>
              <a:rPr lang="en-US" dirty="0">
                <a:solidFill>
                  <a:srgbClr val="1E3C78"/>
                </a:solidFill>
              </a:rPr>
              <a:t>Provide evidence of signing authority (e.g., articles of incorporation, bylaws, or board resolution conferring authority to the signatory) </a:t>
            </a:r>
            <a:endParaRPr lang="en-US" sz="1200" dirty="0">
              <a:solidFill>
                <a:srgbClr val="1E3C78"/>
              </a:solidFill>
            </a:endParaRPr>
          </a:p>
          <a:p>
            <a:pPr>
              <a:buFont typeface="Arial" panose="020B0604020202020204" pitchFamily="34" charset="0"/>
              <a:buChar char="•"/>
            </a:pPr>
            <a:r>
              <a:rPr lang="en-US" dirty="0">
                <a:solidFill>
                  <a:srgbClr val="1E3C78"/>
                </a:solidFill>
              </a:rPr>
              <a:t>No Match Requirement</a:t>
            </a:r>
            <a:endParaRPr lang="en-US" sz="1200" dirty="0">
              <a:solidFill>
                <a:srgbClr val="1E3C78"/>
              </a:solidFill>
            </a:endParaRPr>
          </a:p>
          <a:p>
            <a:pPr>
              <a:buFont typeface="Arial" panose="020B0604020202020204" pitchFamily="34" charset="0"/>
              <a:buChar char="•"/>
            </a:pPr>
            <a:r>
              <a:rPr lang="en-US" dirty="0">
                <a:solidFill>
                  <a:srgbClr val="1E3C78"/>
                </a:solidFill>
              </a:rPr>
              <a:t>Supplanting</a:t>
            </a:r>
          </a:p>
          <a:p>
            <a:pPr>
              <a:buFont typeface="Arial" panose="020B0604020202020204" pitchFamily="34" charset="0"/>
              <a:buChar char="•"/>
            </a:pPr>
            <a:r>
              <a:rPr lang="en-US" dirty="0">
                <a:solidFill>
                  <a:srgbClr val="1E3C78"/>
                </a:solidFill>
              </a:rPr>
              <a:t>Audit</a:t>
            </a: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0746810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762000"/>
            <a:ext cx="8686800" cy="5720862"/>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 pg.10</a:t>
            </a:r>
          </a:p>
          <a:p>
            <a:pPr marL="0" indent="0" algn="ctr">
              <a:buNone/>
            </a:pPr>
            <a:endParaRPr lang="en-US" sz="1200" b="1" dirty="0">
              <a:solidFill>
                <a:srgbClr val="1E3C78"/>
              </a:solidFill>
              <a:ea typeface="+mj-ea"/>
              <a:cs typeface="+mj-cs"/>
            </a:endParaRPr>
          </a:p>
          <a:p>
            <a:pPr>
              <a:buFont typeface="Arial" panose="020B0604020202020204" pitchFamily="34" charset="0"/>
              <a:buChar char="•"/>
            </a:pPr>
            <a:r>
              <a:rPr lang="en-US" dirty="0">
                <a:solidFill>
                  <a:srgbClr val="1E3C78"/>
                </a:solidFill>
              </a:rPr>
              <a:t>Funding Disbursement</a:t>
            </a:r>
          </a:p>
          <a:p>
            <a:pPr lvl="1">
              <a:buFont typeface="Arial" panose="020B0604020202020204" pitchFamily="34" charset="0"/>
              <a:buChar char="•"/>
            </a:pPr>
            <a:r>
              <a:rPr lang="en-US" sz="2800" dirty="0">
                <a:solidFill>
                  <a:srgbClr val="1E3C78"/>
                </a:solidFill>
              </a:rPr>
              <a:t>1/3 awarded funds within 45 days</a:t>
            </a:r>
          </a:p>
          <a:p>
            <a:pPr lvl="1">
              <a:buFont typeface="Arial" panose="020B0604020202020204" pitchFamily="34" charset="0"/>
              <a:buChar char="•"/>
            </a:pPr>
            <a:r>
              <a:rPr lang="en-US" sz="2800" dirty="0">
                <a:solidFill>
                  <a:srgbClr val="1E3C78"/>
                </a:solidFill>
              </a:rPr>
              <a:t>Deposit in separate account and not comingled</a:t>
            </a:r>
          </a:p>
          <a:p>
            <a:pPr lvl="1">
              <a:buFont typeface="Arial" panose="020B0604020202020204" pitchFamily="34" charset="0"/>
              <a:buChar char="•"/>
            </a:pPr>
            <a:r>
              <a:rPr lang="en-US" sz="2800" dirty="0">
                <a:solidFill>
                  <a:srgbClr val="1E3C78"/>
                </a:solidFill>
              </a:rPr>
              <a:t>Interest</a:t>
            </a:r>
          </a:p>
          <a:p>
            <a:pPr lvl="1">
              <a:buFont typeface="Arial" panose="020B0604020202020204" pitchFamily="34" charset="0"/>
              <a:buChar char="•"/>
            </a:pPr>
            <a:r>
              <a:rPr lang="en-US" sz="2800" dirty="0">
                <a:solidFill>
                  <a:srgbClr val="1E3C78"/>
                </a:solidFill>
              </a:rPr>
              <a:t>When grantee has expended 80% of $ and met requirements  an additional 1/3 of awarded funds will be disbursed</a:t>
            </a:r>
          </a:p>
          <a:p>
            <a:pPr lvl="1">
              <a:buFont typeface="Arial" panose="020B0604020202020204" pitchFamily="34" charset="0"/>
              <a:buChar char="•"/>
            </a:pPr>
            <a:r>
              <a:rPr lang="en-US" sz="2800" dirty="0">
                <a:solidFill>
                  <a:srgbClr val="1E3C78"/>
                </a:solidFill>
              </a:rPr>
              <a:t>Final 1/3 of funds will be returned if unspent </a:t>
            </a: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25134210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914400"/>
            <a:ext cx="6781800" cy="5568462"/>
          </a:xfrm>
        </p:spPr>
        <p:txBody>
          <a:bodyPr/>
          <a:lstStyle/>
          <a:p>
            <a:pPr marL="0" indent="0" algn="ctr">
              <a:buNone/>
            </a:pPr>
            <a:r>
              <a:rPr lang="en-US" sz="3200" b="1" dirty="0">
                <a:solidFill>
                  <a:srgbClr val="CC9900"/>
                </a:solidFill>
                <a:ea typeface="+mj-ea"/>
                <a:cs typeface="+mj-cs"/>
              </a:rPr>
              <a:t>      </a:t>
            </a:r>
            <a:r>
              <a:rPr lang="en-US" sz="3200" b="1" dirty="0">
                <a:solidFill>
                  <a:schemeClr val="bg1"/>
                </a:solidFill>
                <a:ea typeface="+mj-ea"/>
                <a:cs typeface="+mj-cs"/>
              </a:rPr>
              <a:t>Grant Requirements Cont. pgs. 10-11</a:t>
            </a:r>
          </a:p>
          <a:p>
            <a:pPr marL="0" indent="0" algn="ctr">
              <a:buNone/>
            </a:pPr>
            <a:r>
              <a:rPr lang="en-US" sz="1600" dirty="0"/>
              <a:t>t</a:t>
            </a:r>
            <a:endParaRPr lang="en-US" sz="1600" b="1" dirty="0">
              <a:solidFill>
                <a:srgbClr val="1E3C78"/>
              </a:solidFill>
              <a:cs typeface="Arial" panose="020B0604020202020204" pitchFamily="34" charset="0"/>
            </a:endParaRPr>
          </a:p>
          <a:p>
            <a:pPr>
              <a:buFont typeface="Arial" panose="020B0604020202020204" pitchFamily="34" charset="0"/>
              <a:buChar char="•"/>
            </a:pPr>
            <a:r>
              <a:rPr lang="en-US" dirty="0">
                <a:solidFill>
                  <a:srgbClr val="1E3C78"/>
                </a:solidFill>
              </a:rPr>
              <a:t>Invoicing-Quarterly </a:t>
            </a:r>
          </a:p>
          <a:p>
            <a:pPr marL="0" indent="0">
              <a:buNone/>
            </a:pPr>
            <a:endParaRPr lang="en-US" sz="1100" dirty="0">
              <a:solidFill>
                <a:srgbClr val="1E3C78"/>
              </a:solidFill>
            </a:endParaRPr>
          </a:p>
          <a:p>
            <a:pPr>
              <a:buFont typeface="Arial" panose="020B0604020202020204" pitchFamily="34" charset="0"/>
              <a:buChar char="•"/>
            </a:pPr>
            <a:r>
              <a:rPr lang="en-US" dirty="0">
                <a:solidFill>
                  <a:srgbClr val="1E3C78"/>
                </a:solidFill>
              </a:rPr>
              <a:t>Progress Reports-Quarterly</a:t>
            </a:r>
          </a:p>
          <a:p>
            <a:pPr marL="0" indent="0">
              <a:buNone/>
            </a:pPr>
            <a:endParaRPr lang="en-US" sz="1100" dirty="0">
              <a:solidFill>
                <a:srgbClr val="1E3C78"/>
              </a:solidFill>
            </a:endParaRPr>
          </a:p>
          <a:p>
            <a:pPr>
              <a:buFont typeface="Arial" panose="020B0604020202020204" pitchFamily="34" charset="0"/>
              <a:buChar char="•"/>
            </a:pPr>
            <a:r>
              <a:rPr lang="en-US" dirty="0">
                <a:solidFill>
                  <a:srgbClr val="1E3C78"/>
                </a:solidFill>
              </a:rPr>
              <a:t>Grantee Orientation Meeting</a:t>
            </a:r>
          </a:p>
          <a:p>
            <a:pPr marL="0" indent="0">
              <a:buNone/>
            </a:pPr>
            <a:endParaRPr lang="en-US" sz="1100" dirty="0">
              <a:solidFill>
                <a:srgbClr val="1E3C78"/>
              </a:solidFill>
            </a:endParaRPr>
          </a:p>
          <a:p>
            <a:pPr>
              <a:buFont typeface="Arial" panose="020B0604020202020204" pitchFamily="34" charset="0"/>
              <a:buChar char="•"/>
            </a:pPr>
            <a:r>
              <a:rPr lang="en-US" dirty="0">
                <a:solidFill>
                  <a:srgbClr val="1E3C78"/>
                </a:solidFill>
              </a:rPr>
              <a:t>Travel  </a:t>
            </a:r>
          </a:p>
          <a:p>
            <a:pPr lvl="2">
              <a:buFont typeface="Arial" panose="020B0604020202020204" pitchFamily="34" charset="0"/>
              <a:buChar char="•"/>
            </a:pPr>
            <a:r>
              <a:rPr lang="en-US" sz="2400" dirty="0">
                <a:solidFill>
                  <a:srgbClr val="1E3C78"/>
                </a:solidFill>
              </a:rPr>
              <a:t>Gov. agencies</a:t>
            </a:r>
          </a:p>
          <a:p>
            <a:pPr lvl="2">
              <a:buFont typeface="Arial" panose="020B0604020202020204" pitchFamily="34" charset="0"/>
              <a:buChar char="•"/>
            </a:pPr>
            <a:r>
              <a:rPr lang="en-US" sz="2400" dirty="0">
                <a:solidFill>
                  <a:srgbClr val="1E3C78"/>
                </a:solidFill>
              </a:rPr>
              <a:t>CBOs/ NGOs</a:t>
            </a:r>
          </a:p>
          <a:p>
            <a:pPr lvl="2">
              <a:buFont typeface="Arial" panose="020B0604020202020204" pitchFamily="34" charset="0"/>
              <a:buChar char="•"/>
            </a:pPr>
            <a:r>
              <a:rPr lang="en-US" sz="2400" dirty="0">
                <a:solidFill>
                  <a:srgbClr val="1E3C78"/>
                </a:solidFill>
              </a:rPr>
              <a:t>Out-of-State Travel</a:t>
            </a:r>
          </a:p>
          <a:p>
            <a:pPr marL="0" indent="0">
              <a:buNone/>
            </a:pPr>
            <a:endParaRPr lang="en-US" sz="1100"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4140789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219200"/>
            <a:ext cx="8229600" cy="5263662"/>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 Cont.</a:t>
            </a:r>
          </a:p>
          <a:p>
            <a:pPr marL="0" indent="0" algn="ctr">
              <a:buNone/>
            </a:pPr>
            <a:r>
              <a:rPr lang="en-US" sz="3200" b="1" dirty="0">
                <a:solidFill>
                  <a:srgbClr val="1E3C78"/>
                </a:solidFill>
                <a:ea typeface="+mj-ea"/>
                <a:cs typeface="+mj-cs"/>
              </a:rPr>
              <a:t>Pgs. 11-12</a:t>
            </a:r>
          </a:p>
          <a:p>
            <a:pPr marL="0" indent="0">
              <a:buNone/>
            </a:pPr>
            <a:endParaRPr lang="en-US" sz="1200" dirty="0">
              <a:solidFill>
                <a:srgbClr val="1E3C78"/>
              </a:solidFill>
            </a:endParaRPr>
          </a:p>
          <a:p>
            <a:pPr>
              <a:buFont typeface="Arial" panose="020B0604020202020204" pitchFamily="34" charset="0"/>
              <a:buChar char="•"/>
            </a:pPr>
            <a:r>
              <a:rPr lang="en-US" dirty="0">
                <a:solidFill>
                  <a:srgbClr val="1E3C78"/>
                </a:solidFill>
              </a:rPr>
              <a:t>Debarment, fraud, theft, embezzlement  (Appendix E pg. 69)</a:t>
            </a:r>
          </a:p>
          <a:p>
            <a:pPr>
              <a:buFont typeface="Arial" panose="020B0604020202020204" pitchFamily="34" charset="0"/>
              <a:buChar char="•"/>
            </a:pPr>
            <a:endParaRPr lang="en-US" dirty="0">
              <a:solidFill>
                <a:srgbClr val="1E3C78"/>
              </a:solidFill>
            </a:endParaRPr>
          </a:p>
          <a:p>
            <a:pPr>
              <a:buFont typeface="Arial" panose="020B0604020202020204" pitchFamily="34" charset="0"/>
              <a:buChar char="•"/>
            </a:pPr>
            <a:r>
              <a:rPr lang="en-US" dirty="0">
                <a:solidFill>
                  <a:srgbClr val="1E3C78"/>
                </a:solidFill>
              </a:rPr>
              <a:t>Site Visits - Monitoring </a:t>
            </a:r>
            <a:endParaRPr lang="en-US" sz="1200" dirty="0">
              <a:solidFill>
                <a:srgbClr val="1E3C78"/>
              </a:solidFill>
            </a:endParaRPr>
          </a:p>
          <a:p>
            <a:pPr lvl="1">
              <a:buFont typeface="Arial" panose="020B0604020202020204" pitchFamily="34" charset="0"/>
              <a:buChar char="•"/>
            </a:pPr>
            <a:r>
              <a:rPr lang="en-US" dirty="0">
                <a:solidFill>
                  <a:srgbClr val="1E3C78"/>
                </a:solidFill>
              </a:rPr>
              <a:t>Periodic monitoring by BSCC for program and fiscal and to provide technical assistance and training</a:t>
            </a:r>
          </a:p>
          <a:p>
            <a:pPr marL="457200" lvl="1" indent="0">
              <a:buNone/>
            </a:pPr>
            <a:r>
              <a:rPr lang="en-US" dirty="0">
                <a:solidFill>
                  <a:srgbClr val="1E3C78"/>
                </a:solidFill>
              </a:rPr>
              <a:t>(Appendix F pg.70</a:t>
            </a:r>
          </a:p>
          <a:p>
            <a:pPr marL="457200" lvl="1" indent="0">
              <a:buNone/>
            </a:pPr>
            <a:endParaRPr lang="en-US" sz="1200"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6778288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14400"/>
            <a:ext cx="8458200" cy="5568462"/>
          </a:xfrm>
        </p:spPr>
        <p:txBody>
          <a:bodyPr/>
          <a:lstStyle/>
          <a:p>
            <a:pPr marL="0" indent="0" algn="ctr">
              <a:buNone/>
            </a:pPr>
            <a:r>
              <a:rPr lang="en-US" sz="3200" b="1" cap="small" dirty="0">
                <a:solidFill>
                  <a:srgbClr val="1E3C78"/>
                </a:solidFill>
                <a:ea typeface="+mj-ea"/>
                <a:cs typeface="+mj-cs"/>
              </a:rPr>
              <a:t>RFP Process pg.12-13 </a:t>
            </a:r>
            <a:r>
              <a:rPr lang="en-US" sz="3200" dirty="0"/>
              <a:t>t</a:t>
            </a:r>
            <a:endParaRPr lang="en-US" sz="3200" b="1" dirty="0">
              <a:solidFill>
                <a:srgbClr val="1E3C78"/>
              </a:solidFill>
              <a:cs typeface="Arial" panose="020B0604020202020204" pitchFamily="34" charset="0"/>
            </a:endParaRPr>
          </a:p>
          <a:p>
            <a:pPr marL="0" lvl="0" indent="0" eaLnBrk="0" hangingPunct="0">
              <a:spcBef>
                <a:spcPts val="0"/>
              </a:spcBef>
              <a:buClr>
                <a:srgbClr val="B4975A"/>
              </a:buClr>
              <a:buSzPct val="110000"/>
              <a:buNone/>
            </a:pPr>
            <a:endParaRPr lang="en-US" sz="3200" dirty="0">
              <a:solidFill>
                <a:srgbClr val="1E3C78"/>
              </a:solidFill>
            </a:endParaRPr>
          </a:p>
          <a:p>
            <a:pPr marL="457200" lvl="0" indent="-457200" eaLnBrk="0" hangingPunct="0">
              <a:spcBef>
                <a:spcPts val="0"/>
              </a:spcBef>
              <a:buClr>
                <a:srgbClr val="B4975A"/>
              </a:buClr>
              <a:buSzPct val="110000"/>
              <a:buFont typeface="Wingdings" panose="05000000000000000000" pitchFamily="2" charset="2"/>
              <a:buChar char="v"/>
            </a:pPr>
            <a:r>
              <a:rPr lang="en-US" sz="2600" dirty="0">
                <a:solidFill>
                  <a:srgbClr val="1E3C78"/>
                </a:solidFill>
              </a:rPr>
              <a:t>Confirmation of receipt</a:t>
            </a:r>
          </a:p>
          <a:p>
            <a:pPr marL="457200" lvl="0" indent="-457200" eaLnBrk="0" hangingPunct="0">
              <a:spcBef>
                <a:spcPts val="0"/>
              </a:spcBef>
              <a:buClr>
                <a:srgbClr val="B4975A"/>
              </a:buClr>
              <a:buSzPct val="110000"/>
              <a:buFont typeface="Wingdings" panose="05000000000000000000" pitchFamily="2" charset="2"/>
              <a:buChar char="v"/>
            </a:pPr>
            <a:endParaRPr lang="en-US" sz="2400" dirty="0">
              <a:solidFill>
                <a:srgbClr val="1E3C78"/>
              </a:solidFill>
            </a:endParaRPr>
          </a:p>
          <a:p>
            <a:pPr marL="457200" lvl="0" indent="-457200" eaLnBrk="0" hangingPunct="0">
              <a:spcBef>
                <a:spcPts val="0"/>
              </a:spcBef>
              <a:buClr>
                <a:srgbClr val="B4975A"/>
              </a:buClr>
              <a:buSzPct val="110000"/>
              <a:buFont typeface="Wingdings" panose="05000000000000000000" pitchFamily="2" charset="2"/>
              <a:buChar char="v"/>
            </a:pPr>
            <a:r>
              <a:rPr lang="en-US" sz="2600" dirty="0">
                <a:solidFill>
                  <a:srgbClr val="1E3C78"/>
                </a:solidFill>
              </a:rPr>
              <a:t>Technical Compliance Review</a:t>
            </a:r>
          </a:p>
          <a:p>
            <a:pPr marL="0" lvl="0" indent="0" eaLnBrk="0" hangingPunct="0">
              <a:spcBef>
                <a:spcPts val="0"/>
              </a:spcBef>
              <a:buClr>
                <a:srgbClr val="B4975A"/>
              </a:buClr>
              <a:buSzPct val="110000"/>
              <a:buNone/>
            </a:pPr>
            <a:endParaRPr lang="en-US" sz="2400" dirty="0">
              <a:solidFill>
                <a:srgbClr val="1E3C78"/>
              </a:solidFill>
            </a:endParaRPr>
          </a:p>
          <a:p>
            <a:pPr marL="457200" lvl="0" indent="-457200" eaLnBrk="0" hangingPunct="0">
              <a:spcBef>
                <a:spcPts val="0"/>
              </a:spcBef>
              <a:buClr>
                <a:srgbClr val="B4975A"/>
              </a:buClr>
              <a:buSzPct val="110000"/>
              <a:buFont typeface="Wingdings" panose="05000000000000000000" pitchFamily="2" charset="2"/>
              <a:buChar char="v"/>
            </a:pPr>
            <a:r>
              <a:rPr lang="en-US" sz="2600" dirty="0">
                <a:solidFill>
                  <a:srgbClr val="1E3C78"/>
                </a:solidFill>
              </a:rPr>
              <a:t>Disqualification</a:t>
            </a:r>
          </a:p>
          <a:p>
            <a:pPr marL="457200" lvl="0" indent="-457200" eaLnBrk="0" hangingPunct="0">
              <a:spcBef>
                <a:spcPts val="0"/>
              </a:spcBef>
              <a:buClr>
                <a:srgbClr val="B4975A"/>
              </a:buClr>
              <a:buSzPct val="110000"/>
              <a:buFont typeface="Wingdings" panose="05000000000000000000" pitchFamily="2" charset="2"/>
              <a:buChar char="v"/>
            </a:pPr>
            <a:endParaRPr lang="en-US" sz="2600" dirty="0">
              <a:solidFill>
                <a:srgbClr val="1E3C78"/>
              </a:solidFill>
            </a:endParaRPr>
          </a:p>
          <a:p>
            <a:pPr marL="457200" lvl="0" indent="-457200" eaLnBrk="0" hangingPunct="0">
              <a:spcBef>
                <a:spcPts val="0"/>
              </a:spcBef>
              <a:buClr>
                <a:srgbClr val="B4975A"/>
              </a:buClr>
              <a:buSzPct val="110000"/>
              <a:buFont typeface="Wingdings" panose="05000000000000000000" pitchFamily="2" charset="2"/>
              <a:buChar char="v"/>
            </a:pPr>
            <a:r>
              <a:rPr lang="en-US" sz="2600" dirty="0">
                <a:solidFill>
                  <a:srgbClr val="1E3C78"/>
                </a:solidFill>
              </a:rPr>
              <a:t>Notification </a:t>
            </a:r>
          </a:p>
          <a:p>
            <a:pPr marL="457200" lvl="0" indent="-457200" eaLnBrk="0" hangingPunct="0">
              <a:spcBef>
                <a:spcPts val="0"/>
              </a:spcBef>
              <a:buClr>
                <a:srgbClr val="B4975A"/>
              </a:buClr>
              <a:buSzPct val="110000"/>
              <a:buFont typeface="Wingdings" panose="05000000000000000000" pitchFamily="2" charset="2"/>
              <a:buChar char="v"/>
            </a:pPr>
            <a:endParaRPr lang="en-US" sz="2600" dirty="0">
              <a:solidFill>
                <a:srgbClr val="1E3C78"/>
              </a:solidFill>
            </a:endParaRPr>
          </a:p>
          <a:p>
            <a:pPr marL="457200" lvl="0" indent="-457200" eaLnBrk="0" hangingPunct="0">
              <a:spcBef>
                <a:spcPts val="0"/>
              </a:spcBef>
              <a:buClr>
                <a:srgbClr val="B4975A"/>
              </a:buClr>
              <a:buSzPct val="110000"/>
              <a:buFont typeface="Wingdings" panose="05000000000000000000" pitchFamily="2" charset="2"/>
              <a:buChar char="v"/>
            </a:pPr>
            <a:r>
              <a:rPr lang="en-US" sz="2600" dirty="0">
                <a:solidFill>
                  <a:srgbClr val="1E3C78"/>
                </a:solidFill>
              </a:rPr>
              <a:t>Scoring Panel Rating Process</a:t>
            </a:r>
          </a:p>
          <a:p>
            <a:pPr marL="457200" lvl="0" indent="-457200" eaLnBrk="0" hangingPunct="0">
              <a:spcBef>
                <a:spcPts val="0"/>
              </a:spcBef>
              <a:buClr>
                <a:srgbClr val="B4975A"/>
              </a:buClr>
              <a:buSzPct val="110000"/>
              <a:buFont typeface="Wingdings" panose="05000000000000000000" pitchFamily="2" charset="2"/>
              <a:buChar char="v"/>
            </a:pPr>
            <a:endParaRPr lang="en-US" sz="1200" dirty="0">
              <a:solidFill>
                <a:srgbClr val="1E3C78"/>
              </a:solidFill>
            </a:endParaRPr>
          </a:p>
          <a:p>
            <a:pPr marL="0" indent="0">
              <a:buNone/>
            </a:pPr>
            <a:br>
              <a:rPr lang="en-US" dirty="0">
                <a:solidFill>
                  <a:srgbClr val="002060"/>
                </a:solidFill>
                <a:latin typeface="Arial" panose="020B0604020202020204" pitchFamily="34" charset="0"/>
              </a:rPr>
            </a:br>
            <a:br>
              <a:rPr lang="en-US" dirty="0">
                <a:solidFill>
                  <a:srgbClr val="000000"/>
                </a:solidFill>
                <a:latin typeface="Arial" panose="020B0604020202020204" pitchFamily="34" charset="0"/>
              </a:rPr>
            </a:br>
            <a:br>
              <a:rPr lang="en-US" dirty="0">
                <a:solidFill>
                  <a:srgbClr val="000000"/>
                </a:solidFill>
                <a:latin typeface="Arial" panose="020B0604020202020204" pitchFamily="34" charset="0"/>
              </a:rPr>
            </a:br>
            <a:endParaRPr lang="en-US"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386217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457200"/>
            <a:ext cx="7620000" cy="609600"/>
          </a:xfrm>
        </p:spPr>
        <p:txBody>
          <a:bodyPr/>
          <a:lstStyle/>
          <a:p>
            <a:pPr algn="ctr">
              <a:defRPr/>
            </a:pPr>
            <a:r>
              <a:rPr lang="en-US" sz="2800" dirty="0"/>
              <a:t>Summary of Key Dates pg. 13</a:t>
            </a:r>
            <a:endParaRPr lang="en-US" sz="2800" dirty="0">
              <a:solidFill>
                <a:schemeClr val="accent4"/>
              </a:solidFill>
            </a:endParaRPr>
          </a:p>
        </p:txBody>
      </p:sp>
      <p:graphicFrame>
        <p:nvGraphicFramePr>
          <p:cNvPr id="4" name="Table 3">
            <a:extLst>
              <a:ext uri="{FF2B5EF4-FFF2-40B4-BE49-F238E27FC236}">
                <a16:creationId xmlns:a16="http://schemas.microsoft.com/office/drawing/2014/main" id="{3DECC54A-4827-49D6-8F1E-E32651D3F84C}"/>
              </a:ext>
            </a:extLst>
          </p:cNvPr>
          <p:cNvGraphicFramePr>
            <a:graphicFrameLocks noGrp="1"/>
          </p:cNvGraphicFramePr>
          <p:nvPr>
            <p:extLst>
              <p:ext uri="{D42A27DB-BD31-4B8C-83A1-F6EECF244321}">
                <p14:modId xmlns:p14="http://schemas.microsoft.com/office/powerpoint/2010/main" val="1408336261"/>
              </p:ext>
            </p:extLst>
          </p:nvPr>
        </p:nvGraphicFramePr>
        <p:xfrm>
          <a:off x="457200" y="1295401"/>
          <a:ext cx="8458200" cy="5334002"/>
        </p:xfrm>
        <a:graphic>
          <a:graphicData uri="http://schemas.openxmlformats.org/drawingml/2006/table">
            <a:tbl>
              <a:tblPr/>
              <a:tblGrid>
                <a:gridCol w="5138723">
                  <a:extLst>
                    <a:ext uri="{9D8B030D-6E8A-4147-A177-3AD203B41FA5}">
                      <a16:colId xmlns:a16="http://schemas.microsoft.com/office/drawing/2014/main" val="3334029200"/>
                    </a:ext>
                  </a:extLst>
                </a:gridCol>
                <a:gridCol w="3319477">
                  <a:extLst>
                    <a:ext uri="{9D8B030D-6E8A-4147-A177-3AD203B41FA5}">
                      <a16:colId xmlns:a16="http://schemas.microsoft.com/office/drawing/2014/main" val="343262594"/>
                    </a:ext>
                  </a:extLst>
                </a:gridCol>
              </a:tblGrid>
              <a:tr h="415915">
                <a:tc>
                  <a:txBody>
                    <a:bodyPr/>
                    <a:lstStyle/>
                    <a:p>
                      <a:pPr marL="0" marR="0" algn="just">
                        <a:lnSpc>
                          <a:spcPct val="115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0"/>
                        </a:spcBef>
                        <a:spcAft>
                          <a:spcPts val="0"/>
                        </a:spcAft>
                      </a:pPr>
                      <a:r>
                        <a:rPr lang="en-U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TENTATIVE TIMELINE</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81961194"/>
                  </a:ext>
                </a:extLst>
              </a:tr>
              <a:tr h="775766">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Release Request for Proposals (RFP) Solicitation</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January 18, 2019</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4559374"/>
                  </a:ext>
                </a:extLst>
              </a:tr>
              <a:tr h="415915">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Bidders’ Conference </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February 6, 2019</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34125081"/>
                  </a:ext>
                </a:extLst>
              </a:tr>
              <a:tr h="449226">
                <a:tc>
                  <a:txBody>
                    <a:bodyPr/>
                    <a:lstStyle/>
                    <a:p>
                      <a:pPr marL="0" marR="0" algn="l">
                        <a:lnSpc>
                          <a:spcPct val="115000"/>
                        </a:lnSpc>
                        <a:spcBef>
                          <a:spcPts val="0"/>
                        </a:spcBef>
                        <a:spcAft>
                          <a:spcPts val="0"/>
                        </a:spcAft>
                      </a:pP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Grant Proposal/Application Due to (COB)</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March 25, 2019</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9862053"/>
                  </a:ext>
                </a:extLst>
              </a:tr>
              <a:tr h="415915">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Technical Compliance Review (TCR)</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March 26 TBD</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50475268"/>
                  </a:ext>
                </a:extLst>
              </a:tr>
              <a:tr h="757774">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Non-substantive Changes Due </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Following TCR</a:t>
                      </a:r>
                    </a:p>
                    <a:p>
                      <a:pPr marL="0" marR="0" algn="just">
                        <a:lnSpc>
                          <a:spcPct val="115000"/>
                        </a:lnSpc>
                        <a:spcBef>
                          <a:spcPts val="0"/>
                        </a:spcBef>
                        <a:spcAft>
                          <a:spcPts val="0"/>
                        </a:spcAft>
                      </a:pPr>
                      <a:r>
                        <a:rPr lang="en-US"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 3-day window April 1-4)</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2353423"/>
                  </a:ext>
                </a:extLst>
              </a:tr>
              <a:tr h="775766">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Rating Process and Development of Funding Recommendations</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April – June 2019</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7509351"/>
                  </a:ext>
                </a:extLst>
              </a:tr>
              <a:tr h="415915">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BSCC Board Meeting for Funding Approval</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July 11, 2019</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30027538"/>
                  </a:ext>
                </a:extLst>
              </a:tr>
              <a:tr h="495895">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Grants Begin/Contracts Commence</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August 1, 2019</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8060331"/>
                  </a:ext>
                </a:extLst>
              </a:tr>
              <a:tr h="415915">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Mandatory Grantee Orientation</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TBD Aug- Sept.</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22010577"/>
                  </a:ext>
                </a:extLst>
              </a:tr>
            </a:tbl>
          </a:graphicData>
        </a:graphic>
      </p:graphicFrame>
    </p:spTree>
    <p:extLst>
      <p:ext uri="{BB962C8B-B14F-4D97-AF65-F5344CB8AC3E}">
        <p14:creationId xmlns:p14="http://schemas.microsoft.com/office/powerpoint/2010/main" val="262797598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88377"/>
            <a:ext cx="8610600" cy="5720862"/>
          </a:xfrm>
        </p:spPr>
        <p:txBody>
          <a:bodyPr/>
          <a:lstStyle/>
          <a:p>
            <a:pPr marL="0" indent="0" algn="ctr">
              <a:buNone/>
            </a:pPr>
            <a:r>
              <a:rPr lang="en-US" b="1" dirty="0">
                <a:solidFill>
                  <a:srgbClr val="1E3C78"/>
                </a:solidFill>
                <a:cs typeface="Arial" panose="020B0604020202020204" pitchFamily="34" charset="0"/>
              </a:rPr>
              <a:t>Adult Reentry Grant Rating Factors  pg.14</a:t>
            </a:r>
            <a:endParaRPr lang="en-US" sz="1200" b="1" dirty="0">
              <a:solidFill>
                <a:srgbClr val="1E3C78"/>
              </a:solidFill>
              <a:cs typeface="Arial" panose="020B0604020202020204" pitchFamily="34" charset="0"/>
            </a:endParaRPr>
          </a:p>
          <a:p>
            <a:pPr marL="0" indent="0">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49018"/>
            <a:ext cx="8229600" cy="3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graphicFrame>
        <p:nvGraphicFramePr>
          <p:cNvPr id="7" name="Table 6">
            <a:extLst>
              <a:ext uri="{FF2B5EF4-FFF2-40B4-BE49-F238E27FC236}">
                <a16:creationId xmlns:a16="http://schemas.microsoft.com/office/drawing/2014/main" id="{A98AAEE1-0B84-433C-9C46-0E268DC6F251}"/>
              </a:ext>
            </a:extLst>
          </p:cNvPr>
          <p:cNvGraphicFramePr>
            <a:graphicFrameLocks noGrp="1"/>
          </p:cNvGraphicFramePr>
          <p:nvPr>
            <p:extLst>
              <p:ext uri="{D42A27DB-BD31-4B8C-83A1-F6EECF244321}">
                <p14:modId xmlns:p14="http://schemas.microsoft.com/office/powerpoint/2010/main" val="4154368481"/>
              </p:ext>
            </p:extLst>
          </p:nvPr>
        </p:nvGraphicFramePr>
        <p:xfrm>
          <a:off x="381000" y="1676400"/>
          <a:ext cx="8458201" cy="4114800"/>
        </p:xfrm>
        <a:graphic>
          <a:graphicData uri="http://schemas.openxmlformats.org/drawingml/2006/table">
            <a:tbl>
              <a:tblPr firstRow="1" firstCol="1" bandRow="1"/>
              <a:tblGrid>
                <a:gridCol w="762000">
                  <a:extLst>
                    <a:ext uri="{9D8B030D-6E8A-4147-A177-3AD203B41FA5}">
                      <a16:colId xmlns:a16="http://schemas.microsoft.com/office/drawing/2014/main" val="667048482"/>
                    </a:ext>
                  </a:extLst>
                </a:gridCol>
                <a:gridCol w="3082636">
                  <a:extLst>
                    <a:ext uri="{9D8B030D-6E8A-4147-A177-3AD203B41FA5}">
                      <a16:colId xmlns:a16="http://schemas.microsoft.com/office/drawing/2014/main" val="1471268227"/>
                    </a:ext>
                  </a:extLst>
                </a:gridCol>
                <a:gridCol w="1384808">
                  <a:extLst>
                    <a:ext uri="{9D8B030D-6E8A-4147-A177-3AD203B41FA5}">
                      <a16:colId xmlns:a16="http://schemas.microsoft.com/office/drawing/2014/main" val="2936785842"/>
                    </a:ext>
                  </a:extLst>
                </a:gridCol>
                <a:gridCol w="1787848">
                  <a:extLst>
                    <a:ext uri="{9D8B030D-6E8A-4147-A177-3AD203B41FA5}">
                      <a16:colId xmlns:a16="http://schemas.microsoft.com/office/drawing/2014/main" val="3842161537"/>
                    </a:ext>
                  </a:extLst>
                </a:gridCol>
                <a:gridCol w="1440909">
                  <a:extLst>
                    <a:ext uri="{9D8B030D-6E8A-4147-A177-3AD203B41FA5}">
                      <a16:colId xmlns:a16="http://schemas.microsoft.com/office/drawing/2014/main" val="3479742645"/>
                    </a:ext>
                  </a:extLst>
                </a:gridCol>
              </a:tblGrid>
              <a:tr h="1028700">
                <a:tc>
                  <a:txBody>
                    <a:bodyPr/>
                    <a:lstStyle/>
                    <a:p>
                      <a:pPr marL="0" marR="0" algn="ctr">
                        <a:lnSpc>
                          <a:spcPct val="115000"/>
                        </a:lnSpc>
                        <a:spcBef>
                          <a:spcPts val="0"/>
                        </a:spcBef>
                        <a:spcAft>
                          <a:spcPts val="0"/>
                        </a:spcAft>
                      </a:pPr>
                      <a:r>
                        <a:rPr lang="en-US" sz="2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Rating Factors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Point Range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Percent of Total Value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Weighted</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RF Score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551528656"/>
                  </a:ext>
                </a:extLst>
              </a:tr>
              <a:tr h="514350">
                <a:tc>
                  <a:txBody>
                    <a:bodyPr/>
                    <a:lstStyle/>
                    <a:p>
                      <a:pPr marL="0" marR="0" algn="ctr">
                        <a:lnSpc>
                          <a:spcPct val="115000"/>
                        </a:lnSpc>
                        <a:spcBef>
                          <a:spcPts val="0"/>
                        </a:spcBef>
                        <a:spcAft>
                          <a:spcPts val="0"/>
                        </a:spcAft>
                      </a:pPr>
                      <a:r>
                        <a:rPr lang="en-US" sz="2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 Need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687096"/>
                  </a:ext>
                </a:extLst>
              </a:tr>
              <a:tr h="1028700">
                <a:tc>
                  <a:txBody>
                    <a:bodyPr/>
                    <a:lstStyle/>
                    <a:p>
                      <a:pPr marL="0" marR="0" algn="ctr">
                        <a:lnSpc>
                          <a:spcPct val="115000"/>
                        </a:lnSpc>
                        <a:spcBef>
                          <a:spcPts val="0"/>
                        </a:spcBef>
                        <a:spcAft>
                          <a:spcPts val="0"/>
                        </a:spcAft>
                      </a:pPr>
                      <a:r>
                        <a:rPr lang="en-US" sz="2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 Description</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936716"/>
                  </a:ext>
                </a:extLst>
              </a:tr>
              <a:tr h="514350">
                <a:tc>
                  <a:txBody>
                    <a:bodyPr/>
                    <a:lstStyle/>
                    <a:p>
                      <a:pPr marL="0" marR="0" algn="ctr">
                        <a:lnSpc>
                          <a:spcPct val="115000"/>
                        </a:lnSpc>
                        <a:spcBef>
                          <a:spcPts val="0"/>
                        </a:spcBef>
                        <a:spcAft>
                          <a:spcPts val="0"/>
                        </a:spcAft>
                      </a:pPr>
                      <a:r>
                        <a:rPr lang="en-US" sz="2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Budget Section</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118739"/>
                  </a:ext>
                </a:extLst>
              </a:tr>
              <a:tr h="1028700">
                <a:tc gridSpan="3">
                  <a:txBody>
                    <a:bodyPr/>
                    <a:lstStyle/>
                    <a:p>
                      <a:pPr marL="0" marR="0">
                        <a:lnSpc>
                          <a:spcPct val="115000"/>
                        </a:lnSpc>
                        <a:spcBef>
                          <a:spcPts val="0"/>
                        </a:spcBef>
                        <a:spcAft>
                          <a:spcPts val="0"/>
                        </a:spcAft>
                      </a:pPr>
                      <a:r>
                        <a:rPr lang="en-US" sz="24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Maximum Possible Proposal Score:</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150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264518368"/>
                  </a:ext>
                </a:extLst>
              </a:tr>
            </a:tbl>
          </a:graphicData>
        </a:graphic>
      </p:graphicFrame>
    </p:spTree>
    <p:extLst>
      <p:ext uri="{BB962C8B-B14F-4D97-AF65-F5344CB8AC3E}">
        <p14:creationId xmlns:p14="http://schemas.microsoft.com/office/powerpoint/2010/main" val="3878568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14400"/>
            <a:ext cx="8458200" cy="5568462"/>
          </a:xfrm>
        </p:spPr>
        <p:txBody>
          <a:bodyPr/>
          <a:lstStyle/>
          <a:p>
            <a:pPr marL="0" indent="0">
              <a:buNone/>
            </a:pPr>
            <a:r>
              <a:rPr lang="en-US" sz="3200" b="1" dirty="0">
                <a:solidFill>
                  <a:srgbClr val="CC9900"/>
                </a:solidFill>
                <a:ea typeface="+mj-ea"/>
                <a:cs typeface="+mj-cs"/>
              </a:rPr>
              <a:t>    </a:t>
            </a:r>
            <a:r>
              <a:rPr lang="en-US" sz="3600" b="1" cap="small" dirty="0">
                <a:solidFill>
                  <a:srgbClr val="1E3C78"/>
                </a:solidFill>
                <a:ea typeface="+mj-ea"/>
                <a:cs typeface="+mj-cs"/>
              </a:rPr>
              <a:t>Proposal Rating Process pg. 14 </a:t>
            </a:r>
            <a:r>
              <a:rPr lang="en-US" sz="3200" b="1" dirty="0">
                <a:solidFill>
                  <a:srgbClr val="CC9900"/>
                </a:solidFill>
                <a:ea typeface="+mj-ea"/>
                <a:cs typeface="+mj-cs"/>
              </a:rPr>
              <a:t>  </a:t>
            </a:r>
            <a:endParaRPr lang="en-US" sz="3200" b="1" dirty="0">
              <a:solidFill>
                <a:schemeClr val="bg1"/>
              </a:solidFill>
              <a:ea typeface="+mj-ea"/>
              <a:cs typeface="+mj-cs"/>
            </a:endParaRPr>
          </a:p>
          <a:p>
            <a:pPr marL="0" indent="0" algn="ctr">
              <a:buNone/>
            </a:pPr>
            <a:r>
              <a:rPr lang="en-US" sz="1600" dirty="0"/>
              <a:t>t</a:t>
            </a:r>
            <a:endParaRPr lang="en-US" sz="1600" b="1" dirty="0">
              <a:solidFill>
                <a:srgbClr val="1E3C78"/>
              </a:solidFill>
              <a:cs typeface="Arial" panose="020B0604020202020204" pitchFamily="34" charset="0"/>
            </a:endParaRPr>
          </a:p>
          <a:p>
            <a:pPr marL="0" lvl="0" indent="0" eaLnBrk="0" hangingPunct="0">
              <a:spcBef>
                <a:spcPts val="0"/>
              </a:spcBef>
              <a:buClr>
                <a:srgbClr val="B4975A"/>
              </a:buClr>
              <a:buSzPct val="110000"/>
              <a:buNone/>
            </a:pPr>
            <a:r>
              <a:rPr lang="en-US" sz="2600" dirty="0">
                <a:solidFill>
                  <a:schemeClr val="bg1"/>
                </a:solidFill>
              </a:rPr>
              <a:t>5 point Scoring Rubric</a:t>
            </a:r>
          </a:p>
          <a:p>
            <a:pPr marL="0" indent="0">
              <a:buNone/>
            </a:pPr>
            <a:br>
              <a:rPr lang="en-US" dirty="0">
                <a:solidFill>
                  <a:srgbClr val="002060"/>
                </a:solidFill>
                <a:latin typeface="Arial" panose="020B0604020202020204" pitchFamily="34" charset="0"/>
              </a:rPr>
            </a:br>
            <a:br>
              <a:rPr lang="en-US" dirty="0">
                <a:solidFill>
                  <a:srgbClr val="000000"/>
                </a:solidFill>
                <a:latin typeface="Arial" panose="020B0604020202020204" pitchFamily="34" charset="0"/>
              </a:rPr>
            </a:br>
            <a:br>
              <a:rPr lang="en-US" dirty="0">
                <a:solidFill>
                  <a:srgbClr val="000000"/>
                </a:solidFill>
                <a:latin typeface="Arial" panose="020B0604020202020204" pitchFamily="34" charset="0"/>
              </a:rPr>
            </a:br>
            <a:endParaRPr lang="en-US"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6" name="Picture 5">
            <a:extLst>
              <a:ext uri="{FF2B5EF4-FFF2-40B4-BE49-F238E27FC236}">
                <a16:creationId xmlns:a16="http://schemas.microsoft.com/office/drawing/2014/main" id="{E3D97330-0F4C-4B50-AC7B-68FAF43875EA}"/>
              </a:ext>
            </a:extLst>
          </p:cNvPr>
          <p:cNvPicPr>
            <a:picLocks noChangeAspect="1"/>
          </p:cNvPicPr>
          <p:nvPr/>
        </p:nvPicPr>
        <p:blipFill>
          <a:blip r:embed="rId3"/>
          <a:stretch>
            <a:fillRect/>
          </a:stretch>
        </p:blipFill>
        <p:spPr>
          <a:xfrm>
            <a:off x="415972" y="2590800"/>
            <a:ext cx="8458200" cy="2971800"/>
          </a:xfrm>
          <a:prstGeom prst="rect">
            <a:avLst/>
          </a:prstGeom>
        </p:spPr>
      </p:pic>
    </p:spTree>
    <p:extLst>
      <p:ext uri="{BB962C8B-B14F-4D97-AF65-F5344CB8AC3E}">
        <p14:creationId xmlns:p14="http://schemas.microsoft.com/office/powerpoint/2010/main" val="19991061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b="1" dirty="0">
                <a:solidFill>
                  <a:srgbClr val="CC9900"/>
                </a:solidFill>
              </a:rPr>
              <a:t>Sub-Proposal Instructions</a:t>
            </a:r>
          </a:p>
          <a:p>
            <a:pPr marL="0" indent="0">
              <a:buClr>
                <a:srgbClr val="A2874B"/>
              </a:buClr>
              <a:buNone/>
            </a:pPr>
            <a:endParaRPr lang="en-US" sz="2000" dirty="0">
              <a:solidFill>
                <a:srgbClr val="1E3C78"/>
              </a:solidFill>
              <a:latin typeface="Arial Black" panose="020B0A04020102020204" pitchFamily="34" charset="0"/>
            </a:endParaRPr>
          </a:p>
          <a:p>
            <a:pPr marL="0" indent="0">
              <a:spcBef>
                <a:spcPts val="0"/>
              </a:spcBef>
              <a:buNone/>
            </a:pPr>
            <a:r>
              <a:rPr lang="en-US" b="1" dirty="0">
                <a:solidFill>
                  <a:srgbClr val="1E3C78"/>
                </a:solidFill>
              </a:rPr>
              <a:t>Cover Sheet pg.17</a:t>
            </a:r>
          </a:p>
          <a:p>
            <a:pPr lvl="1">
              <a:spcBef>
                <a:spcPts val="0"/>
              </a:spcBef>
              <a:buFont typeface="Wingdings" panose="05000000000000000000" pitchFamily="2" charset="2"/>
              <a:buChar char="ü"/>
            </a:pPr>
            <a:r>
              <a:rPr lang="en-US" b="1" dirty="0">
                <a:solidFill>
                  <a:srgbClr val="A2874B"/>
                </a:solidFill>
              </a:rPr>
              <a:t>Completed </a:t>
            </a:r>
            <a:r>
              <a:rPr lang="en-US" b="1" dirty="0">
                <a:solidFill>
                  <a:srgbClr val="1E3C78"/>
                </a:solidFill>
              </a:rPr>
              <a:t>with Name of Sub-Applicant and Date of Submission</a:t>
            </a:r>
          </a:p>
          <a:p>
            <a:pPr marL="0" indent="0">
              <a:spcBef>
                <a:spcPts val="0"/>
              </a:spcBef>
              <a:buNone/>
            </a:pPr>
            <a:endParaRPr lang="en-US" sz="1600" b="1" dirty="0">
              <a:solidFill>
                <a:srgbClr val="1E3C78"/>
              </a:solidFill>
            </a:endParaRPr>
          </a:p>
          <a:p>
            <a:pPr marL="0" indent="0">
              <a:spcBef>
                <a:spcPts val="0"/>
              </a:spcBef>
              <a:buNone/>
            </a:pPr>
            <a:r>
              <a:rPr lang="en-US" b="1" dirty="0">
                <a:solidFill>
                  <a:srgbClr val="1E3C78"/>
                </a:solidFill>
              </a:rPr>
              <a:t> Sub- Proposal Checklist pg.18</a:t>
            </a:r>
          </a:p>
          <a:p>
            <a:pPr lvl="1">
              <a:spcBef>
                <a:spcPts val="0"/>
              </a:spcBef>
              <a:buFont typeface="Wingdings" panose="05000000000000000000" pitchFamily="2" charset="2"/>
              <a:buChar char="ü"/>
            </a:pPr>
            <a:r>
              <a:rPr lang="en-US" b="1" dirty="0">
                <a:solidFill>
                  <a:srgbClr val="A2874B"/>
                </a:solidFill>
              </a:rPr>
              <a:t>Completed </a:t>
            </a:r>
            <a:r>
              <a:rPr lang="en-US" b="1" dirty="0">
                <a:solidFill>
                  <a:srgbClr val="1E3C78"/>
                </a:solidFill>
              </a:rPr>
              <a:t>and included with RFP Package</a:t>
            </a:r>
          </a:p>
          <a:p>
            <a:pPr lvl="1">
              <a:spcBef>
                <a:spcPts val="0"/>
              </a:spcBef>
              <a:buFont typeface="Wingdings" panose="05000000000000000000" pitchFamily="2" charset="2"/>
              <a:buChar char="ü"/>
            </a:pPr>
            <a:r>
              <a:rPr lang="en-US" dirty="0">
                <a:solidFill>
                  <a:srgbClr val="1E3C78"/>
                </a:solidFill>
              </a:rPr>
              <a:t>Must be signed in </a:t>
            </a:r>
            <a:r>
              <a:rPr lang="en-US" b="1" dirty="0">
                <a:solidFill>
                  <a:srgbClr val="1E3C78"/>
                </a:solidFill>
              </a:rPr>
              <a:t>blue ink </a:t>
            </a:r>
            <a:r>
              <a:rPr lang="en-US" dirty="0">
                <a:solidFill>
                  <a:srgbClr val="1E3C78"/>
                </a:solidFill>
              </a:rPr>
              <a:t>by </a:t>
            </a:r>
            <a:r>
              <a:rPr lang="en-US" b="1" dirty="0">
                <a:solidFill>
                  <a:srgbClr val="1E3C78"/>
                </a:solidFill>
              </a:rPr>
              <a:t>authorized individual</a:t>
            </a:r>
            <a:endParaRPr lang="en-US" sz="2800" b="1" dirty="0">
              <a:solidFill>
                <a:srgbClr val="1E3C78"/>
              </a:solidFill>
            </a:endParaRPr>
          </a:p>
          <a:p>
            <a:pPr marL="0" indent="0">
              <a:spcBef>
                <a:spcPts val="0"/>
              </a:spcBef>
              <a:buNone/>
            </a:pPr>
            <a:endParaRPr lang="en-US" sz="1600" b="1" dirty="0">
              <a:solidFill>
                <a:srgbClr val="1E3C78"/>
              </a:solidFill>
            </a:endParaRPr>
          </a:p>
          <a:p>
            <a:pPr marL="0" indent="0">
              <a:spcBef>
                <a:spcPts val="0"/>
              </a:spcBef>
              <a:buNone/>
            </a:pPr>
            <a:r>
              <a:rPr lang="en-US" b="1" dirty="0">
                <a:solidFill>
                  <a:srgbClr val="1E3C78"/>
                </a:solidFill>
              </a:rPr>
              <a:t> Sub-Applicant Information Form pg. 20</a:t>
            </a:r>
          </a:p>
          <a:p>
            <a:pPr lvl="1">
              <a:spcBef>
                <a:spcPts val="0"/>
              </a:spcBef>
              <a:buFont typeface="Wingdings" panose="05000000000000000000" pitchFamily="2" charset="2"/>
              <a:buChar char="ü"/>
            </a:pPr>
            <a:r>
              <a:rPr lang="en-US" b="1" dirty="0">
                <a:solidFill>
                  <a:srgbClr val="A2874B"/>
                </a:solidFill>
              </a:rPr>
              <a:t>Completed </a:t>
            </a:r>
            <a:r>
              <a:rPr lang="en-US" b="1" dirty="0">
                <a:solidFill>
                  <a:srgbClr val="1E3C78"/>
                </a:solidFill>
              </a:rPr>
              <a:t>information in each section</a:t>
            </a:r>
            <a:endParaRPr lang="en-US" b="1" dirty="0">
              <a:solidFill>
                <a:srgbClr val="A2874B"/>
              </a:solidFill>
            </a:endParaRPr>
          </a:p>
          <a:p>
            <a:pPr lvl="1">
              <a:spcBef>
                <a:spcPts val="0"/>
              </a:spcBef>
              <a:buFont typeface="Wingdings" panose="05000000000000000000" pitchFamily="2" charset="2"/>
              <a:buChar char="ü"/>
            </a:pPr>
            <a:r>
              <a:rPr lang="en-US" dirty="0">
                <a:solidFill>
                  <a:srgbClr val="1E3C78"/>
                </a:solidFill>
              </a:rPr>
              <a:t>Must be signed in </a:t>
            </a:r>
            <a:r>
              <a:rPr lang="en-US" b="1" dirty="0">
                <a:solidFill>
                  <a:srgbClr val="1E3C78"/>
                </a:solidFill>
              </a:rPr>
              <a:t>blue ink </a:t>
            </a:r>
            <a:r>
              <a:rPr lang="en-US" dirty="0">
                <a:solidFill>
                  <a:srgbClr val="1E3C78"/>
                </a:solidFill>
              </a:rPr>
              <a:t>by </a:t>
            </a:r>
            <a:r>
              <a:rPr lang="en-US" b="1" dirty="0">
                <a:solidFill>
                  <a:srgbClr val="1E3C78"/>
                </a:solidFill>
              </a:rPr>
              <a:t>authorized individual</a:t>
            </a:r>
            <a:endParaRPr lang="en-US" b="1" dirty="0">
              <a:solidFill>
                <a:srgbClr val="1E3C78"/>
              </a:solidFill>
              <a:highlight>
                <a:srgbClr val="FFFF00"/>
              </a:highlight>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8424462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838200"/>
            <a:ext cx="8811491" cy="5943600"/>
          </a:xfrm>
        </p:spPr>
        <p:txBody>
          <a:bodyPr/>
          <a:lstStyle/>
          <a:p>
            <a:pPr marL="0" lvl="0" indent="0" algn="ctr" eaLnBrk="0" hangingPunct="0">
              <a:lnSpc>
                <a:spcPct val="115000"/>
              </a:lnSpc>
              <a:spcBef>
                <a:spcPts val="0"/>
              </a:spcBef>
              <a:spcAft>
                <a:spcPts val="0"/>
              </a:spcAft>
              <a:buClr>
                <a:srgbClr val="B4975A"/>
              </a:buClr>
              <a:buSzPct val="110000"/>
              <a:buNone/>
            </a:pPr>
            <a:r>
              <a:rPr lang="en-US" b="1" dirty="0">
                <a:solidFill>
                  <a:srgbClr val="1E3C78"/>
                </a:solidFill>
                <a:latin typeface="Arial" panose="020B0604020202020204" pitchFamily="34" charset="0"/>
                <a:ea typeface="Calibri" panose="020F0502020204030204" pitchFamily="34" charset="0"/>
                <a:cs typeface="Arial" panose="020B0604020202020204" pitchFamily="34" charset="0"/>
              </a:rPr>
              <a:t>Funds are to be allocated as follows: </a:t>
            </a:r>
          </a:p>
          <a:p>
            <a:pPr marL="0" lvl="0" indent="0" algn="ctr" eaLnBrk="0" hangingPunct="0">
              <a:lnSpc>
                <a:spcPct val="115000"/>
              </a:lnSpc>
              <a:spcBef>
                <a:spcPts val="0"/>
              </a:spcBef>
              <a:spcAft>
                <a:spcPts val="0"/>
              </a:spcAft>
              <a:buClr>
                <a:srgbClr val="B4975A"/>
              </a:buClr>
              <a:buSzPct val="110000"/>
              <a:buNone/>
            </a:pPr>
            <a:endParaRPr lang="en-US" sz="1200" b="1" dirty="0">
              <a:solidFill>
                <a:srgbClr val="1E3C78"/>
              </a:solidFill>
              <a:latin typeface="Arial" panose="020B0604020202020204" pitchFamily="34" charset="0"/>
              <a:ea typeface="Calibri" panose="020F0502020204030204" pitchFamily="34" charset="0"/>
              <a:cs typeface="Arial" panose="020B0604020202020204" pitchFamily="34" charset="0"/>
            </a:endParaRPr>
          </a:p>
          <a:p>
            <a:pPr marL="0" lvl="0" indent="0" algn="just" eaLnBrk="0" hangingPunct="0">
              <a:lnSpc>
                <a:spcPct val="115000"/>
              </a:lnSpc>
              <a:spcBef>
                <a:spcPts val="0"/>
              </a:spcBef>
              <a:spcAft>
                <a:spcPts val="0"/>
              </a:spcAft>
              <a:buClr>
                <a:srgbClr val="B4975A"/>
              </a:buClr>
              <a:buSzPct val="110000"/>
              <a:buNone/>
            </a:pPr>
            <a:endParaRPr lang="en-US" sz="800" b="1"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lvl="0" algn="just" eaLnBrk="0" hangingPunct="0">
              <a:lnSpc>
                <a:spcPct val="115000"/>
              </a:lnSpc>
              <a:spcBef>
                <a:spcPts val="0"/>
              </a:spcBef>
              <a:spcAft>
                <a:spcPts val="0"/>
              </a:spcAft>
              <a:buClr>
                <a:srgbClr val="B4975A"/>
              </a:buClr>
              <a:buSzPct val="110000"/>
              <a:buFont typeface="Symbol" panose="05050102010706020507" pitchFamily="18" charset="2"/>
              <a:buChar char=""/>
            </a:pPr>
            <a:r>
              <a:rPr lang="en-US" sz="2400" dirty="0">
                <a:solidFill>
                  <a:srgbClr val="1E3C78"/>
                </a:solidFill>
                <a:latin typeface="Arial" panose="020B0604020202020204" pitchFamily="34" charset="0"/>
                <a:ea typeface="Calibri" panose="020F0502020204030204" pitchFamily="34" charset="0"/>
                <a:cs typeface="Arial" panose="020B0604020202020204" pitchFamily="34" charset="0"/>
              </a:rPr>
              <a:t>$25,000,000 for rental assistance;</a:t>
            </a:r>
          </a:p>
          <a:p>
            <a:pPr lvl="0" algn="just" eaLnBrk="0" hangingPunct="0">
              <a:lnSpc>
                <a:spcPct val="115000"/>
              </a:lnSpc>
              <a:spcBef>
                <a:spcPts val="0"/>
              </a:spcBef>
              <a:spcAft>
                <a:spcPts val="0"/>
              </a:spcAft>
              <a:buClr>
                <a:srgbClr val="B4975A"/>
              </a:buClr>
              <a:buSzPct val="110000"/>
              <a:buFont typeface="Symbol" panose="05050102010706020507" pitchFamily="18" charset="2"/>
              <a:buChar char=""/>
            </a:pPr>
            <a:endParaRPr lang="en-US" sz="8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lvl="0" algn="just" eaLnBrk="0" hangingPunct="0">
              <a:lnSpc>
                <a:spcPct val="115000"/>
              </a:lnSpc>
              <a:spcBef>
                <a:spcPts val="0"/>
              </a:spcBef>
              <a:spcAft>
                <a:spcPts val="0"/>
              </a:spcAft>
              <a:buClr>
                <a:srgbClr val="B4975A"/>
              </a:buClr>
              <a:buSzPct val="110000"/>
              <a:buFont typeface="Symbol" panose="05050102010706020507" pitchFamily="18" charset="2"/>
              <a:buChar char=""/>
            </a:pPr>
            <a:r>
              <a:rPr lang="en-US" sz="2400" dirty="0">
                <a:solidFill>
                  <a:srgbClr val="1E3C78"/>
                </a:solidFill>
                <a:latin typeface="Arial" panose="020B0604020202020204" pitchFamily="34" charset="0"/>
                <a:ea typeface="Calibri" panose="020F0502020204030204" pitchFamily="34" charset="0"/>
                <a:cs typeface="Arial" panose="020B0604020202020204" pitchFamily="34" charset="0"/>
              </a:rPr>
              <a:t>$15,000,000 for the rehabilitation of existing property or buildings to house people released from state prison; </a:t>
            </a:r>
          </a:p>
          <a:p>
            <a:pPr lvl="0" algn="just" eaLnBrk="0" hangingPunct="0">
              <a:lnSpc>
                <a:spcPct val="115000"/>
              </a:lnSpc>
              <a:spcBef>
                <a:spcPts val="0"/>
              </a:spcBef>
              <a:spcAft>
                <a:spcPts val="0"/>
              </a:spcAft>
              <a:buClr>
                <a:srgbClr val="B4975A"/>
              </a:buClr>
              <a:buSzPct val="110000"/>
              <a:buFont typeface="Symbol" panose="05050102010706020507" pitchFamily="18" charset="2"/>
              <a:buChar char=""/>
            </a:pPr>
            <a:endParaRPr lang="en-US" sz="8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lvl="0" algn="just" eaLnBrk="0" hangingPunct="0">
              <a:lnSpc>
                <a:spcPct val="115000"/>
              </a:lnSpc>
              <a:spcBef>
                <a:spcPts val="0"/>
              </a:spcBef>
              <a:spcAft>
                <a:spcPts val="0"/>
              </a:spcAft>
              <a:buClr>
                <a:srgbClr val="B4975A"/>
              </a:buClr>
              <a:buSzPct val="110000"/>
              <a:buFont typeface="Symbol" panose="05050102010706020507" pitchFamily="18" charset="2"/>
              <a:buChar char=""/>
            </a:pPr>
            <a:r>
              <a:rPr lang="en-US" sz="2400" dirty="0">
                <a:solidFill>
                  <a:srgbClr val="1E3C78"/>
                </a:solidFill>
                <a:latin typeface="Arial" panose="020B0604020202020204" pitchFamily="34" charset="0"/>
                <a:ea typeface="Calibri" panose="020F0502020204030204" pitchFamily="34" charset="0"/>
                <a:cs typeface="Arial" panose="020B0604020202020204" pitchFamily="34" charset="0"/>
              </a:rPr>
              <a:t>$9,350,000 to support the “warm hand-off” and reentry of people transitioning from state prison;</a:t>
            </a:r>
          </a:p>
          <a:p>
            <a:pPr lvl="0" algn="just" eaLnBrk="0" hangingPunct="0">
              <a:lnSpc>
                <a:spcPct val="115000"/>
              </a:lnSpc>
              <a:spcBef>
                <a:spcPts val="0"/>
              </a:spcBef>
              <a:spcAft>
                <a:spcPts val="0"/>
              </a:spcAft>
              <a:buClr>
                <a:srgbClr val="B4975A"/>
              </a:buClr>
              <a:buSzPct val="110000"/>
              <a:buFont typeface="Symbol" panose="05050102010706020507" pitchFamily="18" charset="2"/>
              <a:buChar char=""/>
            </a:pPr>
            <a:endParaRPr lang="en-US" sz="8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lvl="0" algn="just" eaLnBrk="0" hangingPunct="0">
              <a:lnSpc>
                <a:spcPct val="115000"/>
              </a:lnSpc>
              <a:spcBef>
                <a:spcPts val="0"/>
              </a:spcBef>
              <a:spcAft>
                <a:spcPts val="0"/>
              </a:spcAft>
              <a:buClr>
                <a:srgbClr val="B4975A"/>
              </a:buClr>
              <a:buSzPct val="110000"/>
              <a:buFont typeface="Symbol" panose="05050102010706020507" pitchFamily="18" charset="2"/>
              <a:buChar char=""/>
            </a:pPr>
            <a:r>
              <a:rPr lang="en-US" sz="2400" dirty="0">
                <a:solidFill>
                  <a:srgbClr val="1E3C78"/>
                </a:solidFill>
                <a:latin typeface="Arial" panose="020B0604020202020204" pitchFamily="34" charset="0"/>
                <a:ea typeface="Calibri" panose="020F0502020204030204" pitchFamily="34" charset="0"/>
                <a:cs typeface="Arial" panose="020B0604020202020204" pitchFamily="34" charset="0"/>
              </a:rPr>
              <a:t>$150,000 to support the Berkeley Underground Scholars Initiative; and</a:t>
            </a:r>
          </a:p>
          <a:p>
            <a:pPr lvl="0" algn="just" eaLnBrk="0" hangingPunct="0">
              <a:lnSpc>
                <a:spcPct val="115000"/>
              </a:lnSpc>
              <a:spcBef>
                <a:spcPts val="0"/>
              </a:spcBef>
              <a:spcAft>
                <a:spcPts val="0"/>
              </a:spcAft>
              <a:buClr>
                <a:srgbClr val="B4975A"/>
              </a:buClr>
              <a:buSzPct val="110000"/>
              <a:buFont typeface="Symbol" panose="05050102010706020507" pitchFamily="18" charset="2"/>
              <a:buChar char=""/>
            </a:pPr>
            <a:endParaRPr lang="en-US" sz="8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lvl="0" algn="just" eaLnBrk="0" hangingPunct="0">
              <a:lnSpc>
                <a:spcPct val="115000"/>
              </a:lnSpc>
              <a:spcBef>
                <a:spcPts val="0"/>
              </a:spcBef>
              <a:spcAft>
                <a:spcPts val="0"/>
              </a:spcAft>
              <a:buClr>
                <a:srgbClr val="B4975A"/>
              </a:buClr>
              <a:buSzPct val="110000"/>
              <a:buFont typeface="Symbol" panose="05050102010706020507" pitchFamily="18" charset="2"/>
              <a:buChar char=""/>
            </a:pPr>
            <a:r>
              <a:rPr lang="en-US" sz="2400" dirty="0">
                <a:solidFill>
                  <a:srgbClr val="1E3C78"/>
                </a:solidFill>
                <a:latin typeface="Arial" panose="020B0604020202020204" pitchFamily="34" charset="0"/>
                <a:ea typeface="Calibri" panose="020F0502020204030204" pitchFamily="34" charset="0"/>
                <a:cs typeface="Arial" panose="020B0604020202020204" pitchFamily="34" charset="0"/>
              </a:rPr>
              <a:t>$500,000 to the BSCC for administrative costs and to report on program outcomes</a:t>
            </a:r>
            <a:endParaRPr lang="en-US" sz="24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marL="0" indent="0">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5334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41371839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b="1" dirty="0">
                <a:solidFill>
                  <a:srgbClr val="CC9900"/>
                </a:solidFill>
              </a:rPr>
              <a:t>Proposal Instructions Cont.</a:t>
            </a:r>
          </a:p>
          <a:p>
            <a:pPr marL="0" lvl="0" indent="0">
              <a:spcBef>
                <a:spcPct val="0"/>
              </a:spcBef>
              <a:buClrTx/>
              <a:buSzTx/>
              <a:buNone/>
            </a:pPr>
            <a:endParaRPr lang="en-US" sz="3200" kern="1200" dirty="0">
              <a:solidFill>
                <a:srgbClr val="1E3C78"/>
              </a:solidFill>
            </a:endParaRPr>
          </a:p>
          <a:p>
            <a:pPr marL="0" lvl="0" indent="0" algn="ctr">
              <a:spcBef>
                <a:spcPct val="0"/>
              </a:spcBef>
              <a:buClrTx/>
              <a:buSzTx/>
              <a:buNone/>
            </a:pPr>
            <a:r>
              <a:rPr lang="en-US" sz="3200" b="1" kern="1200" dirty="0">
                <a:solidFill>
                  <a:srgbClr val="1E3C78"/>
                </a:solidFill>
              </a:rPr>
              <a:t> Sub-Proposal Narrative Sections </a:t>
            </a:r>
          </a:p>
          <a:p>
            <a:pPr marL="0" lvl="0" indent="0">
              <a:spcBef>
                <a:spcPct val="0"/>
              </a:spcBef>
              <a:buClrTx/>
              <a:buSzTx/>
              <a:buNone/>
            </a:pPr>
            <a:endParaRPr lang="en-US" sz="1000" kern="1200" dirty="0">
              <a:solidFill>
                <a:srgbClr val="1E3C78"/>
              </a:solidFill>
            </a:endParaRPr>
          </a:p>
          <a:p>
            <a:pPr marL="0" lvl="0" indent="0">
              <a:spcBef>
                <a:spcPct val="0"/>
              </a:spcBef>
              <a:buClr>
                <a:srgbClr val="A2874B"/>
              </a:buClr>
              <a:buSzTx/>
              <a:buNone/>
            </a:pPr>
            <a:endParaRPr lang="en-US" kern="1200" dirty="0">
              <a:solidFill>
                <a:srgbClr val="1E3C78"/>
              </a:solidFill>
            </a:endParaRPr>
          </a:p>
          <a:p>
            <a:pPr lvl="0">
              <a:spcBef>
                <a:spcPct val="0"/>
              </a:spcBef>
              <a:buClr>
                <a:srgbClr val="A2874B"/>
              </a:buClr>
              <a:buSzTx/>
              <a:buFont typeface="Wingdings" panose="05000000000000000000" pitchFamily="2" charset="2"/>
              <a:buChar char="ü"/>
            </a:pPr>
            <a:r>
              <a:rPr lang="en-US" kern="1200" dirty="0">
                <a:solidFill>
                  <a:srgbClr val="1E3C78"/>
                </a:solidFill>
              </a:rPr>
              <a:t>Address each of the two (2)required sections below</a:t>
            </a:r>
          </a:p>
          <a:p>
            <a:pPr marL="0" lvl="0" indent="0">
              <a:spcBef>
                <a:spcPct val="0"/>
              </a:spcBef>
              <a:buClr>
                <a:srgbClr val="A2874B"/>
              </a:buClr>
              <a:buSzTx/>
              <a:buNone/>
            </a:pPr>
            <a:endParaRPr lang="en-US" sz="1200" kern="1200" dirty="0">
              <a:solidFill>
                <a:srgbClr val="1E3C78"/>
              </a:solidFill>
            </a:endParaRPr>
          </a:p>
          <a:p>
            <a:pPr marL="457200" lvl="0" indent="-457200">
              <a:spcBef>
                <a:spcPct val="0"/>
              </a:spcBef>
              <a:buClr>
                <a:srgbClr val="A2874B"/>
              </a:buClr>
              <a:buSzTx/>
              <a:buFont typeface="Wingdings" panose="05000000000000000000" pitchFamily="2" charset="2"/>
              <a:buChar char="v"/>
            </a:pPr>
            <a:endParaRPr lang="en-US" sz="1000" kern="1200" dirty="0">
              <a:solidFill>
                <a:srgbClr val="1E3C78"/>
              </a:solidFill>
            </a:endParaRPr>
          </a:p>
          <a:p>
            <a:pPr lvl="1">
              <a:spcBef>
                <a:spcPct val="0"/>
              </a:spcBef>
              <a:buClr>
                <a:srgbClr val="A2874B"/>
              </a:buClr>
              <a:buSzTx/>
              <a:buFont typeface="Wingdings" panose="05000000000000000000" pitchFamily="2" charset="2"/>
              <a:buChar char="ü"/>
            </a:pPr>
            <a:r>
              <a:rPr lang="en-US" sz="2800" kern="1200" dirty="0">
                <a:solidFill>
                  <a:srgbClr val="1E3C78"/>
                </a:solidFill>
                <a:ea typeface="+mn-ea"/>
                <a:cs typeface="+mn-cs"/>
              </a:rPr>
              <a:t>Project Need</a:t>
            </a:r>
          </a:p>
          <a:p>
            <a:pPr marL="914400" lvl="1" indent="-457200">
              <a:spcBef>
                <a:spcPct val="0"/>
              </a:spcBef>
              <a:buClr>
                <a:srgbClr val="A2874B"/>
              </a:buClr>
              <a:buSzTx/>
              <a:buFont typeface="Wingdings" panose="05000000000000000000" pitchFamily="2" charset="2"/>
              <a:buChar char="Ø"/>
            </a:pPr>
            <a:endParaRPr lang="en-US" sz="2800" kern="1200" dirty="0">
              <a:solidFill>
                <a:srgbClr val="1E3C78"/>
              </a:solidFill>
              <a:ea typeface="+mn-ea"/>
              <a:cs typeface="+mn-cs"/>
            </a:endParaRPr>
          </a:p>
          <a:p>
            <a:pPr lvl="1">
              <a:spcBef>
                <a:spcPct val="0"/>
              </a:spcBef>
              <a:buClr>
                <a:srgbClr val="A2874B"/>
              </a:buClr>
              <a:buSzTx/>
              <a:buFont typeface="Wingdings" panose="05000000000000000000" pitchFamily="2" charset="2"/>
              <a:buChar char="ü"/>
            </a:pPr>
            <a:r>
              <a:rPr lang="en-US" sz="2800" kern="1200" dirty="0">
                <a:solidFill>
                  <a:srgbClr val="1E3C78"/>
                </a:solidFill>
                <a:ea typeface="+mn-ea"/>
                <a:cs typeface="+mn-cs"/>
              </a:rPr>
              <a:t>Project Description</a:t>
            </a:r>
          </a:p>
          <a:p>
            <a:pPr marL="457200" lvl="1" indent="0">
              <a:spcBef>
                <a:spcPct val="0"/>
              </a:spcBef>
              <a:buClr>
                <a:srgbClr val="A2874B"/>
              </a:buClr>
              <a:buSzTx/>
              <a:buNone/>
            </a:pPr>
            <a:endParaRPr lang="en-US" sz="1800" kern="1200" dirty="0">
              <a:solidFill>
                <a:srgbClr val="1E3C78"/>
              </a:solidFill>
              <a:ea typeface="+mn-ea"/>
              <a:cs typeface="+mn-cs"/>
            </a:endParaRPr>
          </a:p>
          <a:p>
            <a:pPr marL="457200" lvl="1" indent="0">
              <a:spcBef>
                <a:spcPct val="0"/>
              </a:spcBef>
              <a:buClr>
                <a:srgbClr val="A2874B"/>
              </a:buClr>
              <a:buSzTx/>
              <a:buNone/>
            </a:pPr>
            <a:endParaRPr lang="en-US" sz="2800" kern="1200" dirty="0">
              <a:solidFill>
                <a:srgbClr val="1E3C78"/>
              </a:solidFill>
              <a:ea typeface="+mn-ea"/>
              <a:cs typeface="+mn-cs"/>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5182535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685801"/>
            <a:ext cx="8534400" cy="5797062"/>
          </a:xfrm>
        </p:spPr>
        <p:txBody>
          <a:bodyPr/>
          <a:lstStyle/>
          <a:p>
            <a:pPr marL="0" lvl="0" indent="0" algn="ctr">
              <a:spcBef>
                <a:spcPct val="0"/>
              </a:spcBef>
              <a:buClrTx/>
              <a:buSzTx/>
              <a:buNone/>
            </a:pPr>
            <a:r>
              <a:rPr lang="en-US" sz="2400" b="1" dirty="0">
                <a:solidFill>
                  <a:srgbClr val="CC9900"/>
                </a:solidFill>
              </a:rPr>
              <a:t>Proposal Instructions</a:t>
            </a:r>
            <a:endParaRPr lang="en-US" sz="1100" b="1" dirty="0">
              <a:solidFill>
                <a:srgbClr val="1E3C78"/>
              </a:solidFill>
              <a:cs typeface="Arial" panose="020B0604020202020204" pitchFamily="34" charset="0"/>
            </a:endParaRPr>
          </a:p>
          <a:p>
            <a:pPr marL="0" indent="0" algn="ctr">
              <a:buNone/>
            </a:pPr>
            <a:r>
              <a:rPr lang="en-US" b="1" dirty="0">
                <a:solidFill>
                  <a:srgbClr val="1E3C78"/>
                </a:solidFill>
              </a:rPr>
              <a:t>Narrative Sections</a:t>
            </a:r>
          </a:p>
          <a:p>
            <a:pPr marL="0" indent="0" algn="ctr">
              <a:buNone/>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Each section must be titled according to its section header as provided </a:t>
            </a:r>
          </a:p>
          <a:p>
            <a:pPr marL="0" indent="0">
              <a:buClr>
                <a:srgbClr val="A2874B"/>
              </a:buClr>
              <a:buNone/>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Within each section, address the information requested in the rating factors in a cohesive, comprehensive narrative format</a:t>
            </a:r>
          </a:p>
          <a:p>
            <a:pPr marL="0" indent="0">
              <a:buClr>
                <a:srgbClr val="A2874B"/>
              </a:buClr>
              <a:buNone/>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Do not include website links</a:t>
            </a:r>
          </a:p>
          <a:p>
            <a:pPr marL="0" indent="0">
              <a:buClr>
                <a:srgbClr val="A2874B"/>
              </a:buClr>
              <a:buNone/>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Number the pages</a:t>
            </a:r>
            <a:endParaRPr lang="en-US" sz="1100" dirty="0">
              <a:solidFill>
                <a:srgbClr val="1E3C78"/>
              </a:solidFill>
            </a:endParaRPr>
          </a:p>
          <a:p>
            <a:pPr>
              <a:buClr>
                <a:srgbClr val="A2874B"/>
              </a:buClr>
              <a:buFont typeface="Wingdings" panose="05000000000000000000" pitchFamily="2" charset="2"/>
              <a:buChar char="ü"/>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Narrative for each sub-proposal cannot exceed </a:t>
            </a:r>
            <a:r>
              <a:rPr lang="en-US" sz="2400" b="1" dirty="0">
                <a:solidFill>
                  <a:srgbClr val="1E3C78"/>
                </a:solidFill>
              </a:rPr>
              <a:t>9 pages </a:t>
            </a:r>
            <a:r>
              <a:rPr lang="en-US" sz="2400" dirty="0">
                <a:solidFill>
                  <a:srgbClr val="1E3C78"/>
                </a:solidFill>
              </a:rPr>
              <a:t>in length</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28906881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a:buClr>
                <a:srgbClr val="A2874B"/>
              </a:buClr>
            </a:pPr>
            <a:endParaRPr lang="en-US" sz="2000" dirty="0">
              <a:solidFill>
                <a:srgbClr val="1E3C78"/>
              </a:solidFill>
              <a:latin typeface="Arial Black" panose="020B0A04020102020204" pitchFamily="34" charset="0"/>
            </a:endParaRPr>
          </a:p>
          <a:p>
            <a:pPr marL="0" lvl="0" indent="0" algn="ctr">
              <a:spcBef>
                <a:spcPct val="0"/>
              </a:spcBef>
              <a:buClrTx/>
              <a:buSzTx/>
              <a:buNone/>
            </a:pPr>
            <a:r>
              <a:rPr lang="en-US" sz="2400" b="1" dirty="0">
                <a:solidFill>
                  <a:srgbClr val="CC9900"/>
                </a:solidFill>
              </a:rPr>
              <a:t>Proposal Instructions</a:t>
            </a:r>
          </a:p>
          <a:p>
            <a:pPr marL="0" lvl="0" indent="0" algn="ctr">
              <a:spcBef>
                <a:spcPct val="0"/>
              </a:spcBef>
              <a:buClrTx/>
              <a:buSzTx/>
              <a:buNone/>
            </a:pPr>
            <a:r>
              <a:rPr lang="en-US" sz="2400" dirty="0">
                <a:solidFill>
                  <a:srgbClr val="CC9900"/>
                </a:solidFill>
                <a:latin typeface="Arial Black" panose="020B0A04020102020204" pitchFamily="34" charset="0"/>
              </a:rPr>
              <a:t> </a:t>
            </a:r>
            <a:r>
              <a:rPr lang="en-US" sz="2400" dirty="0">
                <a:solidFill>
                  <a:srgbClr val="1E3C78"/>
                </a:solidFill>
                <a:latin typeface="Arial Black" panose="020B0A04020102020204" pitchFamily="34" charset="0"/>
              </a:rPr>
              <a:t>Narrative Sections</a:t>
            </a:r>
          </a:p>
          <a:p>
            <a:pPr marL="0" indent="0">
              <a:buClr>
                <a:srgbClr val="A2874B"/>
              </a:buClr>
              <a:buNone/>
            </a:pPr>
            <a:endParaRPr lang="en-US" sz="2000" dirty="0">
              <a:solidFill>
                <a:srgbClr val="1E3C78"/>
              </a:solidFill>
              <a:latin typeface="Arial Black" panose="020B0A04020102020204" pitchFamily="34" charset="0"/>
            </a:endParaRPr>
          </a:p>
          <a:p>
            <a:pPr>
              <a:buClr>
                <a:srgbClr val="A2874B"/>
              </a:buClr>
              <a:buFont typeface="Wingdings" panose="05000000000000000000" pitchFamily="2" charset="2"/>
              <a:buChar char="§"/>
            </a:pPr>
            <a:r>
              <a:rPr lang="en-US" dirty="0">
                <a:solidFill>
                  <a:srgbClr val="1E3C78"/>
                </a:solidFill>
              </a:rPr>
              <a:t>Unless otherwise noted, each narrative section must be formatted in:</a:t>
            </a:r>
          </a:p>
          <a:p>
            <a:pPr>
              <a:buClr>
                <a:srgbClr val="A2874B"/>
              </a:buClr>
              <a:buFont typeface="Wingdings" panose="05000000000000000000" pitchFamily="2" charset="2"/>
              <a:buChar char="§"/>
            </a:pPr>
            <a:endParaRPr lang="en-US" sz="1100" dirty="0">
              <a:solidFill>
                <a:srgbClr val="1E3C78"/>
              </a:solidFill>
            </a:endParaRPr>
          </a:p>
          <a:p>
            <a:pPr>
              <a:buClr>
                <a:srgbClr val="A2874B"/>
              </a:buClr>
              <a:buFont typeface="Wingdings" panose="05000000000000000000" pitchFamily="2" charset="2"/>
              <a:buChar char="§"/>
            </a:pPr>
            <a:r>
              <a:rPr lang="en-US" dirty="0">
                <a:solidFill>
                  <a:srgbClr val="1E3C78"/>
                </a:solidFill>
              </a:rPr>
              <a:t>Ariel 12-Point Font</a:t>
            </a:r>
          </a:p>
          <a:p>
            <a:pPr>
              <a:buClr>
                <a:srgbClr val="A2874B"/>
              </a:buClr>
              <a:buFont typeface="Wingdings" panose="05000000000000000000" pitchFamily="2" charset="2"/>
              <a:buChar char="§"/>
            </a:pPr>
            <a:endParaRPr lang="en-US" sz="1100" dirty="0">
              <a:solidFill>
                <a:srgbClr val="1E3C78"/>
              </a:solidFill>
            </a:endParaRPr>
          </a:p>
          <a:p>
            <a:pPr>
              <a:buClr>
                <a:srgbClr val="A2874B"/>
              </a:buClr>
              <a:buFont typeface="Wingdings" panose="05000000000000000000" pitchFamily="2" charset="2"/>
              <a:buChar char="§"/>
            </a:pPr>
            <a:r>
              <a:rPr lang="en-US" dirty="0">
                <a:solidFill>
                  <a:srgbClr val="1E3C78"/>
                </a:solidFill>
              </a:rPr>
              <a:t>1.5-line spacing</a:t>
            </a:r>
          </a:p>
          <a:p>
            <a:pPr>
              <a:buClr>
                <a:srgbClr val="A2874B"/>
              </a:buClr>
              <a:buFont typeface="Wingdings" panose="05000000000000000000" pitchFamily="2" charset="2"/>
              <a:buChar char="§"/>
            </a:pPr>
            <a:endParaRPr lang="en-US" sz="1100" dirty="0">
              <a:solidFill>
                <a:srgbClr val="1E3C78"/>
              </a:solidFill>
            </a:endParaRPr>
          </a:p>
          <a:p>
            <a:pPr>
              <a:buClr>
                <a:srgbClr val="A2874B"/>
              </a:buClr>
              <a:buFont typeface="Wingdings" panose="05000000000000000000" pitchFamily="2" charset="2"/>
              <a:buChar char="§"/>
            </a:pPr>
            <a:r>
              <a:rPr lang="en-US" dirty="0">
                <a:solidFill>
                  <a:srgbClr val="1E3C78"/>
                </a:solidFill>
              </a:rPr>
              <a:t>One (1) inch margins on all four sides</a:t>
            </a:r>
          </a:p>
          <a:p>
            <a:pPr>
              <a:buClr>
                <a:srgbClr val="A2874B"/>
              </a:buClr>
              <a:buFont typeface="Wingdings" panose="05000000000000000000" pitchFamily="2" charset="2"/>
              <a:buChar char="§"/>
            </a:pPr>
            <a:endParaRPr lang="en-US" sz="1100" dirty="0">
              <a:solidFill>
                <a:srgbClr val="1E3C78"/>
              </a:solidFill>
            </a:endParaRPr>
          </a:p>
          <a:p>
            <a:pPr>
              <a:buClr>
                <a:srgbClr val="A2874B"/>
              </a:buClr>
              <a:buFont typeface="Wingdings" panose="05000000000000000000" pitchFamily="2" charset="2"/>
              <a:buChar char="§"/>
            </a:pPr>
            <a:r>
              <a:rPr lang="en-US" dirty="0">
                <a:solidFill>
                  <a:srgbClr val="1E3C78"/>
                </a:solidFill>
              </a:rPr>
              <a:t>9 Page limit for the narrative section</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5576910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b="1" dirty="0">
                <a:solidFill>
                  <a:srgbClr val="CC9900"/>
                </a:solidFill>
              </a:rPr>
              <a:t>Proposal Instructions</a:t>
            </a:r>
          </a:p>
          <a:p>
            <a:pPr marL="0" lvl="0" indent="0">
              <a:spcBef>
                <a:spcPct val="0"/>
              </a:spcBef>
              <a:buClrTx/>
              <a:buSzTx/>
              <a:buNone/>
            </a:pPr>
            <a:endParaRPr lang="en-US" sz="1100" b="1" kern="1200" dirty="0">
              <a:solidFill>
                <a:srgbClr val="1E3C78"/>
              </a:solidFill>
            </a:endParaRPr>
          </a:p>
          <a:p>
            <a:pPr marL="0" lvl="0" indent="0" algn="ctr">
              <a:spcBef>
                <a:spcPct val="0"/>
              </a:spcBef>
              <a:buClrTx/>
              <a:buSzTx/>
              <a:buNone/>
            </a:pPr>
            <a:r>
              <a:rPr lang="en-US" sz="3200" b="1" kern="1200" dirty="0">
                <a:solidFill>
                  <a:srgbClr val="1E3C78"/>
                </a:solidFill>
              </a:rPr>
              <a:t>Sub-Proposal Budget </a:t>
            </a:r>
          </a:p>
          <a:p>
            <a:pPr marL="0" lvl="0" indent="0">
              <a:spcBef>
                <a:spcPct val="0"/>
              </a:spcBef>
              <a:buClr>
                <a:srgbClr val="A2874B"/>
              </a:buClr>
              <a:buSzTx/>
              <a:buNone/>
            </a:pPr>
            <a:endParaRPr lang="en-US" sz="1200" kern="1200" dirty="0">
              <a:solidFill>
                <a:srgbClr val="1E3C78"/>
              </a:solidFill>
            </a:endParaRPr>
          </a:p>
          <a:p>
            <a:pPr marL="0" lvl="0" indent="0">
              <a:spcBef>
                <a:spcPct val="0"/>
              </a:spcBef>
              <a:buClr>
                <a:srgbClr val="A2874B"/>
              </a:buClr>
              <a:buSzTx/>
              <a:buNone/>
            </a:pPr>
            <a:r>
              <a:rPr lang="en-US" kern="1200" dirty="0">
                <a:solidFill>
                  <a:srgbClr val="1E3C78"/>
                </a:solidFill>
              </a:rPr>
              <a:t>Address the Budget by completing the:</a:t>
            </a:r>
          </a:p>
          <a:p>
            <a:pPr marL="0" lvl="0" indent="0">
              <a:spcBef>
                <a:spcPct val="0"/>
              </a:spcBef>
              <a:buClr>
                <a:srgbClr val="A2874B"/>
              </a:buClr>
              <a:buSzTx/>
              <a:buNone/>
            </a:pPr>
            <a:endParaRPr lang="en-US" sz="1200" kern="1200" dirty="0">
              <a:solidFill>
                <a:srgbClr val="1E3C78"/>
              </a:solidFill>
            </a:endParaRPr>
          </a:p>
          <a:p>
            <a:pPr marL="457200" lvl="0" indent="-457200">
              <a:spcBef>
                <a:spcPct val="0"/>
              </a:spcBef>
              <a:buClr>
                <a:srgbClr val="A2874B"/>
              </a:buClr>
              <a:buSzTx/>
              <a:buFont typeface="Wingdings" panose="05000000000000000000" pitchFamily="2" charset="2"/>
              <a:buChar char="v"/>
            </a:pPr>
            <a:endParaRPr lang="en-US" sz="1000" kern="1200" dirty="0">
              <a:solidFill>
                <a:srgbClr val="1E3C78"/>
              </a:solidFill>
            </a:endParaRPr>
          </a:p>
          <a:p>
            <a:pPr lvl="1">
              <a:spcBef>
                <a:spcPct val="0"/>
              </a:spcBef>
              <a:buClr>
                <a:srgbClr val="A2874B"/>
              </a:buClr>
              <a:buSzTx/>
              <a:buFont typeface="Wingdings" panose="05000000000000000000" pitchFamily="2" charset="2"/>
              <a:buChar char="ü"/>
            </a:pPr>
            <a:r>
              <a:rPr lang="en-US" sz="2800" kern="1200" dirty="0">
                <a:solidFill>
                  <a:srgbClr val="1E3C78"/>
                </a:solidFill>
                <a:ea typeface="+mn-ea"/>
                <a:cs typeface="+mn-cs"/>
              </a:rPr>
              <a:t>Amended Budget Table and that includes a Budget Narrative</a:t>
            </a:r>
          </a:p>
          <a:p>
            <a:pPr lvl="1">
              <a:spcBef>
                <a:spcPct val="0"/>
              </a:spcBef>
              <a:buClr>
                <a:srgbClr val="A2874B"/>
              </a:buClr>
              <a:buSzTx/>
              <a:buFont typeface="Wingdings" panose="05000000000000000000" pitchFamily="2" charset="2"/>
              <a:buChar char="ü"/>
            </a:pPr>
            <a:endParaRPr lang="en-US" sz="1200" kern="1200" dirty="0">
              <a:solidFill>
                <a:srgbClr val="1E3C78"/>
              </a:solidFill>
              <a:ea typeface="+mn-ea"/>
              <a:cs typeface="+mn-cs"/>
            </a:endParaRPr>
          </a:p>
          <a:p>
            <a:pPr marL="57150" indent="0">
              <a:spcBef>
                <a:spcPct val="0"/>
              </a:spcBef>
              <a:buClr>
                <a:srgbClr val="A2874B"/>
              </a:buClr>
              <a:buSzTx/>
              <a:buNone/>
            </a:pPr>
            <a:r>
              <a:rPr lang="en-US" kern="1200" dirty="0">
                <a:solidFill>
                  <a:srgbClr val="1E3C78"/>
                </a:solidFill>
                <a:ea typeface="+mn-ea"/>
                <a:cs typeface="+mn-cs"/>
              </a:rPr>
              <a:t>The Amended Budget Table is accessed through a </a:t>
            </a:r>
            <a:r>
              <a:rPr lang="en-US" b="1" kern="1200" dirty="0">
                <a:solidFill>
                  <a:srgbClr val="1E3C78"/>
                </a:solidFill>
                <a:ea typeface="+mn-ea"/>
                <a:cs typeface="+mn-cs"/>
              </a:rPr>
              <a:t>link </a:t>
            </a:r>
            <a:r>
              <a:rPr lang="en-US" kern="1200" dirty="0">
                <a:solidFill>
                  <a:srgbClr val="1E3C78"/>
                </a:solidFill>
                <a:ea typeface="+mn-ea"/>
                <a:cs typeface="+mn-cs"/>
              </a:rPr>
              <a:t>to an excel document contained in Amended RFP ( pg. 25)</a:t>
            </a:r>
          </a:p>
          <a:p>
            <a:pPr marL="57150" indent="0">
              <a:spcBef>
                <a:spcPct val="0"/>
              </a:spcBef>
              <a:buClr>
                <a:srgbClr val="A2874B"/>
              </a:buClr>
              <a:buSzTx/>
              <a:buNone/>
            </a:pPr>
            <a:endParaRPr lang="en-US" sz="1200" kern="1200" dirty="0">
              <a:solidFill>
                <a:srgbClr val="1E3C78"/>
              </a:solidFill>
              <a:ea typeface="+mn-ea"/>
              <a:cs typeface="+mn-cs"/>
            </a:endParaRPr>
          </a:p>
          <a:p>
            <a:pPr marL="57150" indent="0">
              <a:spcBef>
                <a:spcPct val="0"/>
              </a:spcBef>
              <a:buClr>
                <a:srgbClr val="A2874B"/>
              </a:buClr>
              <a:buSzTx/>
              <a:buNone/>
            </a:pPr>
            <a:r>
              <a:rPr lang="en-US" kern="1200" dirty="0">
                <a:solidFill>
                  <a:srgbClr val="1E3C78"/>
                </a:solidFill>
                <a:ea typeface="+mn-ea"/>
                <a:cs typeface="+mn-cs"/>
              </a:rPr>
              <a:t>The Budget section does not count toward the 9 pages of the narrative section</a:t>
            </a:r>
          </a:p>
          <a:p>
            <a:pPr marL="457200" lvl="1" indent="0">
              <a:spcBef>
                <a:spcPct val="0"/>
              </a:spcBef>
              <a:buClr>
                <a:srgbClr val="A2874B"/>
              </a:buClr>
              <a:buSzTx/>
              <a:buNone/>
            </a:pPr>
            <a:endParaRPr lang="en-US" sz="1800" kern="1200" dirty="0">
              <a:solidFill>
                <a:srgbClr val="1E3C78"/>
              </a:solidFill>
              <a:ea typeface="+mn-ea"/>
              <a:cs typeface="+mn-cs"/>
            </a:endParaRPr>
          </a:p>
          <a:p>
            <a:pPr marL="457200" lvl="1" indent="0">
              <a:spcBef>
                <a:spcPct val="0"/>
              </a:spcBef>
              <a:buClr>
                <a:srgbClr val="A2874B"/>
              </a:buClr>
              <a:buSzTx/>
              <a:buNone/>
            </a:pPr>
            <a:endParaRPr lang="en-US" sz="2800" kern="1200" dirty="0">
              <a:solidFill>
                <a:srgbClr val="1E3C78"/>
              </a:solidFill>
              <a:ea typeface="+mn-ea"/>
              <a:cs typeface="+mn-cs"/>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73735945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609600"/>
            <a:ext cx="7239000" cy="5873262"/>
          </a:xfrm>
        </p:spPr>
        <p:txBody>
          <a:bodyPr/>
          <a:lstStyle/>
          <a:p>
            <a:pPr marL="0" indent="0" algn="ctr">
              <a:buNone/>
            </a:pPr>
            <a:r>
              <a:rPr lang="en-US" sz="3200" b="1" dirty="0">
                <a:solidFill>
                  <a:schemeClr val="bg1"/>
                </a:solidFill>
                <a:ea typeface="+mj-ea"/>
                <a:cs typeface="+mj-cs"/>
              </a:rPr>
              <a:t>Rating Factors</a:t>
            </a:r>
          </a:p>
          <a:p>
            <a:pPr marL="0" indent="0" algn="ctr">
              <a:buNone/>
            </a:pPr>
            <a:r>
              <a:rPr lang="en-US" sz="3200" b="1" dirty="0">
                <a:solidFill>
                  <a:schemeClr val="bg1"/>
                </a:solidFill>
                <a:ea typeface="+mj-ea"/>
                <a:cs typeface="+mj-cs"/>
              </a:rPr>
              <a:t>Pg. 23-25</a:t>
            </a:r>
          </a:p>
          <a:p>
            <a:pPr marL="0" indent="0" algn="just">
              <a:buNone/>
            </a:pPr>
            <a:r>
              <a:rPr lang="en-US" sz="2400" b="1" dirty="0">
                <a:solidFill>
                  <a:schemeClr val="bg1"/>
                </a:solidFill>
              </a:rPr>
              <a:t>The ESC will evaluate the merits of each proposal received in terms of how well each applicant responds to the rating factors found in the:</a:t>
            </a:r>
            <a:endParaRPr lang="en-US" sz="1100" b="1" dirty="0">
              <a:solidFill>
                <a:schemeClr val="bg1"/>
              </a:solidFill>
              <a:ea typeface="+mj-ea"/>
              <a:cs typeface="+mj-cs"/>
            </a:endParaRPr>
          </a:p>
          <a:p>
            <a:pPr algn="just">
              <a:buFont typeface="Arial" panose="020B0604020202020204" pitchFamily="34" charset="0"/>
              <a:buChar char="•"/>
            </a:pPr>
            <a:r>
              <a:rPr lang="en-US" sz="2400" b="1" dirty="0">
                <a:solidFill>
                  <a:schemeClr val="bg1"/>
                </a:solidFill>
                <a:ea typeface="+mj-ea"/>
                <a:cs typeface="+mj-cs"/>
              </a:rPr>
              <a:t>Project Need Narrative Section</a:t>
            </a:r>
          </a:p>
          <a:p>
            <a:pPr algn="just">
              <a:buFont typeface="Arial" panose="020B0604020202020204" pitchFamily="34" charset="0"/>
              <a:buChar char="•"/>
            </a:pPr>
            <a:r>
              <a:rPr lang="en-US" sz="2400" b="1" dirty="0">
                <a:solidFill>
                  <a:schemeClr val="bg1"/>
                </a:solidFill>
                <a:ea typeface="+mj-ea"/>
                <a:cs typeface="+mj-cs"/>
              </a:rPr>
              <a:t>Program Description Narrative Section</a:t>
            </a:r>
          </a:p>
          <a:p>
            <a:pPr algn="just">
              <a:buFont typeface="Arial" panose="020B0604020202020204" pitchFamily="34" charset="0"/>
              <a:buChar char="•"/>
            </a:pPr>
            <a:r>
              <a:rPr lang="en-US" sz="2400" b="1" dirty="0">
                <a:solidFill>
                  <a:schemeClr val="bg1"/>
                </a:solidFill>
                <a:ea typeface="+mj-ea"/>
                <a:cs typeface="+mj-cs"/>
              </a:rPr>
              <a:t>Budget Tables</a:t>
            </a: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r>
              <a:rPr lang="en-US" sz="1200" b="1" dirty="0">
                <a:solidFill>
                  <a:schemeClr val="bg1"/>
                </a:solidFill>
                <a:ea typeface="+mj-ea"/>
                <a:cs typeface="+mj-cs"/>
              </a:rPr>
              <a:t>Respond to the instructions</a:t>
            </a:r>
          </a:p>
          <a:p>
            <a:pPr marL="0" indent="0">
              <a:buNone/>
            </a:pPr>
            <a:endParaRPr lang="en-US" sz="1200" b="1" dirty="0">
              <a:solidFill>
                <a:schemeClr val="bg1"/>
              </a:solidFill>
              <a:ea typeface="+mj-ea"/>
              <a:cs typeface="+mj-cs"/>
            </a:endParaRPr>
          </a:p>
          <a:p>
            <a:pPr marL="0" indent="0">
              <a:buNone/>
            </a:pPr>
            <a:br>
              <a:rPr lang="en-US" dirty="0">
                <a:solidFill>
                  <a:srgbClr val="000000"/>
                </a:solidFill>
                <a:latin typeface="Arial" panose="020B0604020202020204" pitchFamily="34" charset="0"/>
              </a:rPr>
            </a:br>
            <a:br>
              <a:rPr lang="en-US" dirty="0">
                <a:solidFill>
                  <a:srgbClr val="000000"/>
                </a:solidFill>
                <a:latin typeface="Arial" panose="020B0604020202020204" pitchFamily="34" charset="0"/>
              </a:rPr>
            </a:br>
            <a:endParaRPr lang="en-US"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5" name="Picture 4">
            <a:extLst>
              <a:ext uri="{FF2B5EF4-FFF2-40B4-BE49-F238E27FC236}">
                <a16:creationId xmlns:a16="http://schemas.microsoft.com/office/drawing/2014/main" id="{48F3CC89-98C6-420F-AC00-87B152D6C27F}"/>
              </a:ext>
            </a:extLst>
          </p:cNvPr>
          <p:cNvPicPr>
            <a:picLocks noChangeAspect="1"/>
          </p:cNvPicPr>
          <p:nvPr/>
        </p:nvPicPr>
        <p:blipFill>
          <a:blip r:embed="rId3"/>
          <a:stretch>
            <a:fillRect/>
          </a:stretch>
        </p:blipFill>
        <p:spPr>
          <a:xfrm>
            <a:off x="1371600" y="4876800"/>
            <a:ext cx="5486400" cy="1606061"/>
          </a:xfrm>
          <a:prstGeom prst="rect">
            <a:avLst/>
          </a:prstGeom>
        </p:spPr>
      </p:pic>
    </p:spTree>
    <p:extLst>
      <p:ext uri="{BB962C8B-B14F-4D97-AF65-F5344CB8AC3E}">
        <p14:creationId xmlns:p14="http://schemas.microsoft.com/office/powerpoint/2010/main" val="41578138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846" y="880085"/>
            <a:ext cx="8458200" cy="5568462"/>
          </a:xfrm>
        </p:spPr>
        <p:txBody>
          <a:bodyPr/>
          <a:lstStyle/>
          <a:p>
            <a:pPr marL="0" indent="0" algn="ctr">
              <a:buNone/>
            </a:pPr>
            <a:br>
              <a:rPr lang="en-US" dirty="0">
                <a:solidFill>
                  <a:srgbClr val="002060"/>
                </a:solidFill>
                <a:latin typeface="Arial" panose="020B0604020202020204" pitchFamily="34" charset="0"/>
              </a:rPr>
            </a:br>
            <a:br>
              <a:rPr lang="en-US" dirty="0">
                <a:solidFill>
                  <a:srgbClr val="000000"/>
                </a:solidFill>
                <a:latin typeface="Arial" panose="020B0604020202020204" pitchFamily="34" charset="0"/>
              </a:rPr>
            </a:br>
            <a:br>
              <a:rPr lang="en-US" dirty="0">
                <a:solidFill>
                  <a:srgbClr val="000000"/>
                </a:solidFill>
                <a:latin typeface="Arial" panose="020B0604020202020204" pitchFamily="34" charset="0"/>
              </a:rPr>
            </a:br>
            <a:endParaRPr lang="en-US"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                   </a:t>
            </a:r>
            <a:r>
              <a:rPr lang="en-US" sz="2400" kern="0" dirty="0">
                <a:solidFill>
                  <a:schemeClr val="bg1"/>
                </a:solidFill>
                <a:latin typeface="Arial" pitchFamily="34" charset="0"/>
                <a:cs typeface="Arial" pitchFamily="34" charset="0"/>
              </a:rPr>
              <a:t>Rating Factors Pg. 23</a:t>
            </a:r>
          </a:p>
        </p:txBody>
      </p:sp>
      <p:graphicFrame>
        <p:nvGraphicFramePr>
          <p:cNvPr id="2" name="Table 1">
            <a:extLst>
              <a:ext uri="{FF2B5EF4-FFF2-40B4-BE49-F238E27FC236}">
                <a16:creationId xmlns:a16="http://schemas.microsoft.com/office/drawing/2014/main" id="{250FA3FB-3788-4767-B051-E2A10915BFA0}"/>
              </a:ext>
            </a:extLst>
          </p:cNvPr>
          <p:cNvGraphicFramePr>
            <a:graphicFrameLocks noGrp="1"/>
          </p:cNvGraphicFramePr>
          <p:nvPr>
            <p:extLst>
              <p:ext uri="{D42A27DB-BD31-4B8C-83A1-F6EECF244321}">
                <p14:modId xmlns:p14="http://schemas.microsoft.com/office/powerpoint/2010/main" val="3927785141"/>
              </p:ext>
            </p:extLst>
          </p:nvPr>
        </p:nvGraphicFramePr>
        <p:xfrm>
          <a:off x="304800" y="914400"/>
          <a:ext cx="8534399" cy="5729222"/>
        </p:xfrm>
        <a:graphic>
          <a:graphicData uri="http://schemas.openxmlformats.org/drawingml/2006/table">
            <a:tbl>
              <a:tblPr firstRow="1" firstCol="1" bandRow="1"/>
              <a:tblGrid>
                <a:gridCol w="681127">
                  <a:extLst>
                    <a:ext uri="{9D8B030D-6E8A-4147-A177-3AD203B41FA5}">
                      <a16:colId xmlns:a16="http://schemas.microsoft.com/office/drawing/2014/main" val="4000377526"/>
                    </a:ext>
                  </a:extLst>
                </a:gridCol>
                <a:gridCol w="7853272">
                  <a:extLst>
                    <a:ext uri="{9D8B030D-6E8A-4147-A177-3AD203B41FA5}">
                      <a16:colId xmlns:a16="http://schemas.microsoft.com/office/drawing/2014/main" val="4176161948"/>
                    </a:ext>
                  </a:extLst>
                </a:gridCol>
              </a:tblGrid>
              <a:tr h="685800">
                <a:tc gridSpan="2">
                  <a:txBody>
                    <a:bodyPr/>
                    <a:lstStyle/>
                    <a:p>
                      <a:pPr marL="0" marR="0">
                        <a:lnSpc>
                          <a:spcPct val="115000"/>
                        </a:lnSpc>
                        <a:spcBef>
                          <a:spcPts val="0"/>
                        </a:spcBef>
                        <a:spcAft>
                          <a:spcPts val="0"/>
                        </a:spcAft>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Section 1. Rental Assistance </a:t>
                      </a:r>
                      <a:r>
                        <a:rPr lang="en-US" sz="20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 Need </a:t>
                      </a:r>
                      <a:r>
                        <a:rPr lang="en-US"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Percent of Total Value: 30%)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D6E3BC"/>
                    </a:solidFill>
                  </a:tcPr>
                </a:tc>
                <a:tc hMerge="1">
                  <a:txBody>
                    <a:bodyPr/>
                    <a:lstStyle/>
                    <a:p>
                      <a:endParaRPr lang="en-US"/>
                    </a:p>
                  </a:txBody>
                  <a:tcPr/>
                </a:tc>
                <a:extLst>
                  <a:ext uri="{0D108BD9-81ED-4DB2-BD59-A6C34878D82A}">
                    <a16:rowId xmlns:a16="http://schemas.microsoft.com/office/drawing/2014/main" val="2616668918"/>
                  </a:ext>
                </a:extLst>
              </a:tr>
              <a:tr h="643002">
                <a:tc>
                  <a:txBody>
                    <a:bodyPr/>
                    <a:lstStyle/>
                    <a:p>
                      <a:pPr marL="0" marR="0" algn="just">
                        <a:lnSpc>
                          <a:spcPct val="115000"/>
                        </a:lnSpc>
                        <a:spcBef>
                          <a:spcPts val="600"/>
                        </a:spcBef>
                        <a:spcAft>
                          <a:spcPts val="600"/>
                        </a:spcAft>
                      </a:pPr>
                      <a:r>
                        <a:rPr lang="en-US" sz="2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1.1</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gn="just">
                        <a:lnSpc>
                          <a:spcPct val="115000"/>
                        </a:lnSpc>
                        <a:spcBef>
                          <a:spcPts val="400"/>
                        </a:spcBef>
                        <a:spcAft>
                          <a:spcPts val="400"/>
                        </a:spcAft>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Describe the community(</a:t>
                      </a:r>
                      <a:r>
                        <a:rPr lang="en-US" sz="2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ies</a:t>
                      </a: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need to be addressed by the Rental Assistance Program.</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102881035"/>
                  </a:ext>
                </a:extLst>
              </a:tr>
              <a:tr h="2562449">
                <a:tc>
                  <a:txBody>
                    <a:bodyPr/>
                    <a:lstStyle/>
                    <a:p>
                      <a:pPr marL="0" marR="0" algn="just">
                        <a:lnSpc>
                          <a:spcPct val="115000"/>
                        </a:lnSpc>
                        <a:spcBef>
                          <a:spcPts val="600"/>
                        </a:spcBef>
                        <a:spcAft>
                          <a:spcPts val="600"/>
                        </a:spcAft>
                      </a:pPr>
                      <a:r>
                        <a:rPr lang="en-US" sz="2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gn="just">
                        <a:lnSpc>
                          <a:spcPct val="115000"/>
                        </a:lnSpc>
                        <a:spcBef>
                          <a:spcPts val="400"/>
                        </a:spcBef>
                        <a:spcAft>
                          <a:spcPts val="400"/>
                        </a:spcAft>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Describe the target population to be served by the Rental Assistance Program, including:</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400"/>
                        </a:spcBef>
                        <a:spcAft>
                          <a:spcPts val="400"/>
                        </a:spcAft>
                        <a:buFont typeface="Symbol" panose="05050102010706020507" pitchFamily="18" charset="2"/>
                        <a:buChar char=""/>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Relationship of the identified target population to the purpose of the Rental Assistance Program.</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400"/>
                        </a:spcBef>
                        <a:spcAft>
                          <a:spcPts val="400"/>
                        </a:spcAft>
                        <a:buFont typeface="Symbol" panose="05050102010706020507" pitchFamily="18" charset="2"/>
                        <a:buChar char=""/>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Needs of identified target population.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400"/>
                        </a:spcBef>
                        <a:spcAft>
                          <a:spcPts val="400"/>
                        </a:spcAft>
                        <a:buFont typeface="Symbol" panose="05050102010706020507" pitchFamily="18" charset="2"/>
                        <a:buChar char=""/>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extent to which the project will address people who are homeless or at risk of being homeless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2111901439"/>
                  </a:ext>
                </a:extLst>
              </a:tr>
              <a:tr h="627688">
                <a:tc>
                  <a:txBody>
                    <a:bodyPr/>
                    <a:lstStyle/>
                    <a:p>
                      <a:pPr marL="0" marR="0" algn="just">
                        <a:lnSpc>
                          <a:spcPct val="115000"/>
                        </a:lnSpc>
                        <a:spcBef>
                          <a:spcPts val="600"/>
                        </a:spcBef>
                        <a:spcAft>
                          <a:spcPts val="600"/>
                        </a:spcAft>
                      </a:pPr>
                      <a:r>
                        <a:rPr lang="en-US" sz="2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gn="just">
                        <a:lnSpc>
                          <a:spcPct val="115000"/>
                        </a:lnSpc>
                        <a:spcBef>
                          <a:spcPts val="400"/>
                        </a:spcBef>
                        <a:spcAft>
                          <a:spcPts val="400"/>
                        </a:spcAft>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Identify service gaps that contribute to the need for the Rental Assistance Program.</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1538008683"/>
                  </a:ext>
                </a:extLst>
              </a:tr>
              <a:tr h="867662">
                <a:tc>
                  <a:txBody>
                    <a:bodyPr/>
                    <a:lstStyle/>
                    <a:p>
                      <a:pPr marL="0" marR="0" algn="just">
                        <a:lnSpc>
                          <a:spcPct val="115000"/>
                        </a:lnSpc>
                        <a:spcBef>
                          <a:spcPts val="600"/>
                        </a:spcBef>
                        <a:spcAft>
                          <a:spcPts val="600"/>
                        </a:spcAft>
                      </a:pPr>
                      <a:r>
                        <a:rPr lang="en-US" sz="2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1.4</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gn="just">
                        <a:lnSpc>
                          <a:spcPct val="115000"/>
                        </a:lnSpc>
                        <a:spcBef>
                          <a:spcPts val="400"/>
                        </a:spcBef>
                        <a:spcAft>
                          <a:spcPts val="400"/>
                        </a:spcAft>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Identify relevant key local qualitative and/or quantitative data in support of the need.</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2047705203"/>
                  </a:ext>
                </a:extLst>
              </a:tr>
            </a:tbl>
          </a:graphicData>
        </a:graphic>
      </p:graphicFrame>
    </p:spTree>
    <p:extLst>
      <p:ext uri="{BB962C8B-B14F-4D97-AF65-F5344CB8AC3E}">
        <p14:creationId xmlns:p14="http://schemas.microsoft.com/office/powerpoint/2010/main" val="102078435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14400"/>
            <a:ext cx="8458200" cy="5568462"/>
          </a:xfrm>
        </p:spPr>
        <p:txBody>
          <a:bodyPr/>
          <a:lstStyle/>
          <a:p>
            <a:pPr marL="0" indent="0" algn="ctr">
              <a:buNone/>
            </a:pPr>
            <a:r>
              <a:rPr lang="en-US" sz="1600" dirty="0"/>
              <a:t>t</a:t>
            </a:r>
            <a:endParaRPr lang="en-US" sz="1800" dirty="0">
              <a:solidFill>
                <a:srgbClr val="1E3C78"/>
              </a:solidFill>
            </a:endParaRPr>
          </a:p>
          <a:p>
            <a:pPr marL="0" indent="0">
              <a:buNone/>
            </a:pPr>
            <a:endParaRPr lang="en-US" sz="1800" dirty="0">
              <a:solidFill>
                <a:srgbClr val="1E3C78"/>
              </a:solidFill>
            </a:endParaRPr>
          </a:p>
          <a:p>
            <a:pPr marL="0" indent="0">
              <a:buNone/>
            </a:pPr>
            <a:br>
              <a:rPr lang="en-US" dirty="0">
                <a:solidFill>
                  <a:srgbClr val="1E3C78"/>
                </a:solidFill>
                <a:latin typeface="Arial" panose="020B0604020202020204" pitchFamily="34" charset="0"/>
              </a:rPr>
            </a:br>
            <a:br>
              <a:rPr lang="en-US" dirty="0">
                <a:solidFill>
                  <a:srgbClr val="1E3C78"/>
                </a:solidFill>
                <a:latin typeface="Arial" panose="020B0604020202020204" pitchFamily="34" charset="0"/>
              </a:rPr>
            </a:br>
            <a:endParaRPr lang="en-US" dirty="0">
              <a:solidFill>
                <a:srgbClr val="1E3C78"/>
              </a:solidFill>
            </a:endParaRPr>
          </a:p>
          <a:p>
            <a:pPr marL="0" indent="0" algn="ctr">
              <a:buNone/>
            </a:pPr>
            <a:r>
              <a:rPr lang="en-US" dirty="0">
                <a:solidFill>
                  <a:srgbClr val="1E3C78"/>
                </a:solidFill>
              </a:rPr>
              <a:t> Sub Factors 2.1- 2.7</a:t>
            </a: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a:p>
            <a:r>
              <a:rPr lang="en-US" sz="1800" kern="0" dirty="0">
                <a:latin typeface="Arial" pitchFamily="34" charset="0"/>
                <a:cs typeface="Arial" pitchFamily="34" charset="0"/>
              </a:rPr>
              <a:t>ARG PROGRAM                         </a:t>
            </a:r>
          </a:p>
          <a:p>
            <a:pPr algn="ctr"/>
            <a:r>
              <a:rPr lang="en-US" sz="2400" kern="0" dirty="0">
                <a:solidFill>
                  <a:schemeClr val="bg1"/>
                </a:solidFill>
                <a:latin typeface="Arial" pitchFamily="34" charset="0"/>
                <a:cs typeface="Arial" pitchFamily="34" charset="0"/>
              </a:rPr>
              <a:t>Rating Factors Pg. 23 and 24                      </a:t>
            </a:r>
          </a:p>
        </p:txBody>
      </p:sp>
      <p:graphicFrame>
        <p:nvGraphicFramePr>
          <p:cNvPr id="6" name="Table 5">
            <a:extLst>
              <a:ext uri="{FF2B5EF4-FFF2-40B4-BE49-F238E27FC236}">
                <a16:creationId xmlns:a16="http://schemas.microsoft.com/office/drawing/2014/main" id="{23740DBD-9FD7-4986-9562-DD9209405110}"/>
              </a:ext>
            </a:extLst>
          </p:cNvPr>
          <p:cNvGraphicFramePr>
            <a:graphicFrameLocks noGrp="1"/>
          </p:cNvGraphicFramePr>
          <p:nvPr>
            <p:extLst>
              <p:ext uri="{D42A27DB-BD31-4B8C-83A1-F6EECF244321}">
                <p14:modId xmlns:p14="http://schemas.microsoft.com/office/powerpoint/2010/main" val="355831720"/>
              </p:ext>
            </p:extLst>
          </p:nvPr>
        </p:nvGraphicFramePr>
        <p:xfrm>
          <a:off x="457200" y="1600200"/>
          <a:ext cx="8077200" cy="1143000"/>
        </p:xfrm>
        <a:graphic>
          <a:graphicData uri="http://schemas.openxmlformats.org/drawingml/2006/table">
            <a:tbl>
              <a:tblPr firstRow="1" firstCol="1" bandRow="1"/>
              <a:tblGrid>
                <a:gridCol w="8077200">
                  <a:extLst>
                    <a:ext uri="{9D8B030D-6E8A-4147-A177-3AD203B41FA5}">
                      <a16:colId xmlns:a16="http://schemas.microsoft.com/office/drawing/2014/main" val="2792950389"/>
                    </a:ext>
                  </a:extLst>
                </a:gridCol>
              </a:tblGrid>
              <a:tr h="1143000">
                <a:tc>
                  <a:txBody>
                    <a:bodyPr/>
                    <a:lstStyle/>
                    <a:p>
                      <a:pPr marL="0" marR="0">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Section 2: Rental Assistance </a:t>
                      </a:r>
                      <a:r>
                        <a:rPr lang="en-US"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 Description </a:t>
                      </a:r>
                    </a:p>
                    <a:p>
                      <a:pPr marL="0" marR="0">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(Percent of Total Value:  60%)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D6E3BC"/>
                    </a:solidFill>
                  </a:tcPr>
                </a:tc>
                <a:extLst>
                  <a:ext uri="{0D108BD9-81ED-4DB2-BD59-A6C34878D82A}">
                    <a16:rowId xmlns:a16="http://schemas.microsoft.com/office/drawing/2014/main" val="987252064"/>
                  </a:ext>
                </a:extLst>
              </a:tr>
            </a:tbl>
          </a:graphicData>
        </a:graphic>
      </p:graphicFrame>
    </p:spTree>
    <p:extLst>
      <p:ext uri="{BB962C8B-B14F-4D97-AF65-F5344CB8AC3E}">
        <p14:creationId xmlns:p14="http://schemas.microsoft.com/office/powerpoint/2010/main" val="49043091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7772400" cy="5755177"/>
          </a:xfrm>
        </p:spPr>
        <p:txBody>
          <a:bodyPr/>
          <a:lstStyle/>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                     </a:t>
            </a:r>
            <a:r>
              <a:rPr lang="en-US" sz="2400" kern="0" dirty="0">
                <a:solidFill>
                  <a:schemeClr val="bg1"/>
                </a:solidFill>
                <a:latin typeface="Arial" pitchFamily="34" charset="0"/>
                <a:cs typeface="Arial" pitchFamily="34" charset="0"/>
              </a:rPr>
              <a:t>Pg. 24</a:t>
            </a:r>
          </a:p>
        </p:txBody>
      </p:sp>
      <p:graphicFrame>
        <p:nvGraphicFramePr>
          <p:cNvPr id="2" name="Table 1">
            <a:extLst>
              <a:ext uri="{FF2B5EF4-FFF2-40B4-BE49-F238E27FC236}">
                <a16:creationId xmlns:a16="http://schemas.microsoft.com/office/drawing/2014/main" id="{68B926D6-7BCA-4D25-9B97-961A5407A72B}"/>
              </a:ext>
            </a:extLst>
          </p:cNvPr>
          <p:cNvGraphicFramePr>
            <a:graphicFrameLocks noGrp="1"/>
          </p:cNvGraphicFramePr>
          <p:nvPr>
            <p:extLst>
              <p:ext uri="{D42A27DB-BD31-4B8C-83A1-F6EECF244321}">
                <p14:modId xmlns:p14="http://schemas.microsoft.com/office/powerpoint/2010/main" val="3446928893"/>
              </p:ext>
            </p:extLst>
          </p:nvPr>
        </p:nvGraphicFramePr>
        <p:xfrm>
          <a:off x="381000" y="838201"/>
          <a:ext cx="8534400" cy="5719436"/>
        </p:xfrm>
        <a:graphic>
          <a:graphicData uri="http://schemas.openxmlformats.org/drawingml/2006/table">
            <a:tbl>
              <a:tblPr firstRow="1" firstCol="1" bandRow="1"/>
              <a:tblGrid>
                <a:gridCol w="629748">
                  <a:extLst>
                    <a:ext uri="{9D8B030D-6E8A-4147-A177-3AD203B41FA5}">
                      <a16:colId xmlns:a16="http://schemas.microsoft.com/office/drawing/2014/main" val="767265082"/>
                    </a:ext>
                  </a:extLst>
                </a:gridCol>
                <a:gridCol w="7904652">
                  <a:extLst>
                    <a:ext uri="{9D8B030D-6E8A-4147-A177-3AD203B41FA5}">
                      <a16:colId xmlns:a16="http://schemas.microsoft.com/office/drawing/2014/main" val="3054495158"/>
                    </a:ext>
                  </a:extLst>
                </a:gridCol>
              </a:tblGrid>
              <a:tr h="772739">
                <a:tc gridSpan="2">
                  <a:txBody>
                    <a:bodyPr/>
                    <a:lstStyle/>
                    <a:p>
                      <a:pPr marL="0" marR="0">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Section 3: Rental Assistance </a:t>
                      </a:r>
                      <a:r>
                        <a:rPr lang="en-US"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Project Budget</a:t>
                      </a:r>
                      <a:r>
                        <a:rPr lang="en-US" sz="24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(Percent of Total Value: 10%)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D6E3BC"/>
                    </a:solidFill>
                  </a:tcPr>
                </a:tc>
                <a:tc hMerge="1">
                  <a:txBody>
                    <a:bodyPr/>
                    <a:lstStyle/>
                    <a:p>
                      <a:endParaRPr lang="en-US"/>
                    </a:p>
                  </a:txBody>
                  <a:tcPr/>
                </a:tc>
                <a:extLst>
                  <a:ext uri="{0D108BD9-81ED-4DB2-BD59-A6C34878D82A}">
                    <a16:rowId xmlns:a16="http://schemas.microsoft.com/office/drawing/2014/main" val="2461601833"/>
                  </a:ext>
                </a:extLst>
              </a:tr>
              <a:tr h="2562417">
                <a:tc>
                  <a:txBody>
                    <a:bodyPr/>
                    <a:lstStyle/>
                    <a:p>
                      <a:pPr marL="457200" marR="0" lvl="1" indent="0">
                        <a:lnSpc>
                          <a:spcPct val="115000"/>
                        </a:lnSpc>
                        <a:spcBef>
                          <a:spcPts val="400"/>
                        </a:spcBef>
                        <a:spcAft>
                          <a:spcPts val="400"/>
                        </a:spcAft>
                        <a:buFontTx/>
                        <a:buNone/>
                      </a:pPr>
                      <a:endPar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gn="l">
                        <a:lnSpc>
                          <a:spcPct val="115000"/>
                        </a:lnSpc>
                        <a:spcBef>
                          <a:spcPts val="400"/>
                        </a:spcBef>
                        <a:spcAft>
                          <a:spcPts val="400"/>
                        </a:spcAft>
                        <a:buFontTx/>
                        <a:buNone/>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Provide complete and detailed budget information in each section of the Rental Assistance Budget Attachment (link below) that includes: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400"/>
                        </a:spcBef>
                        <a:spcAft>
                          <a:spcPts val="400"/>
                        </a:spcAft>
                        <a:buFont typeface="Symbol" panose="05050102010706020507" pitchFamily="18" charset="2"/>
                        <a:buChar char=""/>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Language supporting each expense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400"/>
                        </a:spcBef>
                        <a:spcAft>
                          <a:spcPts val="400"/>
                        </a:spcAft>
                        <a:buFont typeface="Symbol" panose="05050102010706020507" pitchFamily="18" charset="2"/>
                        <a:buChar char=""/>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Expenses that are tied to program goals and planned activities.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1124237824"/>
                  </a:ext>
                </a:extLst>
              </a:tr>
              <a:tr h="2151244">
                <a:tc>
                  <a:txBody>
                    <a:bodyPr/>
                    <a:lstStyle/>
                    <a:p>
                      <a:pPr marL="0" marR="0">
                        <a:lnSpc>
                          <a:spcPct val="115000"/>
                        </a:lnSpc>
                        <a:spcBef>
                          <a:spcPts val="400"/>
                        </a:spcBef>
                        <a:spcAft>
                          <a:spcPts val="40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3.2</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implementation timeline, contained within the Work Plan document (Attachment A of the Rental Assistance sub- proposal), describes how contracts and services will be in place to support completion of the Rental Assistance Program project by the end of the grant cycle.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210905529"/>
                  </a:ext>
                </a:extLst>
              </a:tr>
            </a:tbl>
          </a:graphicData>
        </a:graphic>
      </p:graphicFrame>
    </p:spTree>
    <p:extLst>
      <p:ext uri="{BB962C8B-B14F-4D97-AF65-F5344CB8AC3E}">
        <p14:creationId xmlns:p14="http://schemas.microsoft.com/office/powerpoint/2010/main" val="36807799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7772400" cy="5755177"/>
          </a:xfrm>
        </p:spPr>
        <p:txBody>
          <a:bodyPr/>
          <a:lstStyle/>
          <a:p>
            <a:pPr marL="0" marR="0" indent="0">
              <a:lnSpc>
                <a:spcPct val="115000"/>
              </a:lnSpc>
              <a:spcBef>
                <a:spcPts val="0"/>
              </a:spcBef>
              <a:spcAft>
                <a:spcPts val="0"/>
              </a:spcAft>
              <a:buNone/>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indent="0" algn="ctr">
              <a:buNone/>
            </a:pPr>
            <a:r>
              <a:rPr lang="en-US" b="1" dirty="0">
                <a:solidFill>
                  <a:srgbClr val="1E3C78"/>
                </a:solidFill>
                <a:cs typeface="Arial" panose="020B0604020202020204" pitchFamily="34" charset="0"/>
              </a:rPr>
              <a:t>Budget Attachment</a:t>
            </a:r>
          </a:p>
          <a:p>
            <a:pPr marL="0" indent="0" algn="ctr">
              <a:buNone/>
            </a:pPr>
            <a:r>
              <a:rPr lang="en-US" b="1" dirty="0">
                <a:solidFill>
                  <a:srgbClr val="1E3C78"/>
                </a:solidFill>
                <a:cs typeface="Arial" panose="020B0604020202020204" pitchFamily="34" charset="0"/>
              </a:rPr>
              <a:t>Pg. 25</a:t>
            </a:r>
          </a:p>
          <a:p>
            <a:pPr marL="0" indent="0" algn="ctr">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graphicFrame>
        <p:nvGraphicFramePr>
          <p:cNvPr id="6" name="Table 5">
            <a:extLst>
              <a:ext uri="{FF2B5EF4-FFF2-40B4-BE49-F238E27FC236}">
                <a16:creationId xmlns:a16="http://schemas.microsoft.com/office/drawing/2014/main" id="{ADF9D4DD-9AA3-48E5-A0AA-A4B2337AD481}"/>
              </a:ext>
            </a:extLst>
          </p:cNvPr>
          <p:cNvGraphicFramePr>
            <a:graphicFrameLocks noGrp="1"/>
          </p:cNvGraphicFramePr>
          <p:nvPr>
            <p:extLst>
              <p:ext uri="{D42A27DB-BD31-4B8C-83A1-F6EECF244321}">
                <p14:modId xmlns:p14="http://schemas.microsoft.com/office/powerpoint/2010/main" val="260497573"/>
              </p:ext>
            </p:extLst>
          </p:nvPr>
        </p:nvGraphicFramePr>
        <p:xfrm>
          <a:off x="685800" y="2895600"/>
          <a:ext cx="7696200" cy="990600"/>
        </p:xfrm>
        <a:graphic>
          <a:graphicData uri="http://schemas.openxmlformats.org/drawingml/2006/table">
            <a:tbl>
              <a:tblPr firstRow="1" firstCol="1" bandRow="1"/>
              <a:tblGrid>
                <a:gridCol w="7696200">
                  <a:extLst>
                    <a:ext uri="{9D8B030D-6E8A-4147-A177-3AD203B41FA5}">
                      <a16:colId xmlns:a16="http://schemas.microsoft.com/office/drawing/2014/main" val="2491861540"/>
                    </a:ext>
                  </a:extLst>
                </a:gridCol>
              </a:tblGrid>
              <a:tr h="990600">
                <a:tc>
                  <a:txBody>
                    <a:bodyPr/>
                    <a:lstStyle/>
                    <a:p>
                      <a:pPr marL="0" marR="0" algn="ctr">
                        <a:lnSpc>
                          <a:spcPct val="115000"/>
                        </a:lnSpc>
                        <a:spcBef>
                          <a:spcPts val="0"/>
                        </a:spcBef>
                        <a:spcAft>
                          <a:spcPts val="0"/>
                        </a:spcAft>
                      </a:pPr>
                      <a:r>
                        <a:rPr lang="en-US" sz="2400" b="1" u="sng" dirty="0">
                          <a:solidFill>
                            <a:srgbClr val="1E3C78"/>
                          </a:solidFill>
                          <a:effectLst/>
                          <a:latin typeface="Arial" panose="020B0604020202020204" pitchFamily="34" charset="0"/>
                          <a:ea typeface="Calibri" panose="020F0502020204030204" pitchFamily="34" charset="0"/>
                          <a:cs typeface="Times New Roman" panose="02020603050405020304" pitchFamily="18" charset="0"/>
                        </a:rPr>
                        <a:t>Rental</a:t>
                      </a:r>
                      <a:r>
                        <a:rPr lang="en-US" sz="2400" b="1" u="sng" dirty="0">
                          <a:solidFill>
                            <a:srgbClr val="1E3C78"/>
                          </a:solidFill>
                          <a:effectLst/>
                          <a:latin typeface="Arial" panose="020B0604020202020204" pitchFamily="34" charset="0"/>
                          <a:ea typeface="Calibri" panose="020F0502020204030204" pitchFamily="34" charset="0"/>
                          <a:cs typeface="Arial" panose="020B0604020202020204" pitchFamily="34" charset="0"/>
                        </a:rPr>
                        <a:t> Assistance Budget Attachment</a:t>
                      </a:r>
                      <a:r>
                        <a:rPr lang="en-US" sz="2400" b="1" dirty="0">
                          <a:solidFill>
                            <a:srgbClr val="4F6228"/>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LINK</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D6E3BC"/>
                    </a:solidFill>
                  </a:tcPr>
                </a:tc>
                <a:extLst>
                  <a:ext uri="{0D108BD9-81ED-4DB2-BD59-A6C34878D82A}">
                    <a16:rowId xmlns:a16="http://schemas.microsoft.com/office/drawing/2014/main" val="685041370"/>
                  </a:ext>
                </a:extLst>
              </a:tr>
            </a:tbl>
          </a:graphicData>
        </a:graphic>
      </p:graphicFrame>
    </p:spTree>
    <p:extLst>
      <p:ext uri="{BB962C8B-B14F-4D97-AF65-F5344CB8AC3E}">
        <p14:creationId xmlns:p14="http://schemas.microsoft.com/office/powerpoint/2010/main" val="182631948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1D35F6-2C74-41AA-828C-1D401E1167EE}"/>
              </a:ext>
            </a:extLst>
          </p:cNvPr>
          <p:cNvSpPr txBox="1"/>
          <p:nvPr/>
        </p:nvSpPr>
        <p:spPr>
          <a:xfrm>
            <a:off x="0" y="1371600"/>
            <a:ext cx="9144000" cy="230832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1E3C78"/>
                </a:solidFill>
                <a:effectLst/>
                <a:uLnTx/>
                <a:uFillTx/>
                <a:latin typeface="Arial"/>
                <a:ea typeface="+mn-ea"/>
                <a:cs typeface="+mn-cs"/>
              </a:rPr>
              <a:t>ARG Applicants: </a:t>
            </a:r>
            <a:br>
              <a:rPr kumimoji="0" lang="en-US" sz="4800" b="1" i="0" u="none" strike="noStrike" kern="1200" cap="none" spc="0" normalizeH="0" baseline="0" noProof="0" dirty="0">
                <a:ln>
                  <a:noFill/>
                </a:ln>
                <a:solidFill>
                  <a:srgbClr val="1E3C78"/>
                </a:solidFill>
                <a:effectLst/>
                <a:uLnTx/>
                <a:uFillTx/>
                <a:latin typeface="Arial"/>
                <a:ea typeface="+mn-ea"/>
                <a:cs typeface="+mn-cs"/>
              </a:rPr>
            </a:br>
            <a:r>
              <a:rPr kumimoji="0" lang="en-US" sz="4800" b="1" i="0" u="none" strike="noStrike" kern="1200" cap="none" spc="0" normalizeH="0" baseline="0" noProof="0" dirty="0">
                <a:ln>
                  <a:noFill/>
                </a:ln>
                <a:solidFill>
                  <a:srgbClr val="1E3C78"/>
                </a:solidFill>
                <a:effectLst/>
                <a:uLnTx/>
                <a:uFillTx/>
                <a:latin typeface="Arial"/>
                <a:ea typeface="+mn-ea"/>
                <a:cs typeface="+mn-cs"/>
              </a:rPr>
              <a:t>2019 ARG RFP Budget </a:t>
            </a:r>
            <a:br>
              <a:rPr kumimoji="0" lang="en-US" sz="4800" b="1" i="0" u="none" strike="noStrike" kern="1200" cap="none" spc="0" normalizeH="0" baseline="0" noProof="0" dirty="0">
                <a:ln>
                  <a:noFill/>
                </a:ln>
                <a:solidFill>
                  <a:srgbClr val="1E3C78"/>
                </a:solidFill>
                <a:effectLst/>
                <a:uLnTx/>
                <a:uFillTx/>
                <a:latin typeface="Arial"/>
                <a:ea typeface="+mn-ea"/>
                <a:cs typeface="+mn-cs"/>
              </a:rPr>
            </a:br>
            <a:r>
              <a:rPr kumimoji="0" lang="en-US" sz="4800" b="1" i="0" u="none" strike="noStrike" kern="1200" cap="none" spc="0" normalizeH="0" baseline="0" noProof="0" dirty="0">
                <a:ln>
                  <a:noFill/>
                </a:ln>
                <a:solidFill>
                  <a:srgbClr val="1E3C78"/>
                </a:solidFill>
                <a:effectLst/>
                <a:uLnTx/>
                <a:uFillTx/>
                <a:latin typeface="Arial"/>
                <a:ea typeface="+mn-ea"/>
                <a:cs typeface="+mn-cs"/>
              </a:rPr>
              <a:t>Attachment</a:t>
            </a:r>
            <a:endParaRPr kumimoji="0" lang="en-US" sz="4800" b="0" i="0" u="none" strike="noStrike" kern="1200" cap="none" spc="0" normalizeH="0" baseline="0" noProof="0" dirty="0">
              <a:ln>
                <a:noFill/>
              </a:ln>
              <a:solidFill>
                <a:srgbClr val="A0937C"/>
              </a:solidFill>
              <a:effectLst/>
              <a:uLnTx/>
              <a:uFillTx/>
              <a:latin typeface="Arial"/>
              <a:ea typeface="+mn-ea"/>
              <a:cs typeface="+mn-cs"/>
            </a:endParaRPr>
          </a:p>
        </p:txBody>
      </p:sp>
    </p:spTree>
    <p:extLst>
      <p:ext uri="{BB962C8B-B14F-4D97-AF65-F5344CB8AC3E}">
        <p14:creationId xmlns:p14="http://schemas.microsoft.com/office/powerpoint/2010/main" val="153945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6254" y="882162"/>
            <a:ext cx="8811491" cy="5943600"/>
          </a:xfrm>
        </p:spPr>
        <p:txBody>
          <a:bodyPr/>
          <a:lstStyle/>
          <a:p>
            <a:pPr marL="0" lvl="0" indent="0" algn="ctr" eaLnBrk="0" hangingPunct="0">
              <a:buClr>
                <a:srgbClr val="B4975A"/>
              </a:buClr>
              <a:buSzPct val="110000"/>
              <a:buNone/>
            </a:pPr>
            <a:r>
              <a:rPr lang="en-US" dirty="0">
                <a:solidFill>
                  <a:srgbClr val="1E3C78"/>
                </a:solidFill>
                <a:latin typeface="Arial" panose="020B0604020202020204" pitchFamily="34" charset="0"/>
                <a:ea typeface="Calibri" panose="020F0502020204030204" pitchFamily="34" charset="0"/>
                <a:cs typeface="Times New Roman" panose="02020603050405020304" pitchFamily="18" charset="0"/>
              </a:rPr>
              <a:t>Project Update</a:t>
            </a:r>
          </a:p>
          <a:p>
            <a:pPr marL="0" lvl="0" indent="0" algn="ctr" eaLnBrk="0" hangingPunct="0">
              <a:buClr>
                <a:srgbClr val="B4975A"/>
              </a:buClr>
              <a:buSzPct val="110000"/>
              <a:buNone/>
            </a:pPr>
            <a:endParaRPr lang="en-US" sz="11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lvl="0" algn="just" eaLnBrk="0" hangingPunct="0">
              <a:buClr>
                <a:srgbClr val="B4975A"/>
              </a:buClr>
              <a:buSzPct val="110000"/>
              <a:buFont typeface="Arial" panose="020B0604020202020204" pitchFamily="34" charset="0"/>
              <a:buChar char="•"/>
            </a:pPr>
            <a:r>
              <a:rPr lang="en-US" sz="2400" dirty="0">
                <a:solidFill>
                  <a:srgbClr val="1E3C78"/>
                </a:solidFill>
                <a:latin typeface="Arial" panose="020B0604020202020204" pitchFamily="34" charset="0"/>
                <a:ea typeface="Calibri" panose="020F0502020204030204" pitchFamily="34" charset="0"/>
                <a:cs typeface="Times New Roman" panose="02020603050405020304" pitchFamily="18" charset="0"/>
              </a:rPr>
              <a:t>This project brings policy, legal, and programmatic requirements/responsibilities related to adherence to state housing laws and regulations that are new to the BSCC</a:t>
            </a:r>
          </a:p>
          <a:p>
            <a:pPr lvl="0" algn="just" eaLnBrk="0" hangingPunct="0">
              <a:buClr>
                <a:srgbClr val="B4975A"/>
              </a:buClr>
              <a:buSzPct val="110000"/>
              <a:buFont typeface="Arial" panose="020B0604020202020204" pitchFamily="34" charset="0"/>
              <a:buChar char="•"/>
            </a:pPr>
            <a:endParaRPr lang="en-US" sz="8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lvl="0" algn="just" eaLnBrk="0" hangingPunct="0">
              <a:buClr>
                <a:srgbClr val="B4975A"/>
              </a:buClr>
              <a:buSzPct val="110000"/>
              <a:buFont typeface="Arial" panose="020B0604020202020204" pitchFamily="34" charset="0"/>
              <a:buChar char="•"/>
            </a:pPr>
            <a:r>
              <a:rPr lang="en-US" sz="2400" dirty="0">
                <a:solidFill>
                  <a:srgbClr val="1E3C78"/>
                </a:solidFill>
                <a:latin typeface="Arial" panose="020B0604020202020204" pitchFamily="34" charset="0"/>
                <a:ea typeface="Calibri" panose="020F0502020204030204" pitchFamily="34" charset="0"/>
                <a:cs typeface="Times New Roman" panose="02020603050405020304" pitchFamily="18" charset="0"/>
              </a:rPr>
              <a:t>One RFP component, </a:t>
            </a:r>
            <a:r>
              <a:rPr lang="en-US" sz="2400" b="1" dirty="0">
                <a:solidFill>
                  <a:srgbClr val="1E3C78"/>
                </a:solidFill>
                <a:latin typeface="Arial" panose="020B0604020202020204" pitchFamily="34" charset="0"/>
                <a:ea typeface="Calibri" panose="020F0502020204030204" pitchFamily="34" charset="0"/>
                <a:cs typeface="Times New Roman" panose="02020603050405020304" pitchFamily="18" charset="0"/>
              </a:rPr>
              <a:t>rehabilitation of existing property/buildings,</a:t>
            </a:r>
            <a:r>
              <a:rPr lang="en-US" sz="2400" dirty="0">
                <a:solidFill>
                  <a:srgbClr val="1E3C78"/>
                </a:solidFill>
                <a:latin typeface="Arial" panose="020B0604020202020204" pitchFamily="34" charset="0"/>
                <a:ea typeface="Calibri" panose="020F0502020204030204" pitchFamily="34" charset="0"/>
                <a:cs typeface="Times New Roman" panose="02020603050405020304" pitchFamily="18" charset="0"/>
              </a:rPr>
              <a:t> needs further</a:t>
            </a:r>
            <a:r>
              <a:rPr lang="en-US" sz="2400" dirty="0">
                <a:solidFill>
                  <a:srgbClr val="1E3C78"/>
                </a:solidFill>
                <a:latin typeface="Arial Rounded MT Bold" pitchFamily="34" charset="0"/>
              </a:rPr>
              <a:t> </a:t>
            </a:r>
            <a:r>
              <a:rPr lang="en-US" sz="2400" dirty="0">
                <a:solidFill>
                  <a:srgbClr val="1E3C78"/>
                </a:solidFill>
                <a:latin typeface="Arial" panose="020B0604020202020204" pitchFamily="34" charset="0"/>
                <a:ea typeface="Calibri" panose="020F0502020204030204" pitchFamily="34" charset="0"/>
                <a:cs typeface="Times New Roman" panose="02020603050405020304" pitchFamily="18" charset="0"/>
              </a:rPr>
              <a:t>evaluation of these requirements to determine how best to respond to these potential responsibilities and compliance issues</a:t>
            </a:r>
          </a:p>
          <a:p>
            <a:pPr lvl="0" algn="just" eaLnBrk="0" hangingPunct="0">
              <a:buClr>
                <a:srgbClr val="B4975A"/>
              </a:buClr>
              <a:buSzPct val="110000"/>
              <a:buFont typeface="Arial" panose="020B0604020202020204" pitchFamily="34" charset="0"/>
              <a:buChar char="•"/>
            </a:pPr>
            <a:endParaRPr lang="en-US" sz="8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lvl="0" algn="just" eaLnBrk="0" hangingPunct="0">
              <a:spcBef>
                <a:spcPts val="0"/>
              </a:spcBef>
              <a:spcAft>
                <a:spcPts val="0"/>
              </a:spcAft>
              <a:buClr>
                <a:srgbClr val="B4975A"/>
              </a:buClr>
              <a:buSzPct val="110000"/>
              <a:buFont typeface="Arial" panose="020B0604020202020204" pitchFamily="34" charset="0"/>
              <a:buChar char="•"/>
            </a:pPr>
            <a:r>
              <a:rPr lang="en-US" sz="2400" dirty="0">
                <a:solidFill>
                  <a:srgbClr val="1E3C78"/>
                </a:solidFill>
                <a:latin typeface="Arial" panose="020B0604020202020204" pitchFamily="34" charset="0"/>
                <a:ea typeface="Times New Roman" panose="02020603050405020304" pitchFamily="18" charset="0"/>
              </a:rPr>
              <a:t>To keep the rest of the project moving forward, the ESC completed their work on the development of an RFP for the other </a:t>
            </a:r>
            <a:r>
              <a:rPr lang="en-US" sz="2400" b="1" dirty="0">
                <a:solidFill>
                  <a:srgbClr val="1E3C78"/>
                </a:solidFill>
                <a:latin typeface="Arial" panose="020B0604020202020204" pitchFamily="34" charset="0"/>
                <a:ea typeface="Times New Roman" panose="02020603050405020304" pitchFamily="18" charset="0"/>
              </a:rPr>
              <a:t>two components </a:t>
            </a:r>
            <a:r>
              <a:rPr lang="en-US" sz="2400" dirty="0">
                <a:solidFill>
                  <a:srgbClr val="1E3C78"/>
                </a:solidFill>
                <a:latin typeface="Arial" panose="020B0604020202020204" pitchFamily="34" charset="0"/>
                <a:ea typeface="Times New Roman" panose="02020603050405020304" pitchFamily="18" charset="0"/>
              </a:rPr>
              <a:t>of the program, which are contained in two sub-applications</a:t>
            </a:r>
            <a:endParaRPr lang="en-US" sz="11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5334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21722273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676400"/>
            <a:ext cx="6934200" cy="4343400"/>
          </a:xfrm>
        </p:spPr>
        <p:txBody>
          <a:bodyPr/>
          <a:lstStyle/>
          <a:p>
            <a:pPr marL="457200" indent="-457200">
              <a:buFont typeface="Wingdings" panose="05000000000000000000" pitchFamily="2" charset="2"/>
              <a:buChar char="v"/>
            </a:pPr>
            <a:r>
              <a:rPr lang="en-US" sz="2800" dirty="0">
                <a:solidFill>
                  <a:srgbClr val="1E3C78"/>
                </a:solidFill>
                <a:latin typeface="+mn-lt"/>
              </a:rPr>
              <a:t>Locating the Budget Attachment on BSCC Website</a:t>
            </a:r>
          </a:p>
          <a:p>
            <a:pPr marL="457200" indent="-457200">
              <a:buFont typeface="Wingdings" panose="05000000000000000000" pitchFamily="2" charset="2"/>
              <a:buChar char="v"/>
            </a:pPr>
            <a:r>
              <a:rPr lang="en-US" sz="2800" dirty="0">
                <a:solidFill>
                  <a:srgbClr val="1E3C78"/>
                </a:solidFill>
                <a:latin typeface="+mn-lt"/>
              </a:rPr>
              <a:t>Using the New Attachment</a:t>
            </a:r>
            <a:endParaRPr lang="en-US" sz="2600" dirty="0">
              <a:solidFill>
                <a:srgbClr val="BF962F"/>
              </a:solidFill>
              <a:latin typeface="+mn-lt"/>
            </a:endParaRPr>
          </a:p>
          <a:p>
            <a:pPr marL="914400" lvl="1" indent="-457200">
              <a:buFont typeface="Arial" panose="020B0604020202020204" pitchFamily="34" charset="0"/>
              <a:buChar char="•"/>
            </a:pPr>
            <a:r>
              <a:rPr lang="en-US" sz="2600" dirty="0">
                <a:solidFill>
                  <a:srgbClr val="BF962F"/>
                </a:solidFill>
                <a:latin typeface="+mn-lt"/>
              </a:rPr>
              <a:t>RFP Funding</a:t>
            </a:r>
          </a:p>
          <a:p>
            <a:pPr marL="914400" lvl="1" indent="-457200">
              <a:buFont typeface="Arial" panose="020B0604020202020204" pitchFamily="34" charset="0"/>
              <a:buChar char="•"/>
            </a:pPr>
            <a:r>
              <a:rPr lang="en-US" sz="2600" dirty="0">
                <a:solidFill>
                  <a:srgbClr val="BF962F"/>
                </a:solidFill>
                <a:latin typeface="+mn-lt"/>
              </a:rPr>
              <a:t>Requirements</a:t>
            </a:r>
          </a:p>
          <a:p>
            <a:pPr marL="914400" lvl="1" indent="-457200">
              <a:buFont typeface="Arial" panose="020B0604020202020204" pitchFamily="34" charset="0"/>
              <a:buChar char="•"/>
            </a:pPr>
            <a:r>
              <a:rPr lang="en-US" sz="2600" dirty="0">
                <a:solidFill>
                  <a:srgbClr val="BF962F"/>
                </a:solidFill>
                <a:latin typeface="+mn-lt"/>
              </a:rPr>
              <a:t>New Budget Tables/Narrative</a:t>
            </a:r>
            <a:endParaRPr lang="en-US" sz="2800" dirty="0">
              <a:solidFill>
                <a:srgbClr val="1E3C78"/>
              </a:solidFill>
              <a:latin typeface="+mn-lt"/>
            </a:endParaRPr>
          </a:p>
          <a:p>
            <a:endParaRPr lang="en-US" sz="2800" dirty="0">
              <a:solidFill>
                <a:srgbClr val="1E3C78"/>
              </a:solidFill>
            </a:endParaRPr>
          </a:p>
          <a:p>
            <a:pPr marL="457200" indent="-457200">
              <a:buFont typeface="Wingdings" panose="05000000000000000000" pitchFamily="2" charset="2"/>
              <a:buChar char="v"/>
            </a:pPr>
            <a:endParaRPr lang="en-US" sz="2800" dirty="0">
              <a:solidFill>
                <a:srgbClr val="1E3C78"/>
              </a:solidFill>
            </a:endParaRPr>
          </a:p>
          <a:p>
            <a:endParaRPr lang="en-US" sz="1200" dirty="0">
              <a:solidFill>
                <a:srgbClr val="1E3C78"/>
              </a:solidFill>
            </a:endParaRPr>
          </a:p>
          <a:p>
            <a:r>
              <a:rPr lang="en-US" sz="2400" dirty="0"/>
              <a:t>                         </a:t>
            </a:r>
          </a:p>
        </p:txBody>
      </p:sp>
      <p:sp>
        <p:nvSpPr>
          <p:cNvPr id="4" name="Title 3"/>
          <p:cNvSpPr>
            <a:spLocks noGrp="1"/>
          </p:cNvSpPr>
          <p:nvPr>
            <p:ph type="title"/>
          </p:nvPr>
        </p:nvSpPr>
        <p:spPr>
          <a:xfrm>
            <a:off x="647700" y="609600"/>
            <a:ext cx="8229600" cy="838200"/>
          </a:xfrm>
        </p:spPr>
        <p:txBody>
          <a:bodyPr/>
          <a:lstStyle/>
          <a:p>
            <a:r>
              <a:rPr lang="en-US" sz="4000" b="1" dirty="0">
                <a:latin typeface="+mj-lt"/>
              </a:rPr>
              <a:t>What we will Cover…</a:t>
            </a:r>
          </a:p>
        </p:txBody>
      </p:sp>
      <p:cxnSp>
        <p:nvCxnSpPr>
          <p:cNvPr id="3" name="Straight Connector 2"/>
          <p:cNvCxnSpPr/>
          <p:nvPr/>
        </p:nvCxnSpPr>
        <p:spPr bwMode="auto">
          <a:xfrm>
            <a:off x="3048000" y="144780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74077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38200"/>
          </a:xfrm>
        </p:spPr>
        <p:txBody>
          <a:bodyPr/>
          <a:lstStyle/>
          <a:p>
            <a:r>
              <a:rPr lang="en-US" sz="3200" b="1" cap="none" dirty="0">
                <a:latin typeface="+mj-lt"/>
              </a:rPr>
              <a:t>Where to Locate the New</a:t>
            </a:r>
            <a:br>
              <a:rPr lang="en-US" sz="3200" b="1" cap="none" dirty="0">
                <a:latin typeface="+mj-lt"/>
              </a:rPr>
            </a:br>
            <a:r>
              <a:rPr lang="en-US" sz="3200" b="1" cap="none" dirty="0">
                <a:latin typeface="+mj-lt"/>
              </a:rPr>
              <a:t>Budget Attachment</a:t>
            </a:r>
          </a:p>
        </p:txBody>
      </p:sp>
      <p:sp>
        <p:nvSpPr>
          <p:cNvPr id="7" name="TextBox 6">
            <a:extLst>
              <a:ext uri="{FF2B5EF4-FFF2-40B4-BE49-F238E27FC236}">
                <a16:creationId xmlns:a16="http://schemas.microsoft.com/office/drawing/2014/main" id="{92BEA6EF-442F-42C6-B8C1-F99B83C0D143}"/>
              </a:ext>
            </a:extLst>
          </p:cNvPr>
          <p:cNvSpPr txBox="1"/>
          <p:nvPr/>
        </p:nvSpPr>
        <p:spPr>
          <a:xfrm>
            <a:off x="838200" y="914400"/>
            <a:ext cx="7848600" cy="707886"/>
          </a:xfrm>
          <a:prstGeom prst="rect">
            <a:avLst/>
          </a:prstGeom>
          <a:noFill/>
        </p:spPr>
        <p:txBody>
          <a:bodyPr wrap="square" rtlCol="0">
            <a:spAutoFit/>
          </a:bodyPr>
          <a:lstStyle/>
          <a:p>
            <a:pPr marL="742950" marR="0" lvl="0" indent="-742950" algn="ctr" defTabSz="914400" rtl="0" eaLnBrk="0" fontAlgn="base" latinLnBrk="0" hangingPunct="0">
              <a:lnSpc>
                <a:spcPct val="100000"/>
              </a:lnSpc>
              <a:spcBef>
                <a:spcPct val="0"/>
              </a:spcBef>
              <a:spcAft>
                <a:spcPct val="0"/>
              </a:spcAft>
              <a:buClrTx/>
              <a:buSzTx/>
              <a:buFontTx/>
              <a:buAutoNum type="arabicPeriod"/>
              <a:tabLst/>
              <a:defRPr/>
            </a:pPr>
            <a:r>
              <a:rPr kumimoji="0" lang="en-US" sz="4000" b="1" i="0" u="none" strike="noStrike" kern="1200" cap="none" spc="0" normalizeH="0" baseline="0" noProof="0" dirty="0">
                <a:ln>
                  <a:noFill/>
                </a:ln>
                <a:solidFill>
                  <a:srgbClr val="A0937C"/>
                </a:solidFill>
                <a:effectLst/>
                <a:uLnTx/>
                <a:uFillTx/>
                <a:latin typeface="Arial" charset="0"/>
                <a:ea typeface="+mn-ea"/>
                <a:cs typeface="+mn-cs"/>
              </a:rPr>
              <a:t>Go to BSCC Homepage</a:t>
            </a:r>
          </a:p>
        </p:txBody>
      </p:sp>
      <p:sp>
        <p:nvSpPr>
          <p:cNvPr id="8" name="TextBox 7">
            <a:extLst>
              <a:ext uri="{FF2B5EF4-FFF2-40B4-BE49-F238E27FC236}">
                <a16:creationId xmlns:a16="http://schemas.microsoft.com/office/drawing/2014/main" id="{7BD2CE2B-9811-494C-BED3-DC80BE02E8C5}"/>
              </a:ext>
            </a:extLst>
          </p:cNvPr>
          <p:cNvSpPr txBox="1"/>
          <p:nvPr/>
        </p:nvSpPr>
        <p:spPr>
          <a:xfrm>
            <a:off x="898834" y="5791200"/>
            <a:ext cx="784860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0937C"/>
                </a:solidFill>
                <a:effectLst/>
                <a:uLnTx/>
                <a:uFillTx/>
                <a:latin typeface="Arial" charset="0"/>
                <a:ea typeface="+mn-ea"/>
                <a:cs typeface="+mn-cs"/>
              </a:rPr>
              <a:t>Click ‘ARG RFP and Grant Program Information’ </a:t>
            </a:r>
          </a:p>
        </p:txBody>
      </p:sp>
      <p:sp>
        <p:nvSpPr>
          <p:cNvPr id="3" name="Rectangle 2">
            <a:extLst>
              <a:ext uri="{FF2B5EF4-FFF2-40B4-BE49-F238E27FC236}">
                <a16:creationId xmlns:a16="http://schemas.microsoft.com/office/drawing/2014/main" id="{5E7362B4-9DC6-4C3E-B8C3-F0A4B3AD3502}"/>
              </a:ext>
            </a:extLst>
          </p:cNvPr>
          <p:cNvSpPr/>
          <p:nvPr/>
        </p:nvSpPr>
        <p:spPr>
          <a:xfrm>
            <a:off x="3461190" y="1442211"/>
            <a:ext cx="2723887"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476A">
                    <a:lumMod val="60000"/>
                    <a:lumOff val="40000"/>
                  </a:srgbClr>
                </a:solidFill>
                <a:effectLst/>
                <a:uLnTx/>
                <a:uFillTx/>
                <a:latin typeface="Arial" charset="0"/>
                <a:ea typeface="+mn-ea"/>
                <a:cs typeface="+mn-cs"/>
              </a:rPr>
              <a:t>http://www.bscc.ca.gov/  </a:t>
            </a:r>
          </a:p>
        </p:txBody>
      </p:sp>
      <p:pic>
        <p:nvPicPr>
          <p:cNvPr id="5" name="Picture 4">
            <a:extLst>
              <a:ext uri="{FF2B5EF4-FFF2-40B4-BE49-F238E27FC236}">
                <a16:creationId xmlns:a16="http://schemas.microsoft.com/office/drawing/2014/main" id="{70C787F0-CABA-4FC9-BF61-59C36D965D69}"/>
              </a:ext>
            </a:extLst>
          </p:cNvPr>
          <p:cNvPicPr>
            <a:picLocks noChangeAspect="1"/>
          </p:cNvPicPr>
          <p:nvPr/>
        </p:nvPicPr>
        <p:blipFill>
          <a:blip r:embed="rId3"/>
          <a:stretch>
            <a:fillRect/>
          </a:stretch>
        </p:blipFill>
        <p:spPr>
          <a:xfrm>
            <a:off x="1670358" y="1790700"/>
            <a:ext cx="6305550" cy="4000500"/>
          </a:xfrm>
          <a:prstGeom prst="rect">
            <a:avLst/>
          </a:prstGeom>
        </p:spPr>
      </p:pic>
    </p:spTree>
    <p:extLst>
      <p:ext uri="{BB962C8B-B14F-4D97-AF65-F5344CB8AC3E}">
        <p14:creationId xmlns:p14="http://schemas.microsoft.com/office/powerpoint/2010/main" val="2783120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A66CA-4F19-4A14-B7AD-288F5519169A}"/>
              </a:ext>
            </a:extLst>
          </p:cNvPr>
          <p:cNvSpPr txBox="1"/>
          <p:nvPr/>
        </p:nvSpPr>
        <p:spPr>
          <a:xfrm>
            <a:off x="990600" y="453479"/>
            <a:ext cx="78486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A0937C"/>
                </a:solidFill>
                <a:effectLst/>
                <a:uLnTx/>
                <a:uFillTx/>
                <a:latin typeface="Arial" charset="0"/>
                <a:ea typeface="+mn-ea"/>
                <a:cs typeface="+mn-cs"/>
              </a:rPr>
              <a:t>2. 2019 ARG Page  </a:t>
            </a:r>
          </a:p>
        </p:txBody>
      </p:sp>
      <p:sp>
        <p:nvSpPr>
          <p:cNvPr id="10" name="Rectangle 9">
            <a:extLst>
              <a:ext uri="{FF2B5EF4-FFF2-40B4-BE49-F238E27FC236}">
                <a16:creationId xmlns:a16="http://schemas.microsoft.com/office/drawing/2014/main" id="{850C2EE1-AD0B-4FB2-B896-5CE267908AFA}"/>
              </a:ext>
            </a:extLst>
          </p:cNvPr>
          <p:cNvSpPr/>
          <p:nvPr/>
        </p:nvSpPr>
        <p:spPr>
          <a:xfrm>
            <a:off x="990600" y="5486400"/>
            <a:ext cx="7848600"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0937C"/>
                </a:solidFill>
                <a:effectLst/>
                <a:uLnTx/>
                <a:uFillTx/>
                <a:latin typeface="Arial" charset="0"/>
                <a:ea typeface="+mn-ea"/>
                <a:cs typeface="+mn-cs"/>
              </a:rPr>
              <a:t>Click ‘2019 ARG Request for Proposals’ </a:t>
            </a:r>
          </a:p>
        </p:txBody>
      </p:sp>
      <p:pic>
        <p:nvPicPr>
          <p:cNvPr id="3" name="Picture 2">
            <a:extLst>
              <a:ext uri="{FF2B5EF4-FFF2-40B4-BE49-F238E27FC236}">
                <a16:creationId xmlns:a16="http://schemas.microsoft.com/office/drawing/2014/main" id="{C0EB074B-D363-4B96-A273-E5256391B8B5}"/>
              </a:ext>
            </a:extLst>
          </p:cNvPr>
          <p:cNvPicPr>
            <a:picLocks noChangeAspect="1"/>
          </p:cNvPicPr>
          <p:nvPr/>
        </p:nvPicPr>
        <p:blipFill>
          <a:blip r:embed="rId3"/>
          <a:stretch>
            <a:fillRect/>
          </a:stretch>
        </p:blipFill>
        <p:spPr>
          <a:xfrm>
            <a:off x="1685925" y="1285532"/>
            <a:ext cx="6457950" cy="4152900"/>
          </a:xfrm>
          <a:prstGeom prst="rect">
            <a:avLst/>
          </a:prstGeom>
        </p:spPr>
      </p:pic>
    </p:spTree>
    <p:extLst>
      <p:ext uri="{BB962C8B-B14F-4D97-AF65-F5344CB8AC3E}">
        <p14:creationId xmlns:p14="http://schemas.microsoft.com/office/powerpoint/2010/main" val="171444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A66CA-4F19-4A14-B7AD-288F5519169A}"/>
              </a:ext>
            </a:extLst>
          </p:cNvPr>
          <p:cNvSpPr txBox="1"/>
          <p:nvPr/>
        </p:nvSpPr>
        <p:spPr>
          <a:xfrm>
            <a:off x="990600" y="453479"/>
            <a:ext cx="78486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A0937C"/>
                </a:solidFill>
                <a:effectLst/>
                <a:uLnTx/>
                <a:uFillTx/>
                <a:latin typeface="Arial" charset="0"/>
                <a:ea typeface="+mn-ea"/>
                <a:cs typeface="+mn-cs"/>
              </a:rPr>
              <a:t>3. 2019 ARG RFP Page  </a:t>
            </a:r>
          </a:p>
        </p:txBody>
      </p:sp>
      <p:sp>
        <p:nvSpPr>
          <p:cNvPr id="10" name="Rectangle 9">
            <a:extLst>
              <a:ext uri="{FF2B5EF4-FFF2-40B4-BE49-F238E27FC236}">
                <a16:creationId xmlns:a16="http://schemas.microsoft.com/office/drawing/2014/main" id="{850C2EE1-AD0B-4FB2-B896-5CE267908AFA}"/>
              </a:ext>
            </a:extLst>
          </p:cNvPr>
          <p:cNvSpPr/>
          <p:nvPr/>
        </p:nvSpPr>
        <p:spPr>
          <a:xfrm>
            <a:off x="990600" y="5739149"/>
            <a:ext cx="7848600" cy="95410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0937C"/>
                </a:solidFill>
                <a:effectLst/>
                <a:uLnTx/>
                <a:uFillTx/>
                <a:latin typeface="Arial" charset="0"/>
                <a:ea typeface="+mn-ea"/>
                <a:cs typeface="+mn-cs"/>
              </a:rPr>
              <a:t>Click ‘Word Link Next to Adult Reentry Grant RFP’ </a:t>
            </a:r>
          </a:p>
        </p:txBody>
      </p:sp>
      <p:pic>
        <p:nvPicPr>
          <p:cNvPr id="3" name="Picture 2">
            <a:extLst>
              <a:ext uri="{FF2B5EF4-FFF2-40B4-BE49-F238E27FC236}">
                <a16:creationId xmlns:a16="http://schemas.microsoft.com/office/drawing/2014/main" id="{D51F51E9-F1BB-491D-BBC8-301C3B4481E6}"/>
              </a:ext>
            </a:extLst>
          </p:cNvPr>
          <p:cNvPicPr>
            <a:picLocks noChangeAspect="1"/>
          </p:cNvPicPr>
          <p:nvPr/>
        </p:nvPicPr>
        <p:blipFill>
          <a:blip r:embed="rId3"/>
          <a:stretch>
            <a:fillRect/>
          </a:stretch>
        </p:blipFill>
        <p:spPr>
          <a:xfrm>
            <a:off x="1524000" y="1211882"/>
            <a:ext cx="6781800" cy="4476750"/>
          </a:xfrm>
          <a:prstGeom prst="rect">
            <a:avLst/>
          </a:prstGeom>
        </p:spPr>
      </p:pic>
    </p:spTree>
    <p:extLst>
      <p:ext uri="{BB962C8B-B14F-4D97-AF65-F5344CB8AC3E}">
        <p14:creationId xmlns:p14="http://schemas.microsoft.com/office/powerpoint/2010/main" val="4167296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A66CA-4F19-4A14-B7AD-288F5519169A}"/>
              </a:ext>
            </a:extLst>
          </p:cNvPr>
          <p:cNvSpPr txBox="1"/>
          <p:nvPr/>
        </p:nvSpPr>
        <p:spPr>
          <a:xfrm>
            <a:off x="971550" y="472529"/>
            <a:ext cx="78486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A0937C"/>
                </a:solidFill>
                <a:effectLst/>
                <a:uLnTx/>
                <a:uFillTx/>
                <a:latin typeface="Arial" charset="0"/>
                <a:ea typeface="+mn-ea"/>
                <a:cs typeface="+mn-cs"/>
              </a:rPr>
              <a:t>4. 2019 ARG Grant RFP  </a:t>
            </a:r>
          </a:p>
        </p:txBody>
      </p:sp>
      <p:sp>
        <p:nvSpPr>
          <p:cNvPr id="10" name="Rectangle 9">
            <a:extLst>
              <a:ext uri="{FF2B5EF4-FFF2-40B4-BE49-F238E27FC236}">
                <a16:creationId xmlns:a16="http://schemas.microsoft.com/office/drawing/2014/main" id="{850C2EE1-AD0B-4FB2-B896-5CE267908AFA}"/>
              </a:ext>
            </a:extLst>
          </p:cNvPr>
          <p:cNvSpPr/>
          <p:nvPr/>
        </p:nvSpPr>
        <p:spPr>
          <a:xfrm>
            <a:off x="1066800" y="4506872"/>
            <a:ext cx="7848600" cy="95410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0937C"/>
                </a:solidFill>
                <a:effectLst/>
                <a:uLnTx/>
                <a:uFillTx/>
                <a:latin typeface="Arial" charset="0"/>
                <a:ea typeface="+mn-ea"/>
                <a:cs typeface="+mn-cs"/>
              </a:rPr>
              <a:t>Click ‘Word Link Next to Rental Assistance Budget Attachment’ </a:t>
            </a:r>
          </a:p>
        </p:txBody>
      </p:sp>
      <p:pic>
        <p:nvPicPr>
          <p:cNvPr id="4" name="Picture 3">
            <a:extLst>
              <a:ext uri="{FF2B5EF4-FFF2-40B4-BE49-F238E27FC236}">
                <a16:creationId xmlns:a16="http://schemas.microsoft.com/office/drawing/2014/main" id="{A1CF6169-A2AD-4E49-AD65-D0ADFECD284C}"/>
              </a:ext>
            </a:extLst>
          </p:cNvPr>
          <p:cNvPicPr>
            <a:picLocks noChangeAspect="1"/>
          </p:cNvPicPr>
          <p:nvPr/>
        </p:nvPicPr>
        <p:blipFill>
          <a:blip r:embed="rId3"/>
          <a:stretch>
            <a:fillRect/>
          </a:stretch>
        </p:blipFill>
        <p:spPr>
          <a:xfrm>
            <a:off x="1409700" y="1180415"/>
            <a:ext cx="6972300" cy="3095625"/>
          </a:xfrm>
          <a:prstGeom prst="rect">
            <a:avLst/>
          </a:prstGeom>
        </p:spPr>
      </p:pic>
    </p:spTree>
    <p:extLst>
      <p:ext uri="{BB962C8B-B14F-4D97-AF65-F5344CB8AC3E}">
        <p14:creationId xmlns:p14="http://schemas.microsoft.com/office/powerpoint/2010/main" val="2259012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3419475"/>
            <a:ext cx="6934200" cy="2590800"/>
          </a:xfrm>
        </p:spPr>
        <p:txBody>
          <a:bodyPr/>
          <a:lstStyle/>
          <a:p>
            <a:pPr marL="457200" indent="-457200">
              <a:buFont typeface="Wingdings" panose="05000000000000000000" pitchFamily="2" charset="2"/>
              <a:buChar char="v"/>
            </a:pPr>
            <a:r>
              <a:rPr lang="en-US" sz="2800" dirty="0">
                <a:solidFill>
                  <a:srgbClr val="1E3C78"/>
                </a:solidFill>
                <a:latin typeface="+mn-lt"/>
              </a:rPr>
              <a:t>Apply only for the amount of funds needed </a:t>
            </a:r>
          </a:p>
          <a:p>
            <a:pPr marL="457200" indent="-457200">
              <a:buFont typeface="Wingdings" panose="05000000000000000000" pitchFamily="2" charset="2"/>
              <a:buChar char="v"/>
            </a:pPr>
            <a:r>
              <a:rPr lang="en-US" sz="2800" dirty="0">
                <a:solidFill>
                  <a:srgbClr val="1E3C78"/>
                </a:solidFill>
                <a:latin typeface="+mn-lt"/>
              </a:rPr>
              <a:t>No match is required</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RFP Funding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F777AFF4-CB0D-4ECC-AC27-D8785C1C3992}"/>
              </a:ext>
            </a:extLst>
          </p:cNvPr>
          <p:cNvPicPr>
            <a:picLocks noChangeAspect="1"/>
          </p:cNvPicPr>
          <p:nvPr/>
        </p:nvPicPr>
        <p:blipFill>
          <a:blip r:embed="rId3"/>
          <a:stretch>
            <a:fillRect/>
          </a:stretch>
        </p:blipFill>
        <p:spPr>
          <a:xfrm>
            <a:off x="1952625" y="1314451"/>
            <a:ext cx="5924550" cy="1809750"/>
          </a:xfrm>
          <a:prstGeom prst="rect">
            <a:avLst/>
          </a:prstGeom>
        </p:spPr>
      </p:pic>
    </p:spTree>
    <p:extLst>
      <p:ext uri="{BB962C8B-B14F-4D97-AF65-F5344CB8AC3E}">
        <p14:creationId xmlns:p14="http://schemas.microsoft.com/office/powerpoint/2010/main" val="3745480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8762" y="1181101"/>
            <a:ext cx="6934200" cy="5067293"/>
          </a:xfrm>
        </p:spPr>
        <p:txBody>
          <a:bodyPr/>
          <a:lstStyle/>
          <a:p>
            <a:pPr marL="457200" indent="-457200">
              <a:buFont typeface="Wingdings" panose="05000000000000000000" pitchFamily="2" charset="2"/>
              <a:buChar char="v"/>
            </a:pPr>
            <a:endParaRPr lang="en-US" sz="2800" dirty="0">
              <a:solidFill>
                <a:srgbClr val="1E3C78"/>
              </a:solidFill>
              <a:latin typeface="+mn-lt"/>
            </a:endParaRPr>
          </a:p>
          <a:p>
            <a:pPr marL="457200" indent="-457200">
              <a:buFont typeface="Wingdings" panose="05000000000000000000" pitchFamily="2" charset="2"/>
              <a:buChar char="v"/>
            </a:pPr>
            <a:r>
              <a:rPr lang="en-US" sz="2800" dirty="0">
                <a:solidFill>
                  <a:srgbClr val="1E3C78"/>
                </a:solidFill>
                <a:latin typeface="+mn-lt"/>
              </a:rPr>
              <a:t>Funds must be requested in whole dollars only</a:t>
            </a:r>
          </a:p>
          <a:p>
            <a:pPr marL="457200" indent="-457200">
              <a:buFont typeface="Wingdings" panose="05000000000000000000" pitchFamily="2" charset="2"/>
              <a:buChar char="v"/>
            </a:pPr>
            <a:r>
              <a:rPr lang="en-US" sz="2800" dirty="0">
                <a:solidFill>
                  <a:srgbClr val="1E3C78"/>
                </a:solidFill>
                <a:latin typeface="+mn-lt"/>
              </a:rPr>
              <a:t>Budget line items are limited to those contained in the Budget Attachment</a:t>
            </a:r>
          </a:p>
          <a:p>
            <a:pPr marL="457200" indent="-457200">
              <a:buFont typeface="Wingdings" panose="05000000000000000000" pitchFamily="2" charset="2"/>
              <a:buChar char="v"/>
            </a:pPr>
            <a:r>
              <a:rPr lang="en-US" sz="2800" dirty="0">
                <a:solidFill>
                  <a:srgbClr val="1E3C78"/>
                </a:solidFill>
                <a:latin typeface="+mn-lt"/>
              </a:rPr>
              <a:t>If no money is requested for a particular line item, enter $0 in the budget table and “N/A” in the corresponding narrative</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Requirements</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604187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717" y="4908770"/>
            <a:ext cx="6934200" cy="1574360"/>
          </a:xfrm>
        </p:spPr>
        <p:txBody>
          <a:bodyPr/>
          <a:lstStyle/>
          <a:p>
            <a:pPr marL="457200" indent="-457200">
              <a:buFont typeface="Wingdings" panose="05000000000000000000" pitchFamily="2" charset="2"/>
              <a:buChar char="v"/>
            </a:pPr>
            <a:r>
              <a:rPr lang="en-US" sz="2400" dirty="0">
                <a:solidFill>
                  <a:srgbClr val="1E3C78"/>
                </a:solidFill>
                <a:latin typeface="+mn-lt"/>
              </a:rPr>
              <a:t>Applicants must enter their CBO name</a:t>
            </a:r>
          </a:p>
          <a:p>
            <a:pPr marL="457200" indent="-457200">
              <a:buFont typeface="Wingdings" panose="05000000000000000000" pitchFamily="2" charset="2"/>
              <a:buChar char="v"/>
            </a:pPr>
            <a:r>
              <a:rPr lang="en-US" sz="2400" dirty="0">
                <a:solidFill>
                  <a:srgbClr val="1E3C78"/>
                </a:solidFill>
                <a:latin typeface="+mn-lt"/>
              </a:rPr>
              <a:t>Dollars will automatically populate from each budget line item table </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18162379-FE4E-49B4-BCC4-578F8BA80932}"/>
              </a:ext>
            </a:extLst>
          </p:cNvPr>
          <p:cNvPicPr>
            <a:picLocks noChangeAspect="1"/>
          </p:cNvPicPr>
          <p:nvPr/>
        </p:nvPicPr>
        <p:blipFill>
          <a:blip r:embed="rId3"/>
          <a:stretch>
            <a:fillRect/>
          </a:stretch>
        </p:blipFill>
        <p:spPr>
          <a:xfrm>
            <a:off x="1219200" y="1295400"/>
            <a:ext cx="7077192" cy="3517236"/>
          </a:xfrm>
          <a:prstGeom prst="rect">
            <a:avLst/>
          </a:prstGeom>
        </p:spPr>
      </p:pic>
    </p:spTree>
    <p:extLst>
      <p:ext uri="{BB962C8B-B14F-4D97-AF65-F5344CB8AC3E}">
        <p14:creationId xmlns:p14="http://schemas.microsoft.com/office/powerpoint/2010/main" val="435788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8762" y="4674034"/>
            <a:ext cx="7067550" cy="2031565"/>
          </a:xfrm>
        </p:spPr>
        <p:txBody>
          <a:bodyPr/>
          <a:lstStyle/>
          <a:p>
            <a:pPr marL="457200" indent="-457200">
              <a:buFont typeface="Wingdings" panose="05000000000000000000" pitchFamily="2" charset="2"/>
              <a:buChar char="v"/>
            </a:pPr>
            <a:r>
              <a:rPr lang="en-US" sz="2000" dirty="0">
                <a:solidFill>
                  <a:srgbClr val="1E3C78"/>
                </a:solidFill>
                <a:latin typeface="+mn-lt"/>
              </a:rPr>
              <a:t>List the classification/title, percentage of time, salary or hourly rates, and the benefits (if applicable) for every staff person that will be funded from the grant</a:t>
            </a:r>
          </a:p>
          <a:p>
            <a:pPr marL="457200" indent="-457200">
              <a:buFont typeface="Wingdings" panose="05000000000000000000" pitchFamily="2" charset="2"/>
              <a:buChar char="v"/>
            </a:pPr>
            <a:r>
              <a:rPr lang="en-US" sz="2000" dirty="0">
                <a:solidFill>
                  <a:srgbClr val="1E3C78"/>
                </a:solidFill>
                <a:latin typeface="+mn-lt"/>
              </a:rPr>
              <a:t>In the corresponding narrative, briefly describe their roles and responsibilities</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A160BC74-6739-4A47-9CF4-2BDBF1351550}"/>
              </a:ext>
            </a:extLst>
          </p:cNvPr>
          <p:cNvPicPr>
            <a:picLocks noChangeAspect="1"/>
          </p:cNvPicPr>
          <p:nvPr/>
        </p:nvPicPr>
        <p:blipFill>
          <a:blip r:embed="rId3"/>
          <a:stretch>
            <a:fillRect/>
          </a:stretch>
        </p:blipFill>
        <p:spPr>
          <a:xfrm>
            <a:off x="1395411" y="1283126"/>
            <a:ext cx="7200901" cy="3269834"/>
          </a:xfrm>
          <a:prstGeom prst="rect">
            <a:avLst/>
          </a:prstGeom>
        </p:spPr>
      </p:pic>
    </p:spTree>
    <p:extLst>
      <p:ext uri="{BB962C8B-B14F-4D97-AF65-F5344CB8AC3E}">
        <p14:creationId xmlns:p14="http://schemas.microsoft.com/office/powerpoint/2010/main" val="2058065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62100" y="1362075"/>
            <a:ext cx="6934200" cy="4876800"/>
          </a:xfrm>
        </p:spPr>
        <p:txBody>
          <a:bodyPr/>
          <a:lstStyle/>
          <a:p>
            <a:pPr marL="457200" indent="-457200">
              <a:buFont typeface="Wingdings" panose="05000000000000000000" pitchFamily="2" charset="2"/>
              <a:buChar char="v"/>
            </a:pPr>
            <a:endParaRPr lang="en-US" sz="800" dirty="0">
              <a:solidFill>
                <a:srgbClr val="1E3C78"/>
              </a:solidFill>
            </a:endParaRPr>
          </a:p>
          <a:p>
            <a:pPr marL="457200" indent="-457200">
              <a:buFont typeface="Wingdings" panose="05000000000000000000" pitchFamily="2" charset="2"/>
              <a:buChar char="v"/>
            </a:pPr>
            <a:endParaRPr lang="en-US" sz="800" dirty="0">
              <a:solidFill>
                <a:srgbClr val="1E3C78"/>
              </a:solidFill>
            </a:endParaRPr>
          </a:p>
          <a:p>
            <a:endParaRPr lang="en-US" dirty="0">
              <a:solidFill>
                <a:srgbClr val="1E3C78"/>
              </a:solidFill>
            </a:endParaRPr>
          </a:p>
          <a:p>
            <a:r>
              <a:rPr lang="en-US" sz="2800" dirty="0"/>
              <a:t>                         </a:t>
            </a: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57C821E6-7072-4E7C-A081-A164FDB4ADBC}"/>
              </a:ext>
            </a:extLst>
          </p:cNvPr>
          <p:cNvPicPr>
            <a:picLocks noChangeAspect="1"/>
          </p:cNvPicPr>
          <p:nvPr/>
        </p:nvPicPr>
        <p:blipFill>
          <a:blip r:embed="rId3"/>
          <a:stretch>
            <a:fillRect/>
          </a:stretch>
        </p:blipFill>
        <p:spPr>
          <a:xfrm>
            <a:off x="1714500" y="1331810"/>
            <a:ext cx="6248400" cy="3376152"/>
          </a:xfrm>
          <a:prstGeom prst="rect">
            <a:avLst/>
          </a:prstGeom>
        </p:spPr>
      </p:pic>
      <p:sp>
        <p:nvSpPr>
          <p:cNvPr id="8" name="Text Placeholder 5">
            <a:extLst>
              <a:ext uri="{FF2B5EF4-FFF2-40B4-BE49-F238E27FC236}">
                <a16:creationId xmlns:a16="http://schemas.microsoft.com/office/drawing/2014/main" id="{177D0941-FC49-4138-98A8-BC800218D3CC}"/>
              </a:ext>
            </a:extLst>
          </p:cNvPr>
          <p:cNvSpPr txBox="1">
            <a:spLocks/>
          </p:cNvSpPr>
          <p:nvPr/>
        </p:nvSpPr>
        <p:spPr bwMode="auto">
          <a:xfrm>
            <a:off x="1428750" y="4796298"/>
            <a:ext cx="7067550" cy="2031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110000"/>
              <a:buFontTx/>
              <a:buNone/>
              <a:defRPr sz="1400">
                <a:solidFill>
                  <a:srgbClr val="264D9A"/>
                </a:solidFill>
                <a:latin typeface="Arial Rounded MT Bold" pitchFamily="34" charset="0"/>
                <a:ea typeface="+mn-ea"/>
                <a:cs typeface="+mn-cs"/>
              </a:defRPr>
            </a:lvl1pPr>
            <a:lvl2pPr marL="457200" indent="0" algn="l" rtl="0" eaLnBrk="0" fontAlgn="base" hangingPunct="0">
              <a:spcBef>
                <a:spcPct val="20000"/>
              </a:spcBef>
              <a:spcAft>
                <a:spcPct val="0"/>
              </a:spcAft>
              <a:buClr>
                <a:schemeClr val="hlink"/>
              </a:buClr>
              <a:buSzPct val="90000"/>
              <a:buFontTx/>
              <a:buNone/>
              <a:defRPr sz="1200">
                <a:solidFill>
                  <a:srgbClr val="264D9A"/>
                </a:solidFill>
                <a:latin typeface="Arial Rounded MT Bold" pitchFamily="34" charset="0"/>
              </a:defRPr>
            </a:lvl2pPr>
            <a:lvl3pPr marL="914400" indent="0" algn="l" rtl="0" eaLnBrk="0" fontAlgn="base" hangingPunct="0">
              <a:spcBef>
                <a:spcPct val="20000"/>
              </a:spcBef>
              <a:spcAft>
                <a:spcPct val="0"/>
              </a:spcAft>
              <a:buClr>
                <a:schemeClr val="accent1"/>
              </a:buClr>
              <a:buSzPct val="80000"/>
              <a:buFontTx/>
              <a:buNone/>
              <a:defRPr sz="1000">
                <a:solidFill>
                  <a:srgbClr val="264D9A"/>
                </a:solidFill>
                <a:latin typeface="Arial Rounded MT Bold" pitchFamily="34" charset="0"/>
              </a:defRPr>
            </a:lvl3pPr>
            <a:lvl4pPr marL="1371600" indent="0" algn="l" rtl="0" eaLnBrk="0" fontAlgn="base" hangingPunct="0">
              <a:spcBef>
                <a:spcPct val="20000"/>
              </a:spcBef>
              <a:spcAft>
                <a:spcPct val="0"/>
              </a:spcAft>
              <a:buClr>
                <a:schemeClr val="hlink"/>
              </a:buClr>
              <a:buSzPct val="75000"/>
              <a:buFontTx/>
              <a:buNone/>
              <a:defRPr sz="900">
                <a:solidFill>
                  <a:srgbClr val="264D9A"/>
                </a:solidFill>
                <a:latin typeface="Arial Rounded MT Bold" pitchFamily="34" charset="0"/>
              </a:defRPr>
            </a:lvl4pPr>
            <a:lvl5pPr marL="1828800" indent="0" algn="l" rtl="0" eaLnBrk="0" fontAlgn="base" hangingPunct="0">
              <a:spcBef>
                <a:spcPct val="20000"/>
              </a:spcBef>
              <a:spcAft>
                <a:spcPct val="0"/>
              </a:spcAft>
              <a:buClr>
                <a:schemeClr val="accent1"/>
              </a:buClr>
              <a:buSzPct val="70000"/>
              <a:buFontTx/>
              <a:buNone/>
              <a:defRPr sz="900">
                <a:solidFill>
                  <a:srgbClr val="264D9A"/>
                </a:solidFill>
                <a:latin typeface="Arial Rounded MT Bold" pitchFamily="34" charset="0"/>
              </a:defRPr>
            </a:lvl5pPr>
            <a:lvl6pPr marL="22860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6pPr>
            <a:lvl7pPr marL="27432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7pPr>
            <a:lvl8pPr marL="32004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8pPr>
            <a:lvl9pPr marL="36576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9pPr>
          </a:lstStyle>
          <a:p>
            <a:pPr marL="457200" marR="0" lvl="0" indent="-457200" algn="l" defTabSz="914400" rtl="0" eaLnBrk="0" fontAlgn="base" latinLnBrk="0" hangingPunct="0">
              <a:lnSpc>
                <a:spcPct val="100000"/>
              </a:lnSpc>
              <a:spcBef>
                <a:spcPct val="20000"/>
              </a:spcBef>
              <a:spcAft>
                <a:spcPct val="0"/>
              </a:spcAft>
              <a:buClr>
                <a:srgbClr val="B4975A"/>
              </a:buClr>
              <a:buSzPct val="110000"/>
              <a:buFont typeface="Wingdings" panose="05000000000000000000" pitchFamily="2" charset="2"/>
              <a:buChar char="v"/>
              <a:tabLst/>
              <a:defRPr/>
            </a:pPr>
            <a:r>
              <a:rPr kumimoji="0" lang="en-US" sz="1600" b="0" i="0" u="none" strike="noStrike" kern="0" cap="none" spc="0" normalizeH="0" baseline="0" noProof="0" dirty="0">
                <a:ln>
                  <a:noFill/>
                </a:ln>
                <a:solidFill>
                  <a:srgbClr val="1E3C78"/>
                </a:solidFill>
                <a:effectLst/>
                <a:uLnTx/>
                <a:uFillTx/>
                <a:latin typeface="Arial"/>
                <a:ea typeface="+mn-ea"/>
                <a:cs typeface="+mn-cs"/>
              </a:rPr>
              <a:t>Provide a narrative description of the item(s), and how the item(s) and amounts requested will serve to meet the stated goals and objectives and planned activities of the project</a:t>
            </a:r>
          </a:p>
          <a:p>
            <a:pPr marL="457200" marR="0" lvl="0" indent="-457200" algn="l" defTabSz="914400" rtl="0" eaLnBrk="0" fontAlgn="base" latinLnBrk="0" hangingPunct="0">
              <a:lnSpc>
                <a:spcPct val="100000"/>
              </a:lnSpc>
              <a:spcBef>
                <a:spcPct val="20000"/>
              </a:spcBef>
              <a:spcAft>
                <a:spcPct val="0"/>
              </a:spcAft>
              <a:buClr>
                <a:srgbClr val="B4975A"/>
              </a:buClr>
              <a:buSzPct val="110000"/>
              <a:buFont typeface="Wingdings" panose="05000000000000000000" pitchFamily="2" charset="2"/>
              <a:buChar char="v"/>
              <a:tabLst/>
              <a:defRPr/>
            </a:pPr>
            <a:r>
              <a:rPr kumimoji="0" lang="en-US" sz="1600" b="0" i="0" u="none" strike="noStrike" kern="0" cap="none" spc="0" normalizeH="0" baseline="0" noProof="0" dirty="0">
                <a:ln>
                  <a:noFill/>
                </a:ln>
                <a:solidFill>
                  <a:srgbClr val="1E3C78"/>
                </a:solidFill>
                <a:effectLst/>
                <a:uLnTx/>
                <a:uFillTx/>
                <a:latin typeface="Arial"/>
                <a:ea typeface="+mn-ea"/>
                <a:cs typeface="+mn-cs"/>
              </a:rPr>
              <a:t>Starting a new paragraph within a narrative cell, hold down the Alt key and then press Enter</a:t>
            </a:r>
          </a:p>
          <a:p>
            <a:pPr marL="0" marR="0" lvl="0" indent="0" algn="l" defTabSz="914400" rtl="0" eaLnBrk="0" fontAlgn="base" latinLnBrk="0" hangingPunct="0">
              <a:lnSpc>
                <a:spcPct val="100000"/>
              </a:lnSpc>
              <a:spcBef>
                <a:spcPct val="20000"/>
              </a:spcBef>
              <a:spcAft>
                <a:spcPct val="0"/>
              </a:spcAft>
              <a:buClr>
                <a:srgbClr val="B4975A"/>
              </a:buClr>
              <a:buSzPct val="110000"/>
              <a:buFontTx/>
              <a:buNone/>
              <a:tabLst/>
              <a:defRPr/>
            </a:pPr>
            <a:endParaRPr kumimoji="0" lang="en-US" sz="800" b="0" i="0" u="none" strike="noStrike" kern="0" cap="none" spc="0" normalizeH="0" baseline="0" noProof="0" dirty="0">
              <a:ln>
                <a:noFill/>
              </a:ln>
              <a:solidFill>
                <a:srgbClr val="1E3C78"/>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52447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838200"/>
            <a:ext cx="8811491" cy="5943600"/>
          </a:xfrm>
        </p:spPr>
        <p:txBody>
          <a:bodyPr/>
          <a:lstStyle/>
          <a:p>
            <a:pPr marL="0" indent="0" algn="ctr">
              <a:buClr>
                <a:schemeClr val="accent5"/>
              </a:buClr>
              <a:buNone/>
              <a:defRPr/>
            </a:pPr>
            <a:r>
              <a:rPr lang="en-US" sz="1100" dirty="0">
                <a:solidFill>
                  <a:schemeClr val="tx1">
                    <a:lumMod val="95000"/>
                  </a:schemeClr>
                </a:solidFill>
                <a:latin typeface="Arial" panose="020B0604020202020204" pitchFamily="34" charset="0"/>
                <a:cs typeface="Arial" panose="020B0604020202020204" pitchFamily="34" charset="0"/>
              </a:rPr>
              <a:t> </a:t>
            </a:r>
          </a:p>
          <a:p>
            <a:pPr marL="0" indent="0" algn="ctr">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lvl="0" indent="0" algn="ctr">
              <a:buClr>
                <a:srgbClr val="E3CA8D"/>
              </a:buClr>
              <a:buNone/>
              <a:defRPr/>
            </a:pPr>
            <a:r>
              <a:rPr lang="en-US" b="1" dirty="0">
                <a:solidFill>
                  <a:srgbClr val="1E3C78"/>
                </a:solidFill>
              </a:rPr>
              <a:t>Applicants May Submit a Sub-proposal for </a:t>
            </a:r>
          </a:p>
          <a:p>
            <a:pPr marL="0" lvl="0" indent="0" algn="ctr">
              <a:buClr>
                <a:srgbClr val="E3CA8D"/>
              </a:buClr>
              <a:buNone/>
              <a:defRPr/>
            </a:pPr>
            <a:r>
              <a:rPr lang="en-US" b="1" dirty="0">
                <a:solidFill>
                  <a:srgbClr val="1E3C78"/>
                </a:solidFill>
              </a:rPr>
              <a:t>One or Both of the Following</a:t>
            </a:r>
            <a:r>
              <a:rPr lang="en-US" b="1" cap="small" dirty="0">
                <a:solidFill>
                  <a:srgbClr val="1E3C78"/>
                </a:solidFill>
              </a:rPr>
              <a:t>:</a:t>
            </a:r>
          </a:p>
          <a:p>
            <a:pPr marL="0" lvl="0" indent="0" algn="ctr">
              <a:buClr>
                <a:srgbClr val="E3CA8D"/>
              </a:buClr>
              <a:buNone/>
              <a:defRPr/>
            </a:pPr>
            <a:endParaRPr lang="en-US" sz="1200" cap="small" dirty="0">
              <a:solidFill>
                <a:srgbClr val="264D9A"/>
              </a:solidFill>
              <a:latin typeface="Arial Rounded MT Bold" pitchFamily="34" charset="0"/>
            </a:endParaRPr>
          </a:p>
          <a:p>
            <a:pPr marL="0" indent="0" algn="ctr">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5334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5" name="Picture 4">
            <a:extLst>
              <a:ext uri="{FF2B5EF4-FFF2-40B4-BE49-F238E27FC236}">
                <a16:creationId xmlns:a16="http://schemas.microsoft.com/office/drawing/2014/main" id="{D86EF469-025B-499E-9DDC-F662FE824C6C}"/>
              </a:ext>
            </a:extLst>
          </p:cNvPr>
          <p:cNvPicPr>
            <a:picLocks noChangeAspect="1"/>
          </p:cNvPicPr>
          <p:nvPr/>
        </p:nvPicPr>
        <p:blipFill>
          <a:blip r:embed="rId3"/>
          <a:stretch>
            <a:fillRect/>
          </a:stretch>
        </p:blipFill>
        <p:spPr>
          <a:xfrm>
            <a:off x="2209801" y="3276600"/>
            <a:ext cx="4648199" cy="1981200"/>
          </a:xfrm>
          <a:prstGeom prst="rect">
            <a:avLst/>
          </a:prstGeom>
        </p:spPr>
      </p:pic>
    </p:spTree>
    <p:extLst>
      <p:ext uri="{BB962C8B-B14F-4D97-AF65-F5344CB8AC3E}">
        <p14:creationId xmlns:p14="http://schemas.microsoft.com/office/powerpoint/2010/main" val="340240920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62100" y="1362075"/>
            <a:ext cx="6934200" cy="4876800"/>
          </a:xfrm>
        </p:spPr>
        <p:txBody>
          <a:bodyPr/>
          <a:lstStyle/>
          <a:p>
            <a:pPr marL="457200" indent="-457200">
              <a:buFont typeface="Wingdings" panose="05000000000000000000" pitchFamily="2" charset="2"/>
              <a:buChar char="v"/>
            </a:pPr>
            <a:endParaRPr lang="en-US" sz="800" dirty="0">
              <a:solidFill>
                <a:srgbClr val="1E3C78"/>
              </a:solidFill>
            </a:endParaRPr>
          </a:p>
          <a:p>
            <a:pPr marL="457200" indent="-457200">
              <a:buFont typeface="Wingdings" panose="05000000000000000000" pitchFamily="2" charset="2"/>
              <a:buChar char="v"/>
            </a:pPr>
            <a:endParaRPr lang="en-US" sz="800" dirty="0">
              <a:solidFill>
                <a:srgbClr val="1E3C78"/>
              </a:solidFill>
            </a:endParaRPr>
          </a:p>
          <a:p>
            <a:endParaRPr lang="en-US" dirty="0">
              <a:solidFill>
                <a:srgbClr val="1E3C78"/>
              </a:solidFill>
            </a:endParaRPr>
          </a:p>
          <a:p>
            <a:r>
              <a:rPr lang="en-US" sz="2800" dirty="0"/>
              <a:t>                         </a:t>
            </a: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8C33C5BC-DE47-4CA9-B292-7643B19183FF}"/>
              </a:ext>
            </a:extLst>
          </p:cNvPr>
          <p:cNvPicPr>
            <a:picLocks noChangeAspect="1"/>
          </p:cNvPicPr>
          <p:nvPr/>
        </p:nvPicPr>
        <p:blipFill>
          <a:blip r:embed="rId3"/>
          <a:stretch>
            <a:fillRect/>
          </a:stretch>
        </p:blipFill>
        <p:spPr>
          <a:xfrm>
            <a:off x="2939016" y="990600"/>
            <a:ext cx="3799368" cy="5366261"/>
          </a:xfrm>
          <a:prstGeom prst="rect">
            <a:avLst/>
          </a:prstGeom>
        </p:spPr>
      </p:pic>
    </p:spTree>
    <p:extLst>
      <p:ext uri="{BB962C8B-B14F-4D97-AF65-F5344CB8AC3E}">
        <p14:creationId xmlns:p14="http://schemas.microsoft.com/office/powerpoint/2010/main" val="3067648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95424" y="4131114"/>
            <a:ext cx="7038975" cy="2041085"/>
          </a:xfrm>
        </p:spPr>
        <p:txBody>
          <a:bodyPr/>
          <a:lstStyle/>
          <a:p>
            <a:pPr marL="457200" indent="-457200">
              <a:buFont typeface="Wingdings" panose="05000000000000000000" pitchFamily="2" charset="2"/>
              <a:buChar char="v"/>
            </a:pPr>
            <a:r>
              <a:rPr lang="en-US" sz="2000" dirty="0">
                <a:solidFill>
                  <a:srgbClr val="1E3C78"/>
                </a:solidFill>
                <a:latin typeface="+mn-lt"/>
              </a:rPr>
              <a:t>Include and itemize all services and supplies to be purchased by the applicant only.</a:t>
            </a:r>
          </a:p>
          <a:p>
            <a:pPr marL="457200" indent="-457200">
              <a:buFont typeface="Wingdings" panose="05000000000000000000" pitchFamily="2" charset="2"/>
              <a:buChar char="v"/>
            </a:pPr>
            <a:r>
              <a:rPr lang="en-US" sz="2000" dirty="0">
                <a:solidFill>
                  <a:srgbClr val="1E3C78"/>
                </a:solidFill>
                <a:latin typeface="+mn-lt"/>
              </a:rPr>
              <a:t>Services and supplies purchased by NGOs, partner agencies, </a:t>
            </a:r>
            <a:r>
              <a:rPr lang="en-US" sz="2000" dirty="0" err="1">
                <a:solidFill>
                  <a:srgbClr val="1E3C78"/>
                </a:solidFill>
                <a:latin typeface="+mn-lt"/>
              </a:rPr>
              <a:t>subgrantees</a:t>
            </a:r>
            <a:r>
              <a:rPr lang="en-US" sz="2000" dirty="0">
                <a:solidFill>
                  <a:srgbClr val="1E3C78"/>
                </a:solidFill>
                <a:latin typeface="+mn-lt"/>
              </a:rPr>
              <a:t>, or subcontractors should be included in the applicable budget section (e.g. Professional Services, NGO Contracts, etc.)</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2E3F9969-E2ED-4063-B9DE-EA5F0EC8E35B}"/>
              </a:ext>
            </a:extLst>
          </p:cNvPr>
          <p:cNvPicPr>
            <a:picLocks noChangeAspect="1"/>
          </p:cNvPicPr>
          <p:nvPr/>
        </p:nvPicPr>
        <p:blipFill>
          <a:blip r:embed="rId3"/>
          <a:stretch>
            <a:fillRect/>
          </a:stretch>
        </p:blipFill>
        <p:spPr>
          <a:xfrm>
            <a:off x="1228726" y="1621650"/>
            <a:ext cx="7467599" cy="2205651"/>
          </a:xfrm>
          <a:prstGeom prst="rect">
            <a:avLst/>
          </a:prstGeom>
        </p:spPr>
      </p:pic>
    </p:spTree>
    <p:extLst>
      <p:ext uri="{BB962C8B-B14F-4D97-AF65-F5344CB8AC3E}">
        <p14:creationId xmlns:p14="http://schemas.microsoft.com/office/powerpoint/2010/main" val="3572659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97816" y="3962400"/>
            <a:ext cx="7088983" cy="2514600"/>
          </a:xfrm>
        </p:spPr>
        <p:txBody>
          <a:bodyPr/>
          <a:lstStyle/>
          <a:p>
            <a:pPr marL="457200" indent="-457200">
              <a:buFont typeface="Wingdings" panose="05000000000000000000" pitchFamily="2" charset="2"/>
              <a:buChar char="v"/>
            </a:pPr>
            <a:r>
              <a:rPr lang="en-US" sz="1800" dirty="0">
                <a:solidFill>
                  <a:srgbClr val="1E3C78"/>
                </a:solidFill>
                <a:latin typeface="+mn-lt"/>
              </a:rPr>
              <a:t>List the names of any public agencies or professional consultants that will work on the project</a:t>
            </a:r>
          </a:p>
          <a:p>
            <a:pPr marL="457200" indent="-457200">
              <a:buFont typeface="Wingdings" panose="05000000000000000000" pitchFamily="2" charset="2"/>
              <a:buChar char="v"/>
            </a:pPr>
            <a:r>
              <a:rPr lang="en-US" sz="1800" dirty="0">
                <a:solidFill>
                  <a:srgbClr val="1E3C78"/>
                </a:solidFill>
                <a:latin typeface="+mn-lt"/>
              </a:rPr>
              <a:t>Demonstrate amount of funds allocated to each and itemized the services that will be provided </a:t>
            </a:r>
          </a:p>
          <a:p>
            <a:pPr marL="457200" indent="-457200">
              <a:buFont typeface="Wingdings" panose="05000000000000000000" pitchFamily="2" charset="2"/>
              <a:buChar char="v"/>
            </a:pPr>
            <a:r>
              <a:rPr lang="en-US" sz="1800" dirty="0">
                <a:solidFill>
                  <a:srgbClr val="1E3C78"/>
                </a:solidFill>
                <a:latin typeface="+mn-lt"/>
              </a:rPr>
              <a:t>List any positions to be funded, including classification/title, percentage of time, salary or hourly rates, and benefits (if applicable)</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71A1738D-EAB1-4132-B597-5DE27650DA69}"/>
              </a:ext>
            </a:extLst>
          </p:cNvPr>
          <p:cNvPicPr>
            <a:picLocks noChangeAspect="1"/>
          </p:cNvPicPr>
          <p:nvPr/>
        </p:nvPicPr>
        <p:blipFill>
          <a:blip r:embed="rId3"/>
          <a:stretch>
            <a:fillRect/>
          </a:stretch>
        </p:blipFill>
        <p:spPr>
          <a:xfrm>
            <a:off x="1413095" y="1667089"/>
            <a:ext cx="7303645" cy="2037371"/>
          </a:xfrm>
          <a:prstGeom prst="rect">
            <a:avLst/>
          </a:prstGeom>
        </p:spPr>
      </p:pic>
    </p:spTree>
    <p:extLst>
      <p:ext uri="{BB962C8B-B14F-4D97-AF65-F5344CB8AC3E}">
        <p14:creationId xmlns:p14="http://schemas.microsoft.com/office/powerpoint/2010/main" val="3418587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4114800"/>
            <a:ext cx="7181656" cy="2584010"/>
          </a:xfrm>
        </p:spPr>
        <p:txBody>
          <a:bodyPr/>
          <a:lstStyle/>
          <a:p>
            <a:pPr marL="457200" indent="-457200">
              <a:buFont typeface="Wingdings" panose="05000000000000000000" pitchFamily="2" charset="2"/>
              <a:buChar char="v"/>
            </a:pPr>
            <a:r>
              <a:rPr lang="en-US" sz="1600" dirty="0">
                <a:solidFill>
                  <a:srgbClr val="1E3C78"/>
                </a:solidFill>
                <a:latin typeface="+mn-lt"/>
              </a:rPr>
              <a:t>Include grant funds associated with Non-Governmental Organization (NGO) subcontracts</a:t>
            </a:r>
          </a:p>
          <a:p>
            <a:pPr marL="457200" indent="-457200">
              <a:buFont typeface="Wingdings" panose="05000000000000000000" pitchFamily="2" charset="2"/>
              <a:buChar char="v"/>
            </a:pPr>
            <a:r>
              <a:rPr lang="en-US" sz="1600" dirty="0">
                <a:solidFill>
                  <a:srgbClr val="1E3C78"/>
                </a:solidFill>
                <a:latin typeface="+mn-lt"/>
              </a:rPr>
              <a:t>Include the amount of funds allocated to each and itemize the services that will be provided</a:t>
            </a:r>
          </a:p>
          <a:p>
            <a:pPr marL="457200" indent="-457200">
              <a:buFont typeface="Wingdings" panose="05000000000000000000" pitchFamily="2" charset="2"/>
              <a:buChar char="v"/>
            </a:pPr>
            <a:r>
              <a:rPr lang="en-US" sz="1600" dirty="0">
                <a:solidFill>
                  <a:srgbClr val="1E3C78"/>
                </a:solidFill>
                <a:latin typeface="+mn-lt"/>
              </a:rPr>
              <a:t>List any positions to be funded, including classification/title, percentage of time, salary or hourly rates, and benefits (if applicable)</a:t>
            </a:r>
          </a:p>
          <a:p>
            <a:pPr marL="457200" indent="-457200">
              <a:buFont typeface="Wingdings" panose="05000000000000000000" pitchFamily="2" charset="2"/>
              <a:buChar char="v"/>
            </a:pPr>
            <a:r>
              <a:rPr lang="en-US" sz="1600" dirty="0">
                <a:solidFill>
                  <a:srgbClr val="1E3C78"/>
                </a:solidFill>
                <a:latin typeface="+mn-lt"/>
              </a:rPr>
              <a:t>If a community partner has not been selected as of the date of the submission of the application, identify the amount of grant funds that will be allocated and describe services to be provided </a:t>
            </a:r>
          </a:p>
          <a:p>
            <a:pPr marL="457200" indent="-457200">
              <a:buFont typeface="Wingdings" panose="05000000000000000000" pitchFamily="2" charset="2"/>
              <a:buChar char="v"/>
            </a:pPr>
            <a:endParaRPr lang="en-US" sz="2400" dirty="0">
              <a:solidFill>
                <a:srgbClr val="1E3C78"/>
              </a:solidFill>
              <a:latin typeface="+mn-lt"/>
            </a:endParaRPr>
          </a:p>
          <a:p>
            <a:endParaRPr lang="en-US" sz="2400" dirty="0">
              <a:solidFill>
                <a:srgbClr val="1E3C78"/>
              </a:solidFill>
              <a:latin typeface="+mn-lt"/>
            </a:endParaRP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779740F6-18C2-41FE-8351-F6F0A5AB58EA}"/>
              </a:ext>
            </a:extLst>
          </p:cNvPr>
          <p:cNvPicPr>
            <a:picLocks noChangeAspect="1"/>
          </p:cNvPicPr>
          <p:nvPr/>
        </p:nvPicPr>
        <p:blipFill>
          <a:blip r:embed="rId3"/>
          <a:stretch>
            <a:fillRect/>
          </a:stretch>
        </p:blipFill>
        <p:spPr>
          <a:xfrm>
            <a:off x="1219200" y="1676400"/>
            <a:ext cx="7658488" cy="2268895"/>
          </a:xfrm>
          <a:prstGeom prst="rect">
            <a:avLst/>
          </a:prstGeom>
        </p:spPr>
      </p:pic>
    </p:spTree>
    <p:extLst>
      <p:ext uri="{BB962C8B-B14F-4D97-AF65-F5344CB8AC3E}">
        <p14:creationId xmlns:p14="http://schemas.microsoft.com/office/powerpoint/2010/main" val="11037096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1390" y="3816479"/>
            <a:ext cx="7085409" cy="2660521"/>
          </a:xfrm>
        </p:spPr>
        <p:txBody>
          <a:bodyPr/>
          <a:lstStyle/>
          <a:p>
            <a:pPr marL="457200" indent="-457200">
              <a:buFont typeface="Wingdings" panose="05000000000000000000" pitchFamily="2" charset="2"/>
              <a:buChar char="v"/>
            </a:pPr>
            <a:r>
              <a:rPr lang="en-US" sz="2000" dirty="0">
                <a:solidFill>
                  <a:srgbClr val="1E3C78"/>
                </a:solidFill>
                <a:latin typeface="+mn-lt"/>
              </a:rPr>
              <a:t>Include grant funds associated with equipment and fixed assets purchased by the applicant</a:t>
            </a:r>
          </a:p>
          <a:p>
            <a:pPr marL="457200" indent="-457200">
              <a:buFont typeface="Wingdings" panose="05000000000000000000" pitchFamily="2" charset="2"/>
              <a:buChar char="v"/>
            </a:pPr>
            <a:r>
              <a:rPr lang="en-US" sz="2000" dirty="0">
                <a:solidFill>
                  <a:srgbClr val="1E3C78"/>
                </a:solidFill>
                <a:latin typeface="+mn-lt"/>
              </a:rPr>
              <a:t>Equipment and fixed assets are nonexpendable property having a useful life of more than one year and acquisition costs of $5,000 or more per unit. </a:t>
            </a:r>
          </a:p>
          <a:p>
            <a:pPr marL="457200" indent="-457200">
              <a:buFont typeface="Wingdings" panose="05000000000000000000" pitchFamily="2" charset="2"/>
              <a:buChar char="v"/>
            </a:pPr>
            <a:r>
              <a:rPr lang="en-US" sz="2000" dirty="0">
                <a:solidFill>
                  <a:srgbClr val="1E3C78"/>
                </a:solidFill>
                <a:latin typeface="+mn-lt"/>
              </a:rPr>
              <a:t>Equipment and fixed assets included in proposed budget does not guarantee approval, separate and prior approval from the BSCC will be required</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4CE3EE44-F6F4-4128-99E7-1BF0766CE1AB}"/>
              </a:ext>
            </a:extLst>
          </p:cNvPr>
          <p:cNvPicPr>
            <a:picLocks noChangeAspect="1"/>
          </p:cNvPicPr>
          <p:nvPr/>
        </p:nvPicPr>
        <p:blipFill>
          <a:blip r:embed="rId3"/>
          <a:stretch>
            <a:fillRect/>
          </a:stretch>
        </p:blipFill>
        <p:spPr>
          <a:xfrm>
            <a:off x="1295400" y="1369902"/>
            <a:ext cx="7546182" cy="2238726"/>
          </a:xfrm>
          <a:prstGeom prst="rect">
            <a:avLst/>
          </a:prstGeom>
        </p:spPr>
      </p:pic>
    </p:spTree>
    <p:extLst>
      <p:ext uri="{BB962C8B-B14F-4D97-AF65-F5344CB8AC3E}">
        <p14:creationId xmlns:p14="http://schemas.microsoft.com/office/powerpoint/2010/main" val="4230770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0" y="3733800"/>
            <a:ext cx="7162800" cy="2590800"/>
          </a:xfrm>
        </p:spPr>
        <p:txBody>
          <a:bodyPr/>
          <a:lstStyle/>
          <a:p>
            <a:pPr marL="457200" indent="-457200">
              <a:buFont typeface="Wingdings" panose="05000000000000000000" pitchFamily="2" charset="2"/>
              <a:buChar char="v"/>
            </a:pPr>
            <a:r>
              <a:rPr lang="en-US" sz="2400" dirty="0">
                <a:solidFill>
                  <a:srgbClr val="1E3C78"/>
                </a:solidFill>
                <a:latin typeface="+mn-lt"/>
              </a:rPr>
              <a:t>Include grant funds associated with the project’s data collection and reporting efforts and/or necessary enhancements to an existing data collection mechanism that will be used to capture grant-program data</a:t>
            </a: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8FA24567-BABF-4B45-BB03-A7CF51654C1E}"/>
              </a:ext>
            </a:extLst>
          </p:cNvPr>
          <p:cNvPicPr>
            <a:picLocks noChangeAspect="1"/>
          </p:cNvPicPr>
          <p:nvPr/>
        </p:nvPicPr>
        <p:blipFill>
          <a:blip r:embed="rId3"/>
          <a:stretch>
            <a:fillRect/>
          </a:stretch>
        </p:blipFill>
        <p:spPr>
          <a:xfrm>
            <a:off x="1295400" y="1543031"/>
            <a:ext cx="7665243" cy="1924069"/>
          </a:xfrm>
          <a:prstGeom prst="rect">
            <a:avLst/>
          </a:prstGeom>
        </p:spPr>
      </p:pic>
    </p:spTree>
    <p:extLst>
      <p:ext uri="{BB962C8B-B14F-4D97-AF65-F5344CB8AC3E}">
        <p14:creationId xmlns:p14="http://schemas.microsoft.com/office/powerpoint/2010/main" val="2438038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599" y="3733800"/>
            <a:ext cx="7543799" cy="2971800"/>
          </a:xfrm>
        </p:spPr>
        <p:txBody>
          <a:bodyPr/>
          <a:lstStyle/>
          <a:p>
            <a:pPr marL="457200" indent="-457200">
              <a:buFont typeface="Wingdings" panose="05000000000000000000" pitchFamily="2" charset="2"/>
              <a:buChar char="v"/>
            </a:pPr>
            <a:r>
              <a:rPr lang="en-US" sz="2000" dirty="0">
                <a:solidFill>
                  <a:srgbClr val="1E3C78"/>
                </a:solidFill>
                <a:latin typeface="+mn-lt"/>
              </a:rPr>
              <a:t>Include only training, travel, or other costs set aside for such purposes for use by the applicant agency</a:t>
            </a:r>
          </a:p>
          <a:p>
            <a:pPr marL="457200" indent="-457200">
              <a:buFont typeface="Wingdings" panose="05000000000000000000" pitchFamily="2" charset="2"/>
              <a:buChar char="v"/>
            </a:pPr>
            <a:r>
              <a:rPr lang="en-US" sz="2000" dirty="0">
                <a:solidFill>
                  <a:srgbClr val="1E3C78"/>
                </a:solidFill>
                <a:latin typeface="+mn-lt"/>
              </a:rPr>
              <a:t>Similar costs allocated by partner agencies, </a:t>
            </a:r>
            <a:r>
              <a:rPr lang="en-US" sz="2000" dirty="0" err="1">
                <a:solidFill>
                  <a:srgbClr val="1E3C78"/>
                </a:solidFill>
                <a:latin typeface="+mn-lt"/>
              </a:rPr>
              <a:t>subgrantees</a:t>
            </a:r>
            <a:r>
              <a:rPr lang="en-US" sz="2000" dirty="0">
                <a:solidFill>
                  <a:srgbClr val="1E3C78"/>
                </a:solidFill>
                <a:latin typeface="+mn-lt"/>
              </a:rPr>
              <a:t>, or subcontractors should be included in the applicable budget section</a:t>
            </a:r>
          </a:p>
          <a:p>
            <a:pPr marL="457200" indent="-457200">
              <a:buFont typeface="Wingdings" panose="05000000000000000000" pitchFamily="2" charset="2"/>
              <a:buChar char="v"/>
            </a:pPr>
            <a:r>
              <a:rPr lang="en-US" sz="2000" dirty="0">
                <a:solidFill>
                  <a:srgbClr val="1E3C78"/>
                </a:solidFill>
                <a:latin typeface="+mn-lt"/>
              </a:rPr>
              <a:t>Out-of-State travel using grant funding is permissible in rare cases. Prior and Separate BSCC approval will be required, even if proposed out-of-state travel is outlined proposed budget</a:t>
            </a: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438FFD44-D2FB-45AC-8D57-F4ED24E1BFCD}"/>
              </a:ext>
            </a:extLst>
          </p:cNvPr>
          <p:cNvPicPr>
            <a:picLocks noChangeAspect="1"/>
          </p:cNvPicPr>
          <p:nvPr/>
        </p:nvPicPr>
        <p:blipFill>
          <a:blip r:embed="rId3"/>
          <a:stretch>
            <a:fillRect/>
          </a:stretch>
        </p:blipFill>
        <p:spPr>
          <a:xfrm>
            <a:off x="1371599" y="1508340"/>
            <a:ext cx="7543799" cy="2032487"/>
          </a:xfrm>
          <a:prstGeom prst="rect">
            <a:avLst/>
          </a:prstGeom>
        </p:spPr>
      </p:pic>
    </p:spTree>
    <p:extLst>
      <p:ext uri="{BB962C8B-B14F-4D97-AF65-F5344CB8AC3E}">
        <p14:creationId xmlns:p14="http://schemas.microsoft.com/office/powerpoint/2010/main" val="3461126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0" y="3048000"/>
            <a:ext cx="7162800" cy="3124200"/>
          </a:xfrm>
        </p:spPr>
        <p:txBody>
          <a:bodyPr/>
          <a:lstStyle/>
          <a:p>
            <a:pPr marL="457200" indent="-457200">
              <a:buFont typeface="Wingdings" panose="05000000000000000000" pitchFamily="2" charset="2"/>
              <a:buChar char="v"/>
            </a:pPr>
            <a:r>
              <a:rPr lang="en-US" sz="2000" dirty="0">
                <a:solidFill>
                  <a:srgbClr val="1E3C78"/>
                </a:solidFill>
                <a:latin typeface="+mn-lt"/>
              </a:rPr>
              <a:t>An amount not to exceed ten percent (10%) of direct salaries and wages, either including or excluding benefits; or </a:t>
            </a:r>
          </a:p>
          <a:p>
            <a:pPr marL="457200" indent="-457200">
              <a:buFont typeface="Wingdings" panose="05000000000000000000" pitchFamily="2" charset="2"/>
              <a:buChar char="v"/>
            </a:pPr>
            <a:r>
              <a:rPr lang="en-US" sz="2000" dirty="0">
                <a:solidFill>
                  <a:srgbClr val="1E3C78"/>
                </a:solidFill>
                <a:latin typeface="+mn-lt"/>
              </a:rPr>
              <a:t>An amount not to exceed five percent (5%) of the actual total direct project costs, excluding equipment</a:t>
            </a:r>
          </a:p>
          <a:p>
            <a:pPr marL="457200" indent="-457200">
              <a:buFont typeface="Wingdings" panose="05000000000000000000" pitchFamily="2" charset="2"/>
              <a:buChar char="v"/>
            </a:pPr>
            <a:r>
              <a:rPr lang="en-US" sz="2000" dirty="0">
                <a:solidFill>
                  <a:srgbClr val="1E3C78"/>
                </a:solidFill>
                <a:latin typeface="+mn-lt"/>
              </a:rPr>
              <a:t>In the corresponding narrative, identify the types of categories of expenses that will be supported by the indirect costs rate and what record keeping process will be used to provide source documentation</a:t>
            </a: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4A3A50D8-D436-4815-BF00-6F117FDAD692}"/>
              </a:ext>
            </a:extLst>
          </p:cNvPr>
          <p:cNvPicPr>
            <a:picLocks noChangeAspect="1"/>
          </p:cNvPicPr>
          <p:nvPr/>
        </p:nvPicPr>
        <p:blipFill>
          <a:blip r:embed="rId3"/>
          <a:stretch>
            <a:fillRect/>
          </a:stretch>
        </p:blipFill>
        <p:spPr>
          <a:xfrm>
            <a:off x="1295400" y="1752600"/>
            <a:ext cx="7543799" cy="1065723"/>
          </a:xfrm>
          <a:prstGeom prst="rect">
            <a:avLst/>
          </a:prstGeom>
        </p:spPr>
      </p:pic>
    </p:spTree>
    <p:extLst>
      <p:ext uri="{BB962C8B-B14F-4D97-AF65-F5344CB8AC3E}">
        <p14:creationId xmlns:p14="http://schemas.microsoft.com/office/powerpoint/2010/main" val="1985586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7C48C-2C8C-4485-B8F8-7592B0C02ADF}"/>
              </a:ext>
            </a:extLst>
          </p:cNvPr>
          <p:cNvSpPr/>
          <p:nvPr/>
        </p:nvSpPr>
        <p:spPr>
          <a:xfrm>
            <a:off x="2533621" y="533400"/>
            <a:ext cx="407675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E3C78"/>
                </a:solidFill>
                <a:effectLst/>
                <a:uLnTx/>
                <a:uFillTx/>
                <a:latin typeface="Arial" charset="0"/>
                <a:ea typeface="+mn-ea"/>
                <a:cs typeface="+mn-cs"/>
              </a:rPr>
              <a:t>Contact Information</a:t>
            </a:r>
            <a:endParaRPr kumimoji="0" lang="en-US" sz="3200" b="0" i="0" u="none" strike="noStrike" kern="1200" cap="none" spc="0" normalizeH="0" baseline="0" noProof="0" dirty="0">
              <a:ln>
                <a:noFill/>
              </a:ln>
              <a:solidFill>
                <a:srgbClr val="1E3C78"/>
              </a:solidFill>
              <a:effectLst/>
              <a:uLnTx/>
              <a:uFillTx/>
              <a:latin typeface="Arial" charset="0"/>
              <a:ea typeface="+mn-ea"/>
              <a:cs typeface="+mn-cs"/>
            </a:endParaRPr>
          </a:p>
        </p:txBody>
      </p:sp>
      <p:sp>
        <p:nvSpPr>
          <p:cNvPr id="6" name="Rectangle 5">
            <a:extLst>
              <a:ext uri="{FF2B5EF4-FFF2-40B4-BE49-F238E27FC236}">
                <a16:creationId xmlns:a16="http://schemas.microsoft.com/office/drawing/2014/main" id="{21F2EB85-E40C-47B4-B4E5-0D01020CF3CA}"/>
              </a:ext>
            </a:extLst>
          </p:cNvPr>
          <p:cNvSpPr/>
          <p:nvPr/>
        </p:nvSpPr>
        <p:spPr>
          <a:xfrm>
            <a:off x="2285999" y="1447800"/>
            <a:ext cx="4572000" cy="1015663"/>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BF962F"/>
                </a:solidFill>
                <a:effectLst/>
                <a:uLnTx/>
                <a:uFillTx/>
                <a:latin typeface="Arial" charset="0"/>
                <a:ea typeface="+mn-ea"/>
                <a:cs typeface="+mn-cs"/>
              </a:rPr>
              <a:t>Veronica Silva, Analyst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BF962F"/>
                </a:solidFill>
                <a:effectLst/>
                <a:uLnTx/>
                <a:uFillTx/>
                <a:latin typeface="Arial" charset="0"/>
                <a:ea typeface="+mn-ea"/>
                <a:cs typeface="+mn-cs"/>
              </a:rPr>
              <a:t>Email: veronica.silva@bscc.ca.gov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BF962F"/>
                </a:solidFill>
                <a:effectLst/>
                <a:uLnTx/>
                <a:uFillTx/>
                <a:latin typeface="Arial" charset="0"/>
                <a:ea typeface="+mn-ea"/>
                <a:cs typeface="+mn-cs"/>
              </a:rPr>
              <a:t>Desk: (916) 322-1050</a:t>
            </a:r>
          </a:p>
        </p:txBody>
      </p:sp>
    </p:spTree>
    <p:extLst>
      <p:ext uri="{BB962C8B-B14F-4D97-AF65-F5344CB8AC3E}">
        <p14:creationId xmlns:p14="http://schemas.microsoft.com/office/powerpoint/2010/main" val="743909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667000"/>
            <a:ext cx="8229600" cy="838200"/>
          </a:xfrm>
        </p:spPr>
        <p:txBody>
          <a:bodyPr/>
          <a:lstStyle/>
          <a:p>
            <a:r>
              <a:rPr lang="en-US" sz="6000" b="1" dirty="0">
                <a:latin typeface="+mj-lt"/>
              </a:rPr>
              <a:t>QUESTIONS?</a:t>
            </a:r>
          </a:p>
        </p:txBody>
      </p:sp>
    </p:spTree>
    <p:extLst>
      <p:ext uri="{BB962C8B-B14F-4D97-AF65-F5344CB8AC3E}">
        <p14:creationId xmlns:p14="http://schemas.microsoft.com/office/powerpoint/2010/main" val="296771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409453"/>
            <a:ext cx="8229600" cy="42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
        <p:nvSpPr>
          <p:cNvPr id="5" name="Content Placeholder 2">
            <a:extLst>
              <a:ext uri="{FF2B5EF4-FFF2-40B4-BE49-F238E27FC236}">
                <a16:creationId xmlns:a16="http://schemas.microsoft.com/office/drawing/2014/main" id="{D5B3AE9A-1A1F-4D58-AF5B-E2D075362BD7}"/>
              </a:ext>
            </a:extLst>
          </p:cNvPr>
          <p:cNvSpPr>
            <a:spLocks noGrp="1"/>
          </p:cNvSpPr>
          <p:nvPr>
            <p:ph idx="4294967295"/>
          </p:nvPr>
        </p:nvSpPr>
        <p:spPr>
          <a:xfrm>
            <a:off x="304800" y="1219200"/>
            <a:ext cx="8534400" cy="5135563"/>
          </a:xfrm>
        </p:spPr>
        <p:txBody>
          <a:bodyPr/>
          <a:lstStyle/>
          <a:p>
            <a:pPr marL="508000" lvl="0" indent="-508000">
              <a:buClrTx/>
              <a:buSzTx/>
              <a:buNone/>
            </a:pPr>
            <a:r>
              <a:rPr lang="en-US" altLang="en-US" sz="3200" dirty="0">
                <a:solidFill>
                  <a:srgbClr val="262699"/>
                </a:solidFill>
                <a:latin typeface="Tahoma"/>
                <a:ea typeface="ＭＳ Ｐゴシック"/>
                <a:cs typeface="Times New Roman" panose="02020603050405020304" pitchFamily="18" charset="0"/>
              </a:rPr>
              <a:t>  </a:t>
            </a:r>
            <a:r>
              <a:rPr lang="en-US" altLang="en-US" sz="800" dirty="0">
                <a:solidFill>
                  <a:srgbClr val="262699"/>
                </a:solidFill>
                <a:latin typeface="Tahoma"/>
                <a:ea typeface="ＭＳ Ｐゴシック"/>
                <a:cs typeface="Times New Roman" panose="02020603050405020304" pitchFamily="18" charset="0"/>
              </a:rPr>
              <a:t>   </a:t>
            </a:r>
            <a:r>
              <a:rPr lang="en-US" altLang="en-US" sz="3200" dirty="0">
                <a:solidFill>
                  <a:srgbClr val="262699"/>
                </a:solidFill>
                <a:latin typeface="Tahoma"/>
                <a:ea typeface="ＭＳ Ｐゴシック"/>
                <a:cs typeface="Times New Roman" panose="02020603050405020304" pitchFamily="18" charset="0"/>
              </a:rPr>
              <a:t>                               </a:t>
            </a:r>
          </a:p>
          <a:p>
            <a:pPr marL="508000" lvl="0" indent="-508000">
              <a:buClrTx/>
              <a:buSzTx/>
              <a:buNone/>
            </a:pPr>
            <a:r>
              <a:rPr lang="en-US" altLang="en-US" sz="3200" dirty="0">
                <a:solidFill>
                  <a:srgbClr val="1E3C78"/>
                </a:solidFill>
                <a:latin typeface="Tahoma"/>
                <a:ea typeface="ＭＳ Ｐゴシック"/>
                <a:cs typeface="Times New Roman" panose="02020603050405020304" pitchFamily="18" charset="0"/>
              </a:rPr>
              <a:t>About the BSCC…                         </a:t>
            </a:r>
          </a:p>
          <a:p>
            <a:pPr marL="508000" lvl="0" indent="-508000">
              <a:buClrTx/>
              <a:buSzTx/>
              <a:buNone/>
            </a:pPr>
            <a:endParaRPr lang="en-US" altLang="en-US" sz="1000" dirty="0">
              <a:solidFill>
                <a:srgbClr val="193A6D"/>
              </a:solidFill>
              <a:latin typeface="Tahoma"/>
              <a:ea typeface="ＭＳ Ｐゴシック"/>
              <a:cs typeface="Times New Roman" panose="02020603050405020304" pitchFamily="18" charset="0"/>
            </a:endParaRPr>
          </a:p>
          <a:p>
            <a:pPr marL="1168400" lvl="1" indent="-711200">
              <a:buClrTx/>
              <a:buSzPct val="90000"/>
              <a:buFont typeface="Tahoma" panose="020B0604030504040204" pitchFamily="34" charset="0"/>
              <a:buAutoNum type="arabicPeriod"/>
            </a:pPr>
            <a:r>
              <a:rPr lang="en-US" altLang="en-US" sz="2200" dirty="0">
                <a:solidFill>
                  <a:srgbClr val="193A6D"/>
                </a:solidFill>
                <a:latin typeface="Tahoma"/>
                <a:ea typeface="ＭＳ Ｐゴシック"/>
                <a:cs typeface="Times New Roman" panose="02020603050405020304" pitchFamily="18" charset="0"/>
              </a:rPr>
              <a:t>Reports directly to the Governor's Office</a:t>
            </a:r>
          </a:p>
          <a:p>
            <a:pPr marL="1168400" lvl="1" indent="-711200">
              <a:buClrTx/>
              <a:buSzPct val="90000"/>
              <a:buFont typeface="Tahoma" panose="020B0604030504040204" pitchFamily="34" charset="0"/>
              <a:buAutoNum type="arabicPeriod"/>
            </a:pPr>
            <a:r>
              <a:rPr lang="en-US" altLang="en-US" sz="2200" dirty="0">
                <a:solidFill>
                  <a:srgbClr val="193A6D"/>
                </a:solidFill>
                <a:latin typeface="Tahoma"/>
                <a:ea typeface="ＭＳ Ｐゴシック"/>
                <a:cs typeface="Times New Roman" panose="02020603050405020304" pitchFamily="18" charset="0"/>
              </a:rPr>
              <a:t>Organized under a Governor appointed Board made up of 13 members</a:t>
            </a:r>
          </a:p>
          <a:p>
            <a:pPr marL="1168400" lvl="1" indent="-711200">
              <a:buClrTx/>
              <a:buSzPct val="90000"/>
              <a:buFont typeface="Tahoma" panose="020B0604030504040204" pitchFamily="34" charset="0"/>
              <a:buAutoNum type="arabicPeriod"/>
            </a:pPr>
            <a:r>
              <a:rPr lang="en-US" altLang="en-US" sz="2200" dirty="0">
                <a:solidFill>
                  <a:srgbClr val="193A6D"/>
                </a:solidFill>
                <a:latin typeface="Arial" panose="020B0604020202020204" pitchFamily="34" charset="0"/>
                <a:ea typeface="ＭＳ Ｐゴシック"/>
                <a:cs typeface="Arial" panose="020B0604020202020204" pitchFamily="34" charset="0"/>
              </a:rPr>
              <a:t>Responsibilities include providing statewide leadership, coordination, and technical assistance to promote effective state and local efforts and partnerships in California’s adult and juvenile criminal justice system, including providing technical assistance and coordination to local governments related to public safety</a:t>
            </a:r>
          </a:p>
          <a:p>
            <a:pPr marL="0" indent="0">
              <a:buNone/>
            </a:pPr>
            <a:endParaRPr lang="en-US" sz="2800" dirty="0">
              <a:solidFill>
                <a:srgbClr val="1E3C78"/>
              </a:solidFill>
              <a:latin typeface="Arial" panose="020B0604020202020204" pitchFamily="34" charset="0"/>
              <a:cs typeface="Arial" panose="020B0604020202020204" pitchFamily="34" charset="0"/>
            </a:endParaRPr>
          </a:p>
        </p:txBody>
      </p:sp>
      <p:pic>
        <p:nvPicPr>
          <p:cNvPr id="6" name="Picture 2" descr="http://www6.sfgov.org/ftp/css/main_pages/government_image3_284w198h.jpg">
            <a:extLst>
              <a:ext uri="{FF2B5EF4-FFF2-40B4-BE49-F238E27FC236}">
                <a16:creationId xmlns:a16="http://schemas.microsoft.com/office/drawing/2014/main" id="{65E59E7D-5752-4581-B6FE-338EDFDA2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03237"/>
            <a:ext cx="1795469"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51769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7772400" cy="5755177"/>
          </a:xfrm>
        </p:spPr>
        <p:txBody>
          <a:bodyPr/>
          <a:lstStyle/>
          <a:p>
            <a:pPr marL="0" marR="0" indent="0" algn="ctr">
              <a:lnSpc>
                <a:spcPct val="115000"/>
              </a:lnSpc>
              <a:spcBef>
                <a:spcPts val="0"/>
              </a:spcBef>
              <a:spcAft>
                <a:spcPts val="0"/>
              </a:spcAft>
              <a:buNone/>
            </a:pPr>
            <a:endParaRPr lang="en-US" sz="1200" b="1" dirty="0">
              <a:solidFill>
                <a:srgbClr val="1E3C78"/>
              </a:solidFill>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b="1" dirty="0">
              <a:solidFill>
                <a:srgbClr val="1E3C78"/>
              </a:solidFill>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b="1" dirty="0">
                <a:solidFill>
                  <a:srgbClr val="1E3C78"/>
                </a:solidFill>
                <a:ea typeface="Calibri" panose="020F0502020204030204" pitchFamily="34" charset="0"/>
                <a:cs typeface="Times New Roman" panose="02020603050405020304" pitchFamily="18" charset="0"/>
              </a:rPr>
              <a:t>Pg. 26</a:t>
            </a:r>
          </a:p>
          <a:p>
            <a:pPr marL="0" indent="0" algn="just">
              <a:lnSpc>
                <a:spcPct val="115000"/>
              </a:lnSpc>
              <a:spcBef>
                <a:spcPts val="0"/>
              </a:spcBef>
              <a:spcAft>
                <a:spcPts val="0"/>
              </a:spcAft>
              <a:buNone/>
            </a:pPr>
            <a:endParaRPr lang="en-US" sz="2400" dirty="0">
              <a:solidFill>
                <a:srgbClr val="1E3C78"/>
              </a:solidFill>
            </a:endParaRPr>
          </a:p>
          <a:p>
            <a:pPr marL="0" indent="0" algn="just">
              <a:lnSpc>
                <a:spcPct val="115000"/>
              </a:lnSpc>
              <a:spcBef>
                <a:spcPts val="0"/>
              </a:spcBef>
              <a:spcAft>
                <a:spcPts val="0"/>
              </a:spcAft>
              <a:buNone/>
            </a:pPr>
            <a:r>
              <a:rPr lang="en-US" sz="2400" dirty="0">
                <a:solidFill>
                  <a:srgbClr val="1E3C78"/>
                </a:solidFill>
              </a:rPr>
              <a:t>Applicants for Rental Assistance grant funds shall complete a 1-page Project Work Plan. This Project Work Plan identifies measurable goals and objectives, activities and services, the responsible parties, and a timeline. To build the Project Work Plan, applicants should copy and paste the following tables into a separate document. List only the top three goals of the project. Use Appendix C pg. 46 for information related to developing goals and objectives.</a:t>
            </a:r>
          </a:p>
          <a:p>
            <a:pPr marL="0" marR="0" indent="0" algn="ctr">
              <a:lnSpc>
                <a:spcPct val="115000"/>
              </a:lnSpc>
              <a:spcBef>
                <a:spcPts val="0"/>
              </a:spcBef>
              <a:spcAft>
                <a:spcPts val="0"/>
              </a:spcAft>
              <a:buNone/>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graphicFrame>
        <p:nvGraphicFramePr>
          <p:cNvPr id="7" name="Table 6">
            <a:extLst>
              <a:ext uri="{FF2B5EF4-FFF2-40B4-BE49-F238E27FC236}">
                <a16:creationId xmlns:a16="http://schemas.microsoft.com/office/drawing/2014/main" id="{D321F0E1-B366-499D-AC75-CFB58B1EFF44}"/>
              </a:ext>
            </a:extLst>
          </p:cNvPr>
          <p:cNvGraphicFramePr>
            <a:graphicFrameLocks noGrp="1"/>
          </p:cNvGraphicFramePr>
          <p:nvPr>
            <p:extLst>
              <p:ext uri="{D42A27DB-BD31-4B8C-83A1-F6EECF244321}">
                <p14:modId xmlns:p14="http://schemas.microsoft.com/office/powerpoint/2010/main" val="2884105406"/>
              </p:ext>
            </p:extLst>
          </p:nvPr>
        </p:nvGraphicFramePr>
        <p:xfrm>
          <a:off x="685800" y="1295400"/>
          <a:ext cx="7772400" cy="981456"/>
        </p:xfrm>
        <a:graphic>
          <a:graphicData uri="http://schemas.openxmlformats.org/drawingml/2006/table">
            <a:tbl>
              <a:tblPr firstRow="1" firstCol="1" bandRow="1"/>
              <a:tblGrid>
                <a:gridCol w="7772400">
                  <a:extLst>
                    <a:ext uri="{9D8B030D-6E8A-4147-A177-3AD203B41FA5}">
                      <a16:colId xmlns:a16="http://schemas.microsoft.com/office/drawing/2014/main" val="682365996"/>
                    </a:ext>
                  </a:extLst>
                </a:gridCol>
              </a:tblGrid>
              <a:tr h="609600">
                <a:tc>
                  <a:txBody>
                    <a:bodyPr/>
                    <a:lstStyle/>
                    <a:p>
                      <a:pPr marL="0" marR="0" algn="ctr">
                        <a:lnSpc>
                          <a:spcPct val="115000"/>
                        </a:lnSpc>
                        <a:spcBef>
                          <a:spcPts val="0"/>
                        </a:spcBef>
                        <a:spcAft>
                          <a:spcPts val="0"/>
                        </a:spcAft>
                      </a:pPr>
                      <a:r>
                        <a:rPr lang="en-US" sz="2800" b="1" dirty="0">
                          <a:solidFill>
                            <a:srgbClr val="002060"/>
                          </a:solidFill>
                          <a:effectLst/>
                          <a:latin typeface="Arial Bold" panose="020B0704020202020204" pitchFamily="34" charset="0"/>
                          <a:cs typeface="Times New Roman" panose="02020603050405020304" pitchFamily="18" charset="0"/>
                        </a:rPr>
                        <a:t>Attachment A:  Rental Assistance </a:t>
                      </a:r>
                    </a:p>
                    <a:p>
                      <a:pPr marL="0" marR="0" algn="ctr">
                        <a:lnSpc>
                          <a:spcPct val="115000"/>
                        </a:lnSpc>
                        <a:spcBef>
                          <a:spcPts val="0"/>
                        </a:spcBef>
                        <a:spcAft>
                          <a:spcPts val="0"/>
                        </a:spcAft>
                      </a:pPr>
                      <a:r>
                        <a:rPr lang="en-US" sz="2800" b="1" dirty="0">
                          <a:solidFill>
                            <a:srgbClr val="002060"/>
                          </a:solidFill>
                          <a:effectLst/>
                          <a:latin typeface="Arial Bold" panose="020B0704020202020204" pitchFamily="34" charset="0"/>
                          <a:cs typeface="Times New Roman" panose="02020603050405020304" pitchFamily="18" charset="0"/>
                        </a:rPr>
                        <a:t>Sub-Proposal Work Plan pg. 26</a:t>
                      </a:r>
                      <a:endParaRPr lang="en-US" sz="2800" b="1" dirty="0">
                        <a:solidFill>
                          <a:srgbClr val="00206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D6E3BC"/>
                    </a:solidFill>
                  </a:tcPr>
                </a:tc>
                <a:extLst>
                  <a:ext uri="{0D108BD9-81ED-4DB2-BD59-A6C34878D82A}">
                    <a16:rowId xmlns:a16="http://schemas.microsoft.com/office/drawing/2014/main" val="708084063"/>
                  </a:ext>
                </a:extLst>
              </a:tr>
            </a:tbl>
          </a:graphicData>
        </a:graphic>
      </p:graphicFrame>
    </p:spTree>
    <p:extLst>
      <p:ext uri="{BB962C8B-B14F-4D97-AF65-F5344CB8AC3E}">
        <p14:creationId xmlns:p14="http://schemas.microsoft.com/office/powerpoint/2010/main" val="27817164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indent="0" algn="ctr">
              <a:buNone/>
            </a:pPr>
            <a:r>
              <a:rPr lang="en-US" sz="3200" dirty="0">
                <a:solidFill>
                  <a:srgbClr val="1E3C78"/>
                </a:solidFill>
              </a:rPr>
              <a:t>11 Required Forms To Be Submitted</a:t>
            </a:r>
          </a:p>
          <a:p>
            <a:pPr marL="0" indent="0" algn="ctr">
              <a:buNone/>
            </a:pPr>
            <a:r>
              <a:rPr lang="en-US" sz="3200" dirty="0">
                <a:solidFill>
                  <a:srgbClr val="1E3C78"/>
                </a:solidFill>
              </a:rPr>
              <a:t> for </a:t>
            </a:r>
            <a:r>
              <a:rPr lang="en-US" sz="3200" u="sng" dirty="0">
                <a:solidFill>
                  <a:srgbClr val="1E3C78"/>
                </a:solidFill>
              </a:rPr>
              <a:t>Each</a:t>
            </a:r>
            <a:r>
              <a:rPr lang="en-US" sz="3200" dirty="0">
                <a:solidFill>
                  <a:srgbClr val="1E3C78"/>
                </a:solidFill>
              </a:rPr>
              <a:t> Sub-Proposal</a:t>
            </a:r>
          </a:p>
          <a:p>
            <a:pPr>
              <a:buClr>
                <a:schemeClr val="bg1"/>
              </a:buClr>
              <a:buFont typeface="Wingdings" panose="05000000000000000000" pitchFamily="2" charset="2"/>
              <a:buChar char="§"/>
            </a:pPr>
            <a:endParaRPr lang="en-US" sz="1100" dirty="0">
              <a:solidFill>
                <a:srgbClr val="1E3C78"/>
              </a:solidFill>
            </a:endParaRPr>
          </a:p>
          <a:p>
            <a:pPr marL="514350" indent="-514350">
              <a:buClr>
                <a:schemeClr val="bg1"/>
              </a:buClr>
              <a:buFont typeface="+mj-lt"/>
              <a:buAutoNum type="arabicPeriod"/>
            </a:pPr>
            <a:r>
              <a:rPr lang="en-US" dirty="0">
                <a:solidFill>
                  <a:srgbClr val="1E3C78"/>
                </a:solidFill>
              </a:rPr>
              <a:t>Sub-Proposal Cover Sheet</a:t>
            </a:r>
          </a:p>
          <a:p>
            <a:pPr>
              <a:buClr>
                <a:schemeClr val="bg1"/>
              </a:buClr>
              <a:buFont typeface="+mj-lt"/>
              <a:buAutoNum type="arabicPeriod"/>
            </a:pPr>
            <a:endParaRPr lang="en-US" sz="1100" dirty="0">
              <a:solidFill>
                <a:srgbClr val="1E3C78"/>
              </a:solidFill>
            </a:endParaRPr>
          </a:p>
          <a:p>
            <a:pPr marL="514350" indent="-514350">
              <a:buClr>
                <a:schemeClr val="bg1"/>
              </a:buClr>
              <a:buFont typeface="+mj-lt"/>
              <a:buAutoNum type="arabicPeriod"/>
            </a:pPr>
            <a:r>
              <a:rPr lang="en-US" dirty="0">
                <a:solidFill>
                  <a:srgbClr val="1E3C78"/>
                </a:solidFill>
              </a:rPr>
              <a:t>Sub-Proposal Proposal Checklist</a:t>
            </a:r>
          </a:p>
          <a:p>
            <a:pPr>
              <a:buClr>
                <a:schemeClr val="bg1"/>
              </a:buClr>
              <a:buFont typeface="+mj-lt"/>
              <a:buAutoNum type="arabicPeriod"/>
            </a:pPr>
            <a:endParaRPr lang="en-US" sz="1100" dirty="0">
              <a:solidFill>
                <a:srgbClr val="1E3C78"/>
              </a:solidFill>
            </a:endParaRPr>
          </a:p>
          <a:p>
            <a:pPr marL="514350" indent="-514350">
              <a:buClr>
                <a:schemeClr val="bg1"/>
              </a:buClr>
              <a:buFont typeface="+mj-lt"/>
              <a:buAutoNum type="arabicPeriod"/>
            </a:pPr>
            <a:r>
              <a:rPr lang="en-US" dirty="0">
                <a:solidFill>
                  <a:srgbClr val="1E3C78"/>
                </a:solidFill>
              </a:rPr>
              <a:t>Sub-Applicant Information Form</a:t>
            </a:r>
          </a:p>
          <a:p>
            <a:pPr>
              <a:buClr>
                <a:schemeClr val="bg1"/>
              </a:buClr>
              <a:buFont typeface="+mj-lt"/>
              <a:buAutoNum type="arabicPeriod"/>
            </a:pPr>
            <a:endParaRPr lang="en-US" sz="1100" dirty="0">
              <a:solidFill>
                <a:srgbClr val="1E3C78"/>
              </a:solidFill>
            </a:endParaRPr>
          </a:p>
          <a:p>
            <a:pPr marL="514350" indent="-514350">
              <a:buClr>
                <a:schemeClr val="bg1"/>
              </a:buClr>
              <a:buFont typeface="+mj-lt"/>
              <a:buAutoNum type="arabicPeriod"/>
            </a:pPr>
            <a:r>
              <a:rPr lang="en-US" dirty="0">
                <a:solidFill>
                  <a:srgbClr val="1E3C78"/>
                </a:solidFill>
              </a:rPr>
              <a:t>Sub-Proposal Narrative</a:t>
            </a:r>
          </a:p>
          <a:p>
            <a:pPr>
              <a:buClr>
                <a:schemeClr val="bg1"/>
              </a:buClr>
              <a:buFont typeface="+mj-lt"/>
              <a:buAutoNum type="arabicPeriod"/>
            </a:pPr>
            <a:endParaRPr lang="en-US" sz="1100" dirty="0">
              <a:solidFill>
                <a:srgbClr val="1E3C78"/>
              </a:solidFill>
            </a:endParaRPr>
          </a:p>
          <a:p>
            <a:pPr marL="514350" indent="-514350">
              <a:buClr>
                <a:schemeClr val="bg1"/>
              </a:buClr>
              <a:buFont typeface="+mj-lt"/>
              <a:buAutoNum type="arabicPeriod"/>
            </a:pPr>
            <a:r>
              <a:rPr lang="en-US" dirty="0">
                <a:solidFill>
                  <a:srgbClr val="1E3C78"/>
                </a:solidFill>
              </a:rPr>
              <a:t>Sub-Proposal Budget Table and Narrative (Excel)</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89480703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buClr>
                <a:srgbClr val="1E3C78"/>
              </a:buClr>
              <a:buNone/>
            </a:pPr>
            <a:r>
              <a:rPr lang="en-US" sz="2400" kern="1200" dirty="0">
                <a:solidFill>
                  <a:srgbClr val="1E3C78"/>
                </a:solidFill>
              </a:rPr>
              <a:t> (Forms to be submitted continued)</a:t>
            </a:r>
          </a:p>
          <a:p>
            <a:pPr lvl="0">
              <a:buClr>
                <a:srgbClr val="1E3C78"/>
              </a:buClr>
              <a:buFont typeface="Wingdings" panose="05000000000000000000" pitchFamily="2" charset="2"/>
              <a:buChar char="§"/>
            </a:pPr>
            <a:endParaRPr lang="en-US" sz="2400" kern="1200" dirty="0">
              <a:solidFill>
                <a:srgbClr val="1E3C78"/>
              </a:solidFill>
            </a:endParaRPr>
          </a:p>
          <a:p>
            <a:pPr marL="514350" lvl="0" indent="-514350">
              <a:buClr>
                <a:srgbClr val="1E3C78"/>
              </a:buClr>
              <a:buFont typeface="+mj-lt"/>
              <a:buAutoNum type="arabicPeriod" startAt="6"/>
            </a:pPr>
            <a:r>
              <a:rPr lang="en-US" kern="1200" dirty="0">
                <a:solidFill>
                  <a:srgbClr val="1E3C78"/>
                </a:solidFill>
              </a:rPr>
              <a:t>Certification of Compliance with BSCC Policies on Debarment, Fraud, Theft and Embezzlement</a:t>
            </a:r>
            <a:r>
              <a:rPr lang="en-US" dirty="0">
                <a:solidFill>
                  <a:srgbClr val="1E3C78"/>
                </a:solidFill>
              </a:rPr>
              <a:t> (Appendix E pg.69)</a:t>
            </a:r>
          </a:p>
          <a:p>
            <a:pPr marL="228600" lvl="0" indent="-228600">
              <a:buClr>
                <a:srgbClr val="1E3C78"/>
              </a:buClr>
              <a:buFont typeface="+mj-lt"/>
              <a:buAutoNum type="arabicPeriod" startAt="6"/>
            </a:pPr>
            <a:endParaRPr lang="en-US" sz="1100" dirty="0">
              <a:solidFill>
                <a:srgbClr val="1E3C78"/>
              </a:solidFill>
            </a:endParaRPr>
          </a:p>
          <a:p>
            <a:pPr marL="514350" lvl="0" indent="-514350">
              <a:buClr>
                <a:srgbClr val="1E3C78"/>
              </a:buClr>
              <a:buFont typeface="+mj-lt"/>
              <a:buAutoNum type="arabicPeriod" startAt="6"/>
            </a:pPr>
            <a:r>
              <a:rPr lang="en-US" dirty="0">
                <a:solidFill>
                  <a:srgbClr val="1E3C78"/>
                </a:solidFill>
              </a:rPr>
              <a:t>Verification of Compliance as a 501(c)(3) must be submitted via a Letter of Determination from the IRS or the most recent 990 IRS form </a:t>
            </a:r>
          </a:p>
          <a:p>
            <a:pPr marL="228600" lvl="0" indent="-228600">
              <a:buClr>
                <a:srgbClr val="1E3C78"/>
              </a:buClr>
              <a:buFont typeface="+mj-lt"/>
              <a:buAutoNum type="arabicPeriod" startAt="6"/>
            </a:pPr>
            <a:endParaRPr lang="en-US" sz="1100" dirty="0">
              <a:solidFill>
                <a:srgbClr val="1E3C78"/>
              </a:solidFill>
            </a:endParaRPr>
          </a:p>
          <a:p>
            <a:pPr marL="514350" lvl="0" indent="-514350">
              <a:buClr>
                <a:srgbClr val="1E3C78"/>
              </a:buClr>
              <a:buFont typeface="+mj-lt"/>
              <a:buAutoNum type="arabicPeriod" startAt="6"/>
            </a:pPr>
            <a:r>
              <a:rPr lang="en-US" dirty="0">
                <a:solidFill>
                  <a:srgbClr val="1E3C78"/>
                </a:solidFill>
              </a:rPr>
              <a:t>Work Plan </a:t>
            </a:r>
          </a:p>
          <a:p>
            <a:pPr lvl="1">
              <a:buClr>
                <a:srgbClr val="1E3C78"/>
              </a:buClr>
              <a:buFont typeface="Arial" panose="020B0604020202020204" pitchFamily="34" charset="0"/>
              <a:buChar char="•"/>
            </a:pPr>
            <a:r>
              <a:rPr lang="en-US" dirty="0">
                <a:solidFill>
                  <a:srgbClr val="1E3C78"/>
                </a:solidFill>
              </a:rPr>
              <a:t>Rental Assistance (Attachment A pg. 26)</a:t>
            </a:r>
          </a:p>
          <a:p>
            <a:pPr lvl="1">
              <a:buClr>
                <a:srgbClr val="1E3C78"/>
              </a:buClr>
              <a:buFont typeface="Arial" panose="020B0604020202020204" pitchFamily="34" charset="0"/>
              <a:buChar char="•"/>
            </a:pPr>
            <a:r>
              <a:rPr lang="en-US" dirty="0">
                <a:solidFill>
                  <a:srgbClr val="1E3C78"/>
                </a:solidFill>
              </a:rPr>
              <a:t>Warm Hand-Off (Attachment A </a:t>
            </a:r>
            <a:r>
              <a:rPr lang="en-US" dirty="0" err="1">
                <a:solidFill>
                  <a:srgbClr val="1E3C78"/>
                </a:solidFill>
              </a:rPr>
              <a:t>pg</a:t>
            </a:r>
            <a:r>
              <a:rPr lang="en-US" dirty="0">
                <a:solidFill>
                  <a:srgbClr val="1E3C78"/>
                </a:solidFill>
              </a:rPr>
              <a:t> 37)</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92921173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indent="0" algn="ctr">
              <a:buNone/>
            </a:pPr>
            <a:r>
              <a:rPr lang="en-US" sz="2400" kern="1200" dirty="0">
                <a:solidFill>
                  <a:srgbClr val="1E3C78"/>
                </a:solidFill>
              </a:rPr>
              <a:t>(Forms to be submitted continued)</a:t>
            </a:r>
            <a:endParaRPr lang="en-US" sz="2400" dirty="0">
              <a:solidFill>
                <a:srgbClr val="1E3C78"/>
              </a:solidFill>
            </a:endParaRPr>
          </a:p>
          <a:p>
            <a:pPr marL="0" lvl="0" indent="0">
              <a:buClr>
                <a:srgbClr val="1E3C78"/>
              </a:buClr>
              <a:buNone/>
            </a:pPr>
            <a:endParaRPr lang="en-US" sz="1050" dirty="0">
              <a:solidFill>
                <a:srgbClr val="1E3C78"/>
              </a:solidFill>
            </a:endParaRPr>
          </a:p>
          <a:p>
            <a:pPr marL="0" lvl="0" indent="0">
              <a:buClr>
                <a:srgbClr val="1E3C78"/>
              </a:buClr>
              <a:buNone/>
            </a:pPr>
            <a:endParaRPr lang="en-US" sz="1050" dirty="0">
              <a:solidFill>
                <a:srgbClr val="1E3C78"/>
              </a:solidFill>
            </a:endParaRPr>
          </a:p>
          <a:p>
            <a:pPr marL="514350" lvl="0" indent="-514350" algn="just">
              <a:buClr>
                <a:srgbClr val="1E3C78"/>
              </a:buClr>
              <a:buFont typeface="+mj-lt"/>
              <a:buAutoNum type="arabicPeriod" startAt="9"/>
            </a:pPr>
            <a:r>
              <a:rPr lang="en-US" dirty="0">
                <a:solidFill>
                  <a:srgbClr val="1E3C78"/>
                </a:solidFill>
              </a:rPr>
              <a:t>BOS Resolution</a:t>
            </a:r>
          </a:p>
          <a:p>
            <a:pPr marL="514350" lvl="0" indent="-514350" algn="just">
              <a:buClr>
                <a:srgbClr val="1E3C78"/>
              </a:buClr>
              <a:buFont typeface="+mj-lt"/>
              <a:buAutoNum type="arabicPeriod" startAt="9"/>
            </a:pPr>
            <a:endParaRPr lang="en-US" sz="1100" dirty="0">
              <a:solidFill>
                <a:srgbClr val="1E3C78"/>
              </a:solidFill>
            </a:endParaRPr>
          </a:p>
          <a:p>
            <a:pPr marL="514350" lvl="0" indent="-514350" algn="just">
              <a:buClr>
                <a:srgbClr val="1E3C78"/>
              </a:buClr>
              <a:buFont typeface="+mj-lt"/>
              <a:buAutoNum type="arabicPeriod" startAt="9"/>
            </a:pPr>
            <a:r>
              <a:rPr lang="en-US" dirty="0">
                <a:solidFill>
                  <a:srgbClr val="1E3C78"/>
                </a:solidFill>
                <a:cs typeface="Arial" panose="020B0604020202020204" pitchFamily="34" charset="0"/>
              </a:rPr>
              <a:t>Signing authority (e.g., articles of incorporation, bylaws, or board resolution conferring authority to the signatory) </a:t>
            </a:r>
          </a:p>
          <a:p>
            <a:pPr marL="514350" lvl="0" indent="-514350" algn="just">
              <a:buClr>
                <a:srgbClr val="1E3C78"/>
              </a:buClr>
              <a:buFont typeface="+mj-lt"/>
              <a:buAutoNum type="arabicPeriod" startAt="9"/>
            </a:pPr>
            <a:endParaRPr lang="en-US" sz="1100" dirty="0">
              <a:solidFill>
                <a:srgbClr val="1E3C78"/>
              </a:solidFill>
              <a:cs typeface="Arial" panose="020B0604020202020204" pitchFamily="34" charset="0"/>
            </a:endParaRPr>
          </a:p>
          <a:p>
            <a:pPr marL="514350" lvl="0" indent="-514350" algn="just">
              <a:buClr>
                <a:srgbClr val="1E3C78"/>
              </a:buClr>
              <a:buFont typeface="+mj-lt"/>
              <a:buAutoNum type="arabicPeriod" startAt="9"/>
            </a:pPr>
            <a:r>
              <a:rPr lang="en-US" dirty="0">
                <a:solidFill>
                  <a:srgbClr val="1E3C78"/>
                </a:solidFill>
                <a:cs typeface="Arial" panose="020B0604020202020204" pitchFamily="34" charset="0"/>
              </a:rPr>
              <a:t>If the sub-proposal includes collaboration and active involvement with a local government agency for which their agreement is needed, a letter of support signed by the agency head must be received from the agency</a:t>
            </a:r>
            <a:endParaRPr lang="en-US" b="1" dirty="0">
              <a:solidFill>
                <a:srgbClr val="1E3C78"/>
              </a:solidFill>
              <a:cs typeface="Arial" panose="020B0604020202020204" pitchFamily="34" charset="0"/>
            </a:endParaRPr>
          </a:p>
          <a:p>
            <a:pPr marL="0" indent="0" algn="just">
              <a:buNone/>
            </a:pPr>
            <a:endParaRPr lang="en-US" sz="1100"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34328724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153400" cy="5755177"/>
          </a:xfrm>
        </p:spPr>
        <p:txBody>
          <a:bodyPr/>
          <a:lstStyle/>
          <a:p>
            <a:pPr marL="0" indent="0" algn="ctr">
              <a:buNone/>
            </a:pPr>
            <a:r>
              <a:rPr lang="en-US" sz="2400" kern="1200" dirty="0">
                <a:solidFill>
                  <a:srgbClr val="1E3C78"/>
                </a:solidFill>
              </a:rPr>
              <a:t>(Forms to be submitted continued)</a:t>
            </a:r>
          </a:p>
          <a:p>
            <a:pPr marL="0" indent="0">
              <a:buNone/>
            </a:pPr>
            <a:endParaRPr lang="en-US" sz="1100" b="1" dirty="0">
              <a:solidFill>
                <a:srgbClr val="1E3C78"/>
              </a:solidFill>
              <a:cs typeface="Arial" panose="020B0604020202020204" pitchFamily="34" charset="0"/>
            </a:endParaRPr>
          </a:p>
          <a:p>
            <a:pPr marL="0" indent="0" algn="ctr">
              <a:buNone/>
            </a:pPr>
            <a:endParaRPr lang="en-US" sz="1100" b="1" dirty="0">
              <a:solidFill>
                <a:srgbClr val="1E3C78"/>
              </a:solidFill>
              <a:cs typeface="Arial" panose="020B0604020202020204" pitchFamily="34" charset="0"/>
            </a:endParaRPr>
          </a:p>
          <a:p>
            <a:pPr marL="0" indent="0" algn="ctr">
              <a:buNone/>
            </a:pPr>
            <a:r>
              <a:rPr lang="en-US" b="1" dirty="0">
                <a:solidFill>
                  <a:srgbClr val="1E3C78"/>
                </a:solidFill>
                <a:cs typeface="Arial" panose="020B0604020202020204" pitchFamily="34" charset="0"/>
              </a:rPr>
              <a:t>Optional Document</a:t>
            </a:r>
          </a:p>
          <a:p>
            <a:pPr marL="0" indent="0" algn="ctr">
              <a:buNone/>
            </a:pPr>
            <a:endParaRPr lang="en-US" sz="1100" b="1" dirty="0">
              <a:solidFill>
                <a:srgbClr val="1E3C78"/>
              </a:solidFill>
              <a:cs typeface="Arial" panose="020B0604020202020204" pitchFamily="34" charset="0"/>
            </a:endParaRPr>
          </a:p>
          <a:p>
            <a:pPr marL="514350" indent="-514350" algn="just">
              <a:buClr>
                <a:srgbClr val="1E3C78"/>
              </a:buClr>
              <a:buFont typeface="+mj-lt"/>
              <a:buAutoNum type="arabicPeriod" startAt="12"/>
            </a:pPr>
            <a:r>
              <a:rPr lang="en-US" dirty="0">
                <a:solidFill>
                  <a:srgbClr val="1E3C78"/>
                </a:solidFill>
                <a:cs typeface="Arial" panose="020B0604020202020204" pitchFamily="34" charset="0"/>
              </a:rPr>
              <a:t> One (1) Sub-Project flowchart or other visual representing the proposed rental assistance project workflow, process, and/or intended outcomes and activities (not part of the 9 pages)</a:t>
            </a:r>
          </a:p>
        </p:txBody>
      </p:sp>
      <p:sp>
        <p:nvSpPr>
          <p:cNvPr id="4" name="Title 1"/>
          <p:cNvSpPr txBox="1">
            <a:spLocks/>
          </p:cNvSpPr>
          <p:nvPr/>
        </p:nvSpPr>
        <p:spPr bwMode="auto">
          <a:xfrm>
            <a:off x="0"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02893471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727685"/>
            <a:ext cx="8839200" cy="5755177"/>
          </a:xfrm>
        </p:spPr>
        <p:txBody>
          <a:bodyPr/>
          <a:lstStyle/>
          <a:p>
            <a:pPr marL="0" marR="0" indent="0" algn="ctr">
              <a:lnSpc>
                <a:spcPct val="115000"/>
              </a:lnSpc>
              <a:spcBef>
                <a:spcPts val="0"/>
              </a:spcBef>
              <a:spcAft>
                <a:spcPts val="0"/>
              </a:spcAft>
              <a:buNone/>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b="1" dirty="0">
                <a:solidFill>
                  <a:srgbClr val="1E3C78"/>
                </a:solidFill>
                <a:latin typeface="Arial Black" panose="020B0A04020102020204" pitchFamily="34" charset="0"/>
                <a:ea typeface="Calibri" panose="020F0502020204030204" pitchFamily="34" charset="0"/>
                <a:cs typeface="Times New Roman" panose="02020603050405020304" pitchFamily="18" charset="0"/>
              </a:rPr>
              <a:t>Pg. 27</a:t>
            </a:r>
          </a:p>
          <a:p>
            <a:pPr marL="0" marR="0" indent="0" algn="ctr">
              <a:lnSpc>
                <a:spcPct val="115000"/>
              </a:lnSpc>
              <a:spcBef>
                <a:spcPts val="0"/>
              </a:spcBef>
              <a:spcAft>
                <a:spcPts val="0"/>
              </a:spcAft>
              <a:buNone/>
            </a:pPr>
            <a:endParaRPr lang="en-US"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b="1" dirty="0">
                <a:solidFill>
                  <a:srgbClr val="1E3C78"/>
                </a:solidFill>
                <a:ea typeface="Calibri" panose="020F0502020204030204" pitchFamily="34" charset="0"/>
                <a:cs typeface="Times New Roman" panose="02020603050405020304" pitchFamily="18" charset="0"/>
              </a:rPr>
              <a:t>Repeat Proposal/Application Process for </a:t>
            </a:r>
          </a:p>
          <a:p>
            <a:pPr marL="0" marR="0" indent="0" algn="ctr">
              <a:lnSpc>
                <a:spcPct val="115000"/>
              </a:lnSpc>
              <a:spcBef>
                <a:spcPts val="0"/>
              </a:spcBef>
              <a:spcAft>
                <a:spcPts val="0"/>
              </a:spcAft>
              <a:buNone/>
            </a:pPr>
            <a:r>
              <a:rPr lang="en-US" b="1" dirty="0">
                <a:solidFill>
                  <a:srgbClr val="1E3C78"/>
                </a:solidFill>
                <a:ea typeface="Calibri" panose="020F0502020204030204" pitchFamily="34" charset="0"/>
                <a:cs typeface="Times New Roman" panose="02020603050405020304" pitchFamily="18" charset="0"/>
              </a:rPr>
              <a:t>Warm Hand-Off Reentry Services</a:t>
            </a:r>
          </a:p>
          <a:p>
            <a:pPr marL="0" marR="0" algn="ctr">
              <a:lnSpc>
                <a:spcPct val="115000"/>
              </a:lnSpc>
              <a:spcBef>
                <a:spcPts val="0"/>
              </a:spcBef>
              <a:spcAft>
                <a:spcPts val="0"/>
              </a:spcAft>
            </a:pPr>
            <a:endParaRPr lang="en-US"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graphicFrame>
        <p:nvGraphicFramePr>
          <p:cNvPr id="2" name="Table 1">
            <a:extLst>
              <a:ext uri="{FF2B5EF4-FFF2-40B4-BE49-F238E27FC236}">
                <a16:creationId xmlns:a16="http://schemas.microsoft.com/office/drawing/2014/main" id="{A55F6B7F-0ADA-4FEE-9724-6225D6B9FF39}"/>
              </a:ext>
            </a:extLst>
          </p:cNvPr>
          <p:cNvGraphicFramePr>
            <a:graphicFrameLocks noGrp="1"/>
          </p:cNvGraphicFramePr>
          <p:nvPr>
            <p:extLst>
              <p:ext uri="{D42A27DB-BD31-4B8C-83A1-F6EECF244321}">
                <p14:modId xmlns:p14="http://schemas.microsoft.com/office/powerpoint/2010/main" val="1313351422"/>
              </p:ext>
            </p:extLst>
          </p:nvPr>
        </p:nvGraphicFramePr>
        <p:xfrm>
          <a:off x="1524000" y="1219200"/>
          <a:ext cx="6172200" cy="990600"/>
        </p:xfrm>
        <a:graphic>
          <a:graphicData uri="http://schemas.openxmlformats.org/drawingml/2006/table">
            <a:tbl>
              <a:tblPr firstRow="1" firstCol="1" bandRow="1"/>
              <a:tblGrid>
                <a:gridCol w="6172200">
                  <a:extLst>
                    <a:ext uri="{9D8B030D-6E8A-4147-A177-3AD203B41FA5}">
                      <a16:colId xmlns:a16="http://schemas.microsoft.com/office/drawing/2014/main" val="2460344288"/>
                    </a:ext>
                  </a:extLst>
                </a:gridCol>
              </a:tblGrid>
              <a:tr h="990600">
                <a:tc>
                  <a:txBody>
                    <a:bodyPr/>
                    <a:lstStyle/>
                    <a:p>
                      <a:pPr marL="0" marR="0" algn="ctr">
                        <a:lnSpc>
                          <a:spcPct val="115000"/>
                        </a:lnSpc>
                        <a:spcBef>
                          <a:spcPts val="600"/>
                        </a:spcBef>
                        <a:spcAft>
                          <a:spcPts val="600"/>
                        </a:spcAft>
                      </a:pPr>
                      <a:r>
                        <a:rPr lang="en-US" sz="2400" b="1" kern="0" dirty="0">
                          <a:solidFill>
                            <a:srgbClr val="1E3C78"/>
                          </a:solidFill>
                          <a:effectLst/>
                          <a:latin typeface="+mn-lt"/>
                          <a:ea typeface="Times New Roman" panose="02020603050405020304" pitchFamily="18" charset="0"/>
                          <a:cs typeface="Times New Roman" panose="02020603050405020304" pitchFamily="18" charset="0"/>
                        </a:rPr>
                        <a:t>Part III: Warm Hand-Off Reentry Services Sub-Proposal Instructions</a:t>
                      </a: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E5B8B7"/>
                    </a:solidFill>
                  </a:tcPr>
                </a:tc>
                <a:extLst>
                  <a:ext uri="{0D108BD9-81ED-4DB2-BD59-A6C34878D82A}">
                    <a16:rowId xmlns:a16="http://schemas.microsoft.com/office/drawing/2014/main" val="3284750446"/>
                  </a:ext>
                </a:extLst>
              </a:tr>
            </a:tbl>
          </a:graphicData>
        </a:graphic>
      </p:graphicFrame>
    </p:spTree>
    <p:extLst>
      <p:ext uri="{BB962C8B-B14F-4D97-AF65-F5344CB8AC3E}">
        <p14:creationId xmlns:p14="http://schemas.microsoft.com/office/powerpoint/2010/main" val="409778710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727685"/>
            <a:ext cx="8839200" cy="5755177"/>
          </a:xfrm>
        </p:spPr>
        <p:txBody>
          <a:bodyPr/>
          <a:lstStyle/>
          <a:p>
            <a:pPr marL="0" marR="0" indent="0" algn="ctr">
              <a:lnSpc>
                <a:spcPct val="115000"/>
              </a:lnSpc>
              <a:spcBef>
                <a:spcPts val="0"/>
              </a:spcBef>
              <a:spcAft>
                <a:spcPts val="0"/>
              </a:spcAft>
              <a:buNone/>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b="1" dirty="0">
                <a:solidFill>
                  <a:srgbClr val="1E3C78"/>
                </a:solidFill>
                <a:ea typeface="Calibri" panose="020F0502020204030204" pitchFamily="34" charset="0"/>
                <a:cs typeface="Times New Roman" panose="02020603050405020304" pitchFamily="18" charset="0"/>
              </a:rPr>
              <a:t>Rating Factors for </a:t>
            </a:r>
          </a:p>
          <a:p>
            <a:pPr marL="0" marR="0" indent="0" algn="ctr">
              <a:lnSpc>
                <a:spcPct val="115000"/>
              </a:lnSpc>
              <a:spcBef>
                <a:spcPts val="0"/>
              </a:spcBef>
              <a:spcAft>
                <a:spcPts val="0"/>
              </a:spcAft>
              <a:buNone/>
            </a:pPr>
            <a:r>
              <a:rPr lang="en-US" b="1" dirty="0">
                <a:solidFill>
                  <a:srgbClr val="1E3C78"/>
                </a:solidFill>
                <a:ea typeface="Calibri" panose="020F0502020204030204" pitchFamily="34" charset="0"/>
                <a:cs typeface="Times New Roman" panose="02020603050405020304" pitchFamily="18" charset="0"/>
              </a:rPr>
              <a:t>Warm Hand-Off Reentry Services</a:t>
            </a:r>
          </a:p>
          <a:p>
            <a:pPr marL="0" marR="0" indent="0" algn="ctr">
              <a:lnSpc>
                <a:spcPct val="115000"/>
              </a:lnSpc>
              <a:spcBef>
                <a:spcPts val="0"/>
              </a:spcBef>
              <a:spcAft>
                <a:spcPts val="0"/>
              </a:spcAft>
              <a:buNone/>
            </a:pPr>
            <a:r>
              <a:rPr lang="en-US" b="1" dirty="0">
                <a:solidFill>
                  <a:srgbClr val="1E3C78"/>
                </a:solidFill>
                <a:ea typeface="Calibri" panose="020F0502020204030204" pitchFamily="34" charset="0"/>
                <a:cs typeface="Times New Roman" panose="02020603050405020304" pitchFamily="18" charset="0"/>
              </a:rPr>
              <a:t>Pgs. 34-36</a:t>
            </a:r>
          </a:p>
          <a:p>
            <a:pPr marR="0">
              <a:lnSpc>
                <a:spcPct val="115000"/>
              </a:lnSpc>
              <a:spcBef>
                <a:spcPts val="0"/>
              </a:spcBef>
              <a:spcAft>
                <a:spcPts val="0"/>
              </a:spcAft>
              <a:buFont typeface="Arial" panose="020B0604020202020204" pitchFamily="34" charset="0"/>
              <a:buChar char="•"/>
            </a:pPr>
            <a:endParaRPr lang="en-US" sz="1800" b="1" dirty="0">
              <a:solidFill>
                <a:srgbClr val="1E3C78"/>
              </a:solidFill>
              <a:ea typeface="Calibri" panose="020F0502020204030204" pitchFamily="34" charset="0"/>
              <a:cs typeface="Times New Roman" panose="02020603050405020304" pitchFamily="18" charset="0"/>
            </a:endParaRPr>
          </a:p>
          <a:p>
            <a:pPr marR="0">
              <a:lnSpc>
                <a:spcPct val="115000"/>
              </a:lnSpc>
              <a:spcBef>
                <a:spcPts val="0"/>
              </a:spcBef>
              <a:spcAft>
                <a:spcPts val="0"/>
              </a:spcAft>
              <a:buFont typeface="Arial" panose="020B0604020202020204" pitchFamily="34" charset="0"/>
              <a:buChar char="•"/>
            </a:pPr>
            <a:r>
              <a:rPr lang="en-US" b="1" u="sng" dirty="0">
                <a:solidFill>
                  <a:srgbClr val="1E3C78"/>
                </a:solidFill>
                <a:ea typeface="Calibri" panose="020F0502020204030204" pitchFamily="34" charset="0"/>
                <a:cs typeface="Times New Roman" panose="02020603050405020304" pitchFamily="18" charset="0"/>
              </a:rPr>
              <a:t>Same</a:t>
            </a:r>
            <a:r>
              <a:rPr lang="en-US" b="1" dirty="0">
                <a:solidFill>
                  <a:srgbClr val="1E3C78"/>
                </a:solidFill>
                <a:ea typeface="Calibri" panose="020F0502020204030204" pitchFamily="34" charset="0"/>
                <a:cs typeface="Times New Roman" panose="02020603050405020304" pitchFamily="18" charset="0"/>
              </a:rPr>
              <a:t> rating factors and percent total value</a:t>
            </a:r>
          </a:p>
          <a:p>
            <a:pPr lvl="1">
              <a:lnSpc>
                <a:spcPct val="115000"/>
              </a:lnSpc>
              <a:spcBef>
                <a:spcPts val="0"/>
              </a:spcBef>
              <a:spcAft>
                <a:spcPts val="0"/>
              </a:spcAft>
              <a:buFont typeface="Wingdings" panose="05000000000000000000" pitchFamily="2" charset="2"/>
              <a:buChar char="ü"/>
            </a:pPr>
            <a:r>
              <a:rPr lang="en-US" b="1" dirty="0">
                <a:solidFill>
                  <a:srgbClr val="1E3C78"/>
                </a:solidFill>
                <a:ea typeface="Calibri" panose="020F0502020204030204" pitchFamily="34" charset="0"/>
                <a:cs typeface="Times New Roman" panose="02020603050405020304" pitchFamily="18" charset="0"/>
              </a:rPr>
              <a:t>Project Need (30%)</a:t>
            </a:r>
          </a:p>
          <a:p>
            <a:pPr lvl="1">
              <a:lnSpc>
                <a:spcPct val="115000"/>
              </a:lnSpc>
              <a:spcBef>
                <a:spcPts val="0"/>
              </a:spcBef>
              <a:spcAft>
                <a:spcPts val="0"/>
              </a:spcAft>
              <a:buFont typeface="Wingdings" panose="05000000000000000000" pitchFamily="2" charset="2"/>
              <a:buChar char="ü"/>
            </a:pPr>
            <a:r>
              <a:rPr lang="en-US" b="1" dirty="0">
                <a:solidFill>
                  <a:srgbClr val="1E3C78"/>
                </a:solidFill>
                <a:ea typeface="Calibri" panose="020F0502020204030204" pitchFamily="34" charset="0"/>
                <a:cs typeface="Times New Roman" panose="02020603050405020304" pitchFamily="18" charset="0"/>
              </a:rPr>
              <a:t>Program Description (60%)</a:t>
            </a:r>
          </a:p>
          <a:p>
            <a:pPr lvl="1">
              <a:lnSpc>
                <a:spcPct val="115000"/>
              </a:lnSpc>
              <a:spcBef>
                <a:spcPts val="0"/>
              </a:spcBef>
              <a:spcAft>
                <a:spcPts val="0"/>
              </a:spcAft>
              <a:buFont typeface="Wingdings" panose="05000000000000000000" pitchFamily="2" charset="2"/>
              <a:buChar char="ü"/>
            </a:pPr>
            <a:r>
              <a:rPr lang="en-US" b="1" dirty="0">
                <a:solidFill>
                  <a:srgbClr val="1E3C78"/>
                </a:solidFill>
                <a:ea typeface="Calibri" panose="020F0502020204030204" pitchFamily="34" charset="0"/>
                <a:cs typeface="Times New Roman" panose="02020603050405020304" pitchFamily="18" charset="0"/>
              </a:rPr>
              <a:t>Budget (10%)</a:t>
            </a:r>
          </a:p>
          <a:p>
            <a:pPr lvl="1">
              <a:lnSpc>
                <a:spcPct val="115000"/>
              </a:lnSpc>
              <a:spcBef>
                <a:spcPts val="0"/>
              </a:spcBef>
              <a:spcAft>
                <a:spcPts val="0"/>
              </a:spcAft>
              <a:buFont typeface="Arial" panose="020B0604020202020204" pitchFamily="34" charset="0"/>
              <a:buChar char="•"/>
            </a:pPr>
            <a:endParaRPr lang="en-US" sz="1200" b="1" dirty="0">
              <a:solidFill>
                <a:srgbClr val="1E3C78"/>
              </a:solidFill>
              <a:ea typeface="Calibri" panose="020F0502020204030204" pitchFamily="34" charset="0"/>
              <a:cs typeface="Times New Roman" panose="02020603050405020304" pitchFamily="18" charset="0"/>
            </a:endParaRPr>
          </a:p>
          <a:p>
            <a:pPr marR="0">
              <a:lnSpc>
                <a:spcPct val="115000"/>
              </a:lnSpc>
              <a:spcBef>
                <a:spcPts val="0"/>
              </a:spcBef>
              <a:spcAft>
                <a:spcPts val="0"/>
              </a:spcAft>
              <a:buFont typeface="Arial" panose="020B0604020202020204" pitchFamily="34" charset="0"/>
              <a:buChar char="•"/>
            </a:pPr>
            <a:r>
              <a:rPr lang="en-US" b="1" dirty="0">
                <a:solidFill>
                  <a:srgbClr val="1E3C78"/>
                </a:solidFill>
                <a:ea typeface="Calibri" panose="020F0502020204030204" pitchFamily="34" charset="0"/>
                <a:cs typeface="Times New Roman" panose="02020603050405020304" pitchFamily="18" charset="0"/>
              </a:rPr>
              <a:t>Some </a:t>
            </a:r>
            <a:r>
              <a:rPr lang="en-US" b="1" u="sng" dirty="0">
                <a:solidFill>
                  <a:srgbClr val="1E3C78"/>
                </a:solidFill>
                <a:ea typeface="Calibri" panose="020F0502020204030204" pitchFamily="34" charset="0"/>
                <a:cs typeface="Times New Roman" panose="02020603050405020304" pitchFamily="18" charset="0"/>
              </a:rPr>
              <a:t>differences </a:t>
            </a:r>
            <a:r>
              <a:rPr lang="en-US" b="1" dirty="0">
                <a:solidFill>
                  <a:srgbClr val="1E3C78"/>
                </a:solidFill>
                <a:ea typeface="Calibri" panose="020F0502020204030204" pitchFamily="34" charset="0"/>
                <a:cs typeface="Times New Roman" panose="02020603050405020304" pitchFamily="18" charset="0"/>
              </a:rPr>
              <a:t>in the sub-factors</a:t>
            </a:r>
          </a:p>
          <a:p>
            <a:pPr marL="0" marR="0" indent="0" algn="ctr">
              <a:lnSpc>
                <a:spcPct val="115000"/>
              </a:lnSpc>
              <a:spcBef>
                <a:spcPts val="0"/>
              </a:spcBef>
              <a:spcAft>
                <a:spcPts val="0"/>
              </a:spcAft>
              <a:buNone/>
            </a:pPr>
            <a:endParaRPr lang="en-US"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14751042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66800"/>
            <a:ext cx="7924800" cy="5416062"/>
          </a:xfrm>
        </p:spPr>
        <p:txBody>
          <a:bodyPr/>
          <a:lstStyle/>
          <a:p>
            <a:pPr marL="0" indent="0" algn="ctr">
              <a:buNone/>
            </a:pPr>
            <a:r>
              <a:rPr lang="en-US" b="1" dirty="0">
                <a:solidFill>
                  <a:srgbClr val="1E3C78"/>
                </a:solidFill>
              </a:rPr>
              <a:t>Submittal Instructions Review</a:t>
            </a:r>
          </a:p>
          <a:p>
            <a:pPr marL="0" indent="0" algn="ctr">
              <a:buNone/>
            </a:pPr>
            <a:endParaRPr lang="en-US" sz="2000" b="1" dirty="0">
              <a:solidFill>
                <a:srgbClr val="1E3C78"/>
              </a:solidFill>
              <a:cs typeface="Arial" panose="020B0604020202020204" pitchFamily="34" charset="0"/>
            </a:endParaRPr>
          </a:p>
          <a:p>
            <a:pPr marL="0" indent="0" algn="ctr">
              <a:buNone/>
            </a:pPr>
            <a:endParaRPr lang="en-US" sz="1000" b="1" dirty="0">
              <a:solidFill>
                <a:srgbClr val="1E3C78"/>
              </a:solidFill>
              <a:cs typeface="Arial" panose="020B0604020202020204" pitchFamily="34" charset="0"/>
            </a:endParaRPr>
          </a:p>
          <a:p>
            <a:pPr>
              <a:buClr>
                <a:schemeClr val="bg1"/>
              </a:buClr>
              <a:buFont typeface="Wingdings" panose="05000000000000000000" pitchFamily="2" charset="2"/>
              <a:buChar char="ü"/>
            </a:pPr>
            <a:r>
              <a:rPr lang="en-US" dirty="0">
                <a:solidFill>
                  <a:srgbClr val="1E3C78"/>
                </a:solidFill>
              </a:rPr>
              <a:t>Applicants must submit one original signed Proposal AND one electronic copy of the original signed Proposal</a:t>
            </a:r>
          </a:p>
          <a:p>
            <a:pPr marL="0" indent="0">
              <a:buClr>
                <a:schemeClr val="tx1"/>
              </a:buClr>
              <a:buNone/>
            </a:pPr>
            <a:endParaRPr lang="en-US" sz="1000" dirty="0">
              <a:solidFill>
                <a:srgbClr val="1E3C78"/>
              </a:solidFill>
            </a:endParaRPr>
          </a:p>
          <a:p>
            <a:pPr marL="0" indent="0">
              <a:buClr>
                <a:schemeClr val="tx1"/>
              </a:buClr>
              <a:buNone/>
            </a:pPr>
            <a:endParaRPr lang="en-US" sz="1200" dirty="0">
              <a:solidFill>
                <a:srgbClr val="1E3C78"/>
              </a:solidFill>
            </a:endParaRPr>
          </a:p>
          <a:p>
            <a:pPr>
              <a:buClr>
                <a:schemeClr val="bg1"/>
              </a:buClr>
              <a:buFont typeface="Wingdings" panose="05000000000000000000" pitchFamily="2" charset="2"/>
              <a:buChar char="ü"/>
            </a:pPr>
            <a:r>
              <a:rPr lang="en-US" dirty="0">
                <a:solidFill>
                  <a:srgbClr val="1E3C78"/>
                </a:solidFill>
              </a:rPr>
              <a:t>The signed original </a:t>
            </a:r>
            <a:r>
              <a:rPr lang="en-US" u="sng" dirty="0">
                <a:solidFill>
                  <a:srgbClr val="1E3C78"/>
                </a:solidFill>
              </a:rPr>
              <a:t>or</a:t>
            </a:r>
            <a:r>
              <a:rPr lang="en-US" dirty="0">
                <a:solidFill>
                  <a:srgbClr val="1E3C78"/>
                </a:solidFill>
              </a:rPr>
              <a:t> electronic Proposals must be received by the BSCC by </a:t>
            </a:r>
            <a:r>
              <a:rPr lang="en-US" b="1" dirty="0">
                <a:solidFill>
                  <a:srgbClr val="1E3C78"/>
                </a:solidFill>
              </a:rPr>
              <a:t>5:00 p.m. on March 25, 2019</a:t>
            </a:r>
            <a:endParaRPr lang="en-US" dirty="0">
              <a:solidFill>
                <a:srgbClr val="1E3C78"/>
              </a:solidFill>
            </a:endParaRPr>
          </a:p>
          <a:p>
            <a:pPr>
              <a:buClr>
                <a:schemeClr val="bg1"/>
              </a:buClr>
              <a:buFont typeface="Wingdings" panose="05000000000000000000" pitchFamily="2" charset="2"/>
              <a:buChar char="ü"/>
            </a:pPr>
            <a:endParaRPr lang="en-US" dirty="0">
              <a:solidFill>
                <a:srgbClr val="1E3C78"/>
              </a:solidFill>
            </a:endParaRPr>
          </a:p>
          <a:p>
            <a:pPr marL="0" indent="0">
              <a:buNone/>
            </a:pPr>
            <a:r>
              <a:rPr lang="en-US" dirty="0">
                <a:solidFill>
                  <a:srgbClr val="1E3C78"/>
                </a:solidFill>
              </a:rPr>
              <a:t> </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10915623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indent="0" algn="ctr">
              <a:buNone/>
            </a:pPr>
            <a:r>
              <a:rPr lang="en-US" b="1" dirty="0">
                <a:solidFill>
                  <a:srgbClr val="1E3C78"/>
                </a:solidFill>
              </a:rPr>
              <a:t>Submittal Instructions</a:t>
            </a:r>
          </a:p>
          <a:p>
            <a:pPr marL="0" indent="0" algn="ctr">
              <a:buNone/>
            </a:pPr>
            <a:endParaRPr lang="en-US" sz="2000" dirty="0">
              <a:solidFill>
                <a:srgbClr val="1E3C78"/>
              </a:solidFill>
              <a:latin typeface="Arial Black" panose="020B0A04020102020204" pitchFamily="34" charset="0"/>
            </a:endParaRPr>
          </a:p>
          <a:p>
            <a:pPr marL="0" indent="0" algn="ctr">
              <a:buNone/>
            </a:pPr>
            <a:endParaRPr lang="en-US" sz="1000" dirty="0">
              <a:solidFill>
                <a:srgbClr val="1E3C78"/>
              </a:solidFill>
              <a:latin typeface="Arial Black" panose="020B0A04020102020204" pitchFamily="34" charset="0"/>
            </a:endParaRPr>
          </a:p>
          <a:p>
            <a:pPr marL="0" indent="0" algn="ctr">
              <a:buNone/>
            </a:pPr>
            <a:r>
              <a:rPr lang="en-US" b="1" u="sng" dirty="0">
                <a:solidFill>
                  <a:srgbClr val="1E3C78"/>
                </a:solidFill>
              </a:rPr>
              <a:t>Mail</a:t>
            </a:r>
            <a:r>
              <a:rPr lang="en-US" dirty="0">
                <a:solidFill>
                  <a:srgbClr val="1E3C78"/>
                </a:solidFill>
              </a:rPr>
              <a:t> one original signed Proposal packet to:</a:t>
            </a:r>
          </a:p>
          <a:p>
            <a:pPr marL="0" indent="0">
              <a:buNone/>
            </a:pPr>
            <a:endParaRPr lang="en-US" dirty="0">
              <a:solidFill>
                <a:srgbClr val="1E3C78"/>
              </a:solidFill>
            </a:endParaRPr>
          </a:p>
          <a:p>
            <a:pPr marL="0" indent="0" algn="ctr">
              <a:buNone/>
            </a:pPr>
            <a:r>
              <a:rPr lang="en-US" dirty="0">
                <a:solidFill>
                  <a:srgbClr val="1E3C78"/>
                </a:solidFill>
              </a:rPr>
              <a:t>Board of State and Community Corrections </a:t>
            </a:r>
          </a:p>
          <a:p>
            <a:pPr marL="0" indent="0" algn="ctr">
              <a:buNone/>
            </a:pPr>
            <a:r>
              <a:rPr lang="en-US" dirty="0">
                <a:solidFill>
                  <a:srgbClr val="1E3C78"/>
                </a:solidFill>
              </a:rPr>
              <a:t>Corrections Planning and Grant Programs Division</a:t>
            </a:r>
          </a:p>
          <a:p>
            <a:pPr marL="0" indent="0" algn="ctr">
              <a:buNone/>
            </a:pPr>
            <a:r>
              <a:rPr lang="en-US" dirty="0">
                <a:solidFill>
                  <a:srgbClr val="1E3C78"/>
                </a:solidFill>
              </a:rPr>
              <a:t>2590 Venture Oaks Way, Suite 200</a:t>
            </a:r>
          </a:p>
          <a:p>
            <a:pPr marL="0" indent="0" algn="ctr">
              <a:buNone/>
            </a:pPr>
            <a:r>
              <a:rPr lang="en-US" dirty="0">
                <a:solidFill>
                  <a:srgbClr val="1E3C78"/>
                </a:solidFill>
              </a:rPr>
              <a:t>Sacramento, CA 95833</a:t>
            </a:r>
          </a:p>
          <a:p>
            <a:pPr marL="0" indent="0" algn="ctr">
              <a:buNone/>
            </a:pPr>
            <a:r>
              <a:rPr lang="en-US" dirty="0">
                <a:solidFill>
                  <a:srgbClr val="1E3C78"/>
                </a:solidFill>
              </a:rPr>
              <a:t>Attn: ARG Grant</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24166080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457200"/>
            <a:ext cx="8763000" cy="6172200"/>
          </a:xfrm>
        </p:spPr>
        <p:txBody>
          <a:bodyPr/>
          <a:lstStyle/>
          <a:p>
            <a:pPr marL="0" indent="0" algn="ctr">
              <a:buNone/>
            </a:pPr>
            <a:r>
              <a:rPr lang="en-US" sz="2400" b="1" dirty="0">
                <a:solidFill>
                  <a:srgbClr val="CC9900"/>
                </a:solidFill>
              </a:rPr>
              <a:t>Submittal Instructions</a:t>
            </a:r>
          </a:p>
          <a:p>
            <a:pPr marL="0" indent="0" algn="ctr">
              <a:buNone/>
            </a:pPr>
            <a:endParaRPr lang="en-US" sz="1200" b="1" dirty="0">
              <a:solidFill>
                <a:srgbClr val="1E3C78"/>
              </a:solidFill>
            </a:endParaRPr>
          </a:p>
          <a:p>
            <a:pPr marL="0" indent="0" algn="ctr">
              <a:buNone/>
            </a:pPr>
            <a:r>
              <a:rPr lang="en-US" b="1" dirty="0">
                <a:solidFill>
                  <a:srgbClr val="1E3C78"/>
                </a:solidFill>
              </a:rPr>
              <a:t>AND</a:t>
            </a:r>
          </a:p>
          <a:p>
            <a:pPr marL="0" indent="0" algn="ctr">
              <a:buNone/>
            </a:pPr>
            <a:endParaRPr lang="en-US" sz="1200" dirty="0">
              <a:solidFill>
                <a:srgbClr val="1E3C78"/>
              </a:solidFill>
              <a:latin typeface="Arial Black" panose="020B0A04020102020204" pitchFamily="34" charset="0"/>
            </a:endParaRPr>
          </a:p>
          <a:p>
            <a:pPr marL="0" indent="0" algn="ctr">
              <a:buNone/>
            </a:pPr>
            <a:r>
              <a:rPr lang="en-US" b="1" u="sng" dirty="0">
                <a:solidFill>
                  <a:srgbClr val="1E3C78"/>
                </a:solidFill>
              </a:rPr>
              <a:t>Email</a:t>
            </a:r>
            <a:r>
              <a:rPr lang="en-US" b="1" dirty="0">
                <a:solidFill>
                  <a:srgbClr val="1E3C78"/>
                </a:solidFill>
              </a:rPr>
              <a:t> </a:t>
            </a:r>
            <a:r>
              <a:rPr lang="en-US" dirty="0">
                <a:solidFill>
                  <a:srgbClr val="1E3C78"/>
                </a:solidFill>
              </a:rPr>
              <a:t>one signed scanned copy of each signed sub-proposal to:</a:t>
            </a:r>
          </a:p>
          <a:p>
            <a:pPr marL="0" indent="0" algn="ctr">
              <a:buNone/>
            </a:pPr>
            <a:r>
              <a:rPr lang="en-US" dirty="0">
                <a:solidFill>
                  <a:srgbClr val="1E3C78"/>
                </a:solidFill>
              </a:rPr>
              <a:t> AdultReentryGrant@bscc.ca.gov</a:t>
            </a:r>
          </a:p>
          <a:p>
            <a:pPr marL="0" indent="0">
              <a:buNone/>
            </a:pPr>
            <a:endParaRPr lang="en-US" sz="1200" dirty="0">
              <a:solidFill>
                <a:srgbClr val="1E3C78"/>
              </a:solidFill>
            </a:endParaRPr>
          </a:p>
          <a:p>
            <a:pPr marL="0" indent="0">
              <a:buNone/>
            </a:pPr>
            <a:endParaRPr lang="en-US" sz="1100" dirty="0">
              <a:solidFill>
                <a:srgbClr val="1E3C78"/>
              </a:solidFill>
            </a:endParaRPr>
          </a:p>
          <a:p>
            <a:pPr marL="0" indent="0" algn="ctr">
              <a:buNone/>
            </a:pPr>
            <a:r>
              <a:rPr lang="en-US" sz="2000" dirty="0">
                <a:solidFill>
                  <a:srgbClr val="1E3C78"/>
                </a:solidFill>
              </a:rPr>
              <a:t>Acceptable formats include Microsoft Word, Microsoft Word Open XML Format Document, Portable Document Format (PDF) or Google Docs. </a:t>
            </a:r>
          </a:p>
          <a:p>
            <a:pPr marL="0" indent="0" algn="just">
              <a:buNone/>
            </a:pPr>
            <a:endParaRPr lang="en-US" sz="2000" dirty="0">
              <a:solidFill>
                <a:srgbClr val="CC9900"/>
              </a:solidFill>
            </a:endParaRPr>
          </a:p>
          <a:p>
            <a:pPr marL="0" indent="0" algn="just">
              <a:buNone/>
            </a:pPr>
            <a:r>
              <a:rPr lang="en-US" sz="2000" dirty="0">
                <a:solidFill>
                  <a:srgbClr val="CC9900"/>
                </a:solidFill>
              </a:rPr>
              <a:t>Reminder: </a:t>
            </a:r>
            <a:r>
              <a:rPr lang="en-US" sz="2000" b="1" dirty="0">
                <a:solidFill>
                  <a:srgbClr val="CC9900"/>
                </a:solidFill>
              </a:rPr>
              <a:t>Either</a:t>
            </a:r>
            <a:r>
              <a:rPr lang="en-US" sz="2000" dirty="0">
                <a:solidFill>
                  <a:srgbClr val="CC9900"/>
                </a:solidFill>
              </a:rPr>
              <a:t> the original signed hard copy or electronic signed scanned version must be received by 5:00 p.m. </a:t>
            </a:r>
            <a:r>
              <a:rPr lang="en-US" sz="2000" u="sng" dirty="0">
                <a:solidFill>
                  <a:srgbClr val="CC9900"/>
                </a:solidFill>
              </a:rPr>
              <a:t>March 25, 2019.</a:t>
            </a:r>
            <a:r>
              <a:rPr lang="en-US" sz="2000" dirty="0">
                <a:solidFill>
                  <a:srgbClr val="CC9900"/>
                </a:solidFill>
              </a:rPr>
              <a:t> The applicant will not be automatically disqualified as long as the other copy is received in a reasonable amount of time. (2-3 days)</a:t>
            </a:r>
          </a:p>
          <a:p>
            <a:pPr marL="0" indent="0">
              <a:buNone/>
            </a:pPr>
            <a:r>
              <a:rPr lang="en-US" sz="2000" dirty="0">
                <a:solidFill>
                  <a:srgbClr val="CC9900"/>
                </a:solidFill>
              </a:rPr>
              <a:t>Proposals received after the due date and time will not be considered. </a:t>
            </a:r>
          </a:p>
          <a:p>
            <a:pPr marL="0" indent="0" algn="ctr">
              <a:buNone/>
            </a:pPr>
            <a:endParaRPr lang="en-US" sz="2000" dirty="0">
              <a:solidFill>
                <a:srgbClr val="1E3C78"/>
              </a:solidFill>
              <a:latin typeface="Arial Black" panose="020B0A04020102020204" pitchFamily="34"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3087116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4572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
        <p:nvSpPr>
          <p:cNvPr id="5" name="Content Placeholder 2">
            <a:extLst>
              <a:ext uri="{FF2B5EF4-FFF2-40B4-BE49-F238E27FC236}">
                <a16:creationId xmlns:a16="http://schemas.microsoft.com/office/drawing/2014/main" id="{D5B3AE9A-1A1F-4D58-AF5B-E2D075362BD7}"/>
              </a:ext>
            </a:extLst>
          </p:cNvPr>
          <p:cNvSpPr>
            <a:spLocks noGrp="1"/>
          </p:cNvSpPr>
          <p:nvPr>
            <p:ph idx="4294967295"/>
          </p:nvPr>
        </p:nvSpPr>
        <p:spPr>
          <a:xfrm>
            <a:off x="228600" y="685800"/>
            <a:ext cx="8686800" cy="5668963"/>
          </a:xfrm>
        </p:spPr>
        <p:txBody>
          <a:bodyPr/>
          <a:lstStyle/>
          <a:p>
            <a:pPr marL="508000" lvl="0" indent="-508000" algn="ctr">
              <a:buClrTx/>
              <a:buSzTx/>
              <a:buNone/>
              <a:defRPr/>
            </a:pPr>
            <a:r>
              <a:rPr lang="en-US" dirty="0">
                <a:solidFill>
                  <a:srgbClr val="1E3C78"/>
                </a:solidFill>
                <a:latin typeface="Arial" pitchFamily="34" charset="0"/>
                <a:ea typeface="ＭＳ Ｐゴシック"/>
                <a:cs typeface="Arial" pitchFamily="34" charset="0"/>
              </a:rPr>
              <a:t>The 5 Divisions of the BSCC</a:t>
            </a:r>
          </a:p>
          <a:p>
            <a:pPr marL="908050" lvl="1" indent="-508000">
              <a:buClrTx/>
              <a:buSzTx/>
              <a:buNone/>
              <a:defRPr/>
            </a:pPr>
            <a:endParaRPr lang="en-US" sz="600" dirty="0">
              <a:solidFill>
                <a:schemeClr val="bg1"/>
              </a:solidFill>
              <a:latin typeface="Arial" pitchFamily="34" charset="0"/>
              <a:ea typeface="ＭＳ Ｐゴシック"/>
              <a:cs typeface="Arial" pitchFamily="34" charset="0"/>
            </a:endParaRPr>
          </a:p>
          <a:p>
            <a:pPr marL="914400" lvl="1" indent="-457200">
              <a:buClrTx/>
              <a:buSzPct val="90000"/>
              <a:buFontTx/>
              <a:buAutoNum type="arabicPeriod"/>
              <a:defRPr/>
            </a:pPr>
            <a:r>
              <a:rPr lang="en-US" dirty="0">
                <a:solidFill>
                  <a:schemeClr val="bg1"/>
                </a:solidFill>
                <a:latin typeface="Arial" pitchFamily="34" charset="0"/>
                <a:ea typeface="ＭＳ Ｐゴシック"/>
                <a:cs typeface="Arial" pitchFamily="34" charset="0"/>
              </a:rPr>
              <a:t>Facilities Standards and Operations (FSO) </a:t>
            </a:r>
          </a:p>
          <a:p>
            <a:pPr lvl="2">
              <a:buClrTx/>
              <a:buSzPct val="90000"/>
              <a:buFont typeface="Wingdings" panose="05000000000000000000" pitchFamily="2" charset="2"/>
              <a:buChar char="§"/>
              <a:defRPr/>
            </a:pPr>
            <a:r>
              <a:rPr lang="en-US" sz="2400" dirty="0">
                <a:solidFill>
                  <a:schemeClr val="bg1"/>
                </a:solidFill>
                <a:latin typeface="Arial" pitchFamily="34" charset="0"/>
                <a:ea typeface="ＭＳ Ｐゴシック"/>
                <a:cs typeface="Arial" pitchFamily="34" charset="0"/>
              </a:rPr>
              <a:t>Inspections, Regulations, Compliance Monitoring</a:t>
            </a:r>
          </a:p>
          <a:p>
            <a:pPr marL="914400" lvl="2" indent="0">
              <a:buClrTx/>
              <a:buSzPct val="90000"/>
              <a:buNone/>
              <a:defRPr/>
            </a:pPr>
            <a:r>
              <a:rPr lang="en-US" sz="1000" dirty="0">
                <a:solidFill>
                  <a:schemeClr val="bg1"/>
                </a:solidFill>
                <a:latin typeface="Arial" pitchFamily="34" charset="0"/>
                <a:ea typeface="ＭＳ Ｐゴシック"/>
                <a:cs typeface="Arial" pitchFamily="34" charset="0"/>
              </a:rPr>
              <a:t> </a:t>
            </a:r>
          </a:p>
          <a:p>
            <a:pPr marL="914400" lvl="1" indent="-457200">
              <a:buClrTx/>
              <a:buSzPct val="90000"/>
              <a:buFontTx/>
              <a:buAutoNum type="arabicPeriod"/>
              <a:defRPr/>
            </a:pPr>
            <a:r>
              <a:rPr lang="en-US" dirty="0">
                <a:solidFill>
                  <a:schemeClr val="bg1"/>
                </a:solidFill>
                <a:latin typeface="Arial" pitchFamily="34" charset="0"/>
                <a:ea typeface="ＭＳ Ｐゴシック"/>
                <a:cs typeface="Arial" pitchFamily="34" charset="0"/>
              </a:rPr>
              <a:t>Standards and Training for Corrections (STC)  </a:t>
            </a:r>
          </a:p>
          <a:p>
            <a:pPr lvl="2">
              <a:buClrTx/>
              <a:buSzPct val="90000"/>
              <a:buFont typeface="Wingdings" panose="05000000000000000000" pitchFamily="2" charset="2"/>
              <a:buChar char="§"/>
              <a:defRPr/>
            </a:pPr>
            <a:r>
              <a:rPr lang="en-US" sz="2400" dirty="0">
                <a:solidFill>
                  <a:schemeClr val="bg1"/>
                </a:solidFill>
                <a:latin typeface="Arial" pitchFamily="34" charset="0"/>
                <a:ea typeface="ＭＳ Ｐゴシック"/>
                <a:cs typeface="Arial" pitchFamily="34" charset="0"/>
              </a:rPr>
              <a:t>Selection, Training and Standards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Tx/>
              <a:buAutoNum type="arabicPeriod"/>
              <a:defRPr/>
            </a:pPr>
            <a:r>
              <a:rPr lang="en-US" dirty="0">
                <a:solidFill>
                  <a:schemeClr val="bg1"/>
                </a:solidFill>
                <a:latin typeface="Arial" pitchFamily="34" charset="0"/>
                <a:ea typeface="ＭＳ Ｐゴシック"/>
                <a:cs typeface="Arial" pitchFamily="34" charset="0"/>
              </a:rPr>
              <a:t>Corrections Planning and Grant Programs (CPGP)</a:t>
            </a:r>
          </a:p>
          <a:p>
            <a:pPr lvl="2">
              <a:buClrTx/>
              <a:buSzPct val="90000"/>
              <a:buFont typeface="Wingdings" panose="05000000000000000000" pitchFamily="2" charset="2"/>
              <a:buChar char="§"/>
              <a:defRPr/>
            </a:pPr>
            <a:r>
              <a:rPr lang="en-US" sz="2400" dirty="0">
                <a:solidFill>
                  <a:schemeClr val="bg1"/>
                </a:solidFill>
                <a:latin typeface="Arial" pitchFamily="34" charset="0"/>
                <a:ea typeface="ＭＳ Ｐゴシック"/>
                <a:cs typeface="Arial" pitchFamily="34" charset="0"/>
              </a:rPr>
              <a:t>Criminal and Juvenile Justice Grant Programs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 typeface="+mj-lt"/>
              <a:buAutoNum type="arabicPeriod"/>
              <a:defRPr/>
            </a:pPr>
            <a:r>
              <a:rPr lang="en-US" dirty="0">
                <a:solidFill>
                  <a:schemeClr val="bg1"/>
                </a:solidFill>
                <a:latin typeface="Arial" pitchFamily="34" charset="0"/>
                <a:ea typeface="ＭＳ Ｐゴシック"/>
                <a:cs typeface="Arial" pitchFamily="34" charset="0"/>
              </a:rPr>
              <a:t>County Facilities Construction (CFC)</a:t>
            </a:r>
          </a:p>
          <a:p>
            <a:pPr lvl="2">
              <a:buClrTx/>
              <a:buSzPct val="90000"/>
              <a:buFont typeface="Arial" panose="020B0604020202020204" pitchFamily="34" charset="0"/>
              <a:buChar char="•"/>
              <a:defRPr/>
            </a:pPr>
            <a:r>
              <a:rPr lang="en-US" sz="2400" dirty="0">
                <a:solidFill>
                  <a:schemeClr val="bg1"/>
                </a:solidFill>
                <a:latin typeface="Arial" pitchFamily="34" charset="0"/>
                <a:ea typeface="ＭＳ Ｐゴシック"/>
                <a:cs typeface="Arial" pitchFamily="34" charset="0"/>
              </a:rPr>
              <a:t>Admin. of construction financing for facilities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 typeface="+mj-lt"/>
              <a:buAutoNum type="arabicPeriod"/>
              <a:defRPr/>
            </a:pPr>
            <a:r>
              <a:rPr lang="en-US" dirty="0">
                <a:solidFill>
                  <a:schemeClr val="bg1"/>
                </a:solidFill>
                <a:latin typeface="Arial" pitchFamily="34" charset="0"/>
                <a:ea typeface="ＭＳ Ｐゴシック"/>
                <a:cs typeface="Arial" pitchFamily="34" charset="0"/>
              </a:rPr>
              <a:t>Administration, Research and Program Support</a:t>
            </a:r>
          </a:p>
          <a:p>
            <a:pPr lvl="2">
              <a:buClrTx/>
              <a:buSzPct val="90000"/>
              <a:buFont typeface="Wingdings" panose="05000000000000000000" pitchFamily="2" charset="2"/>
              <a:buChar char="§"/>
              <a:defRPr/>
            </a:pPr>
            <a:r>
              <a:rPr lang="en-US" sz="2400" dirty="0">
                <a:solidFill>
                  <a:schemeClr val="bg1"/>
                </a:solidFill>
                <a:latin typeface="Arial" pitchFamily="34" charset="0"/>
                <a:ea typeface="ＭＳ Ｐゴシック"/>
                <a:cs typeface="Arial" pitchFamily="34" charset="0"/>
              </a:rPr>
              <a:t>Admin., data collection, research, IT support</a:t>
            </a:r>
          </a:p>
          <a:p>
            <a:pPr marL="0" indent="0">
              <a:buNone/>
            </a:pPr>
            <a:endParaRPr lang="en-US" sz="2800" dirty="0">
              <a:solidFill>
                <a:srgbClr val="1E3C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46903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229600" cy="5755177"/>
          </a:xfrm>
        </p:spPr>
        <p:txBody>
          <a:bodyPr/>
          <a:lstStyle/>
          <a:p>
            <a:pPr marL="0" indent="0" algn="ctr">
              <a:buNone/>
            </a:pPr>
            <a:endParaRPr lang="en-US" sz="2200" dirty="0">
              <a:solidFill>
                <a:srgbClr val="1E3C78"/>
              </a:solidFill>
            </a:endParaRPr>
          </a:p>
          <a:p>
            <a:pPr marL="0" indent="0" algn="ctr">
              <a:buNone/>
            </a:pPr>
            <a:r>
              <a:rPr lang="en-US" dirty="0">
                <a:solidFill>
                  <a:srgbClr val="1E3C78"/>
                </a:solidFill>
              </a:rPr>
              <a:t>Submit additional questions</a:t>
            </a:r>
            <a:br>
              <a:rPr lang="en-US" dirty="0">
                <a:solidFill>
                  <a:srgbClr val="1E3C78"/>
                </a:solidFill>
              </a:rPr>
            </a:br>
            <a:r>
              <a:rPr lang="en-US" dirty="0">
                <a:solidFill>
                  <a:srgbClr val="1E3C78"/>
                </a:solidFill>
              </a:rPr>
              <a:t>about the ARG Grant </a:t>
            </a:r>
            <a:br>
              <a:rPr lang="en-US" dirty="0">
                <a:solidFill>
                  <a:srgbClr val="1E3C78"/>
                </a:solidFill>
              </a:rPr>
            </a:br>
            <a:r>
              <a:rPr lang="en-US" dirty="0">
                <a:solidFill>
                  <a:srgbClr val="1E3C78"/>
                </a:solidFill>
              </a:rPr>
              <a:t>or RFP to:</a:t>
            </a:r>
          </a:p>
          <a:p>
            <a:pPr marL="0" indent="0" algn="ctr">
              <a:buNone/>
            </a:pPr>
            <a:endParaRPr lang="en-US" sz="2000" b="1" dirty="0">
              <a:solidFill>
                <a:srgbClr val="1E3C78"/>
              </a:solidFill>
              <a:cs typeface="Arial" panose="020B0604020202020204" pitchFamily="34" charset="0"/>
            </a:endParaRPr>
          </a:p>
          <a:p>
            <a:pPr marL="0" indent="0" algn="ctr">
              <a:buNone/>
            </a:pPr>
            <a:r>
              <a:rPr lang="en-US" dirty="0">
                <a:solidFill>
                  <a:srgbClr val="1E3C78"/>
                </a:solidFill>
              </a:rPr>
              <a:t>Colleen Stoner</a:t>
            </a:r>
          </a:p>
          <a:p>
            <a:pPr marL="0" indent="0" algn="ctr">
              <a:buNone/>
            </a:pPr>
            <a:r>
              <a:rPr lang="en-US" b="1" dirty="0">
                <a:solidFill>
                  <a:srgbClr val="1E3C78"/>
                </a:solidFill>
              </a:rPr>
              <a:t>colleen.stoner@bscc.ca.gov</a:t>
            </a:r>
          </a:p>
          <a:p>
            <a:pPr marL="0" indent="0" algn="ctr">
              <a:buNone/>
            </a:pPr>
            <a:r>
              <a:rPr lang="en-US" dirty="0">
                <a:solidFill>
                  <a:srgbClr val="1E3C78"/>
                </a:solidFill>
              </a:rPr>
              <a:t>Or </a:t>
            </a:r>
          </a:p>
          <a:p>
            <a:pPr marL="0" indent="0" algn="ctr">
              <a:buNone/>
            </a:pPr>
            <a:r>
              <a:rPr lang="en-US" dirty="0">
                <a:solidFill>
                  <a:srgbClr val="1E3C78"/>
                </a:solidFill>
              </a:rPr>
              <a:t>to electronic mailbox</a:t>
            </a:r>
          </a:p>
          <a:p>
            <a:pPr marL="0" indent="0" algn="ctr">
              <a:buNone/>
            </a:pPr>
            <a:r>
              <a:rPr lang="en-US" b="1" dirty="0">
                <a:solidFill>
                  <a:srgbClr val="1E3C78"/>
                </a:solidFill>
                <a:cs typeface="Arial" panose="020B0604020202020204" pitchFamily="34" charset="0"/>
              </a:rPr>
              <a:t>AdultReentryGrant@bscc.ca.gov</a:t>
            </a:r>
          </a:p>
          <a:p>
            <a:pPr marL="0" indent="0" algn="ctr">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0"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459664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2031" y="759923"/>
            <a:ext cx="8229600" cy="5755177"/>
          </a:xfrm>
        </p:spPr>
        <p:txBody>
          <a:bodyPr/>
          <a:lstStyle/>
          <a:p>
            <a:pPr marL="0" indent="0" algn="ctr">
              <a:buNone/>
            </a:pPr>
            <a:endParaRPr lang="en-US" sz="2200" dirty="0">
              <a:solidFill>
                <a:srgbClr val="1E3C78"/>
              </a:solidFill>
            </a:endParaRPr>
          </a:p>
          <a:p>
            <a:pPr marL="0" indent="0" algn="ctr">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0"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
        <p:nvSpPr>
          <p:cNvPr id="2" name="Rectangle 1">
            <a:extLst>
              <a:ext uri="{FF2B5EF4-FFF2-40B4-BE49-F238E27FC236}">
                <a16:creationId xmlns:a16="http://schemas.microsoft.com/office/drawing/2014/main" id="{A1B7277D-DFB5-4BF2-ADD5-DD062FAEF7D0}"/>
              </a:ext>
            </a:extLst>
          </p:cNvPr>
          <p:cNvSpPr/>
          <p:nvPr/>
        </p:nvSpPr>
        <p:spPr>
          <a:xfrm>
            <a:off x="457200" y="838200"/>
            <a:ext cx="8534400" cy="5632311"/>
          </a:xfrm>
          <a:prstGeom prst="rect">
            <a:avLst/>
          </a:prstGeom>
        </p:spPr>
        <p:txBody>
          <a:bodyPr wrap="square">
            <a:spAutoFit/>
          </a:bodyPr>
          <a:lstStyle/>
          <a:p>
            <a:r>
              <a:rPr lang="en-US" sz="2800" b="1" dirty="0">
                <a:solidFill>
                  <a:srgbClr val="1E3C78"/>
                </a:solidFill>
              </a:rPr>
              <a:t>To-Dos:</a:t>
            </a:r>
          </a:p>
          <a:p>
            <a:endParaRPr lang="en-US" dirty="0">
              <a:solidFill>
                <a:srgbClr val="1E3C78"/>
              </a:solidFill>
            </a:endParaRPr>
          </a:p>
          <a:p>
            <a:endParaRPr lang="en-US" sz="1000" dirty="0">
              <a:solidFill>
                <a:srgbClr val="1E3C78"/>
              </a:solidFill>
            </a:endParaRPr>
          </a:p>
          <a:p>
            <a:pPr marL="342900" indent="-342900">
              <a:buFont typeface="Wingdings" panose="05000000000000000000" pitchFamily="2" charset="2"/>
              <a:buChar char="q"/>
            </a:pPr>
            <a:r>
              <a:rPr lang="en-US" sz="2800" dirty="0">
                <a:solidFill>
                  <a:srgbClr val="1E3C78"/>
                </a:solidFill>
              </a:rPr>
              <a:t>  Read the RFP </a:t>
            </a:r>
            <a:r>
              <a:rPr lang="en-US" sz="2800" u="sng" dirty="0">
                <a:solidFill>
                  <a:srgbClr val="1E3C78"/>
                </a:solidFill>
              </a:rPr>
              <a:t>Several </a:t>
            </a:r>
            <a:r>
              <a:rPr lang="en-US" sz="2800" dirty="0">
                <a:solidFill>
                  <a:srgbClr val="1E3C78"/>
                </a:solidFill>
              </a:rPr>
              <a:t>Times</a:t>
            </a:r>
          </a:p>
          <a:p>
            <a:pPr marL="342900" indent="-342900">
              <a:buFont typeface="Wingdings" panose="05000000000000000000" pitchFamily="2" charset="2"/>
              <a:buChar char="q"/>
            </a:pPr>
            <a:endParaRPr lang="en-US" sz="1000" dirty="0">
              <a:solidFill>
                <a:srgbClr val="1E3C78"/>
              </a:solidFill>
            </a:endParaRPr>
          </a:p>
          <a:p>
            <a:pPr marL="342900" indent="-342900">
              <a:buFont typeface="Wingdings" panose="05000000000000000000" pitchFamily="2" charset="2"/>
              <a:buChar char="q"/>
            </a:pPr>
            <a:r>
              <a:rPr lang="en-US" sz="2800" dirty="0">
                <a:solidFill>
                  <a:srgbClr val="1E3C78"/>
                </a:solidFill>
              </a:rPr>
              <a:t>  Be Familiar with the ARG Program Requirements</a:t>
            </a:r>
          </a:p>
          <a:p>
            <a:endParaRPr lang="en-US" sz="1000" dirty="0">
              <a:solidFill>
                <a:srgbClr val="1E3C78"/>
              </a:solidFill>
            </a:endParaRPr>
          </a:p>
          <a:p>
            <a:pPr marL="342900" indent="-342900">
              <a:buFont typeface="Wingdings" panose="05000000000000000000" pitchFamily="2" charset="2"/>
              <a:buChar char="q"/>
            </a:pPr>
            <a:r>
              <a:rPr lang="en-US" dirty="0">
                <a:solidFill>
                  <a:srgbClr val="1E3C78"/>
                </a:solidFill>
              </a:rPr>
              <a:t>  </a:t>
            </a:r>
            <a:r>
              <a:rPr lang="en-US" sz="2800" dirty="0">
                <a:solidFill>
                  <a:srgbClr val="1E3C78"/>
                </a:solidFill>
              </a:rPr>
              <a:t>Be Familiar with the Rating Factors and Criteria</a:t>
            </a:r>
          </a:p>
          <a:p>
            <a:pPr marL="342900" indent="-342900">
              <a:buFont typeface="Wingdings" panose="05000000000000000000" pitchFamily="2" charset="2"/>
              <a:buChar char="q"/>
            </a:pPr>
            <a:endParaRPr lang="en-US" sz="1000" dirty="0">
              <a:solidFill>
                <a:srgbClr val="1E3C78"/>
              </a:solidFill>
            </a:endParaRPr>
          </a:p>
          <a:p>
            <a:pPr marL="342900" indent="-342900">
              <a:buFont typeface="Wingdings" panose="05000000000000000000" pitchFamily="2" charset="2"/>
              <a:buChar char="q"/>
            </a:pPr>
            <a:r>
              <a:rPr lang="en-US" dirty="0">
                <a:solidFill>
                  <a:srgbClr val="1E3C78"/>
                </a:solidFill>
              </a:rPr>
              <a:t>  </a:t>
            </a:r>
            <a:r>
              <a:rPr lang="en-US" sz="2800" dirty="0">
                <a:solidFill>
                  <a:srgbClr val="1E3C78"/>
                </a:solidFill>
              </a:rPr>
              <a:t>Design Your Program </a:t>
            </a:r>
          </a:p>
          <a:p>
            <a:endParaRPr lang="en-US" sz="1000" dirty="0">
              <a:solidFill>
                <a:srgbClr val="1E3C78"/>
              </a:solidFill>
            </a:endParaRPr>
          </a:p>
          <a:p>
            <a:pPr marL="342900" indent="-342900">
              <a:buFont typeface="Wingdings" panose="05000000000000000000" pitchFamily="2" charset="2"/>
              <a:buChar char="q"/>
            </a:pPr>
            <a:r>
              <a:rPr lang="en-US" sz="2800" dirty="0">
                <a:solidFill>
                  <a:srgbClr val="1E3C78"/>
                </a:solidFill>
              </a:rPr>
              <a:t>  Identify/Select Services, Resources &amp; Providers</a:t>
            </a:r>
          </a:p>
          <a:p>
            <a:endParaRPr lang="en-US" sz="1000" dirty="0">
              <a:solidFill>
                <a:srgbClr val="1E3C78"/>
              </a:solidFill>
            </a:endParaRPr>
          </a:p>
          <a:p>
            <a:pPr marL="342900" indent="-342900">
              <a:buFont typeface="Wingdings" panose="05000000000000000000" pitchFamily="2" charset="2"/>
              <a:buChar char="q"/>
            </a:pPr>
            <a:r>
              <a:rPr lang="en-US" sz="2800" dirty="0">
                <a:solidFill>
                  <a:srgbClr val="1E3C78"/>
                </a:solidFill>
              </a:rPr>
              <a:t>  Develop Work Plan</a:t>
            </a:r>
          </a:p>
          <a:p>
            <a:endParaRPr lang="en-US" sz="1000" dirty="0">
              <a:solidFill>
                <a:srgbClr val="1E3C78"/>
              </a:solidFill>
            </a:endParaRPr>
          </a:p>
          <a:p>
            <a:pPr marL="342900" indent="-342900">
              <a:buFont typeface="Wingdings" panose="05000000000000000000" pitchFamily="2" charset="2"/>
              <a:buChar char="q"/>
            </a:pPr>
            <a:r>
              <a:rPr lang="en-US" dirty="0">
                <a:solidFill>
                  <a:srgbClr val="1E3C78"/>
                </a:solidFill>
              </a:rPr>
              <a:t> </a:t>
            </a:r>
            <a:r>
              <a:rPr lang="en-US" sz="2800" dirty="0">
                <a:solidFill>
                  <a:srgbClr val="1E3C78"/>
                </a:solidFill>
              </a:rPr>
              <a:t>Follow Proposal Submittal Instructions to the Letter</a:t>
            </a:r>
          </a:p>
        </p:txBody>
      </p:sp>
      <p:pic>
        <p:nvPicPr>
          <p:cNvPr id="8" name="Picture 7">
            <a:extLst>
              <a:ext uri="{FF2B5EF4-FFF2-40B4-BE49-F238E27FC236}">
                <a16:creationId xmlns:a16="http://schemas.microsoft.com/office/drawing/2014/main" id="{3D905084-1779-4850-9353-1871A1FC1E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1446" y="322384"/>
            <a:ext cx="1714500" cy="1714500"/>
          </a:xfrm>
          <a:prstGeom prst="rect">
            <a:avLst/>
          </a:prstGeom>
        </p:spPr>
      </p:pic>
    </p:spTree>
    <p:extLst>
      <p:ext uri="{BB962C8B-B14F-4D97-AF65-F5344CB8AC3E}">
        <p14:creationId xmlns:p14="http://schemas.microsoft.com/office/powerpoint/2010/main" val="195207180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04F9C60-720C-4756-80DF-3DC6CC83B733}"/>
              </a:ext>
            </a:extLst>
          </p:cNvPr>
          <p:cNvPicPr>
            <a:picLocks noGrp="1" noChangeAspect="1"/>
          </p:cNvPicPr>
          <p:nvPr>
            <p:ph idx="4294967295"/>
          </p:nvPr>
        </p:nvPicPr>
        <p:blipFill>
          <a:blip r:embed="rId3"/>
          <a:stretch>
            <a:fillRect/>
          </a:stretch>
        </p:blipFill>
        <p:spPr>
          <a:xfrm>
            <a:off x="1673094" y="1715288"/>
            <a:ext cx="5950212" cy="3779848"/>
          </a:xfrm>
          <a:prstGeom prst="rect">
            <a:avLst/>
          </a:prstGeom>
        </p:spPr>
      </p:pic>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2825111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388418"/>
            <a:ext cx="8001000" cy="4737745"/>
          </a:xfrm>
        </p:spPr>
        <p:txBody>
          <a:bodyPr/>
          <a:lstStyle/>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r>
              <a:rPr lang="en-US" sz="3600" b="1" dirty="0">
                <a:solidFill>
                  <a:srgbClr val="1E3C78"/>
                </a:solidFill>
                <a:ea typeface="+mj-ea"/>
                <a:cs typeface="+mj-cs"/>
              </a:rPr>
              <a:t>Executive</a:t>
            </a:r>
            <a:r>
              <a:rPr lang="en-US" sz="3600" b="1" cap="small" dirty="0">
                <a:solidFill>
                  <a:srgbClr val="1E3C78"/>
                </a:solidFill>
                <a:ea typeface="+mj-ea"/>
                <a:cs typeface="+mj-cs"/>
              </a:rPr>
              <a:t> </a:t>
            </a:r>
            <a:r>
              <a:rPr lang="en-US" sz="3600" b="1" dirty="0">
                <a:solidFill>
                  <a:srgbClr val="1E3C78"/>
                </a:solidFill>
                <a:ea typeface="+mj-ea"/>
                <a:cs typeface="+mj-cs"/>
              </a:rPr>
              <a:t>Steering Committee</a:t>
            </a:r>
          </a:p>
          <a:p>
            <a:pPr marL="0" indent="0" algn="ctr">
              <a:buClr>
                <a:schemeClr val="accent5"/>
              </a:buClr>
              <a:buNone/>
              <a:defRPr/>
            </a:pPr>
            <a:r>
              <a:rPr lang="en-US" sz="3600" b="1" dirty="0">
                <a:solidFill>
                  <a:srgbClr val="1E3C78"/>
                </a:solidFill>
                <a:ea typeface="+mj-ea"/>
                <a:cs typeface="+mj-cs"/>
              </a:rPr>
              <a:t>(ESC)</a:t>
            </a:r>
          </a:p>
          <a:p>
            <a:pPr marL="0" indent="0" algn="ctr">
              <a:buClr>
                <a:schemeClr val="accent5"/>
              </a:buClr>
              <a:buNone/>
              <a:defRPr/>
            </a:pPr>
            <a:endParaRPr lang="en-US" sz="1800" b="1" dirty="0">
              <a:solidFill>
                <a:srgbClr val="1E3C78"/>
              </a:solidFill>
              <a:ea typeface="+mj-ea"/>
              <a:cs typeface="+mj-cs"/>
            </a:endParaRPr>
          </a:p>
          <a:p>
            <a:pPr lvl="0" eaLnBrk="0" hangingPunct="0">
              <a:spcBef>
                <a:spcPts val="0"/>
              </a:spcBef>
              <a:buClr>
                <a:srgbClr val="B4975A"/>
              </a:buClr>
              <a:buSzPct val="110000"/>
              <a:buFont typeface="Wingdings" panose="05000000000000000000" pitchFamily="2" charset="2"/>
              <a:buChar char="v"/>
            </a:pPr>
            <a:r>
              <a:rPr lang="en-US" dirty="0">
                <a:solidFill>
                  <a:srgbClr val="1E3C78"/>
                </a:solidFill>
              </a:rPr>
              <a:t>BSCC uses ESCs to inform decision-making related to the Board’s programs</a:t>
            </a:r>
          </a:p>
          <a:p>
            <a:pPr lvl="0" eaLnBrk="0" hangingPunct="0">
              <a:spcBef>
                <a:spcPts val="0"/>
              </a:spcBef>
              <a:buClr>
                <a:srgbClr val="B4975A"/>
              </a:buClr>
              <a:buSzPct val="110000"/>
              <a:buFont typeface="Wingdings" panose="05000000000000000000" pitchFamily="2" charset="2"/>
              <a:buChar char="v"/>
            </a:pPr>
            <a:endParaRPr lang="en-US" sz="1800" dirty="0">
              <a:solidFill>
                <a:srgbClr val="1E3C78"/>
              </a:solidFill>
            </a:endParaRPr>
          </a:p>
          <a:p>
            <a:pPr lvl="0" eaLnBrk="0" hangingPunct="0">
              <a:spcBef>
                <a:spcPts val="0"/>
              </a:spcBef>
              <a:buClr>
                <a:srgbClr val="B4975A"/>
              </a:buClr>
              <a:buSzPct val="110000"/>
              <a:buFont typeface="Wingdings" panose="05000000000000000000" pitchFamily="2" charset="2"/>
              <a:buChar char="v"/>
            </a:pPr>
            <a:r>
              <a:rPr lang="en-US" dirty="0">
                <a:solidFill>
                  <a:srgbClr val="1E3C78"/>
                </a:solidFill>
              </a:rPr>
              <a:t>Subject matter experts and stakeholders representing public and private sectors</a:t>
            </a:r>
          </a:p>
          <a:p>
            <a:pPr marL="0" lvl="0" indent="0" eaLnBrk="0" hangingPunct="0">
              <a:spcBef>
                <a:spcPts val="0"/>
              </a:spcBef>
              <a:buClr>
                <a:srgbClr val="B4975A"/>
              </a:buClr>
              <a:buSzPct val="110000"/>
              <a:buNone/>
            </a:pPr>
            <a:endParaRPr lang="en-US" sz="1800" dirty="0">
              <a:solidFill>
                <a:srgbClr val="1E3C78"/>
              </a:solidFill>
            </a:endParaRPr>
          </a:p>
          <a:p>
            <a:pPr lvl="0" eaLnBrk="0" hangingPunct="0">
              <a:spcBef>
                <a:spcPts val="0"/>
              </a:spcBef>
              <a:buClr>
                <a:srgbClr val="B4975A"/>
              </a:buClr>
              <a:buSzPct val="110000"/>
              <a:buFont typeface="Wingdings" panose="05000000000000000000" pitchFamily="2" charset="2"/>
              <a:buChar char="v"/>
            </a:pPr>
            <a:r>
              <a:rPr lang="en-US" dirty="0">
                <a:solidFill>
                  <a:srgbClr val="1E3C78"/>
                </a:solidFill>
              </a:rPr>
              <a:t>Overview of the ESC’s role in the ARG Grant</a:t>
            </a: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11" name="Picture 10">
            <a:extLst>
              <a:ext uri="{FF2B5EF4-FFF2-40B4-BE49-F238E27FC236}">
                <a16:creationId xmlns:a16="http://schemas.microsoft.com/office/drawing/2014/main" id="{4C667256-55EA-4AF7-B58A-C39088042B6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7000" y="380999"/>
            <a:ext cx="2286000" cy="1219201"/>
          </a:xfrm>
          <a:prstGeom prst="rect">
            <a:avLst/>
          </a:prstGeom>
        </p:spPr>
      </p:pic>
    </p:spTree>
    <p:extLst>
      <p:ext uri="{BB962C8B-B14F-4D97-AF65-F5344CB8AC3E}">
        <p14:creationId xmlns:p14="http://schemas.microsoft.com/office/powerpoint/2010/main" val="162691910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01018438">
  <a:themeElements>
    <a:clrScheme name="BSCC 1">
      <a:dk1>
        <a:srgbClr val="14285A"/>
      </a:dk1>
      <a:lt1>
        <a:srgbClr val="FFFFFF"/>
      </a:lt1>
      <a:dk2>
        <a:srgbClr val="1E3C78"/>
      </a:dk2>
      <a:lt2>
        <a:srgbClr val="CCCCCC"/>
      </a:lt2>
      <a:accent1>
        <a:srgbClr val="14285A"/>
      </a:accent1>
      <a:accent2>
        <a:srgbClr val="1E3C78"/>
      </a:accent2>
      <a:accent3>
        <a:srgbClr val="7F7F7F"/>
      </a:accent3>
      <a:accent4>
        <a:srgbClr val="D5AF54"/>
      </a:accent4>
      <a:accent5>
        <a:srgbClr val="E3CA8D"/>
      </a:accent5>
      <a:accent6>
        <a:srgbClr val="F2E7CA"/>
      </a:accent6>
      <a:hlink>
        <a:srgbClr val="3D8BD7"/>
      </a:hlink>
      <a:folHlink>
        <a:srgbClr val="B2B2B2"/>
      </a:folHlink>
    </a:clrScheme>
    <a:fontScheme name="BSCC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59EEC4-39D7-42D0-88BB-59F0EA084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3784</TotalTime>
  <Words>3890</Words>
  <Application>Microsoft Office PowerPoint</Application>
  <PresentationFormat>On-screen Show (4:3)</PresentationFormat>
  <Paragraphs>863</Paragraphs>
  <Slides>82</Slides>
  <Notes>80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82</vt:i4>
      </vt:variant>
    </vt:vector>
  </HeadingPairs>
  <TitlesOfParts>
    <vt:vector size="97" baseType="lpstr">
      <vt:lpstr>ＭＳ Ｐゴシック</vt:lpstr>
      <vt:lpstr>Arial</vt:lpstr>
      <vt:lpstr>Arial Black</vt:lpstr>
      <vt:lpstr>Arial Bold</vt:lpstr>
      <vt:lpstr>Arial Narrow</vt:lpstr>
      <vt:lpstr>Arial Rounded MT Bold</vt:lpstr>
      <vt:lpstr>Calibri</vt:lpstr>
      <vt:lpstr>Franklin Gothic Demi</vt:lpstr>
      <vt:lpstr>Georgia</vt:lpstr>
      <vt:lpstr>Symbol</vt:lpstr>
      <vt:lpstr>Tahoma</vt:lpstr>
      <vt:lpstr>Times New Roman</vt:lpstr>
      <vt:lpstr>Wingdings</vt:lpstr>
      <vt:lpstr>01018438</vt:lpstr>
      <vt:lpstr>Axis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ARG Program </vt:lpstr>
      <vt:lpstr>PowerPoint Presentation</vt:lpstr>
      <vt:lpstr>ARG Program                                                               Services pgs. 7-8</vt:lpstr>
      <vt:lpstr>PowerPoint Presentation</vt:lpstr>
      <vt:lpstr>ARG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Key Dates pg.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will Cover…</vt:lpstr>
      <vt:lpstr>Where to Locate the New Budget Attachment</vt:lpstr>
      <vt:lpstr>PowerPoint Presentation</vt:lpstr>
      <vt:lpstr>PowerPoint Presentation</vt:lpstr>
      <vt:lpstr>PowerPoint Presentation</vt:lpstr>
      <vt:lpstr>RFP Funding </vt:lpstr>
      <vt:lpstr>Requirements</vt:lpstr>
      <vt:lpstr>Using The Budget Tables </vt:lpstr>
      <vt:lpstr>Using The Budget Tables </vt:lpstr>
      <vt:lpstr>Using The Budget Tables </vt:lpstr>
      <vt:lpstr>Using The Budget Tables </vt:lpstr>
      <vt:lpstr>Using The Budget Tables </vt:lpstr>
      <vt:lpstr>Using The Budget Tables </vt:lpstr>
      <vt:lpstr>Using The Budget Tables </vt:lpstr>
      <vt:lpstr>Using The Budget Tables </vt:lpstr>
      <vt:lpstr>Using The Budget Tables </vt:lpstr>
      <vt:lpstr>Using The Budget Tables </vt:lpstr>
      <vt:lpstr>Using The Budget Tables </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Technology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Kally Pile</dc:creator>
  <cp:keywords/>
  <cp:lastModifiedBy>Moore, Shaun@BSCC</cp:lastModifiedBy>
  <cp:revision>278</cp:revision>
  <cp:lastPrinted>2017-12-05T19:33:51Z</cp:lastPrinted>
  <dcterms:created xsi:type="dcterms:W3CDTF">2014-07-24T16:31:56Z</dcterms:created>
  <dcterms:modified xsi:type="dcterms:W3CDTF">2019-02-06T20:12:59Z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