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48" r:id="rId2"/>
    <p:sldId id="347" r:id="rId3"/>
    <p:sldId id="321" r:id="rId4"/>
    <p:sldId id="350" r:id="rId5"/>
    <p:sldId id="351" r:id="rId6"/>
    <p:sldId id="322" r:id="rId7"/>
    <p:sldId id="352" r:id="rId8"/>
    <p:sldId id="353" r:id="rId9"/>
    <p:sldId id="381" r:id="rId10"/>
    <p:sldId id="377" r:id="rId11"/>
    <p:sldId id="378" r:id="rId12"/>
    <p:sldId id="379" r:id="rId13"/>
    <p:sldId id="380" r:id="rId14"/>
    <p:sldId id="354" r:id="rId15"/>
    <p:sldId id="355" r:id="rId16"/>
    <p:sldId id="356" r:id="rId17"/>
    <p:sldId id="357" r:id="rId18"/>
    <p:sldId id="358" r:id="rId19"/>
    <p:sldId id="359" r:id="rId20"/>
    <p:sldId id="375" r:id="rId21"/>
    <p:sldId id="360" r:id="rId22"/>
    <p:sldId id="361" r:id="rId23"/>
    <p:sldId id="362" r:id="rId24"/>
    <p:sldId id="363" r:id="rId25"/>
    <p:sldId id="364" r:id="rId26"/>
    <p:sldId id="365" r:id="rId27"/>
    <p:sldId id="366" r:id="rId28"/>
    <p:sldId id="367" r:id="rId29"/>
    <p:sldId id="368" r:id="rId30"/>
    <p:sldId id="369" r:id="rId31"/>
    <p:sldId id="370" r:id="rId32"/>
    <p:sldId id="371" r:id="rId33"/>
    <p:sldId id="372" r:id="rId34"/>
    <p:sldId id="373" r:id="rId35"/>
    <p:sldId id="374" r:id="rId36"/>
    <p:sldId id="320" r:id="rId37"/>
    <p:sldId id="344" r:id="rId38"/>
    <p:sldId id="315" r:id="rId39"/>
    <p:sldId id="316" r:id="rId40"/>
    <p:sldId id="317" r:id="rId41"/>
    <p:sldId id="318" r:id="rId42"/>
    <p:sldId id="376"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686"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40878C-70DC-4D85-96F1-1F933E681016}" type="datetimeFigureOut">
              <a:rPr lang="en-US" smtClean="0"/>
              <a:t>6/14/2016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B28C4D-106F-42BF-A153-26CE296A74E9}" type="slidenum">
              <a:rPr lang="en-US" smtClean="0"/>
              <a:t>‹#›</a:t>
            </a:fld>
            <a:endParaRPr lang="en-US"/>
          </a:p>
        </p:txBody>
      </p:sp>
    </p:spTree>
    <p:extLst>
      <p:ext uri="{BB962C8B-B14F-4D97-AF65-F5344CB8AC3E}">
        <p14:creationId xmlns:p14="http://schemas.microsoft.com/office/powerpoint/2010/main" val="333855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sz="1200">
                <a:solidFill>
                  <a:srgbClr val="000000"/>
                </a:solidFill>
                <a:latin typeface="Calibri" pitchFamily="34" charset="0"/>
              </a:defRPr>
            </a:lvl1pPr>
            <a:lvl2pPr marL="742950" indent="-285750">
              <a:defRPr sz="1200">
                <a:solidFill>
                  <a:srgbClr val="000000"/>
                </a:solidFill>
                <a:latin typeface="Calibri" pitchFamily="34" charset="0"/>
              </a:defRPr>
            </a:lvl2pPr>
            <a:lvl3pPr marL="1143000" indent="-228600">
              <a:defRPr sz="1200">
                <a:solidFill>
                  <a:srgbClr val="000000"/>
                </a:solidFill>
                <a:latin typeface="Calibri" pitchFamily="34" charset="0"/>
              </a:defRPr>
            </a:lvl3pPr>
            <a:lvl4pPr marL="1600200" indent="-228600">
              <a:defRPr sz="1200">
                <a:solidFill>
                  <a:srgbClr val="000000"/>
                </a:solidFill>
                <a:latin typeface="Calibri" pitchFamily="34" charset="0"/>
              </a:defRPr>
            </a:lvl4pPr>
            <a:lvl5pPr marL="2057400" indent="-228600">
              <a:defRPr sz="1200">
                <a:solidFill>
                  <a:srgbClr val="000000"/>
                </a:solidFill>
                <a:latin typeface="Calibri" pitchFamily="34" charset="0"/>
              </a:defRPr>
            </a:lvl5pPr>
            <a:lvl6pPr marL="2514600" indent="-228600" eaLnBrk="0" fontAlgn="base" hangingPunct="0">
              <a:spcBef>
                <a:spcPts val="400"/>
              </a:spcBef>
              <a:spcAft>
                <a:spcPct val="0"/>
              </a:spcAft>
              <a:defRPr sz="1200">
                <a:solidFill>
                  <a:srgbClr val="000000"/>
                </a:solidFill>
                <a:latin typeface="Calibri" pitchFamily="34" charset="0"/>
              </a:defRPr>
            </a:lvl6pPr>
            <a:lvl7pPr marL="2971800" indent="-228600" eaLnBrk="0" fontAlgn="base" hangingPunct="0">
              <a:spcBef>
                <a:spcPts val="400"/>
              </a:spcBef>
              <a:spcAft>
                <a:spcPct val="0"/>
              </a:spcAft>
              <a:defRPr sz="1200">
                <a:solidFill>
                  <a:srgbClr val="000000"/>
                </a:solidFill>
                <a:latin typeface="Calibri" pitchFamily="34" charset="0"/>
              </a:defRPr>
            </a:lvl7pPr>
            <a:lvl8pPr marL="3429000" indent="-228600" eaLnBrk="0" fontAlgn="base" hangingPunct="0">
              <a:spcBef>
                <a:spcPts val="400"/>
              </a:spcBef>
              <a:spcAft>
                <a:spcPct val="0"/>
              </a:spcAft>
              <a:defRPr sz="1200">
                <a:solidFill>
                  <a:srgbClr val="000000"/>
                </a:solidFill>
                <a:latin typeface="Calibri" pitchFamily="34" charset="0"/>
              </a:defRPr>
            </a:lvl8pPr>
            <a:lvl9pPr marL="3886200" indent="-228600" eaLnBrk="0" fontAlgn="base" hangingPunct="0">
              <a:spcBef>
                <a:spcPts val="400"/>
              </a:spcBef>
              <a:spcAft>
                <a:spcPct val="0"/>
              </a:spcAft>
              <a:defRPr sz="1200">
                <a:solidFill>
                  <a:srgbClr val="000000"/>
                </a:solidFill>
                <a:latin typeface="Calibri" pitchFamily="34" charset="0"/>
              </a:defRPr>
            </a:lvl9pPr>
          </a:lstStyle>
          <a:p>
            <a:pPr eaLnBrk="1" hangingPunct="1">
              <a:spcBef>
                <a:spcPct val="0"/>
              </a:spcBef>
            </a:pPr>
            <a:r>
              <a:rPr altLang="en-US" smtClean="0"/>
              <a:t>Finding that testifying is very traumatic.  Often the first time they have seen their trafficker since they were arrested.  Have likely received pressure from his “family” or gang.  Think they are “in love” with him.  Have to testify about intimate sexual details, asked identify traffickers by body parts or tattoos.   Usually causes a significant set back in their recovery.  </a:t>
            </a:r>
          </a:p>
        </p:txBody>
      </p:sp>
      <p:sp>
        <p:nvSpPr>
          <p:cNvPr id="150532" name="Slide Number Placeholder 3"/>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0A63C051-4080-44E4-BF91-AB67B2FFEBE3}" type="slidenum">
              <a:rPr lang="en-US" altLang="en-US" sz="1200">
                <a:solidFill>
                  <a:srgbClr val="000000"/>
                </a:solidFill>
                <a:latin typeface="Calibri" pitchFamily="34" charset="0"/>
              </a:rPr>
              <a:pPr algn="r" eaLnBrk="1" hangingPunct="1"/>
              <a:t>6</a:t>
            </a:fld>
            <a:endParaRPr lang="en-US" altLang="en-US" sz="1200">
              <a:solidFill>
                <a:srgbClr val="000000"/>
              </a:solidFill>
              <a:latin typeface="Calibri" pitchFamily="34" charset="0"/>
            </a:endParaRPr>
          </a:p>
        </p:txBody>
      </p:sp>
    </p:spTree>
    <p:extLst>
      <p:ext uri="{BB962C8B-B14F-4D97-AF65-F5344CB8AC3E}">
        <p14:creationId xmlns:p14="http://schemas.microsoft.com/office/powerpoint/2010/main" val="1937517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endParaRPr altLang="en-US" smtClean="0">
              <a:latin typeface="Calibri" panose="020F0502020204030204" pitchFamily="34" charset="0"/>
            </a:endParaRP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B9CCE8-9513-4A64-AF3C-4924C9157F88}" type="slidenum">
              <a:rPr lang="en-US" altLang="en-US">
                <a:solidFill>
                  <a:srgbClr val="000000"/>
                </a:solidFill>
                <a:latin typeface="Calibri" panose="020F0502020204030204" pitchFamily="34" charset="0"/>
              </a:rPr>
              <a:pPr/>
              <a:t>7</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721011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smtClean="0">
              <a:latin typeface="Calibri" panose="020F0502020204030204" pitchFamily="34" charset="0"/>
            </a:endParaRPr>
          </a:p>
        </p:txBody>
      </p:sp>
      <p:sp>
        <p:nvSpPr>
          <p:cNvPr id="81924" name="Slide Number Placeholder 3"/>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FDF6CD96-5711-4F37-ACA3-114650B240B5}" type="slidenum">
              <a:rPr lang="en-US" altLang="en-US" sz="1200">
                <a:solidFill>
                  <a:srgbClr val="000000"/>
                </a:solidFill>
                <a:latin typeface="Calibri" panose="020F0502020204030204" pitchFamily="34" charset="0"/>
              </a:rPr>
              <a:pPr algn="r" eaLnBrk="1" hangingPunct="1"/>
              <a:t>14</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745205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B28C4D-106F-42BF-A153-26CE296A74E9}" type="slidenum">
              <a:rPr lang="en-US" smtClean="0"/>
              <a:t>20</a:t>
            </a:fld>
            <a:endParaRPr lang="en-US"/>
          </a:p>
        </p:txBody>
      </p:sp>
    </p:spTree>
    <p:extLst>
      <p:ext uri="{BB962C8B-B14F-4D97-AF65-F5344CB8AC3E}">
        <p14:creationId xmlns:p14="http://schemas.microsoft.com/office/powerpoint/2010/main" val="2304654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sz="1200">
                <a:solidFill>
                  <a:srgbClr val="000000"/>
                </a:solidFill>
                <a:latin typeface="Calibri" pitchFamily="34" charset="0"/>
              </a:defRPr>
            </a:lvl1pPr>
            <a:lvl2pPr marL="742950" indent="-285750">
              <a:defRPr sz="1200">
                <a:solidFill>
                  <a:srgbClr val="000000"/>
                </a:solidFill>
                <a:latin typeface="Calibri" pitchFamily="34" charset="0"/>
              </a:defRPr>
            </a:lvl2pPr>
            <a:lvl3pPr marL="1143000" indent="-228600">
              <a:defRPr sz="1200">
                <a:solidFill>
                  <a:srgbClr val="000000"/>
                </a:solidFill>
                <a:latin typeface="Calibri" pitchFamily="34" charset="0"/>
              </a:defRPr>
            </a:lvl3pPr>
            <a:lvl4pPr marL="1600200" indent="-228600">
              <a:defRPr sz="1200">
                <a:solidFill>
                  <a:srgbClr val="000000"/>
                </a:solidFill>
                <a:latin typeface="Calibri" pitchFamily="34" charset="0"/>
              </a:defRPr>
            </a:lvl4pPr>
            <a:lvl5pPr marL="2057400" indent="-228600">
              <a:defRPr sz="1200">
                <a:solidFill>
                  <a:srgbClr val="000000"/>
                </a:solidFill>
                <a:latin typeface="Calibri" pitchFamily="34" charset="0"/>
              </a:defRPr>
            </a:lvl5pPr>
            <a:lvl6pPr marL="2514600" indent="-228600" eaLnBrk="0" fontAlgn="base" hangingPunct="0">
              <a:spcBef>
                <a:spcPts val="400"/>
              </a:spcBef>
              <a:spcAft>
                <a:spcPct val="0"/>
              </a:spcAft>
              <a:defRPr sz="1200">
                <a:solidFill>
                  <a:srgbClr val="000000"/>
                </a:solidFill>
                <a:latin typeface="Calibri" pitchFamily="34" charset="0"/>
              </a:defRPr>
            </a:lvl6pPr>
            <a:lvl7pPr marL="2971800" indent="-228600" eaLnBrk="0" fontAlgn="base" hangingPunct="0">
              <a:spcBef>
                <a:spcPts val="400"/>
              </a:spcBef>
              <a:spcAft>
                <a:spcPct val="0"/>
              </a:spcAft>
              <a:defRPr sz="1200">
                <a:solidFill>
                  <a:srgbClr val="000000"/>
                </a:solidFill>
                <a:latin typeface="Calibri" pitchFamily="34" charset="0"/>
              </a:defRPr>
            </a:lvl7pPr>
            <a:lvl8pPr marL="3429000" indent="-228600" eaLnBrk="0" fontAlgn="base" hangingPunct="0">
              <a:spcBef>
                <a:spcPts val="400"/>
              </a:spcBef>
              <a:spcAft>
                <a:spcPct val="0"/>
              </a:spcAft>
              <a:defRPr sz="1200">
                <a:solidFill>
                  <a:srgbClr val="000000"/>
                </a:solidFill>
                <a:latin typeface="Calibri" pitchFamily="34" charset="0"/>
              </a:defRPr>
            </a:lvl8pPr>
            <a:lvl9pPr marL="3886200" indent="-228600" eaLnBrk="0" fontAlgn="base" hangingPunct="0">
              <a:spcBef>
                <a:spcPts val="400"/>
              </a:spcBef>
              <a:spcAft>
                <a:spcPct val="0"/>
              </a:spcAft>
              <a:defRPr sz="1200">
                <a:solidFill>
                  <a:srgbClr val="000000"/>
                </a:solidFill>
                <a:latin typeface="Calibri" pitchFamily="34" charset="0"/>
              </a:defRPr>
            </a:lvl9pPr>
          </a:lstStyle>
          <a:p>
            <a:r>
              <a:rPr altLang="en-US" smtClean="0"/>
              <a:t>Programming: </a:t>
            </a:r>
          </a:p>
          <a:p>
            <a:r>
              <a:rPr altLang="en-US" smtClean="0"/>
              <a:t>Prevention</a:t>
            </a:r>
          </a:p>
          <a:p>
            <a:r>
              <a:rPr altLang="en-US" smtClean="0"/>
              <a:t>Disclosures – girls groups – that’s </a:t>
            </a:r>
          </a:p>
          <a:p>
            <a:r>
              <a:rPr altLang="en-US" smtClean="0"/>
              <a:t>Since January</a:t>
            </a:r>
          </a:p>
          <a:p>
            <a:endParaRPr altLang="en-US" smtClean="0"/>
          </a:p>
          <a:p>
            <a:r>
              <a:rPr altLang="en-US" smtClean="0"/>
              <a:t>3 juvenile halls  - 1 juvenile hall 71 disclosures</a:t>
            </a:r>
          </a:p>
          <a:p>
            <a:r>
              <a:rPr altLang="en-US" smtClean="0"/>
              <a:t>Talking about the issue </a:t>
            </a:r>
          </a:p>
          <a:p>
            <a:r>
              <a:rPr altLang="en-US" smtClean="0"/>
              <a:t>Creating a different culture</a:t>
            </a:r>
          </a:p>
          <a:p>
            <a:endParaRPr altLang="en-US"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45DD0291-6433-4887-93E1-142C183EAB34}" type="slidenum">
              <a:rPr lang="en-US" altLang="en-US">
                <a:solidFill>
                  <a:srgbClr val="000000"/>
                </a:solidFill>
                <a:latin typeface="Calibri" pitchFamily="34" charset="0"/>
              </a:rPr>
              <a:pPr/>
              <a:t>36</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4193796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google.com/url?sa=i&amp;rct=j&amp;q=coalition+against+sex+trafficking+cast&amp;source=images&amp;cd=&amp;cad=rja&amp;docid=FEXellQMA-icNM&amp;tbnid=FZbEZWW7iPw9tM:&amp;ved=0CAUQjRw&amp;url=http%3A%2F%2Fderechoshumanrights.wordpress.com%2F&amp;ei=fAsjUaGVIsXligKB0IDwBA&amp;bvm=bv.42661473,d.cGE&amp;psig=AFQjCNHKTjcC4Uj5AIGNPk8h1RA90HAAOA&amp;ust=1361337579085629" TargetMode="Externa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tif"/><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google.com/url?sa=i&amp;rct=j&amp;q=&amp;esrc=s&amp;source=images&amp;cd=&amp;cad=rja&amp;uact=8&amp;ved=0ahUKEwjXm7GLptHMAhUM12MKHfABASYQjRwIBw&amp;url=http://www.whiteflint.org/2016/04/04/come-to-our-april-communityboard-meeting/&amp;bvm=bv.121658157,d.cGc&amp;psig=AFQjCNGkFcRe6sDQtc22dLnLBJiBjtWgtw&amp;ust=1463030974951557" TargetMode="Externa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hyperlink" Target="http://www.google.com/url?sa=i&amp;rct=j&amp;q=&amp;esrc=s&amp;source=images&amp;cd=&amp;cad=rja&amp;uact=8&amp;ved=0ahUKEwixv-f7pdHMAhUT72MKHXgFAWUQjRwIBw&amp;url=http://www.catholiclane.com/book-review-eco-tyranny/tree-hugger/&amp;bvm=bv.121658157,d.cGc&amp;psig=AFQjCNEaK3uDZceR0IR-AXeh-5VJo3HxZQ&amp;ust=1463031152901349"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457200" y="457200"/>
            <a:ext cx="5786438" cy="1200150"/>
          </a:xfrm>
          <a:prstGeom prst="rect">
            <a:avLst/>
          </a:prstGeom>
          <a:gradFill>
            <a:gsLst>
              <a:gs pos="0">
                <a:srgbClr val="FFA2A1"/>
              </a:gs>
              <a:gs pos="100000">
                <a:srgbClr val="FFBEBD"/>
              </a:gs>
            </a:gsLst>
            <a:lin ang="16200000"/>
          </a:gradFill>
          <a:ln w="9528">
            <a:solidFill>
              <a:srgbClr val="BE4B48"/>
            </a:solidFill>
            <a:prstDash val="solid"/>
          </a:ln>
          <a:effectLst>
            <a:outerShdw dist="19997" dir="5400000" algn="tl">
              <a:srgbClr val="000000">
                <a:alpha val="38000"/>
              </a:srgbClr>
            </a:outerShdw>
          </a:effectLst>
        </p:spPr>
        <p:txBody>
          <a:bodyPr wrap="none">
            <a:spAutoFit/>
          </a:bodyPr>
          <a:lstStyle/>
          <a:p>
            <a:pPr eaLnBrk="1" fontAlgn="auto" hangingPunct="1">
              <a:spcBef>
                <a:spcPts val="0"/>
              </a:spcBef>
              <a:spcAft>
                <a:spcPts val="0"/>
              </a:spcAft>
              <a:defRPr sz="1800" b="0" i="0" u="none" strike="noStrike" kern="0" cap="none" spc="0" baseline="0">
                <a:solidFill>
                  <a:srgbClr val="000000"/>
                </a:solidFill>
                <a:uFillTx/>
              </a:defRPr>
            </a:pPr>
            <a:r>
              <a:rPr lang="en-US" sz="7200" kern="0">
                <a:solidFill>
                  <a:srgbClr val="000000"/>
                </a:solidFill>
                <a:latin typeface="Bernard MT Condensed" pitchFamily="18"/>
                <a:cs typeface="+mn-cs"/>
              </a:rPr>
              <a:t>NOVEMBER 2010</a:t>
            </a:r>
          </a:p>
        </p:txBody>
      </p:sp>
      <p:sp>
        <p:nvSpPr>
          <p:cNvPr id="3" name="TextBox 4"/>
          <p:cNvSpPr txBox="1">
            <a:spLocks noChangeArrowheads="1"/>
          </p:cNvSpPr>
          <p:nvPr/>
        </p:nvSpPr>
        <p:spPr bwMode="auto">
          <a:xfrm>
            <a:off x="2819400" y="2133600"/>
            <a:ext cx="58674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Arial" panose="020B0604020202020204" pitchFamily="34" charset="0"/>
              <a:buChar char="•"/>
              <a:defRPr sz="3200">
                <a:solidFill>
                  <a:srgbClr val="000000"/>
                </a:solidFill>
                <a:latin typeface="Calibri" panose="020F0502020204030204" pitchFamily="34" charset="0"/>
              </a:defRPr>
            </a:lvl1pPr>
            <a:lvl2pPr marL="742950" indent="-285750">
              <a:spcBef>
                <a:spcPts val="700"/>
              </a:spcBef>
              <a:buSzPct val="100000"/>
              <a:buFont typeface="Arial" panose="020B0604020202020204" pitchFamily="34" charset="0"/>
              <a:buChar char="–"/>
              <a:defRPr sz="2800">
                <a:solidFill>
                  <a:srgbClr val="000000"/>
                </a:solidFill>
                <a:latin typeface="Calibri" panose="020F0502020204030204" pitchFamily="34" charset="0"/>
              </a:defRPr>
            </a:lvl2pPr>
            <a:lvl3pPr marL="1143000" indent="-228600">
              <a:spcBef>
                <a:spcPts val="600"/>
              </a:spcBef>
              <a:buSzPct val="100000"/>
              <a:buFont typeface="Arial" panose="020B0604020202020204" pitchFamily="34" charset="0"/>
              <a:buChar char="•"/>
              <a:defRPr sz="2400">
                <a:solidFill>
                  <a:srgbClr val="000000"/>
                </a:solidFill>
                <a:latin typeface="Calibri" panose="020F0502020204030204" pitchFamily="34" charset="0"/>
              </a:defRPr>
            </a:lvl3pPr>
            <a:lvl4pPr marL="1600200" indent="-228600">
              <a:spcBef>
                <a:spcPts val="500"/>
              </a:spcBef>
              <a:buSzPct val="100000"/>
              <a:buFont typeface="Arial" panose="020B0604020202020204" pitchFamily="34" charset="0"/>
              <a:buChar char="–"/>
              <a:defRPr sz="2000">
                <a:solidFill>
                  <a:srgbClr val="000000"/>
                </a:solidFill>
                <a:latin typeface="Calibri" panose="020F0502020204030204" pitchFamily="34" charset="0"/>
              </a:defRPr>
            </a:lvl4pPr>
            <a:lvl5pPr marL="2057400" indent="-228600">
              <a:spcBef>
                <a:spcPts val="500"/>
              </a:spcBef>
              <a:buSzPct val="100000"/>
              <a:buFont typeface="Arial" panose="020B0604020202020204" pitchFamily="34" charset="0"/>
              <a:buChar char="»"/>
              <a:defRPr sz="2000">
                <a:solidFill>
                  <a:srgbClr val="000000"/>
                </a:solidFill>
                <a:latin typeface="Calibri" panose="020F0502020204030204" pitchFamily="34" charset="0"/>
              </a:defRPr>
            </a:lvl5pPr>
            <a:lvl6pPr marL="25146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6pPr>
            <a:lvl7pPr marL="29718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7pPr>
            <a:lvl8pPr marL="34290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8pPr>
            <a:lvl9pPr marL="38862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9pPr>
          </a:lstStyle>
          <a:p>
            <a:pPr eaLnBrk="1" hangingPunct="1">
              <a:spcBef>
                <a:spcPct val="0"/>
              </a:spcBef>
              <a:buSzTx/>
              <a:buFontTx/>
              <a:buNone/>
            </a:pPr>
            <a:r>
              <a:rPr lang="en-US" altLang="en-US" sz="1800">
                <a:latin typeface="Bernard MT Condensed" panose="02050806060905020404" pitchFamily="18" charset="0"/>
              </a:rPr>
              <a:t>“In 2010, as part of my role in our Probation Department, I was serving on our County’s Interagency Council on Child Abuse and Neglect.  I was asked by a judge to be a part of a sub-committee on sex trafficking.  While I had no idea why a probation officer, or our department, would be involved in human trafficking, I thought great – I love to travel – who wouldn’t want to go to Thailand, Indonesia, or Cambodia?</a:t>
            </a:r>
          </a:p>
          <a:p>
            <a:pPr eaLnBrk="1" hangingPunct="1">
              <a:spcBef>
                <a:spcPct val="0"/>
              </a:spcBef>
              <a:buSzTx/>
              <a:buFontTx/>
              <a:buNone/>
            </a:pPr>
            <a:r>
              <a:rPr lang="en-US" altLang="en-US" sz="1800">
                <a:latin typeface="Bernard MT Condensed" panose="02050806060905020404" pitchFamily="18" charset="0"/>
              </a:rPr>
              <a:t> </a:t>
            </a:r>
          </a:p>
          <a:p>
            <a:pPr eaLnBrk="1" hangingPunct="1">
              <a:spcBef>
                <a:spcPct val="0"/>
              </a:spcBef>
              <a:buSzTx/>
              <a:buFontTx/>
              <a:buNone/>
            </a:pPr>
            <a:r>
              <a:rPr lang="en-US" altLang="en-US" sz="1800">
                <a:latin typeface="Bernard MT Condensed" panose="02050806060905020404" pitchFamily="18" charset="0"/>
              </a:rPr>
              <a:t>Then came November 16, 2010.  I remember the date so vividly because it was a day that had a profound impact on my life.  It was the first meeting of this Domestic Minor Sex Trafficking sub-committee.  It was here that I learned that this exploitation wasn’t something happening in a faraway country.  In fact, it was happening right here, in our community, to the very young women I was charged to protect. “</a:t>
            </a:r>
          </a:p>
        </p:txBody>
      </p:sp>
    </p:spTree>
    <p:extLst>
      <p:ext uri="{BB962C8B-B14F-4D97-AF65-F5344CB8AC3E}">
        <p14:creationId xmlns:p14="http://schemas.microsoft.com/office/powerpoint/2010/main" val="29076707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71450"/>
            <a:ext cx="4503156" cy="1200329"/>
          </a:xfrm>
          <a:prstGeom prst="rect">
            <a:avLst/>
          </a:prstGeom>
          <a:noFill/>
        </p:spPr>
        <p:txBody>
          <a:bodyPr wrap="none" rtlCol="0">
            <a:spAutoFit/>
          </a:bodyPr>
          <a:lstStyle/>
          <a:p>
            <a:r>
              <a:rPr lang="en-US" sz="7200" dirty="0">
                <a:latin typeface="Bernard MT Condensed" panose="02050806060905020404" pitchFamily="18" charset="0"/>
              </a:rPr>
              <a:t>Outcomes…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735592"/>
            <a:ext cx="3611880" cy="320802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4648200"/>
            <a:ext cx="7315200" cy="192100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828" y="1828800"/>
            <a:ext cx="3619500" cy="233172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6132482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4458" y="1665756"/>
            <a:ext cx="3796465" cy="49149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87" y="1693771"/>
            <a:ext cx="3754581" cy="4858869"/>
          </a:xfrm>
          <a:prstGeom prst="rect">
            <a:avLst/>
          </a:prstGeom>
        </p:spPr>
      </p:pic>
      <p:sp>
        <p:nvSpPr>
          <p:cNvPr id="6" name="TextBox 5"/>
          <p:cNvSpPr txBox="1"/>
          <p:nvPr/>
        </p:nvSpPr>
        <p:spPr>
          <a:xfrm>
            <a:off x="381000" y="171450"/>
            <a:ext cx="3760004" cy="1200329"/>
          </a:xfrm>
          <a:prstGeom prst="rect">
            <a:avLst/>
          </a:prstGeom>
          <a:noFill/>
        </p:spPr>
        <p:txBody>
          <a:bodyPr wrap="none" rtlCol="0">
            <a:spAutoFit/>
          </a:bodyPr>
          <a:lstStyle/>
          <a:p>
            <a:r>
              <a:rPr lang="en-US" sz="7200" dirty="0" smtClean="0">
                <a:latin typeface="Bernard MT Condensed" panose="02050806060905020404" pitchFamily="18" charset="0"/>
              </a:rPr>
              <a:t>To Date…</a:t>
            </a:r>
            <a:endParaRPr lang="en-US" sz="7200" dirty="0">
              <a:latin typeface="Bernard MT Condensed" panose="02050806060905020404" pitchFamily="18" charset="0"/>
            </a:endParaRPr>
          </a:p>
        </p:txBody>
      </p:sp>
    </p:spTree>
    <p:extLst>
      <p:ext uri="{BB962C8B-B14F-4D97-AF65-F5344CB8AC3E}">
        <p14:creationId xmlns:p14="http://schemas.microsoft.com/office/powerpoint/2010/main" val="39825653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950" y="0"/>
            <a:ext cx="5304099" cy="6858000"/>
          </a:xfrm>
          <a:prstGeom prst="rect">
            <a:avLst/>
          </a:prstGeom>
        </p:spPr>
      </p:pic>
    </p:spTree>
    <p:extLst>
      <p:ext uri="{BB962C8B-B14F-4D97-AF65-F5344CB8AC3E}">
        <p14:creationId xmlns:p14="http://schemas.microsoft.com/office/powerpoint/2010/main" val="31944606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838575" y="1746250"/>
            <a:ext cx="1600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latin typeface="Franklin Gothic Book"/>
                <a:cs typeface="Franklin Gothic Book"/>
              </a:rPr>
              <a:t>Law Enforcement</a:t>
            </a:r>
          </a:p>
        </p:txBody>
      </p:sp>
      <p:sp>
        <p:nvSpPr>
          <p:cNvPr id="6" name="Rounded Rectangle 5"/>
          <p:cNvSpPr/>
          <p:nvPr/>
        </p:nvSpPr>
        <p:spPr>
          <a:xfrm>
            <a:off x="3838575" y="4268788"/>
            <a:ext cx="1600200" cy="758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latin typeface="Franklin Gothic Book"/>
                <a:cs typeface="Franklin Gothic Book"/>
              </a:rPr>
              <a:t>Advocates</a:t>
            </a:r>
          </a:p>
        </p:txBody>
      </p:sp>
      <p:sp>
        <p:nvSpPr>
          <p:cNvPr id="7" name="Rounded Rectangle 6"/>
          <p:cNvSpPr/>
          <p:nvPr/>
        </p:nvSpPr>
        <p:spPr>
          <a:xfrm>
            <a:off x="1881188" y="3511550"/>
            <a:ext cx="1600200" cy="7572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latin typeface="Franklin Gothic Book"/>
                <a:cs typeface="Franklin Gothic Book"/>
              </a:rPr>
              <a:t>Dept. of Mental Health</a:t>
            </a:r>
          </a:p>
        </p:txBody>
      </p:sp>
      <p:sp>
        <p:nvSpPr>
          <p:cNvPr id="8" name="Rounded Rectangle 7"/>
          <p:cNvSpPr/>
          <p:nvPr/>
        </p:nvSpPr>
        <p:spPr>
          <a:xfrm>
            <a:off x="5768975" y="3449638"/>
            <a:ext cx="1600200" cy="758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latin typeface="Franklin Gothic Book"/>
                <a:cs typeface="Franklin Gothic Book"/>
              </a:rPr>
              <a:t>Probation / Child Welfare</a:t>
            </a:r>
          </a:p>
        </p:txBody>
      </p:sp>
      <p:sp>
        <p:nvSpPr>
          <p:cNvPr id="9" name="Rounded Rectangle 8"/>
          <p:cNvSpPr/>
          <p:nvPr/>
        </p:nvSpPr>
        <p:spPr>
          <a:xfrm>
            <a:off x="755650" y="5311775"/>
            <a:ext cx="1600200" cy="9906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dirty="0">
                <a:latin typeface="Franklin Gothic Book"/>
                <a:cs typeface="Franklin Gothic Book"/>
              </a:rPr>
              <a:t>Case Filing</a:t>
            </a:r>
          </a:p>
        </p:txBody>
      </p:sp>
      <p:sp>
        <p:nvSpPr>
          <p:cNvPr id="10" name="Rounded Rectangle 9"/>
          <p:cNvSpPr/>
          <p:nvPr/>
        </p:nvSpPr>
        <p:spPr>
          <a:xfrm>
            <a:off x="3838575" y="2820988"/>
            <a:ext cx="1600200" cy="99060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dirty="0">
                <a:latin typeface="Franklin Gothic Book"/>
                <a:cs typeface="Franklin Gothic Book"/>
              </a:rPr>
              <a:t>VICTIM WITNESS</a:t>
            </a:r>
          </a:p>
        </p:txBody>
      </p:sp>
      <p:sp>
        <p:nvSpPr>
          <p:cNvPr id="11" name="Rounded Rectangle 10"/>
          <p:cNvSpPr/>
          <p:nvPr/>
        </p:nvSpPr>
        <p:spPr>
          <a:xfrm>
            <a:off x="5768975" y="2179638"/>
            <a:ext cx="1600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latin typeface="Franklin Gothic Book"/>
                <a:cs typeface="Franklin Gothic Book"/>
              </a:rPr>
              <a:t>District Attorney</a:t>
            </a:r>
          </a:p>
        </p:txBody>
      </p:sp>
      <p:sp>
        <p:nvSpPr>
          <p:cNvPr id="12" name="Rounded Rectangle 11"/>
          <p:cNvSpPr/>
          <p:nvPr/>
        </p:nvSpPr>
        <p:spPr>
          <a:xfrm>
            <a:off x="1881188" y="2227263"/>
            <a:ext cx="1600200" cy="719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latin typeface="Franklin Gothic Book"/>
                <a:cs typeface="Franklin Gothic Book"/>
              </a:rPr>
              <a:t>Court / Child’s Attorney</a:t>
            </a:r>
          </a:p>
        </p:txBody>
      </p:sp>
      <p:sp>
        <p:nvSpPr>
          <p:cNvPr id="13" name="Rounded Rectangle 12"/>
          <p:cNvSpPr/>
          <p:nvPr/>
        </p:nvSpPr>
        <p:spPr>
          <a:xfrm>
            <a:off x="2740025" y="5311775"/>
            <a:ext cx="1600200" cy="9906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dirty="0">
                <a:latin typeface="Franklin Gothic Book"/>
                <a:cs typeface="Franklin Gothic Book"/>
              </a:rPr>
              <a:t>Preparation  for Trial</a:t>
            </a:r>
          </a:p>
        </p:txBody>
      </p:sp>
      <p:sp>
        <p:nvSpPr>
          <p:cNvPr id="14" name="Rounded Rectangle 13"/>
          <p:cNvSpPr/>
          <p:nvPr/>
        </p:nvSpPr>
        <p:spPr>
          <a:xfrm>
            <a:off x="4830763" y="5311775"/>
            <a:ext cx="1600200" cy="9906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dirty="0">
                <a:latin typeface="Franklin Gothic Book"/>
                <a:cs typeface="Franklin Gothic Book"/>
              </a:rPr>
              <a:t>Day of Testimony</a:t>
            </a:r>
          </a:p>
        </p:txBody>
      </p:sp>
      <p:sp>
        <p:nvSpPr>
          <p:cNvPr id="15" name="Rounded Rectangle 14"/>
          <p:cNvSpPr/>
          <p:nvPr/>
        </p:nvSpPr>
        <p:spPr>
          <a:xfrm>
            <a:off x="6916738" y="5334000"/>
            <a:ext cx="1600200" cy="9906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dirty="0">
                <a:latin typeface="Franklin Gothic Book"/>
                <a:cs typeface="Franklin Gothic Book"/>
              </a:rPr>
              <a:t>Post Testimony</a:t>
            </a:r>
          </a:p>
        </p:txBody>
      </p:sp>
      <p:sp>
        <p:nvSpPr>
          <p:cNvPr id="111629" name="TextBox 1"/>
          <p:cNvSpPr txBox="1">
            <a:spLocks noChangeArrowheads="1"/>
          </p:cNvSpPr>
          <p:nvPr/>
        </p:nvSpPr>
        <p:spPr bwMode="auto">
          <a:xfrm>
            <a:off x="3416300" y="6858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a:p>
        </p:txBody>
      </p:sp>
      <p:sp>
        <p:nvSpPr>
          <p:cNvPr id="111630" name="TextBox 2"/>
          <p:cNvSpPr txBox="1">
            <a:spLocks noChangeArrowheads="1"/>
          </p:cNvSpPr>
          <p:nvPr/>
        </p:nvSpPr>
        <p:spPr bwMode="auto">
          <a:xfrm>
            <a:off x="1474788" y="204788"/>
            <a:ext cx="58943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ltLang="en-US" sz="2800">
                <a:latin typeface="Franklin Gothic Book" pitchFamily="34" charset="0"/>
              </a:rPr>
              <a:t>VICTIM WITNESS PROTOCOL</a:t>
            </a:r>
          </a:p>
        </p:txBody>
      </p:sp>
      <p:pic>
        <p:nvPicPr>
          <p:cNvPr id="111631" name="Picture 12" descr="http://images.clipartpanda.com/star-clip-art-yikeMnni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48688" y="6288088"/>
            <a:ext cx="403225"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0104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SI_GQ_0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19400"/>
            <a:ext cx="50482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5" descr="SI_Kite_Logo (newsletter)_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0"/>
            <a:ext cx="4572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Box 8"/>
          <p:cNvSpPr txBox="1">
            <a:spLocks noChangeArrowheads="1"/>
          </p:cNvSpPr>
          <p:nvPr/>
        </p:nvSpPr>
        <p:spPr bwMode="auto">
          <a:xfrm>
            <a:off x="5334000" y="685800"/>
            <a:ext cx="34290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Arial" panose="020B0604020202020204" pitchFamily="34" charset="0"/>
              <a:buChar char="•"/>
              <a:defRPr sz="3200">
                <a:solidFill>
                  <a:srgbClr val="000000"/>
                </a:solidFill>
                <a:latin typeface="Calibri" panose="020F0502020204030204" pitchFamily="34" charset="0"/>
              </a:defRPr>
            </a:lvl1pPr>
            <a:lvl2pPr marL="742950" indent="-285750">
              <a:spcBef>
                <a:spcPts val="700"/>
              </a:spcBef>
              <a:buSzPct val="100000"/>
              <a:buFont typeface="Arial" panose="020B0604020202020204" pitchFamily="34" charset="0"/>
              <a:buChar char="–"/>
              <a:defRPr sz="2800">
                <a:solidFill>
                  <a:srgbClr val="000000"/>
                </a:solidFill>
                <a:latin typeface="Calibri" panose="020F0502020204030204" pitchFamily="34" charset="0"/>
              </a:defRPr>
            </a:lvl2pPr>
            <a:lvl3pPr marL="1143000" indent="-228600">
              <a:spcBef>
                <a:spcPts val="600"/>
              </a:spcBef>
              <a:buSzPct val="100000"/>
              <a:buFont typeface="Arial" panose="020B0604020202020204" pitchFamily="34" charset="0"/>
              <a:buChar char="•"/>
              <a:defRPr sz="2400">
                <a:solidFill>
                  <a:srgbClr val="000000"/>
                </a:solidFill>
                <a:latin typeface="Calibri" panose="020F0502020204030204" pitchFamily="34" charset="0"/>
              </a:defRPr>
            </a:lvl3pPr>
            <a:lvl4pPr marL="1600200" indent="-228600">
              <a:spcBef>
                <a:spcPts val="500"/>
              </a:spcBef>
              <a:buSzPct val="100000"/>
              <a:buFont typeface="Arial" panose="020B0604020202020204" pitchFamily="34" charset="0"/>
              <a:buChar char="–"/>
              <a:defRPr sz="2000">
                <a:solidFill>
                  <a:srgbClr val="000000"/>
                </a:solidFill>
                <a:latin typeface="Calibri" panose="020F0502020204030204" pitchFamily="34" charset="0"/>
              </a:defRPr>
            </a:lvl4pPr>
            <a:lvl5pPr marL="2057400" indent="-228600">
              <a:spcBef>
                <a:spcPts val="500"/>
              </a:spcBef>
              <a:buSzPct val="100000"/>
              <a:buFont typeface="Arial" panose="020B0604020202020204" pitchFamily="34" charset="0"/>
              <a:buChar char="»"/>
              <a:defRPr sz="2000">
                <a:solidFill>
                  <a:srgbClr val="000000"/>
                </a:solidFill>
                <a:latin typeface="Calibri" panose="020F0502020204030204" pitchFamily="34" charset="0"/>
              </a:defRPr>
            </a:lvl5pPr>
            <a:lvl6pPr marL="25146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6pPr>
            <a:lvl7pPr marL="29718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7pPr>
            <a:lvl8pPr marL="34290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8pPr>
            <a:lvl9pPr marL="38862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9pPr>
          </a:lstStyle>
          <a:p>
            <a:pPr eaLnBrk="1" hangingPunct="1">
              <a:spcBef>
                <a:spcPct val="0"/>
              </a:spcBef>
              <a:buSzTx/>
              <a:buFontTx/>
              <a:buNone/>
            </a:pPr>
            <a:r>
              <a:rPr lang="en-US" altLang="en-US" sz="1400"/>
              <a:t>“My advocate is more like family to me than anyone ever. She has helped me trust again and believe in myself. If I am in trouble, I can’t call my mom or dad, but I can call her and I know that she will help me. She is someone I can really actually count on. Because of her I want to help other girls like me when I grow up.” – Kate*, age 16</a:t>
            </a:r>
          </a:p>
          <a:p>
            <a:pPr eaLnBrk="1" hangingPunct="1">
              <a:spcBef>
                <a:spcPct val="0"/>
              </a:spcBef>
              <a:buSzTx/>
              <a:buFontTx/>
              <a:buNone/>
            </a:pPr>
            <a:endParaRPr lang="en-US" altLang="en-US" sz="1400"/>
          </a:p>
          <a:p>
            <a:pPr eaLnBrk="1" hangingPunct="1">
              <a:spcBef>
                <a:spcPct val="0"/>
              </a:spcBef>
              <a:buSzTx/>
              <a:buFontTx/>
              <a:buNone/>
            </a:pPr>
            <a:endParaRPr lang="en-US" altLang="en-US" sz="1400"/>
          </a:p>
          <a:p>
            <a:pPr eaLnBrk="1" hangingPunct="1">
              <a:spcBef>
                <a:spcPct val="0"/>
              </a:spcBef>
              <a:buSzTx/>
              <a:buFontTx/>
              <a:buNone/>
            </a:pPr>
            <a:endParaRPr lang="en-US" altLang="en-US" sz="1400"/>
          </a:p>
          <a:p>
            <a:pPr eaLnBrk="1" hangingPunct="1">
              <a:spcBef>
                <a:spcPct val="0"/>
              </a:spcBef>
              <a:buSzTx/>
              <a:buFontTx/>
              <a:buNone/>
            </a:pPr>
            <a:r>
              <a:rPr lang="en-US" altLang="en-US" sz="1400"/>
              <a:t>“My advocate talks to me as a best friend and doesn’t judge me like other people do. She’s always there if I need her.”  - Sara*, age 12</a:t>
            </a:r>
          </a:p>
          <a:p>
            <a:pPr eaLnBrk="1" hangingPunct="1">
              <a:spcBef>
                <a:spcPct val="0"/>
              </a:spcBef>
              <a:buSzTx/>
              <a:buFontTx/>
              <a:buNone/>
            </a:pPr>
            <a:endParaRPr lang="en-US" altLang="en-US" sz="1400"/>
          </a:p>
          <a:p>
            <a:pPr eaLnBrk="1" hangingPunct="1">
              <a:spcBef>
                <a:spcPct val="0"/>
              </a:spcBef>
              <a:buSzTx/>
              <a:buFontTx/>
              <a:buNone/>
            </a:pPr>
            <a:endParaRPr lang="en-US" altLang="en-US" sz="1400"/>
          </a:p>
          <a:p>
            <a:pPr eaLnBrk="1" hangingPunct="1">
              <a:spcBef>
                <a:spcPct val="0"/>
              </a:spcBef>
              <a:buSzTx/>
              <a:buFontTx/>
              <a:buNone/>
            </a:pPr>
            <a:endParaRPr lang="en-US" altLang="en-US" sz="1400"/>
          </a:p>
          <a:p>
            <a:pPr eaLnBrk="1" hangingPunct="1">
              <a:spcBef>
                <a:spcPct val="0"/>
              </a:spcBef>
              <a:buSzTx/>
              <a:buFontTx/>
              <a:buNone/>
            </a:pPr>
            <a:r>
              <a:rPr lang="en-US" altLang="en-US" sz="1400"/>
              <a:t>“I didn’t know I could trust people. Saving Innocence has shown me that they are there for me when I need someone and they helped me see that I deserve something more than the life. I can count on them.” – Jackie*, age 14</a:t>
            </a:r>
          </a:p>
        </p:txBody>
      </p:sp>
      <p:sp>
        <p:nvSpPr>
          <p:cNvPr id="80901" name="TextBox 9"/>
          <p:cNvSpPr txBox="1">
            <a:spLocks noChangeArrowheads="1"/>
          </p:cNvSpPr>
          <p:nvPr/>
        </p:nvSpPr>
        <p:spPr bwMode="auto">
          <a:xfrm>
            <a:off x="6248400" y="6627813"/>
            <a:ext cx="36576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Arial" panose="020B0604020202020204" pitchFamily="34" charset="0"/>
              <a:buChar char="•"/>
              <a:defRPr sz="3200">
                <a:solidFill>
                  <a:srgbClr val="000000"/>
                </a:solidFill>
                <a:latin typeface="Calibri" panose="020F0502020204030204" pitchFamily="34" charset="0"/>
              </a:defRPr>
            </a:lvl1pPr>
            <a:lvl2pPr marL="742950" indent="-285750">
              <a:spcBef>
                <a:spcPts val="700"/>
              </a:spcBef>
              <a:buSzPct val="100000"/>
              <a:buFont typeface="Arial" panose="020B0604020202020204" pitchFamily="34" charset="0"/>
              <a:buChar char="–"/>
              <a:defRPr sz="2800">
                <a:solidFill>
                  <a:srgbClr val="000000"/>
                </a:solidFill>
                <a:latin typeface="Calibri" panose="020F0502020204030204" pitchFamily="34" charset="0"/>
              </a:defRPr>
            </a:lvl2pPr>
            <a:lvl3pPr marL="1143000" indent="-228600">
              <a:spcBef>
                <a:spcPts val="600"/>
              </a:spcBef>
              <a:buSzPct val="100000"/>
              <a:buFont typeface="Arial" panose="020B0604020202020204" pitchFamily="34" charset="0"/>
              <a:buChar char="•"/>
              <a:defRPr sz="2400">
                <a:solidFill>
                  <a:srgbClr val="000000"/>
                </a:solidFill>
                <a:latin typeface="Calibri" panose="020F0502020204030204" pitchFamily="34" charset="0"/>
              </a:defRPr>
            </a:lvl3pPr>
            <a:lvl4pPr marL="1600200" indent="-228600">
              <a:spcBef>
                <a:spcPts val="500"/>
              </a:spcBef>
              <a:buSzPct val="100000"/>
              <a:buFont typeface="Arial" panose="020B0604020202020204" pitchFamily="34" charset="0"/>
              <a:buChar char="–"/>
              <a:defRPr sz="2000">
                <a:solidFill>
                  <a:srgbClr val="000000"/>
                </a:solidFill>
                <a:latin typeface="Calibri" panose="020F0502020204030204" pitchFamily="34" charset="0"/>
              </a:defRPr>
            </a:lvl4pPr>
            <a:lvl5pPr marL="2057400" indent="-228600">
              <a:spcBef>
                <a:spcPts val="500"/>
              </a:spcBef>
              <a:buSzPct val="100000"/>
              <a:buFont typeface="Arial" panose="020B0604020202020204" pitchFamily="34" charset="0"/>
              <a:buChar char="»"/>
              <a:defRPr sz="2000">
                <a:solidFill>
                  <a:srgbClr val="000000"/>
                </a:solidFill>
                <a:latin typeface="Calibri" panose="020F0502020204030204" pitchFamily="34" charset="0"/>
              </a:defRPr>
            </a:lvl5pPr>
            <a:lvl6pPr marL="25146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6pPr>
            <a:lvl7pPr marL="29718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7pPr>
            <a:lvl8pPr marL="34290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8pPr>
            <a:lvl9pPr marL="38862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9pPr>
          </a:lstStyle>
          <a:p>
            <a:pPr eaLnBrk="1" hangingPunct="1">
              <a:spcBef>
                <a:spcPct val="0"/>
              </a:spcBef>
              <a:buSzTx/>
              <a:buFontTx/>
              <a:buNone/>
            </a:pPr>
            <a:r>
              <a:rPr lang="en-US" altLang="en-US" sz="900"/>
              <a:t>* Names have been changed to protect the victims’ identity</a:t>
            </a:r>
          </a:p>
        </p:txBody>
      </p:sp>
      <p:sp>
        <p:nvSpPr>
          <p:cNvPr id="80902" name="TextBox 6"/>
          <p:cNvSpPr txBox="1">
            <a:spLocks noChangeArrowheads="1"/>
          </p:cNvSpPr>
          <p:nvPr/>
        </p:nvSpPr>
        <p:spPr bwMode="auto">
          <a:xfrm>
            <a:off x="141288" y="76200"/>
            <a:ext cx="2590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Arial" panose="020B0604020202020204" pitchFamily="34" charset="0"/>
              <a:buChar char="•"/>
              <a:defRPr sz="3200">
                <a:solidFill>
                  <a:srgbClr val="000000"/>
                </a:solidFill>
                <a:latin typeface="Calibri" panose="020F0502020204030204" pitchFamily="34" charset="0"/>
              </a:defRPr>
            </a:lvl1pPr>
            <a:lvl2pPr marL="742950" indent="-285750">
              <a:spcBef>
                <a:spcPts val="700"/>
              </a:spcBef>
              <a:buSzPct val="100000"/>
              <a:buFont typeface="Arial" panose="020B0604020202020204" pitchFamily="34" charset="0"/>
              <a:buChar char="–"/>
              <a:defRPr sz="2800">
                <a:solidFill>
                  <a:srgbClr val="000000"/>
                </a:solidFill>
                <a:latin typeface="Calibri" panose="020F0502020204030204" pitchFamily="34" charset="0"/>
              </a:defRPr>
            </a:lvl2pPr>
            <a:lvl3pPr marL="1143000" indent="-228600">
              <a:spcBef>
                <a:spcPts val="600"/>
              </a:spcBef>
              <a:buSzPct val="100000"/>
              <a:buFont typeface="Arial" panose="020B0604020202020204" pitchFamily="34" charset="0"/>
              <a:buChar char="•"/>
              <a:defRPr sz="2400">
                <a:solidFill>
                  <a:srgbClr val="000000"/>
                </a:solidFill>
                <a:latin typeface="Calibri" panose="020F0502020204030204" pitchFamily="34" charset="0"/>
              </a:defRPr>
            </a:lvl3pPr>
            <a:lvl4pPr marL="1600200" indent="-228600">
              <a:spcBef>
                <a:spcPts val="500"/>
              </a:spcBef>
              <a:buSzPct val="100000"/>
              <a:buFont typeface="Arial" panose="020B0604020202020204" pitchFamily="34" charset="0"/>
              <a:buChar char="–"/>
              <a:defRPr sz="2000">
                <a:solidFill>
                  <a:srgbClr val="000000"/>
                </a:solidFill>
                <a:latin typeface="Calibri" panose="020F0502020204030204" pitchFamily="34" charset="0"/>
              </a:defRPr>
            </a:lvl4pPr>
            <a:lvl5pPr marL="2057400" indent="-228600">
              <a:spcBef>
                <a:spcPts val="500"/>
              </a:spcBef>
              <a:buSzPct val="100000"/>
              <a:buFont typeface="Arial" panose="020B0604020202020204" pitchFamily="34" charset="0"/>
              <a:buChar char="»"/>
              <a:defRPr sz="2000">
                <a:solidFill>
                  <a:srgbClr val="000000"/>
                </a:solidFill>
                <a:latin typeface="Calibri" panose="020F0502020204030204" pitchFamily="34" charset="0"/>
              </a:defRPr>
            </a:lvl5pPr>
            <a:lvl6pPr marL="25146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6pPr>
            <a:lvl7pPr marL="29718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7pPr>
            <a:lvl8pPr marL="34290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8pPr>
            <a:lvl9pPr marL="38862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9pPr>
          </a:lstStyle>
          <a:p>
            <a:pPr eaLnBrk="1" hangingPunct="1">
              <a:spcBef>
                <a:spcPct val="0"/>
              </a:spcBef>
              <a:buSzTx/>
              <a:buFontTx/>
              <a:buNone/>
            </a:pPr>
            <a:r>
              <a:rPr lang="en-US" altLang="en-US" sz="4800">
                <a:solidFill>
                  <a:srgbClr val="FF0000"/>
                </a:solidFill>
                <a:latin typeface="Bernard MT Condensed" panose="02050806060905020404" pitchFamily="18" charset="0"/>
              </a:rPr>
              <a:t>ADVOCACY</a:t>
            </a:r>
            <a:endParaRPr lang="en-US" altLang="en-US" sz="4800">
              <a:solidFill>
                <a:srgbClr val="FF0000"/>
              </a:solidFill>
            </a:endParaRPr>
          </a:p>
        </p:txBody>
      </p:sp>
    </p:spTree>
    <p:extLst>
      <p:ext uri="{BB962C8B-B14F-4D97-AF65-F5344CB8AC3E}">
        <p14:creationId xmlns:p14="http://schemas.microsoft.com/office/powerpoint/2010/main" val="25132900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http://curvewire.com/sites/default/files/imagecache/blog_med/sites/default/files/post-images/Dean%20Allen/CAST.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27638" y="-76200"/>
            <a:ext cx="30861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6" descr="http://www.mmp.org/sites/default/files/styles/large/public/field/image/streetpi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76675" y="3505200"/>
            <a:ext cx="38290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Box 5"/>
          <p:cNvSpPr txBox="1">
            <a:spLocks noChangeArrowheads="1"/>
          </p:cNvSpPr>
          <p:nvPr/>
        </p:nvSpPr>
        <p:spPr bwMode="auto">
          <a:xfrm>
            <a:off x="457200" y="6172200"/>
            <a:ext cx="7839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SzPct val="100000"/>
              <a:buFont typeface="Arial" panose="020B0604020202020204" pitchFamily="34" charset="0"/>
              <a:buChar char="•"/>
              <a:defRPr sz="3200">
                <a:solidFill>
                  <a:srgbClr val="000000"/>
                </a:solidFill>
                <a:latin typeface="Calibri" panose="020F0502020204030204" pitchFamily="34" charset="0"/>
              </a:defRPr>
            </a:lvl1pPr>
            <a:lvl2pPr marL="742950" indent="-285750">
              <a:spcBef>
                <a:spcPts val="700"/>
              </a:spcBef>
              <a:buSzPct val="100000"/>
              <a:buFont typeface="Arial" panose="020B0604020202020204" pitchFamily="34" charset="0"/>
              <a:buChar char="–"/>
              <a:defRPr sz="2800">
                <a:solidFill>
                  <a:srgbClr val="000000"/>
                </a:solidFill>
                <a:latin typeface="Calibri" panose="020F0502020204030204" pitchFamily="34" charset="0"/>
              </a:defRPr>
            </a:lvl2pPr>
            <a:lvl3pPr marL="1143000" indent="-228600">
              <a:spcBef>
                <a:spcPts val="600"/>
              </a:spcBef>
              <a:buSzPct val="100000"/>
              <a:buFont typeface="Arial" panose="020B0604020202020204" pitchFamily="34" charset="0"/>
              <a:buChar char="•"/>
              <a:defRPr sz="2400">
                <a:solidFill>
                  <a:srgbClr val="000000"/>
                </a:solidFill>
                <a:latin typeface="Calibri" panose="020F0502020204030204" pitchFamily="34" charset="0"/>
              </a:defRPr>
            </a:lvl3pPr>
            <a:lvl4pPr marL="1600200" indent="-228600">
              <a:spcBef>
                <a:spcPts val="500"/>
              </a:spcBef>
              <a:buSzPct val="100000"/>
              <a:buFont typeface="Arial" panose="020B0604020202020204" pitchFamily="34" charset="0"/>
              <a:buChar char="–"/>
              <a:defRPr sz="2000">
                <a:solidFill>
                  <a:srgbClr val="000000"/>
                </a:solidFill>
                <a:latin typeface="Calibri" panose="020F0502020204030204" pitchFamily="34" charset="0"/>
              </a:defRPr>
            </a:lvl4pPr>
            <a:lvl5pPr marL="2057400" indent="-228600">
              <a:spcBef>
                <a:spcPts val="500"/>
              </a:spcBef>
              <a:buSzPct val="100000"/>
              <a:buFont typeface="Arial" panose="020B0604020202020204" pitchFamily="34" charset="0"/>
              <a:buChar char="»"/>
              <a:defRPr sz="2000">
                <a:solidFill>
                  <a:srgbClr val="000000"/>
                </a:solidFill>
                <a:latin typeface="Calibri" panose="020F0502020204030204" pitchFamily="34" charset="0"/>
              </a:defRPr>
            </a:lvl5pPr>
            <a:lvl6pPr marL="25146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6pPr>
            <a:lvl7pPr marL="29718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7pPr>
            <a:lvl8pPr marL="34290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8pPr>
            <a:lvl9pPr marL="38862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9pPr>
          </a:lstStyle>
          <a:p>
            <a:pPr eaLnBrk="1" hangingPunct="1">
              <a:spcBef>
                <a:spcPct val="0"/>
              </a:spcBef>
              <a:buSzTx/>
              <a:buFontTx/>
              <a:buNone/>
            </a:pPr>
            <a:r>
              <a:rPr lang="en-US" altLang="en-US" sz="2000">
                <a:latin typeface="Bernard MT Condensed" panose="02050806060905020404" pitchFamily="18" charset="0"/>
              </a:rPr>
              <a:t>The Women on the street today are the children we failed to protect yesterday</a:t>
            </a:r>
          </a:p>
        </p:txBody>
      </p:sp>
      <p:pic>
        <p:nvPicPr>
          <p:cNvPr id="82949" name="Picture 2" descr="http://goingtothesea.files.wordpress.com/2012/08/dream_center.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5" y="74613"/>
            <a:ext cx="4019550"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5350" y="3662363"/>
            <a:ext cx="2438400"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36017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jenmurphyfitness.com/wp-content/uploads/2013/12/Surviv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2400"/>
            <a:ext cx="55245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AutoShape 4" descr="data:image/jpeg;base64,/9j/4AAQSkZJRgABAQAAAQABAAD/2wCEAAkGBxQTEhUUExQWFRUXFxYZFBgWFx0cGxwcHBwaHiAdHBgYHSggHB0lHR0bITEhJSkrLi4uHB8zODMsNygtLisBCgoKDg0OGxAQGiwkHyQsLSwsLCwvLCwsLCwsLSwsLCw1LCwsLCwsLCwsLCwsLCwsLCwsLCwsLCwsLCwvLCwsLP/AABEIAMIBAwMBIgACEQEDEQH/xAAbAAABBQEBAAAAAAAAAAAAAAAFAAECBAYHA//EAEUQAAIBAwIEBAUABgYJAwUAAAECAwAEERIhBQYTMSJBUWEUMnGBkQcjQlKhsRVicpLB8CQzNFNzorPR4SWChENjZMLx/8QAGgEAAwEBAQEAAAAAAAAAAAAAAAECAwQFBv/EAC0RAAICAQMDAgUEAwEAAAAAAAABAhEDEiExQVHwBGETkaHB0RQicbGB4fEj/9oADAMBAAIRAxEAPwDeL2pGkvaka9pGZE1E1I1E1SERpUqVMDPcz8zC1KRJE888mSkSd8DzJwcD7eRrz4Fx+aSTpXVq9tIQWjOdSMB3AYdmHfT6V4cSlFvxOKWTaOeHoK57LIG1AE+WoHH1Faiso6pSe/HQoY1GnNNXQQI1E09MaoCJqLVI1FqpARpUqVMCJpjT0xpgRpjT0xqgI0xp6Y00IiaF3/EWS5toQAVm6uonuNCFhj70UNZ7jH+32P8A8n/pGoytpbd1/YIPGompGomt0AN43xUW6BtLOzMEjRe7MfIVLg/EVuIVlUFc5BVu4IJBB+4odxcj463LfLFFcS/T5VzXryfERZxE931SEf22LD+BFcsZyeZrp/z8j6BimNPTGu0kgaapGo1QDUqVKkBr17UjSXtSNeQjQiaiakaiapCI0qVKqAo8Y4bHcxPDKupGG/qPQg+RFZiz4vLYOtvfNqiO0F15EeSy+jY8/wDyRszXO+L3cV4ZJrl9NlCzxwRBvFcSjILYG5AOygfw3zz5npaa585KRaveZ7ia5iSwCsjJI2ZkKo+gjJRs6sb4zgDPmfIFxHmyd7jVCjJM9t0dBOVSUSy6m/dOFRsHH8BRCNLu0isp2heZ0gliZF3ZS5Bj1Y8gBgnyxTcG5adb1RIDqFk5Z8eHrSvJqwexxrYfSsW5t8vzxj2L/K3ODXEsEBXUGhHUm7ZlCKzKABjYHf3/AItZ81TS3cYRY/hnmeFM5Mj6FJaQYOAgOPz+PTh/J7xWtukcix3ELM5fSWVi4IYHsSNOAD/VFZzlfh9zCeksMouhqjEsi/qII9RJaM5xIzbnyyT7HNasqpSvzoLYL8K5mvABLOkUlu05hDplXU69AYqdiufTevLgXObk28UimTU2iaXbws7OI1wBjJC7/wDio8H4fOHisWjcRQXDTSTN2kUMWjAONyWIJ9MVPl/l9zw9/CEneVZUDDTvCy6AfTOk7/1iacHktU355Q9ixzNzRNHLIlssZECoZi+TlpCAsagftEHOfr2xvrnJ0+hx5+Rx/Gubm1nS9klltZpGd1lt4lw0XUxjVJINho8tvfbz3XB7J44z1X1yuS8rD5dRAGFHkqgAD1xnzrbDOcm7/wCEtGS4VzNeGGKSdEMdxrSKSPZ0cBwNanYglcgjy/Fe/LnN7SvbwshcNGqvN/8AeKa9OBt8o/NU+EWk7rFbyQsi2SzFmI2kfDrHo9QAdWfX+Nrg3A5FsIGRR8Qsq3Gk+DUc4KHbw5j8NZQlktU35Vj2Cy8Smmu2ih0rDCQJ3YZLMd9Cb4GB3Pl/MXzHzRMksiWyxsIAhmL5OWc4WNAP2j/ge2N63CpbwCW3jt2ikeeV5Lh/kUOc5X/eNjYY22HvgbDwd7W7cdGe4GsPbDGY2fB/WSyeRXfv5kn61LLNx2vd7vt7BSOk1juYeZ5lZhbBNMciRPI++ZGPyIo7lRuSf/6ctLWWK3kLN1J2DuxHbXp2CjyUYAH096w0PDbmS2hfoyKts0bLEfnlkLhpHIO+O4H3rXNknSSsSSNJPNcXF1NFFci3WDQNIjDs+oA6jqIwvltVPme/e2ezmmCu6fEA6NlYmMqvzfLnIz3xv3xT8wRExieXMV076bURsFZBjZXfsRsWbOwyQPelwmF7l7WW4BmzLcIxIzEVWNgpVcAAEjuRkkfQVnKTb09XT+vboMNxccENkZZZUmlClmCMD4mbwoNOdgSFz7U3L3FpnM4uumvSCEsmQo1KWKkk91GM/wCTVPm7lhOhqtYFWVWVv1ajUQDvgDYnsce1B5ll6UaJbT/DdXM2pf107dyWXyQkAEn29KuWTJjlT6L5+eciSTPTit5JeXESxRskc0ckYdu7RakLuF7qMLgZ75rT8zDRZTBPDpiIXG2OwGKEpZyJc2txPgSSO8ZRT4Y06bFIx64IJJ9T7UW5uQtZzhQWJQ4AGT3HlV44vRkk+f8AQn0Mzb82zK0jMuoMgFtF+0SH0ZON98MT9KL8Q5gfpW3RVOtcqGXWTpRQup2JHcL/ANz5Yp7HloLPBKSCsVssYHnr3BOPTBb7mgHGOBSwtCGMktuqvH+pT9ZoJyEbf9r5dQ8s1n/7wi27Hs2a/l+9ea3jlkADMCds4O5AIB7AjB+9X6E8Ft5CerKvT8OiGEHaNNu/q5wM+mMetFq9PA24KyGNSpUq1Ea9e1Z/gnEpJL2+idspC0PSGANIdMncDJyfXNaBe1ZjgA/9R4j/APF/6ZrxZco0NKaiaka8WmXUE1DWQWC5GrAOM474yQM+4rVMRKgvH+KPDLaImMTTaHJG+kKTt6GjVZrm4fruHn/8sD8o3/aoyOo7DRpKwf6OeX7foi5MYM+uUajk6dMjDwqdl28+9bys3yKuLUj0muP+q9EknNX7/YFwHzWW41zHLFdCNEQxJ0OsWzqJmfSoTBwMd9wc1qTXP+Jr1OKNCP2prNm/sxRyv+M6aMzaSruCNhxviiW0RkfJ3AVVGWZicBVHmSa8uBcXW5jLqrIVdkdH+ZWU4IONqH8ykG6sQ58CvNK2e36uPIP2yTTcmYW0Mz+DrPNcNqOAFdiQSewGgA5oU28ldP8An5DoaE1E0lcEAggggEEbgg+YNJq6VQiNBOZL6SJrURtgSXKRybA5Uhsjcbdu43o3Wf5vH+ye13D/APtU5dobAuQ8aiamaia1VCI0xp6H8fmKWs7A4KxSEH/2mnJ0rAocO5mjmn6Sq4B19OQjwPoIDaT3wDRsishy/CDPbKoGm2s11Y8nmwcf3VJ+9a0SAkgEEjuM7jO4z6bVngk5RuQ2VeI8OinULMiuoOQG9a9o4goCqAqgAAAYAA8gB2FehpjW6iruiSJqJqRqJq9gPC4tlfTqGdDB19mGRn8E0N4Veu9zdRscrG0YQYAwGQE7jc7770YNAODj/Tb762//AEhWWTaUa7/Zj6BymNV55nEkarHqVtWt8gBQBtt3JJ2/NWDW6aboQHtLx2u54yfAiRFBgbFtWd+5zjzopQWzH/qFx/wYf5tRqowO0/5f9gxqVKlWwjXr2rlfMdhdTcQvhbu6CKKKbwHGqREGhdu5xrIHtXVF7UJsuDdO7uLjXnrLENOPl6YI753zn0FeHlhqSRoY8XY4heQtFdSwr8F1WMMhGmQSAFWTttk5BG9UOG8bdZzdzENIOGOQcY1kXDKhx/W8J29fetjxvlCGchkZrdsOshgAXqI5BZXwN8kDevPivKMcs1q4OiOBdBjA2dVKsi5zsAyg+eay+HPkq0B+E8ae7nsUfKzQ/Em7jG2GRQgJUbblsjy3OKJ88HHwTfu31vn6HUv+NH47KNZHlVFEkgAkcDdsdsnzxVXj3CRcxqhYppkjkBAzuhzjB9a20S0NdRWEa5Jw5riJmvC79CC8kjKDOnpO79RyB3wzD8e1daNCOB8GEEckbESB5ZZDldsSHOkgk59KrLjc2hJmMuZnzxC8hu5AIpF6Sq+uJ/ApwUOQQxYAY7V7Wl8kfEby6uFaPpwRaQRu2cKSoPfLrpX1+9HpeTYTOJVLJHqR2gXaJnQYVio9PTtsKE8y8G6/E4lLtGHgDKy4z1IZC3mMEaWB/FYuE47+/wCfyO0COOia6urWKeTpGRmDwxj/AFUbrkK8ncySKpGO3tW25mULY3IAwBbzAAdgOmwAH8qp3fLwjiiEALOlzDM7M2Xc6gHZmPc6ST9tvKi/FbITQyRE6RIjJkeWoYzWsMbSlfLCzlXCpblZbcxserdQGKHI8McaOqq2k+iIzfU5rSWV+ZG4ZI75kD3EMvkdRRlww9yorWWnCY4xFhQWhj6aN5hcAH84oZzDy5aSI8kiCMqeq0sYCyZUE51Ab/5896lYZxV2FnnwLjjT3V4mVMUBjVDjzIYNk+fiU1X/AEis4tozFnqfERdPHfV4sY+9BOSOCxyTTNLCoQJbvDEclVVuppLqdmfC5yc7sfWtjxzhfXWNQ2npzRS9s50HOO4xn1rSGvJhfnUTpMylpxVuHx3cE0heSICSAyHdw4A2Pc4fOfvUOXOKGJZrmaeSSERqGLtlZJySWEIO2kfIMDB+grY8X4RFcoySoDlSA2BqXP7rEbeX4oDNySjx6ZJ5XKhRCTpAiCkHwooC5OMEnek8WWLWndLgLTBVtdzPxG2WWVw7B5JYVYhI10EohA+Z/Mk+1W+Z+LtKkyxMEhUNGz6QzSykYEMSnv3wT+O2aINyfCRHiSZXVnZpFfDyFxhtTY8xttjAqfBeVYrcqdTyaNQiDkaYwxJOkAY1HPzHemsWWtPf3C0Q5GsRHaRtks8oEjse+SAAPoFAFBeJ35t5eKyhtLabVYz/AFjEAO/1z9q1HLtq0VukbjBTWo3B8IdtJ2/q4qjf8qxTXDTSMxVlAaP9ksFKh/qFO3vvWkscvhxUVv8A6C9wZxbiUkFxAVzI81toVPJpNS4Y+g8RJPoDVngrzC8kjadpgsSmbIAVZGOyoANhpBOKHcT4AFvLREllVmSbVLq1SYVRgAtsBjI2Hma1XC+GR26aIxtkliTlmY92Zj3JpYoTc3fCff2C1Rn+aoFM6NdK72ejHgLYSTOdcipuVxtncCqnFjCRbW9tcPhp1P6uUsVQq22rJwMjYMSe9afjyTNA4t8CQgAZONsjOCdgcZwTQHhnKWmF1djEzSJIgiYnpMgwCGb5mIJ1Hzp5MctbUVzvf2sE9i/y9JJruInkMqxOqpI2NRygYhiO5BOM1l+MWlxLe3nRdlEaxSeDbU4jTSvv+1tW24Tw1beMRrk7lmZvmZj3Yn1NeNnwzRcTzas9YReHHy6F0987571pLBKUIxff5cisDvxNZ5eHyo2zGQMoPYmPsw9Qc0L5g4uzRPcGRkj1FLSNTjqMCQZH/eUYJCnbbfvvqrrg0bNEygR9OUyeBQNRIIOceue9Ybi/DY8NHD1JVjMcUk0jZEeqRR04gNi2+/oM+tYZ1kgnfmw1TLPFbKeW6aOORwRbRtIVOCXUNpUkdsse1azgPE1nhRwRqwBIvmrDuCPLevPhvAVgmaRD4WjCEEbkhsly2dyfOiMcCqSVVVLHLEADJ9Tjua6vT4Zwep9eRNonmlSxTV2kmwHakaS9qRryEWRNRNSNRNVYgTzHxkWsQfQZHZljijU4Lu3YZ8vXPtUeBcYM4dZIzDNEQJYmIbGoZUhl2ZSPP2NUeYwTe8OXy6k7/dY9vxk1a41xNoZ7RFVdM8rJISN8BSRgg/zzWWtqTd7DDBpjTCQEkAgkdwDnFR6gJIBGRjIzuM9sit00IRqJUZHt2/8AFTNRpugMCnNNwpuJGZWQxXMkCacaOjIIlye7BicnPmKK8K4jcfC3XVcPNbmVQ4UDJESuMqNsgtj7VkbWPXa3bntHC0P3e6lkb/l0fkVr+BR6rO4kP/13upP/AGsWC/8AIF+1cWKUm+ehTPODicujhnjyZwvV2HiHRLHy28WO1Eea7dpLO4RASzRMFA7k47D61DlaJWs7NioLLDHpJGSvgAOD5elFZpVUZYhRkDJOBkkAD7kgfeuqEbhu+V9hGc5WnE01xMisIyttGmpSu8atqGCPLUB9qK8R4j0pIE05E0hTOcacKWG2N84xV+gPNAw9m3pdIP7yuP8AGqp48ez8sOWHKY0tYzjIz3I86Y10JokY0xpnYAZJwAMknbA9Tmln0p2gGpqeg3AOLGYTmTSvSuJYhjbIXGCcnvvSlNJ0wM9wWZ3lsmkYs2q+BLd8Akf4CttQPk/Hw57f664wfbqN2NGlcHOCDg4OD2PofQ+1Z+mVQtvkJCNRNSNeMFwrjUjBhkjIORkHBH2NdKaEToLczuL6FNR0NBISvkSGG/13o0aB3n+32/8AwZ/5pWeZ7L+V/Y0evNN20VpM6fME2x5ZIGftnP2oHmJxbWdqVdUaOSZk3UKh1bsNtTt9617KCMEAg7EHsR9K8oLZEGEVUHooA/lSnhc5Xe3n9gnsTNRpzTV1okalSpUAa9e1I0l7UjXkI0ISOACTsACSfYVyzjHEmuZ7R2dx1riMwQqxCpbh8dSQDu8pG2ewFdQuYg6MjdmUqfoRg/wrNW/ItssPSzKxLI3VMn63MfyAOAMKo2AA/jgjLLCUtkNMDcd4BA93bHqTSiSedJMzMQraC2lcY04IxgfTyqHMPKNtHLZjEjo9yEcSSuw0lGIUZOw2+taS84LpNmsCKqQTFmGeylJATk7sxLZOdyTk1b49wv4iNVDaHSRJI3xnS6HIJGRkdwRnzqfhbPbcLOd8y2UfxrWltH0mESiNIQULyv2eR130Rr4t/Me5q7Lm54l0IZnEXQjFxImzP0SwKrJ7s6gke4rQzcnrIxlluJ+qw0zNEwjEi5BCaQDpUYxsc4zkmiNtwKKOZZYxp0QdFUGNIXUGz65yPWksMm/aws8r+aOxtWZFJVNkXUWLMxwBqYkkliPOshwaZhxJjJI0skdtI851eDqZXMcYPhCorAfUnNbbjvCVuYTE7OgJVg0ZwwKkEEEg+Yoc/J9riMaWxGGGA5GsMQzdTG75YZOe/wBNq1yQk5KuECaMdZ5/oS5aNNTSSzNJg5C4bJbPmAqjHrmt/ZwKtqiJ8ohVV+mjArP8LsD0uKW+D4ppyo9pYwRj2+lGOVJNVlbE9+jGD9VUKf5UsKp/4/pgyvySwbh9t/wgD9sis1a3XUhtLXJJjkkeffOI7Z2wDnfxNoArZcD4UtrAsKMzKmrBbGd2J8hjzrw4bwCGCSeVAdU7Fnz6HPhHouST7/areOTUV7UxWYnljiBkl+NkkcKoka4Yk6MvgRwIvZio32GcsBWi57uStmsygho5YZACN86hsRn39ascO5SgidSGkdYyTDG75SMnO6rjc77Fskfxq/x7hS3ULQuzKrFSSuM+Eg+f0ohimsbT5+4N7mHf/RGllQ65orVjcyk51TysmlT5eHGceQIpcHv/AISCa5MjsGjVIeozMZpQCWkCtuF1HH9lSa2i8BgED24jxHJnWMnJJ7sWJyW7bk+VU7TlaFQ4cyTF0MeqZtRVCMaU0gBR9N6n4E01XjHqRjuGzBbe4uHkkZZLd4ssWPWncEsUU/sp8uQBtqPlRDlO4nElvI7nozK8McecqvSUaGHu2mTfzo5a8pQopBeWQ9NokaRgTGjLpIjGAFOPPGf41dPBITBHAy6kj0aNyCCo2YMpBDd9wfM+tOGCaafYLPXifD1nTQ5cDIPgcqdvceXtWW5W5cti1zriVyly6qXy3h0oQPEd+5371s8UHXg7rO8iTFI5HR5ECjJZQBs57KwAyMZ9DXRkxpyUqslMw3DLV4Cb3LCOG6kj0DsISzByFHkGPb2ovYWhuby5USH4YMsuI2K9RnRQMupzpwpOAa1PCeGiBGTOoM7vuP3znGKlacPWOSWQE5lKZG2BoXSMfas4emaS7ctef42G5GJ+E6ZuJopHjkS8WKJQ50sCYxpZWzq2LGvWxvSnwkKsVL3dwWAOMqruMH2JPb2rSnl+L4j4jL6s6tGr9Xrxp16f3sbZqpHylAGkYmRi76wdRUpuxwhXBAyzfmp/T5E/2+dfrwGpFDmK/DmXU5FtbgCQI2DLKRkR6h+yBjIHmfbYCLRrgWEJkOZI5Wm0ndY2YEDHkNICge1EOO8Mhjdkto9UoQyNqY9KEaSNZXsXYDYHJzvRPlvl9ES1mXZliJbO5YyKuST7YAHtUaJ5MjT/AM/NDtJFjlG9zCIXP66DMcinv4TgHfuCuN6OGq17ZCTT4nTDKxMZ0ltPkxxuvqKsmvTwqUVpfQzZA01SNRroENSpUqQGvXtSNAecOOvZW/XSHrKpAk8ejSDgA9iTliBgDzohwW7klgSSWPpOwyU1BsDy8Q75GDXjKavSaFw1E1Qj49bMXC3ELGMFpMSKdIHcnfYD1rwl43E8Mr200EjRqTkyDQpwcayD4V96etIKClKgsvHkjt0kmlgWR4tSjqDQ7ac+Ak+Jckb+49a9eVuJNc2kU7gBpFJIXOPmI2zv5U1NN0FBM0xoVxXiLRTwrrhWJhKZeo+l8IucoCcEDu3oKBR87iW060IQS9VFaJn1EK0gTUQMHfIxQ8sU6YUa801VJuKwLKIWmiEpxhC41b9vDnO/l60O5j401vJaqNOmWXRIW/ZXGcg5wPvVvJFKxUG8UxqonFIWiMwmjMQzlw40j6tnGaUXE4XjMqyxmIZy4caRjvk5wKpSj3Ciyai1Dzx+10dT4iHRnTq6i41YzjOe+N8V7f0lDpRurHpkYLGdYw5PkpzufYVSnHuFFilVZuIwgSEyxgRnEh1jCH0bfb715DjFuYzKJojGDguHXSDtsTnvuNvcVWuPcRcNRNQtbpJFDxurqezKQR+RVc8Uh6vR6sfV/wB3rGrPppznPtVakBaNMazPDOZGuLx4Y+j0YyQTrzI2FPiVRsVDYFHH4hENYMiAx4MviHgB7av3fvUwyxkrQUWKY0J43xpIoZGR42kERlRC2dS/vYByV9xU+FcXjlRT1I+p00eRVYZXKgnIzkDfzqvix1abCgiaY1RTjVuyuyTRvoUs2l1OAPM77D3qty5x1LuIOuFbfUmoFl3IGfrjPaqWWF0mFBU1FjWei5gma8a1NtjSCxfqg+DybTjzJG2c7+1W+X+LiaKMyFFldC5QHfTqIyATnG3elHPGTpBRlrHiCvavGh13d08gkUZLLlipLfuqqdv4VuLeIIioOyqFH0AxVQ8QtkUy9SFVZsFwVAZh5Fh3NWuuCmtSGGnUpByCMZG47ipwwUOXf4BnrUTQTlrj63EUZdo1mcMemG3wGYZCk57DNERxKIydISJ1P3NQ1evbv2reGWEkmnyJpnuaaq/9Iw9TpdVOp+5qGr17ZznFeY4rBqC9aPUWKgaxnUP2cZ77jb3FX8SPcKLlNSzSqxDfpWuFXhkyswDP0ggJ3YiSNiB64AJ+1FY7qKTh+oSgR/DsGkTfSAhDEY7ld/uKKXFpHIAJERwNwHUNjb3FPFboq6FVQm40gALv32G29eHoepv2NDjvC+JC0WeExWd0I7VmWWDfUpkUaZSPmGSCQdxt61G3cdW9KvA2rhkjMLZdEYbK+HAO7D1rrkHCoI1ZUhjVX+cKigN9QBv96jHwuBRhYYlGnRgIo8P7uw7e3asl6d9x2crie3EkXxmjT/RUXw/UGV1afIH9rOcfetbyLxWNLSxgOoySxyFcDIAVmJLHyFaeXhsLaNUUZ0DCZRTpGMYXbbb0qrBwVVueuMACERRoqgBBqLMRj1JHl5e9aRxSjK0FgLmmMNxLhqsAQwuwQexBjAII9DVL9Fa2/wAOVAj+IDSdQYHU0h9tXnjtitxJApZWKqWXOliASM98HyzXjFYxozOkaK7fOyqAT9SNz96tYnr1edBXscyeRYb/ACvw10k94AQf9oicNj0yoUjvuCAO2aP/AKRunrsetp6fxB168acYGc52xWrHDYRIZBFGJD3cIA397Galc2qSY1or47alBx9M9qFgelruFnILvT05mh0i1/pFMEqWjACncqO8ecbfQV7cTgRI2PXhmhe7tnuhbqRGqkODsCRvjsPPHtXV1sownTEaCPGNAUacf2cYryg4ZCiFEijVG+ZVRQD9QBg1H6V9x6jDcdv7NTFFaraaJJWDyuoaGMhF30jw6ipA/nQCxmCW1u7MOmnE8lgMKBgHIHkMAnFdTHB7cIE6EWgNqC9NcavXGMZ96lLw6EoUMUZQnLKUXST6kYwT71T9PJu7QWczn6dyl7pnjQNextE0m0bkK50scdiATvtsPWqsl+ZEtyUt4US7lWR1TNu0mhArlQcdh37efrXVJOGwlWUxRlWILAouDjsSMb07WMXT6XTTp9tGkaf7uMUfpZPqLUAORLZY0nCzRzAzFiYgQilgCVXyx27du1YdTF8OAdPx/wAdv/vNWv8AOn+GfeusWtokS6Y0VF9EUAfgV5Hh8XU6vSTqdtekav72M1rL07cUuwajL8m2kYur8hFBWfSpCjIBByB6A+lC+a7dvjmgAOm9SFSR6pINX/IP410COBVLFVUFjliABk+px3NNJApZWKqWX5SQMj6Hyqn6a8ahfUNW5yywzLBeOwObe0W2yfUM2cf3R+at20UdvNA6RjfhzSSKP2zpJOfc+tdDFnHhgEQBjlxpGG+oxv8Ael8KmQdC5A0g6RkL+6D5D2qF6Nqt9/8AYajmnBSst3Af9HPUt5tUcCABQVbCP+8319KP/o1MPwi6NHV8XVxjX876dXn27ZrTwcPiTGiKNcZxpQDGe+MDbNPBZxoWKIqlvmKqASfcjvWmL00sclK+/wBvwJyMnaX0Z4zLh1OYBGMHu4ZMr9Rg7exqPPUxtpILpR8oliYD+uhK/ggmtX8DEG1iNA2c6tIzk+ecZqU8CuMOqsO+GAI/Bq/gScGr3u0FnN57MwPZRu0Ua/DsdU66o+ozFnBHYHBUZPtWq5XgVLMosiyqvVAZAQvckgZ8gSaNXVoki6ZEV19GUEfg08UCoulVCqNgoGB+BtRi9Lok2gcjmHBukU4eIdPxPXJk0/NoDNnWfTTjv5Zp+BQhhFrnhjkS5DMjIesX14wTnJBz6fXtXSYbGJDlI0U4xlVAOPTIHaovw+Iv1DEhf9/SNX97GazXoZbbj1nOOFQhtPUnhjkS61FWQ9Yvq7agckHP+cU9xap0ZpdI6g4gQH88Z7fTfNdEewiL9QxoXH7ZUavzjNObSPBGhME6iNIxn1xjv71S9A65FqPU0qVKvSRBr17VhOduZpra+tI41lZCGaRY1B6u+Aq57suMkDHzCt2vasJ+kJzFd8PuSjtFE8nUKLqI1acbD6H8V4ea1G0aoFzc1GDiU0rRzsrWsbLAAcqT0ydS9kwM5P8A3o/c8/WyQW07LJouC4GACUKEBtQz5E+WaG8Pcy8TuplRwkliCpZSO4Q4Pv7VnuGWbi34ODG/hupiw0nYdRdztsPrWClNcPyx0a2Xn+PTF04J5JJVdxEqjWqqzLlgCcZKkgDyqwvPEBht5lVyJ5REBgZV/Rt+2/lnyoVx66+C4sLuVHaCS36YZF1aWBBx7ZwP731rLS2M0VjDctE4X483BQDxKhC4yPLOnv7iqeWavztuFI6PLzVCs1zEwdfhoxJI2BgggbLvkncDfG9DeEc+RzSwxm3njM5PSZwNJA8853H0B8qy1xbyXsvE2jhlTqwRNGJEwzaGjbA92C9vepWPE2mveFK0EkJiDIeouAxCgHSO+Bj+NDzSvnyxUPy5zkLVJxMk8o+Kky4BKouwALMe+xwvtXT0YEAjsQCPoa5ObST+ir9dDajeZUaTkjVHuBjcV0ebiCW9qJZTpRI0J9ewAAHqTtitcE2lu9q/INBI1E1y9ue+IXTkWVsNI7HQXYf2mJCj1xj817xcx8WtsPdW3UiG7lVGoD1zGSBj3Fafqodn/NC0hDmbmKaHiMEaJK8fTctGg/1pKt8vrpO5+lCrfmj4W64gzRyygyx7LnEY8WdROy7kDHmfpVvjPF1N1w+/RJHg6coOhdTAkMukgbAgntnyNePQcjjJ0P8ArAhTKnfIft6n6VzylLU2n1v6DNDxPmkxhWjtpp0aJZS6bKFbOxO++BnHuKBcb5vcy2L26ymKQMzKoHj309P3ZSpzv+0KF3fUzbxTC56PwKdJIQwzLpGz4++fTA8u8bWN4bfhczRyFYZJ+oAh1DU5x4e9VLLOVq/LQUjoN+pntTvJAXjDbHDocBsZ8j5H70B/Rp1HtetJNJKzsRiRiwXSSPDnffzo9f8AEgLUzaHIaMMEC+PxgYGn133rP/owlIteiyOjRsSdS4B1EkYz37V0WvjR36E9C3xvmk27vm1meNMa5V2XcA7Z74zUeKc4xxOqLFJKWhEydMZyDny7jYZJ8qy3Nhkee8SUXLkKvwqx56ePMsBsf8j0olwe3cXlsSrADhyKSQQAd9j7+1ZvPkcmk+v3ZVIu23PcTtCBFKFlIXWR4VcnGnPZvLJHrRnj3GFtUR3UsrSKhIx4c53OfLasJZ2knwPDxofK3mWGk5A1HcjGwrY872RlsplAJYAOuO+VIO32zWmPJkcG3zSa+QmlZCbmiNZLmMq2bZNbHbDbA4HvkgVnLjmHTepOI5WV7RWWJNz4jnJA2Hh3JoLfWE5gjmWNurdNOsw0nOGkUrn0Hh/Faz4QpxPwqdC2egHG2x7Z7fasviZclXtuvruvoOkizJzhH0IZVjd2mYrHEuNRIOD9gfP3FXuBcaW5ViFaN0bTIjd1P/bv+DWF4ZBJDDY3DRuUhknEihTqAc7Np9O/8PWtJyajPLd3JVkSZ16YYYJC6t8fcfxrXDnySkk/NufmJpFHiMEn9Kxxi4mCOnWKhzpBBbwgdtJ0fxNaji18YY9axvKcgBEGSc/4VlOJ3xHFo36UpVEEJITbJLbg9tPjG/saK89SSrbjpFwDIolMfzhN84x23xV456Y5Gu4NcDQc2KY52eKSN4ApkjbGd+2DVVeeYyxXoTZKa4xp3f6D07+Ltsaz8dqdPEOnHMEaKLp9UNrbcevf1/FHLeFvjLE6WwLUhjg7HQ2xPkazjnzSqn9PegpB3gfFVuYVlUFQSQQe4I8tv871erFctXslvaxDosxkuWRsggqDjxdu1FLnmCRVuSICei6qg38YJIJHh8vbNdmL1K0Jz5rf5WS47mgpVCJiQDjGQDSrqsk2S9qRpL2pGvJNCJqJNSNRNUkIjSpUqdAVuIW3VjePUy61ZdSnBGRjI9x3rO8G5OEM63EtxNcyIpWMytkKDscZyc4z5+ZrUmoSsACT2AyftUuEW7YxE1hP0wq5slK50iZdf00tjP3xV+3/AEg2juqHqoHOI3eMhGycbH0z54xWg4nYJPE8MgyjjB/7j3B3H0qZOOSDUWC2KvLKxC0g6AAi6alce43z/WznPvmiRrlvDeITcGnMFwGe0dsxuB2/rL7/ALyfce/S7O7SVBJG6ujdmU5B/wA+lVhyJrS9mugNDwwKgwihRknCgAZJyTgep3qTVI14XdwsaM7nCoCzH0A79q32Qj0zTVV4dxGKdOpC4dCSMj1Hkc9juKtGqTTVoTImmNecV0jllV1YqcOFYEqfQgdj9amaaaYDUxp68rmdUUu5CqoJYnsAPOq2Akx8zTGs1zLwMX3RYXGIBuwXcPkjBBzjPcDOcZOPOtIBgfSphJtvbYGhjTGnNVre9jkZ1R1ZkbS4B3U+hHl2P4rTZCPcmoGpGosatUAxNRqEFwjrqRldT2KkMPyNqnTTXQGDONcaS26ZkDYkfQCu+D77/wAqItWW/STDmz1eaSIw/iv+NadXyAfXB/NZQk3llF+zQPgRqNSNRrppCFTUqVAqNevakaQ7UjXkI1ImompGomqQiNKlSpgRNUuM3LRwSyKupkjdlX1IUkCrppjTatAcM41xRri2gklvGllaYZgCgLGBqGcAd+2PYnvXbxVVeFwAECGIAnUQEXc+p277nerVZYcThbbG3ZV4lw+OeNo5UDo3cH+YPcH3Fc6u+XrzhjmaxZpYScvEdzj+so+b+0u4rp1ZXnLnBbQdOMdS5bGhBvjPYtjffyUbmjPGFans+4Kzx4H+kC1mQmRxA6jLK52P9hv2vp39qr33NiXUVxHbxSyRiKXXMRpRfAfXcnttgGsvxLkmc2095dSBZsdTQAPuGI2DHsAP8a0nLnEDPwiXKKhSOaPwLpU4U7gD1zv75rGOTJL9sttvmOlyL9E402DE9utIfsFQf4VL9HfMM958QZiCqFNGFA+bVnt7AVm7DjiwcGEaHM0zyRqB3GT4jj+yQPqwoj+i65jgiuxK6oY5Br1HGAAR5+4NGLJvCN9NwaBvEOMiw4reSadWpNl7As4jYZ9s5JovwrhnELxRLcXT26NukcQwcfQEY9s5NZ6/nivuLRMqt0pGjHjGNQXOTj906fOuvGqwY/iSlv8AtTYN0c84Z1LXjHQaWWRJYzgyOWJ8GcnyzqQjtRH9J3E+na9IfPMdIHnpGCx/kv8A7qo/pAk6F7Y3HYBsMfYMM/8AKzVV4aDxLiRnIPw9vjRnzxnSPqW8R9gB6UOTjqxLlvb+GHuVed7I29rw5O3T1ax5avA2ceudX5oz+k15Eignidl0SYOkkfMMgnHf5cfeofpdX/Roj6S/zVv+1EucIxNwx2H+7jkX7aW/lmm4U8kV2X0FfAauuIrHAZ2PhCa/qMZAH17Vjf0e2rPDdXDkhp2YalODsCSVPl4mO/tQS64y93a2ljD85CrJnt4CVUH2AGs/QV0i04csNuII+yxlR6k47/UnJ+9awl8aal0S+rQqo5nyjw68uEeSC5aMxsAAzNgkjPuPTuPOtTyxx6d55LO6UdVFPiXzxjvjbcEHIx9Kofoyvo47WfqMF0SamydwNI8u/cGvbkkG4u7m9KkK3gjz9v4hVX8mscCpQ0vd8r2KZmeA8wSWkc0ESapGlAj88HdT4fM7Lj7+la3h3L924D3N5KrHcxxHAHsSNs/QffzoJyfZK3FLgkZ6bTFfrr0g/gmukVr6PE5xuTdJ0kKToBc7xarGceig/hlP+FXuCy67eFv3ooz+VFNx60aa2ljXGp0IXPbNNwC1aK2ijf5kQK2+e3vXak1nvpX3I6Fw01OaausQ1KlSpAE+N8xC2cKYmcCJpWKncBQx7Yxjw7ksAMiq7czsHEZgAfLqcynRrQFiqSCIhjpBbfSfQHBw3M19LGzGNY9ItJpHLRhs6flT5h4ST2APehMfEdMulIYWZTpRVhVSELYz1Ne2sEvjSBhu5wc/Pym0+TUKpzM5yPhxn9UP9acZkCsPF0sbK3rnPljenm5oGuFUhZutEsiktjBYOVU7EZJTGc9yMZqgGJhnlkjt20xQlVMAHdEbDEsdQXtjAxgVC84z/pGUWGRVkEaSiMExxlIzq1ZyQC7jbH2waeuSW7ALLx5miglSHKzMQuqTSdOGKtgKfmVS2PLIHrivw3msTtGqQsNeMliw0jpwvnGg5/1oGdgcZzuKoDjUi2KyCON5BJhERMhQq5KhVJ0to1DyxncYqPHuJCGR+nHCvTiLwZgBJKwllYNrGkeBIxgH5QMjK1Tm+bA2VMayVrzJL1mWUoIhNoVypXKAyjUG1EEZVN8DBbzBBq1eccdJ3V3jREkjXSynUUYITLr1YC5Zl7dx37itlljVio0BpqxV/wA1XCthQhCsFbwE76rnw7MPEUjiIA38ewOQK1VukokcuymM50ADDDfzPYjHt9znaoZVLgVHpfTFI3cDUVVmA9SATiuKcr8ywwzyXNxG89wxzGRjAJ7nJOxPYYBwO1dyqqljErFhGgY92CAH8gZqcuKU2mnwNMwclpfcVwJ1+EtcglO7vv77/cgAbHBrZ2vC4ooRAi6YwpXHsc5JPmTnvV81Fq0x4VHd7vuDZh+X/wBHUdvOJml6oQ5jUpjB8ixyckfQb70UueSbN5WmeLLMxZhqOkk7k6Qcb1oqRpx9PjSqhWzNT8pqb6O7EmkRqFEQQY2BAwc7DB7Y8q0JqdRNaQxxjddRWA+auXlvYlRnKFXDKwGfIggjIyCD6+Qq1wThMdrCsUY2G5J7sT3J9/8AxRA0xqljjq11uFgfmfgS3kPSZimGDKwGcEAjse43r1tOGBLZbdm1qI+mTjGRjHbJ8qI0K4rFO9tOo09Qq4i6ZIPbbcnZveplCKblW9ADuV+UY7Ms4YyO2wYqBhc9gBnv5n+VaI1mE+LaRmQSRo7xr4wCVVYW1EKxIGZNP1rwge+DM5QjXEpOACeqINhpOwTqbHHnjyrLHkjBaYxdDaI8Y5BgmlMqu0eo5dVAIJ88Z+Un7/StJYWSQxrHGNKKMAf4n1NApJb0Ag6yMg6ljQvvFnTjtp6vhJxn+YhcXHEQSAi/s9gMeNANv+G+on1Bpwljg21B3/Ablng/LYguZ5xIW6xY6dOMam1HfJzvt5UcNBrFrrrASZMZM4PhUYClOm2QM+LLfihr/GiWeRVbEiyCJSwIUpgRnQfl1YY+ecitIZI44/ti+fGDVmmnQsrKGKkggMO4JGMjPp3qjwPhzwR6JJnmbUTqfy9gCScffzoVI1y8gYiZI9UyqoCjwlU0a1GdtWoZ7j2rzt/jEjRDr0gRamCKXH6o5UA5DfrAAScnc7+dHxY6tWlio05pqGcHa4JY3HhwEAUKMZKIWOe+zahROuzHPUroTQ1KlSqxGhWVsDc/mnMrep/NNSrxTUj1W9T5edIyt6nv60qVMRHqt6n81Eyt6n80qVMBuq37x8vOm6rep/NNSpiGMrep7ev1qJkPqfzSpVUQG6h9T+aYyH1P5pUqoBjIfU/momQ+p/NNSpoBuofU/mm6h9T+aelVARMh9T+aYyH1P5pUqpCIGQ+p/NMZD6n80qVMBGQ+p/NR1n1NPSqgIaz6n81FnPqfzSpVQiJc+p/NIufU/mlSoGNrPqajrPqaelVITIlz6mm1n1NKlViG1n1NR1n1NKlTGNrPqaVKlQI//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800"/>
              </a:spcBef>
              <a:buSzPct val="100000"/>
              <a:buFont typeface="Arial" panose="020B0604020202020204" pitchFamily="34" charset="0"/>
              <a:buChar char="•"/>
              <a:defRPr sz="3200">
                <a:solidFill>
                  <a:srgbClr val="000000"/>
                </a:solidFill>
                <a:latin typeface="Calibri" panose="020F0502020204030204" pitchFamily="34" charset="0"/>
              </a:defRPr>
            </a:lvl1pPr>
            <a:lvl2pPr marL="742950" indent="-285750">
              <a:spcBef>
                <a:spcPts val="700"/>
              </a:spcBef>
              <a:buSzPct val="100000"/>
              <a:buFont typeface="Arial" panose="020B0604020202020204" pitchFamily="34" charset="0"/>
              <a:buChar char="–"/>
              <a:defRPr sz="2800">
                <a:solidFill>
                  <a:srgbClr val="000000"/>
                </a:solidFill>
                <a:latin typeface="Calibri" panose="020F0502020204030204" pitchFamily="34" charset="0"/>
              </a:defRPr>
            </a:lvl2pPr>
            <a:lvl3pPr marL="1143000" indent="-228600">
              <a:spcBef>
                <a:spcPts val="600"/>
              </a:spcBef>
              <a:buSzPct val="100000"/>
              <a:buFont typeface="Arial" panose="020B0604020202020204" pitchFamily="34" charset="0"/>
              <a:buChar char="•"/>
              <a:defRPr sz="2400">
                <a:solidFill>
                  <a:srgbClr val="000000"/>
                </a:solidFill>
                <a:latin typeface="Calibri" panose="020F0502020204030204" pitchFamily="34" charset="0"/>
              </a:defRPr>
            </a:lvl3pPr>
            <a:lvl4pPr marL="1600200" indent="-228600">
              <a:spcBef>
                <a:spcPts val="500"/>
              </a:spcBef>
              <a:buSzPct val="100000"/>
              <a:buFont typeface="Arial" panose="020B0604020202020204" pitchFamily="34" charset="0"/>
              <a:buChar char="–"/>
              <a:defRPr sz="2000">
                <a:solidFill>
                  <a:srgbClr val="000000"/>
                </a:solidFill>
                <a:latin typeface="Calibri" panose="020F0502020204030204" pitchFamily="34" charset="0"/>
              </a:defRPr>
            </a:lvl4pPr>
            <a:lvl5pPr marL="2057400" indent="-228600">
              <a:spcBef>
                <a:spcPts val="500"/>
              </a:spcBef>
              <a:buSzPct val="100000"/>
              <a:buFont typeface="Arial" panose="020B0604020202020204" pitchFamily="34" charset="0"/>
              <a:buChar char="»"/>
              <a:defRPr sz="2000">
                <a:solidFill>
                  <a:srgbClr val="000000"/>
                </a:solidFill>
                <a:latin typeface="Calibri" panose="020F0502020204030204" pitchFamily="34" charset="0"/>
              </a:defRPr>
            </a:lvl5pPr>
            <a:lvl6pPr marL="25146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6pPr>
            <a:lvl7pPr marL="29718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7pPr>
            <a:lvl8pPr marL="34290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8pPr>
            <a:lvl9pPr marL="3886200" indent="-228600" eaLnBrk="0" fontAlgn="base" hangingPunct="0">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defRPr>
            </a:lvl9pPr>
          </a:lstStyle>
          <a:p>
            <a:pPr>
              <a:spcBef>
                <a:spcPct val="0"/>
              </a:spcBef>
              <a:buSzTx/>
              <a:buFontTx/>
              <a:buNone/>
            </a:pPr>
            <a:endParaRPr lang="en-US" altLang="en-US" sz="1800">
              <a:solidFill>
                <a:schemeClr val="tx1"/>
              </a:solidFill>
              <a:latin typeface="Arial" panose="020B0604020202020204" pitchFamily="34" charset="0"/>
            </a:endParaRPr>
          </a:p>
        </p:txBody>
      </p:sp>
      <p:pic>
        <p:nvPicPr>
          <p:cNvPr id="79876" name="Picture 6" descr="http://25.media.tumblr.com/tumblr_m590eszGgn1rsyh8do1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8956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8" descr="http://kttv.images.worldnow.com/images/20544128_S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354263"/>
            <a:ext cx="327977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9194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533525"/>
            <a:ext cx="3893996" cy="50101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13" y="1533525"/>
            <a:ext cx="3856870" cy="5010150"/>
          </a:xfrm>
          <a:prstGeom prst="rect">
            <a:avLst/>
          </a:prstGeom>
        </p:spPr>
      </p:pic>
      <p:sp>
        <p:nvSpPr>
          <p:cNvPr id="6" name="Title 1"/>
          <p:cNvSpPr>
            <a:spLocks noGrp="1"/>
          </p:cNvSpPr>
          <p:nvPr>
            <p:ph type="title"/>
          </p:nvPr>
        </p:nvSpPr>
        <p:spPr>
          <a:xfrm>
            <a:off x="228600" y="273051"/>
            <a:ext cx="7620000" cy="1143000"/>
          </a:xfrm>
        </p:spPr>
        <p:txBody>
          <a:bodyPr>
            <a:normAutofit/>
          </a:bodyPr>
          <a:lstStyle/>
          <a:p>
            <a:r>
              <a:rPr lang="en-US" dirty="0" smtClean="0">
                <a:latin typeface="Franklin Gothic Book"/>
              </a:rPr>
              <a:t>Extensive Training   (12,000+)</a:t>
            </a:r>
            <a:endParaRPr lang="en-US" dirty="0">
              <a:latin typeface="Franklin Gothic Book"/>
            </a:endParaRPr>
          </a:p>
        </p:txBody>
      </p:sp>
    </p:spTree>
    <p:extLst>
      <p:ext uri="{BB962C8B-B14F-4D97-AF65-F5344CB8AC3E}">
        <p14:creationId xmlns:p14="http://schemas.microsoft.com/office/powerpoint/2010/main" val="19563768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634767"/>
            <a:ext cx="3956948" cy="50811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7057"/>
            <a:ext cx="3944277" cy="5079367"/>
          </a:xfrm>
          <a:prstGeom prst="rect">
            <a:avLst/>
          </a:prstGeom>
        </p:spPr>
      </p:pic>
    </p:spTree>
    <p:extLst>
      <p:ext uri="{BB962C8B-B14F-4D97-AF65-F5344CB8AC3E}">
        <p14:creationId xmlns:p14="http://schemas.microsoft.com/office/powerpoint/2010/main" val="42528855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19075"/>
            <a:ext cx="4076700" cy="5234927"/>
          </a:xfrm>
          <a:prstGeom prst="rect">
            <a:avLst/>
          </a:prstGeom>
        </p:spPr>
      </p:pic>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4976046" y="3505200"/>
            <a:ext cx="3771899" cy="251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410200" y="1905000"/>
            <a:ext cx="3036408" cy="1323439"/>
          </a:xfrm>
          <a:prstGeom prst="rect">
            <a:avLst/>
          </a:prstGeom>
          <a:noFill/>
        </p:spPr>
        <p:txBody>
          <a:bodyPr wrap="none" rtlCol="0">
            <a:spAutoFit/>
          </a:bodyPr>
          <a:lstStyle/>
          <a:p>
            <a:pPr algn="ctr"/>
            <a:r>
              <a:rPr lang="en-US" sz="2800" dirty="0" smtClean="0">
                <a:latin typeface="Bernard MT Condensed" panose="02050806060905020404" pitchFamily="18" charset="0"/>
              </a:rPr>
              <a:t>LA County Employees</a:t>
            </a:r>
          </a:p>
          <a:p>
            <a:pPr algn="ctr"/>
            <a:r>
              <a:rPr lang="en-US" sz="2800" dirty="0" smtClean="0">
                <a:latin typeface="Bernard MT Condensed" panose="02050806060905020404" pitchFamily="18" charset="0"/>
              </a:rPr>
              <a:t>On-line Training </a:t>
            </a:r>
          </a:p>
          <a:p>
            <a:pPr algn="ctr"/>
            <a:r>
              <a:rPr lang="en-US" sz="2400" dirty="0" smtClean="0">
                <a:solidFill>
                  <a:srgbClr val="FF0000"/>
                </a:solidFill>
                <a:latin typeface="Bernard MT Condensed" panose="02050806060905020404" pitchFamily="18" charset="0"/>
              </a:rPr>
              <a:t>(125,000)</a:t>
            </a:r>
            <a:endParaRPr lang="en-US" sz="2400" dirty="0">
              <a:solidFill>
                <a:srgbClr val="FF0000"/>
              </a:solidFill>
              <a:latin typeface="Bernard MT Condensed" panose="02050806060905020404" pitchFamily="18" charset="0"/>
            </a:endParaRPr>
          </a:p>
        </p:txBody>
      </p:sp>
    </p:spTree>
    <p:extLst>
      <p:ext uri="{BB962C8B-B14F-4D97-AF65-F5344CB8AC3E}">
        <p14:creationId xmlns:p14="http://schemas.microsoft.com/office/powerpoint/2010/main" val="16391150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0" y="0"/>
            <a:ext cx="5299364" cy="6858000"/>
          </a:xfrm>
          <a:prstGeom prst="rect">
            <a:avLst/>
          </a:prstGeom>
        </p:spPr>
      </p:pic>
      <p:sp>
        <p:nvSpPr>
          <p:cNvPr id="3" name="TextBox 2"/>
          <p:cNvSpPr txBox="1"/>
          <p:nvPr/>
        </p:nvSpPr>
        <p:spPr>
          <a:xfrm>
            <a:off x="304800" y="152400"/>
            <a:ext cx="3231654" cy="6324600"/>
          </a:xfrm>
          <a:prstGeom prst="rect">
            <a:avLst/>
          </a:prstGeom>
          <a:noFill/>
        </p:spPr>
        <p:txBody>
          <a:bodyPr vert="vert270" wrap="square" rtlCol="0">
            <a:spAutoFit/>
          </a:bodyPr>
          <a:lstStyle/>
          <a:p>
            <a:pPr algn="ctr"/>
            <a:r>
              <a:rPr lang="en-US" sz="6600" dirty="0" smtClean="0">
                <a:solidFill>
                  <a:srgbClr val="FF0000"/>
                </a:solidFill>
                <a:latin typeface="Bernard MT Condensed" panose="02050806060905020404" pitchFamily="18" charset="0"/>
              </a:rPr>
              <a:t>Grant Opportunity: </a:t>
            </a:r>
            <a:r>
              <a:rPr lang="en-US" sz="6600" dirty="0" smtClean="0">
                <a:latin typeface="Bernard MT Condensed" panose="02050806060905020404" pitchFamily="18" charset="0"/>
              </a:rPr>
              <a:t>Alternatives to Detention</a:t>
            </a:r>
            <a:endParaRPr lang="en-US" sz="6600" dirty="0">
              <a:latin typeface="Bernard MT Condensed" panose="02050806060905020404" pitchFamily="18" charset="0"/>
            </a:endParaRPr>
          </a:p>
        </p:txBody>
      </p:sp>
    </p:spTree>
    <p:extLst>
      <p:ext uri="{BB962C8B-B14F-4D97-AF65-F5344CB8AC3E}">
        <p14:creationId xmlns:p14="http://schemas.microsoft.com/office/powerpoint/2010/main" val="3025708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mp;W Trailo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72" y="76200"/>
            <a:ext cx="9144000" cy="5105400"/>
          </a:xfrm>
          <a:prstGeom prst="rect">
            <a:avLst/>
          </a:prstGeom>
        </p:spPr>
      </p:pic>
    </p:spTree>
    <p:extLst>
      <p:ext uri="{BB962C8B-B14F-4D97-AF65-F5344CB8AC3E}">
        <p14:creationId xmlns:p14="http://schemas.microsoft.com/office/powerpoint/2010/main" val="302027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2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3391" y="274638"/>
            <a:ext cx="8302339" cy="1143000"/>
          </a:xfrm>
        </p:spPr>
        <p:txBody>
          <a:bodyPr/>
          <a:lstStyle/>
          <a:p>
            <a:r>
              <a:rPr lang="en-US" dirty="0" smtClean="0">
                <a:latin typeface="Franklin Gothic Book"/>
                <a:cs typeface="Franklin Gothic Book"/>
              </a:rPr>
              <a:t>PREVENTION CURRICULUM</a:t>
            </a:r>
            <a:endParaRPr lang="en-US" dirty="0">
              <a:latin typeface="Franklin Gothic Book"/>
              <a:cs typeface="Franklin Gothic Book"/>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42919" y="1648170"/>
            <a:ext cx="3651641" cy="4748496"/>
          </a:xfrm>
          <a:prstGeom prst="rect">
            <a:avLst/>
          </a:prstGeom>
        </p:spPr>
      </p:pic>
      <p:sp>
        <p:nvSpPr>
          <p:cNvPr id="6" name="TextBox 5"/>
          <p:cNvSpPr txBox="1"/>
          <p:nvPr/>
        </p:nvSpPr>
        <p:spPr>
          <a:xfrm>
            <a:off x="4495800" y="1648170"/>
            <a:ext cx="4919937" cy="5632311"/>
          </a:xfrm>
          <a:prstGeom prst="rect">
            <a:avLst/>
          </a:prstGeom>
          <a:noFill/>
        </p:spPr>
        <p:txBody>
          <a:bodyPr wrap="none" rtlCol="0">
            <a:spAutoFit/>
          </a:bodyPr>
          <a:lstStyle/>
          <a:p>
            <a:r>
              <a:rPr lang="en-US" sz="2400" dirty="0" smtClean="0">
                <a:latin typeface="Franklin Gothic Medium Cond" panose="020B0606030402020204" pitchFamily="34" charset="0"/>
              </a:rPr>
              <a:t>Workgroup:</a:t>
            </a:r>
          </a:p>
          <a:p>
            <a:pPr marL="457200" indent="-339725">
              <a:buFont typeface="Wingdings" panose="05000000000000000000" pitchFamily="2" charset="2"/>
              <a:buChar char="Ø"/>
            </a:pPr>
            <a:r>
              <a:rPr lang="en-US" sz="2400" dirty="0" smtClean="0">
                <a:latin typeface="Franklin Gothic Medium Cond" panose="020B0606030402020204" pitchFamily="34" charset="0"/>
              </a:rPr>
              <a:t>Probation Officers / DCFS</a:t>
            </a:r>
          </a:p>
          <a:p>
            <a:pPr marL="457200" indent="-339725">
              <a:buFont typeface="Wingdings" panose="05000000000000000000" pitchFamily="2" charset="2"/>
              <a:buChar char="Ø"/>
            </a:pPr>
            <a:r>
              <a:rPr lang="en-US" sz="2400" dirty="0" smtClean="0">
                <a:latin typeface="Franklin Gothic Medium Cond" panose="020B0606030402020204" pitchFamily="34" charset="0"/>
              </a:rPr>
              <a:t>Survivors-Advocates</a:t>
            </a:r>
          </a:p>
          <a:p>
            <a:pPr marL="457200" indent="-339725">
              <a:buFont typeface="Wingdings" panose="05000000000000000000" pitchFamily="2" charset="2"/>
              <a:buChar char="Ø"/>
            </a:pPr>
            <a:r>
              <a:rPr lang="en-US" sz="2400" dirty="0" smtClean="0">
                <a:latin typeface="Franklin Gothic Medium Cond" panose="020B0606030402020204" pitchFamily="34" charset="0"/>
              </a:rPr>
              <a:t>Foster Care Providers</a:t>
            </a:r>
          </a:p>
          <a:p>
            <a:pPr marL="457200" indent="-339725">
              <a:buFont typeface="Wingdings" panose="05000000000000000000" pitchFamily="2" charset="2"/>
              <a:buChar char="Ø"/>
            </a:pPr>
            <a:r>
              <a:rPr lang="en-US" sz="2400" dirty="0" smtClean="0">
                <a:latin typeface="Franklin Gothic Medium Cond" panose="020B0606030402020204" pitchFamily="34" charset="0"/>
              </a:rPr>
              <a:t>Alliance for Children’s Rights</a:t>
            </a:r>
          </a:p>
          <a:p>
            <a:endParaRPr lang="en-US" sz="1100" dirty="0" smtClean="0">
              <a:latin typeface="Franklin Gothic Medium Cond" panose="020B0606030402020204" pitchFamily="34" charset="0"/>
            </a:endParaRPr>
          </a:p>
          <a:p>
            <a:r>
              <a:rPr lang="en-US" sz="2400" dirty="0" smtClean="0">
                <a:latin typeface="Franklin Gothic Medium Cond" panose="020B0606030402020204" pitchFamily="34" charset="0"/>
              </a:rPr>
              <a:t>Kick-off:  January 24, 2015</a:t>
            </a:r>
          </a:p>
          <a:p>
            <a:endParaRPr lang="en-US" sz="1100" dirty="0">
              <a:latin typeface="Franklin Gothic Medium Cond" panose="020B0606030402020204" pitchFamily="34" charset="0"/>
            </a:endParaRPr>
          </a:p>
          <a:p>
            <a:r>
              <a:rPr lang="en-US" sz="2400" dirty="0" smtClean="0">
                <a:solidFill>
                  <a:srgbClr val="FF0000"/>
                </a:solidFill>
                <a:latin typeface="Franklin Gothic Medium Cond" panose="020B0606030402020204" pitchFamily="34" charset="0"/>
              </a:rPr>
              <a:t>Curriculum options…</a:t>
            </a:r>
          </a:p>
          <a:p>
            <a:pPr marL="342900" indent="-225425">
              <a:buFont typeface="Wingdings" panose="05000000000000000000" pitchFamily="2" charset="2"/>
              <a:buChar char="v"/>
            </a:pPr>
            <a:r>
              <a:rPr lang="en-US" sz="2400" dirty="0">
                <a:latin typeface="Franklin Gothic Medium Cond" panose="020B0606030402020204" pitchFamily="34" charset="0"/>
              </a:rPr>
              <a:t> </a:t>
            </a:r>
            <a:r>
              <a:rPr lang="en-US" sz="2400" dirty="0" smtClean="0">
                <a:latin typeface="Franklin Gothic Medium Cond" panose="020B0606030402020204" pitchFamily="34" charset="0"/>
              </a:rPr>
              <a:t> 6 Week sessions</a:t>
            </a:r>
          </a:p>
          <a:p>
            <a:pPr marL="342900" indent="-225425">
              <a:buFont typeface="Wingdings" panose="05000000000000000000" pitchFamily="2" charset="2"/>
              <a:buChar char="v"/>
            </a:pPr>
            <a:r>
              <a:rPr lang="en-US" sz="2400" dirty="0">
                <a:latin typeface="Franklin Gothic Medium Cond" panose="020B0606030402020204" pitchFamily="34" charset="0"/>
              </a:rPr>
              <a:t> </a:t>
            </a:r>
            <a:r>
              <a:rPr lang="en-US" sz="2400" dirty="0" smtClean="0">
                <a:latin typeface="Franklin Gothic Medium Cond" panose="020B0606030402020204" pitchFamily="34" charset="0"/>
              </a:rPr>
              <a:t> 1-day Conference</a:t>
            </a:r>
          </a:p>
          <a:p>
            <a:pPr marL="342900" indent="-225425">
              <a:buFont typeface="Wingdings" panose="05000000000000000000" pitchFamily="2" charset="2"/>
              <a:buChar char="v"/>
            </a:pPr>
            <a:r>
              <a:rPr lang="en-US" sz="2400" dirty="0">
                <a:latin typeface="Franklin Gothic Medium Cond" panose="020B0606030402020204" pitchFamily="34" charset="0"/>
              </a:rPr>
              <a:t> </a:t>
            </a:r>
            <a:r>
              <a:rPr lang="en-US" sz="2400" dirty="0" smtClean="0">
                <a:latin typeface="Franklin Gothic Medium Cond" panose="020B0606030402020204" pitchFamily="34" charset="0"/>
              </a:rPr>
              <a:t> 90-minute </a:t>
            </a:r>
            <a:r>
              <a:rPr lang="en-US" sz="2000" dirty="0" smtClean="0">
                <a:latin typeface="Franklin Gothic Medium Cond" panose="020B0606030402020204" pitchFamily="34" charset="0"/>
              </a:rPr>
              <a:t>(in-custody/shelter)</a:t>
            </a:r>
          </a:p>
          <a:p>
            <a:pPr marL="342900" indent="-225425">
              <a:buFont typeface="Wingdings" panose="05000000000000000000" pitchFamily="2" charset="2"/>
              <a:buChar char="v"/>
            </a:pPr>
            <a:r>
              <a:rPr lang="en-US" sz="2400" dirty="0">
                <a:solidFill>
                  <a:srgbClr val="7030A0"/>
                </a:solidFill>
                <a:latin typeface="Franklin Gothic Medium Cond" panose="020B0606030402020204" pitchFamily="34" charset="0"/>
              </a:rPr>
              <a:t> </a:t>
            </a:r>
            <a:r>
              <a:rPr lang="en-US" sz="2400" dirty="0" smtClean="0">
                <a:solidFill>
                  <a:srgbClr val="7030A0"/>
                </a:solidFill>
                <a:latin typeface="Franklin Gothic Medium Cond" panose="020B0606030402020204" pitchFamily="34" charset="0"/>
              </a:rPr>
              <a:t> </a:t>
            </a:r>
            <a:r>
              <a:rPr lang="en-US" sz="2000" dirty="0" smtClean="0">
                <a:solidFill>
                  <a:srgbClr val="7030A0"/>
                </a:solidFill>
                <a:latin typeface="Franklin Gothic Medium Cond" panose="020B0606030402020204" pitchFamily="34" charset="0"/>
              </a:rPr>
              <a:t>Case management/youth workbook</a:t>
            </a:r>
          </a:p>
          <a:p>
            <a:endParaRPr lang="en-US" sz="2400" dirty="0" smtClean="0">
              <a:latin typeface="Franklin Gothic Medium Cond" panose="020B0606030402020204" pitchFamily="34" charset="0"/>
            </a:endParaRPr>
          </a:p>
          <a:p>
            <a:endParaRPr lang="en-US" sz="3200" dirty="0" smtClean="0">
              <a:latin typeface="Britannic Bold" panose="020B0903060703020204" pitchFamily="34" charset="0"/>
            </a:endParaRPr>
          </a:p>
          <a:p>
            <a:endParaRPr lang="en-US" dirty="0"/>
          </a:p>
        </p:txBody>
      </p:sp>
    </p:spTree>
    <p:extLst>
      <p:ext uri="{BB962C8B-B14F-4D97-AF65-F5344CB8AC3E}">
        <p14:creationId xmlns:p14="http://schemas.microsoft.com/office/powerpoint/2010/main" val="40169080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7.tif"/>
          <p:cNvPicPr>
            <a:picLocks noChangeAspect="1"/>
          </p:cNvPicPr>
          <p:nvPr/>
        </p:nvPicPr>
        <p:blipFill>
          <a:blip r:embed="rId2">
            <a:extLst/>
          </a:blip>
          <a:stretch>
            <a:fillRect/>
          </a:stretch>
        </p:blipFill>
        <p:spPr>
          <a:xfrm rot="20940000">
            <a:off x="850085" y="416298"/>
            <a:ext cx="2097711" cy="2722664"/>
          </a:xfrm>
          <a:prstGeom prst="rect">
            <a:avLst/>
          </a:prstGeom>
          <a:ln w="12700">
            <a:miter lim="400000"/>
          </a:ln>
        </p:spPr>
      </p:pic>
      <p:pic>
        <p:nvPicPr>
          <p:cNvPr id="11" name="Picture 3" descr="E:\desktop 4.15.16\wots wkbk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74504"/>
            <a:ext cx="2860675" cy="36913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desktop 4.15.16\wots wkbk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799" y="3581400"/>
            <a:ext cx="2401951" cy="31056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desktop 4.15.16\wots wkbk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854713"/>
            <a:ext cx="3071861"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6620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81"/>
            <a:ext cx="9144000" cy="2675257"/>
          </a:xfrm>
          <a:prstGeom prst="rect">
            <a:avLst/>
          </a:prstGeom>
        </p:spPr>
      </p:pic>
    </p:spTree>
    <p:extLst>
      <p:ext uri="{BB962C8B-B14F-4D97-AF65-F5344CB8AC3E}">
        <p14:creationId xmlns:p14="http://schemas.microsoft.com/office/powerpoint/2010/main" val="19844817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0"/>
            <a:ext cx="5297214" cy="6858000"/>
          </a:xfrm>
          <a:prstGeom prst="rect">
            <a:avLst/>
          </a:prstGeom>
        </p:spPr>
      </p:pic>
    </p:spTree>
    <p:extLst>
      <p:ext uri="{BB962C8B-B14F-4D97-AF65-F5344CB8AC3E}">
        <p14:creationId xmlns:p14="http://schemas.microsoft.com/office/powerpoint/2010/main" val="8430016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381000" y="384983"/>
            <a:ext cx="8455023" cy="275460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a:spcAft>
                <a:spcPts val="600"/>
              </a:spcAft>
            </a:pPr>
            <a:r>
              <a:rPr lang="en-US" altLang="en-US" sz="2400" dirty="0">
                <a:latin typeface="Bernard MT Condensed" pitchFamily="18" charset="0"/>
              </a:rPr>
              <a:t>The Law Enforcement First Responder Protocol reflects Los Angeles County’s commitment to treating commercially sexually exploited children (CSEC) as victims of child abuse and human trafficking, rather than criminalizing them as delinquents.  </a:t>
            </a:r>
          </a:p>
          <a:p>
            <a:pPr algn="just">
              <a:spcAft>
                <a:spcPts val="600"/>
              </a:spcAft>
            </a:pPr>
            <a:r>
              <a:rPr lang="en-US" altLang="en-US" sz="2400" dirty="0">
                <a:latin typeface="Bernard MT Condensed" pitchFamily="18" charset="0"/>
              </a:rPr>
              <a:t>It reflects an understanding that CSEC have often experienced and been exposed to severe violence, threats and trauma. will guide the child-serving agencies on their roles and responsibilities </a:t>
            </a:r>
            <a:r>
              <a:rPr lang="en-US" altLang="en-US" sz="2400" dirty="0" smtClean="0">
                <a:latin typeface="Bernard MT Condensed" pitchFamily="18" charset="0"/>
              </a:rPr>
              <a:t>for</a:t>
            </a:r>
            <a:endParaRPr lang="en-US" altLang="en-US" sz="2400" dirty="0">
              <a:latin typeface="Bernard MT Condensed" pitchFamily="18" charset="0"/>
            </a:endParaRPr>
          </a:p>
        </p:txBody>
      </p:sp>
      <p:pic>
        <p:nvPicPr>
          <p:cNvPr id="6146" name="Picture 2" descr="E:\FRP PICTURES\SHERIFF\Michelle_Shoot_03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9523" y="3299993"/>
            <a:ext cx="5016500" cy="33432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0" y="3048000"/>
            <a:ext cx="3276600" cy="3416320"/>
          </a:xfrm>
          <a:prstGeom prst="rect">
            <a:avLst/>
          </a:prstGeom>
          <a:noFill/>
        </p:spPr>
        <p:txBody>
          <a:bodyPr wrap="square" rtlCol="0">
            <a:spAutoFit/>
          </a:bodyPr>
          <a:lstStyle/>
          <a:p>
            <a:r>
              <a:rPr lang="en-US" altLang="en-US" sz="2400" dirty="0">
                <a:latin typeface="Bernard MT Condensed" pitchFamily="18" charset="0"/>
              </a:rPr>
              <a:t>responding when they encounter suspected or identified victims of commercial sexual exploitation and the steps to take within the first seventy-two hours to address their immediate and on-going needs. </a:t>
            </a:r>
            <a:endParaRPr lang="en-US" sz="2400" dirty="0"/>
          </a:p>
        </p:txBody>
      </p:sp>
    </p:spTree>
    <p:extLst>
      <p:ext uri="{BB962C8B-B14F-4D97-AF65-F5344CB8AC3E}">
        <p14:creationId xmlns:p14="http://schemas.microsoft.com/office/powerpoint/2010/main" val="37334678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whiteflint.org/wpx/wp-content/uploads/2016/04/1cd0e0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4889"/>
            <a:ext cx="8839200" cy="65185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catholiclane.com/wp-content/uploads/tree-hugg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445029"/>
            <a:ext cx="1097632" cy="16270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28800" y="1734233"/>
            <a:ext cx="1143000" cy="1200329"/>
          </a:xfrm>
          <a:prstGeom prst="rect">
            <a:avLst/>
          </a:prstGeom>
          <a:noFill/>
        </p:spPr>
        <p:txBody>
          <a:bodyPr wrap="square" rtlCol="0">
            <a:spAutoFit/>
          </a:bodyPr>
          <a:lstStyle/>
          <a:p>
            <a:pPr algn="ctr"/>
            <a:r>
              <a:rPr lang="en-US" dirty="0" smtClean="0">
                <a:latin typeface="Bernard MT Condensed" pitchFamily="18" charset="0"/>
              </a:rPr>
              <a:t>Lack of Support / </a:t>
            </a:r>
          </a:p>
          <a:p>
            <a:pPr algn="ctr"/>
            <a:r>
              <a:rPr lang="en-US" dirty="0" smtClean="0">
                <a:latin typeface="Bernard MT Condensed" pitchFamily="18" charset="0"/>
              </a:rPr>
              <a:t>Timely response</a:t>
            </a:r>
            <a:endParaRPr lang="en-US" dirty="0">
              <a:latin typeface="Bernard MT Condensed" pitchFamily="18" charset="0"/>
            </a:endParaRPr>
          </a:p>
        </p:txBody>
      </p:sp>
      <p:sp>
        <p:nvSpPr>
          <p:cNvPr id="6" name="TextBox 5"/>
          <p:cNvSpPr txBox="1"/>
          <p:nvPr/>
        </p:nvSpPr>
        <p:spPr>
          <a:xfrm>
            <a:off x="4763192" y="1871750"/>
            <a:ext cx="1600200" cy="1200329"/>
          </a:xfrm>
          <a:prstGeom prst="rect">
            <a:avLst/>
          </a:prstGeom>
          <a:noFill/>
        </p:spPr>
        <p:txBody>
          <a:bodyPr wrap="square" rtlCol="0">
            <a:spAutoFit/>
          </a:bodyPr>
          <a:lstStyle/>
          <a:p>
            <a:pPr algn="ctr"/>
            <a:r>
              <a:rPr lang="en-US" dirty="0" smtClean="0">
                <a:latin typeface="Bernard MT Condensed" pitchFamily="18" charset="0"/>
              </a:rPr>
              <a:t>What do you mean you don’t want us to arrest?</a:t>
            </a:r>
            <a:endParaRPr lang="en-US" dirty="0">
              <a:latin typeface="Bernard MT Condensed" pitchFamily="18" charset="0"/>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6561" y="1987144"/>
            <a:ext cx="1748703" cy="8922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6657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434" name="Group 1"/>
          <p:cNvGrpSpPr>
            <a:grpSpLocks/>
          </p:cNvGrpSpPr>
          <p:nvPr/>
        </p:nvGrpSpPr>
        <p:grpSpPr bwMode="auto">
          <a:xfrm>
            <a:off x="290513" y="392633"/>
            <a:ext cx="1731962" cy="1223963"/>
            <a:chOff x="692406" y="1955"/>
            <a:chExt cx="2039539" cy="1223723"/>
          </a:xfrm>
        </p:grpSpPr>
        <p:sp>
          <p:nvSpPr>
            <p:cNvPr id="3" name="Rounded Rectangle 2"/>
            <p:cNvSpPr/>
            <p:nvPr/>
          </p:nvSpPr>
          <p:spPr>
            <a:xfrm>
              <a:off x="692406" y="1955"/>
              <a:ext cx="2039539" cy="1223723"/>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 name="Rounded Rectangle 4"/>
            <p:cNvSpPr/>
            <p:nvPr/>
          </p:nvSpPr>
          <p:spPr>
            <a:xfrm>
              <a:off x="727924" y="38461"/>
              <a:ext cx="1968502" cy="1150711"/>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en-US" sz="1400" dirty="0"/>
                <a:t>LAW ENFORCEMENT interfaces with Youth  </a:t>
              </a:r>
            </a:p>
          </p:txBody>
        </p:sp>
      </p:grpSp>
      <p:grpSp>
        <p:nvGrpSpPr>
          <p:cNvPr id="146435" name="Group 4"/>
          <p:cNvGrpSpPr>
            <a:grpSpLocks/>
          </p:cNvGrpSpPr>
          <p:nvPr/>
        </p:nvGrpSpPr>
        <p:grpSpPr bwMode="auto">
          <a:xfrm>
            <a:off x="392113" y="1841500"/>
            <a:ext cx="1528762" cy="1223963"/>
            <a:chOff x="692406" y="3061265"/>
            <a:chExt cx="2039539" cy="1223723"/>
          </a:xfrm>
        </p:grpSpPr>
        <p:sp>
          <p:nvSpPr>
            <p:cNvPr id="6" name="Rounded Rectangle 5"/>
            <p:cNvSpPr/>
            <p:nvPr/>
          </p:nvSpPr>
          <p:spPr>
            <a:xfrm>
              <a:off x="692406" y="3061265"/>
              <a:ext cx="2039539" cy="1223723"/>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 name="Rounded Rectangle 4"/>
            <p:cNvSpPr/>
            <p:nvPr/>
          </p:nvSpPr>
          <p:spPr>
            <a:xfrm>
              <a:off x="728410" y="3097771"/>
              <a:ext cx="1967532" cy="1150711"/>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en-US" sz="1400" dirty="0"/>
                <a:t>Law Enforcement Transports Youth to Staging Area</a:t>
              </a:r>
            </a:p>
          </p:txBody>
        </p:sp>
      </p:grpSp>
      <p:grpSp>
        <p:nvGrpSpPr>
          <p:cNvPr id="8" name="Group 7"/>
          <p:cNvGrpSpPr>
            <a:grpSpLocks/>
          </p:cNvGrpSpPr>
          <p:nvPr/>
        </p:nvGrpSpPr>
        <p:grpSpPr bwMode="auto">
          <a:xfrm>
            <a:off x="392113" y="4378325"/>
            <a:ext cx="1528762" cy="1223963"/>
            <a:chOff x="692406" y="1531610"/>
            <a:chExt cx="2039539" cy="1223723"/>
          </a:xfrm>
        </p:grpSpPr>
        <p:sp>
          <p:nvSpPr>
            <p:cNvPr id="9" name="Rounded Rectangle 8"/>
            <p:cNvSpPr/>
            <p:nvPr/>
          </p:nvSpPr>
          <p:spPr>
            <a:xfrm>
              <a:off x="692406" y="1531610"/>
              <a:ext cx="2039539" cy="1223723"/>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 name="Rounded Rectangle 4"/>
            <p:cNvSpPr/>
            <p:nvPr/>
          </p:nvSpPr>
          <p:spPr>
            <a:xfrm>
              <a:off x="728410" y="1568116"/>
              <a:ext cx="1967532" cy="1150711"/>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en-US" sz="1400" dirty="0"/>
                <a:t>Mandatory Report to DCFS Child Abuse Hotline</a:t>
              </a:r>
            </a:p>
          </p:txBody>
        </p:sp>
      </p:grpSp>
      <p:pic>
        <p:nvPicPr>
          <p:cNvPr id="146437" name="Picture 2" descr="E:\FRP SHOOT\Michelle_Shoot_01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7575" y="366713"/>
            <a:ext cx="37623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E:\FRP PICTURES\hotline\Michelle_Shoot_05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575" y="4029075"/>
            <a:ext cx="2806700"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9" name="Picture 2" descr="http://tse1.mm.bing.net/th?&amp;id=JN.XY7b8bnI0swRnRbs2A7%2bzA&amp;w=300&amp;h=300&amp;c=0&amp;pid=1.9&amp;rs=0&amp;p=0&amp;r=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4114" y="451298"/>
            <a:ext cx="920300" cy="92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0"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43550" y="1736725"/>
            <a:ext cx="3011488"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347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Group 1"/>
          <p:cNvGrpSpPr>
            <a:grpSpLocks/>
          </p:cNvGrpSpPr>
          <p:nvPr/>
        </p:nvGrpSpPr>
        <p:grpSpPr bwMode="auto">
          <a:xfrm>
            <a:off x="284163" y="271463"/>
            <a:ext cx="1530350" cy="1223962"/>
            <a:chOff x="692406" y="4590920"/>
            <a:chExt cx="2039539" cy="1223723"/>
          </a:xfrm>
        </p:grpSpPr>
        <p:sp>
          <p:nvSpPr>
            <p:cNvPr id="3" name="Rounded Rectangle 2"/>
            <p:cNvSpPr/>
            <p:nvPr/>
          </p:nvSpPr>
          <p:spPr>
            <a:xfrm>
              <a:off x="692406" y="4590920"/>
              <a:ext cx="2039539" cy="1223723"/>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 name="Rounded Rectangle 4"/>
            <p:cNvSpPr/>
            <p:nvPr/>
          </p:nvSpPr>
          <p:spPr>
            <a:xfrm>
              <a:off x="728372" y="4627425"/>
              <a:ext cx="1967605" cy="1150713"/>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en-US" sz="1400" b="1" dirty="0">
                  <a:solidFill>
                    <a:schemeClr val="tx1"/>
                  </a:solidFill>
                </a:rPr>
                <a:t>DCFS Hotline</a:t>
              </a:r>
            </a:p>
            <a:p>
              <a:pPr algn="ctr" defTabSz="622300">
                <a:lnSpc>
                  <a:spcPct val="90000"/>
                </a:lnSpc>
                <a:spcAft>
                  <a:spcPct val="35000"/>
                </a:spcAft>
                <a:defRPr/>
              </a:pPr>
              <a:r>
                <a:rPr lang="en-US" sz="1400" b="1" dirty="0">
                  <a:solidFill>
                    <a:schemeClr val="tx1"/>
                  </a:solidFill>
                </a:rPr>
                <a:t>Identifies Youth</a:t>
              </a:r>
            </a:p>
          </p:txBody>
        </p:sp>
      </p:grpSp>
      <p:grpSp>
        <p:nvGrpSpPr>
          <p:cNvPr id="147459" name="Group 4"/>
          <p:cNvGrpSpPr>
            <a:grpSpLocks/>
          </p:cNvGrpSpPr>
          <p:nvPr/>
        </p:nvGrpSpPr>
        <p:grpSpPr bwMode="auto">
          <a:xfrm>
            <a:off x="273050" y="1770063"/>
            <a:ext cx="1528763" cy="1223962"/>
            <a:chOff x="3577315" y="4590920"/>
            <a:chExt cx="2039539" cy="1223723"/>
          </a:xfrm>
        </p:grpSpPr>
        <p:sp>
          <p:nvSpPr>
            <p:cNvPr id="6" name="Rounded Rectangle 5"/>
            <p:cNvSpPr/>
            <p:nvPr/>
          </p:nvSpPr>
          <p:spPr>
            <a:xfrm>
              <a:off x="3577315" y="4590920"/>
              <a:ext cx="2039539" cy="1223723"/>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 name="Rounded Rectangle 4"/>
            <p:cNvSpPr/>
            <p:nvPr/>
          </p:nvSpPr>
          <p:spPr>
            <a:xfrm>
              <a:off x="3613320" y="4627425"/>
              <a:ext cx="1967529" cy="1150713"/>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en-US" sz="1400" b="1" dirty="0">
                  <a:solidFill>
                    <a:schemeClr val="tx1"/>
                  </a:solidFill>
                </a:rPr>
                <a:t>DCFS Multi-Agency Response Team Dispatched</a:t>
              </a:r>
            </a:p>
          </p:txBody>
        </p:sp>
      </p:grpSp>
      <p:grpSp>
        <p:nvGrpSpPr>
          <p:cNvPr id="147460" name="Group 7"/>
          <p:cNvGrpSpPr>
            <a:grpSpLocks/>
          </p:cNvGrpSpPr>
          <p:nvPr/>
        </p:nvGrpSpPr>
        <p:grpSpPr bwMode="auto">
          <a:xfrm>
            <a:off x="273050" y="3216275"/>
            <a:ext cx="1528763" cy="1223963"/>
            <a:chOff x="3577315" y="3061265"/>
            <a:chExt cx="2039539" cy="1223723"/>
          </a:xfrm>
        </p:grpSpPr>
        <p:sp>
          <p:nvSpPr>
            <p:cNvPr id="9" name="Rounded Rectangle 8"/>
            <p:cNvSpPr/>
            <p:nvPr/>
          </p:nvSpPr>
          <p:spPr>
            <a:xfrm>
              <a:off x="3577315" y="3061265"/>
              <a:ext cx="2039539" cy="1223723"/>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 name="Rounded Rectangle 4"/>
            <p:cNvSpPr/>
            <p:nvPr/>
          </p:nvSpPr>
          <p:spPr>
            <a:xfrm>
              <a:off x="3613320" y="3097771"/>
              <a:ext cx="1967529" cy="1150711"/>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en-US" sz="1400" b="1" dirty="0">
                  <a:solidFill>
                    <a:schemeClr val="tx1"/>
                  </a:solidFill>
                </a:rPr>
                <a:t>Probation Department Child Trafficking Unit Responds</a:t>
              </a:r>
            </a:p>
          </p:txBody>
        </p:sp>
      </p:grpSp>
      <p:grpSp>
        <p:nvGrpSpPr>
          <p:cNvPr id="11" name="Group 10"/>
          <p:cNvGrpSpPr>
            <a:grpSpLocks/>
          </p:cNvGrpSpPr>
          <p:nvPr/>
        </p:nvGrpSpPr>
        <p:grpSpPr bwMode="auto">
          <a:xfrm>
            <a:off x="3406775" y="4341813"/>
            <a:ext cx="1530350" cy="1223962"/>
            <a:chOff x="3577315" y="1531610"/>
            <a:chExt cx="2039539" cy="1223723"/>
          </a:xfrm>
        </p:grpSpPr>
        <p:sp>
          <p:nvSpPr>
            <p:cNvPr id="12" name="Rounded Rectangle 11"/>
            <p:cNvSpPr/>
            <p:nvPr/>
          </p:nvSpPr>
          <p:spPr>
            <a:xfrm>
              <a:off x="3577315" y="1531610"/>
              <a:ext cx="2039539" cy="1223723"/>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3" name="Rounded Rectangle 4"/>
            <p:cNvSpPr/>
            <p:nvPr/>
          </p:nvSpPr>
          <p:spPr>
            <a:xfrm>
              <a:off x="3613283" y="1568115"/>
              <a:ext cx="1967605" cy="1150713"/>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en-US" sz="1400" b="1" dirty="0">
                  <a:solidFill>
                    <a:schemeClr val="tx1"/>
                  </a:solidFill>
                </a:rPr>
                <a:t>Advocate Responds</a:t>
              </a:r>
            </a:p>
          </p:txBody>
        </p:sp>
      </p:grpSp>
      <p:pic>
        <p:nvPicPr>
          <p:cNvPr id="147462" name="Picture 2" descr="E:\FRP PICTURES\hotline\Michelle_Shoot_06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9138" y="307975"/>
            <a:ext cx="3840162"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E:\FRP PICTURES\SHERIFF\Michelle_Shoot_04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4613" y="3186113"/>
            <a:ext cx="3840162"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792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482" name="Group 1"/>
          <p:cNvGrpSpPr>
            <a:grpSpLocks/>
          </p:cNvGrpSpPr>
          <p:nvPr/>
        </p:nvGrpSpPr>
        <p:grpSpPr bwMode="auto">
          <a:xfrm>
            <a:off x="311150" y="292100"/>
            <a:ext cx="1530350" cy="1223963"/>
            <a:chOff x="3577315" y="1955"/>
            <a:chExt cx="2039539" cy="1223723"/>
          </a:xfrm>
        </p:grpSpPr>
        <p:sp>
          <p:nvSpPr>
            <p:cNvPr id="3" name="Rounded Rectangle 2"/>
            <p:cNvSpPr/>
            <p:nvPr/>
          </p:nvSpPr>
          <p:spPr>
            <a:xfrm>
              <a:off x="3577315" y="1955"/>
              <a:ext cx="2039539" cy="1223723"/>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 name="Rounded Rectangle 4"/>
            <p:cNvSpPr/>
            <p:nvPr/>
          </p:nvSpPr>
          <p:spPr>
            <a:xfrm>
              <a:off x="3613283" y="38461"/>
              <a:ext cx="1967605" cy="1150711"/>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en-US" sz="1400" b="1" dirty="0">
                  <a:solidFill>
                    <a:schemeClr val="tx1"/>
                  </a:solidFill>
                </a:rPr>
                <a:t>Informal Safety Planning Meeting</a:t>
              </a:r>
              <a:endParaRPr lang="en-US" sz="800" b="1" dirty="0">
                <a:solidFill>
                  <a:schemeClr val="tx1"/>
                </a:solidFill>
              </a:endParaRPr>
            </a:p>
            <a:p>
              <a:pPr algn="ctr" defTabSz="622300">
                <a:lnSpc>
                  <a:spcPct val="90000"/>
                </a:lnSpc>
                <a:spcAft>
                  <a:spcPct val="35000"/>
                </a:spcAft>
                <a:defRPr/>
              </a:pPr>
              <a:r>
                <a:rPr lang="en-US" sz="1400" b="1" dirty="0">
                  <a:solidFill>
                    <a:schemeClr val="tx1"/>
                  </a:solidFill>
                </a:rPr>
                <a:t>72-hr Advocacy Plan</a:t>
              </a:r>
            </a:p>
          </p:txBody>
        </p:sp>
      </p:grpSp>
      <p:grpSp>
        <p:nvGrpSpPr>
          <p:cNvPr id="148483" name="Group 4"/>
          <p:cNvGrpSpPr>
            <a:grpSpLocks/>
          </p:cNvGrpSpPr>
          <p:nvPr/>
        </p:nvGrpSpPr>
        <p:grpSpPr bwMode="auto">
          <a:xfrm>
            <a:off x="206375" y="1771650"/>
            <a:ext cx="1735138" cy="1943100"/>
            <a:chOff x="6809988" y="1955"/>
            <a:chExt cx="2039539" cy="1319906"/>
          </a:xfrm>
        </p:grpSpPr>
        <p:sp>
          <p:nvSpPr>
            <p:cNvPr id="6" name="Rounded Rectangle 5"/>
            <p:cNvSpPr/>
            <p:nvPr/>
          </p:nvSpPr>
          <p:spPr>
            <a:xfrm>
              <a:off x="6809988" y="1955"/>
              <a:ext cx="2039539" cy="1223933"/>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 name="Rounded Rectangle 4"/>
            <p:cNvSpPr/>
            <p:nvPr/>
          </p:nvSpPr>
          <p:spPr>
            <a:xfrm>
              <a:off x="6845443" y="37541"/>
              <a:ext cx="1968630" cy="1284320"/>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defRPr/>
              </a:pPr>
              <a:r>
                <a:rPr lang="en-US" sz="1400" b="1" dirty="0">
                  <a:solidFill>
                    <a:schemeClr val="tx1"/>
                  </a:solidFill>
                </a:rPr>
                <a:t>Return Home / SP Emergency Housing</a:t>
              </a:r>
            </a:p>
            <a:p>
              <a:pPr algn="ctr" defTabSz="622300">
                <a:lnSpc>
                  <a:spcPct val="90000"/>
                </a:lnSpc>
                <a:defRPr/>
              </a:pPr>
              <a:endParaRPr lang="en-US" sz="1400" b="1" dirty="0">
                <a:solidFill>
                  <a:schemeClr val="tx1"/>
                </a:solidFill>
              </a:endParaRPr>
            </a:p>
            <a:p>
              <a:pPr algn="ctr" defTabSz="622300">
                <a:lnSpc>
                  <a:spcPct val="90000"/>
                </a:lnSpc>
                <a:defRPr/>
              </a:pPr>
              <a:r>
                <a:rPr lang="en-US" sz="1400" b="1" dirty="0">
                  <a:solidFill>
                    <a:schemeClr val="tx1"/>
                  </a:solidFill>
                </a:rPr>
                <a:t>Detention</a:t>
              </a:r>
            </a:p>
            <a:p>
              <a:pPr algn="ctr" defTabSz="622300">
                <a:lnSpc>
                  <a:spcPct val="90000"/>
                </a:lnSpc>
                <a:defRPr/>
              </a:pPr>
              <a:endParaRPr lang="en-US" sz="1400" b="1" dirty="0">
                <a:solidFill>
                  <a:schemeClr val="tx1"/>
                </a:solidFill>
              </a:endParaRPr>
            </a:p>
            <a:p>
              <a:pPr algn="ctr" defTabSz="622300">
                <a:lnSpc>
                  <a:spcPct val="90000"/>
                </a:lnSpc>
                <a:defRPr/>
              </a:pPr>
              <a:r>
                <a:rPr lang="en-US" sz="1400" b="1" dirty="0">
                  <a:solidFill>
                    <a:schemeClr val="tx1"/>
                  </a:solidFill>
                </a:rPr>
                <a:t>NCIC missing person </a:t>
              </a:r>
            </a:p>
            <a:p>
              <a:pPr algn="ctr" defTabSz="622300">
                <a:lnSpc>
                  <a:spcPct val="90000"/>
                </a:lnSpc>
                <a:spcAft>
                  <a:spcPct val="35000"/>
                </a:spcAft>
                <a:defRPr/>
              </a:pPr>
              <a:endParaRPr lang="en-US" sz="1400" dirty="0"/>
            </a:p>
          </p:txBody>
        </p:sp>
      </p:grpSp>
      <p:pic>
        <p:nvPicPr>
          <p:cNvPr id="148484" name="Picture 2" descr="E:\FRP PICTURES\MDT\Michelle_Shoot_06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238" y="257175"/>
            <a:ext cx="3938587"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5" name="Picture 3" descr="E:\FRP PICTURES\MDT\Michelle_Shoot_07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963" y="3216275"/>
            <a:ext cx="4240212"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52039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459278"/>
            <a:ext cx="4539740" cy="5867400"/>
          </a:xfrm>
          <a:prstGeom prst="rect">
            <a:avLst/>
          </a:prstGeom>
        </p:spPr>
      </p:pic>
    </p:spTree>
    <p:extLst>
      <p:ext uri="{BB962C8B-B14F-4D97-AF65-F5344CB8AC3E}">
        <p14:creationId xmlns:p14="http://schemas.microsoft.com/office/powerpoint/2010/main" val="4588581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Group 1"/>
          <p:cNvGrpSpPr>
            <a:grpSpLocks/>
          </p:cNvGrpSpPr>
          <p:nvPr/>
        </p:nvGrpSpPr>
        <p:grpSpPr bwMode="auto">
          <a:xfrm>
            <a:off x="603250" y="696913"/>
            <a:ext cx="1530350" cy="1223962"/>
            <a:chOff x="6809989" y="1531610"/>
            <a:chExt cx="2039539" cy="1223723"/>
          </a:xfrm>
        </p:grpSpPr>
        <p:sp>
          <p:nvSpPr>
            <p:cNvPr id="3" name="Rounded Rectangle 2"/>
            <p:cNvSpPr/>
            <p:nvPr/>
          </p:nvSpPr>
          <p:spPr>
            <a:xfrm>
              <a:off x="6809989" y="1531610"/>
              <a:ext cx="2039539" cy="1223723"/>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 name="Rounded Rectangle 4"/>
            <p:cNvSpPr/>
            <p:nvPr/>
          </p:nvSpPr>
          <p:spPr>
            <a:xfrm>
              <a:off x="6845957" y="1568115"/>
              <a:ext cx="1967605" cy="1150713"/>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en-US" sz="1400" dirty="0"/>
                <a:t>DHS Medical Hub</a:t>
              </a:r>
            </a:p>
          </p:txBody>
        </p:sp>
      </p:grpSp>
      <p:pic>
        <p:nvPicPr>
          <p:cNvPr id="149507" name="Picture 2" descr="E:\FRP PICTURES\MEDICAL HUB\IMG_808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646363" y="696913"/>
            <a:ext cx="4029075"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9780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530" name="Group 4"/>
          <p:cNvGrpSpPr>
            <a:grpSpLocks/>
          </p:cNvGrpSpPr>
          <p:nvPr/>
        </p:nvGrpSpPr>
        <p:grpSpPr bwMode="auto">
          <a:xfrm>
            <a:off x="309563" y="430213"/>
            <a:ext cx="1530350" cy="1223962"/>
            <a:chOff x="6444235" y="2990717"/>
            <a:chExt cx="2039539" cy="1223723"/>
          </a:xfrm>
        </p:grpSpPr>
        <p:sp>
          <p:nvSpPr>
            <p:cNvPr id="6" name="Rounded Rectangle 5"/>
            <p:cNvSpPr/>
            <p:nvPr/>
          </p:nvSpPr>
          <p:spPr>
            <a:xfrm>
              <a:off x="6444235" y="2990717"/>
              <a:ext cx="2039539" cy="1223723"/>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 name="Rounded Rectangle 4"/>
            <p:cNvSpPr/>
            <p:nvPr/>
          </p:nvSpPr>
          <p:spPr>
            <a:xfrm>
              <a:off x="6480201" y="3027222"/>
              <a:ext cx="1967605" cy="1150713"/>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en-US" sz="1400" dirty="0"/>
                <a:t>90-Day Advocacy</a:t>
              </a:r>
            </a:p>
          </p:txBody>
        </p:sp>
      </p:grpSp>
      <p:pic>
        <p:nvPicPr>
          <p:cNvPr id="150531" name="Picture 3" descr="E:\FRP PICTURES\ADVOCACY\Michelle_Shoot_08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2213" y="2941638"/>
            <a:ext cx="3840162"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2" name="Picture 4" descr="C:\Users\e288962\Desktop\hop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863" y="430213"/>
            <a:ext cx="2965450"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3" name="Rectangle 7"/>
          <p:cNvSpPr>
            <a:spLocks noChangeArrowheads="1"/>
          </p:cNvSpPr>
          <p:nvPr/>
        </p:nvSpPr>
        <p:spPr bwMode="auto">
          <a:xfrm>
            <a:off x="5315744" y="740569"/>
            <a:ext cx="32131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spcAft>
                <a:spcPts val="600"/>
              </a:spcAft>
            </a:pPr>
            <a:r>
              <a:rPr lang="en-US" altLang="en-US" dirty="0">
                <a:latin typeface="Bernard MT Condensed" pitchFamily="18" charset="0"/>
              </a:rPr>
              <a:t>"Having an advocate at the teens' side from the very beginning is invaluable in helping survivors through all the winding steps of moving forward with their lives."</a:t>
            </a:r>
          </a:p>
        </p:txBody>
      </p:sp>
    </p:spTree>
    <p:extLst>
      <p:ext uri="{BB962C8B-B14F-4D97-AF65-F5344CB8AC3E}">
        <p14:creationId xmlns:p14="http://schemas.microsoft.com/office/powerpoint/2010/main" val="17849715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71450"/>
            <a:ext cx="4503156" cy="1200329"/>
          </a:xfrm>
          <a:prstGeom prst="rect">
            <a:avLst/>
          </a:prstGeom>
          <a:noFill/>
        </p:spPr>
        <p:txBody>
          <a:bodyPr wrap="none" rtlCol="0">
            <a:spAutoFit/>
          </a:bodyPr>
          <a:lstStyle/>
          <a:p>
            <a:r>
              <a:rPr lang="en-US" sz="7200" dirty="0">
                <a:latin typeface="Bernard MT Condensed" panose="02050806060905020404" pitchFamily="18" charset="0"/>
              </a:rPr>
              <a:t>Outcomes…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735592"/>
            <a:ext cx="3611880" cy="320802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4648200"/>
            <a:ext cx="7315200" cy="192100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828" y="1828800"/>
            <a:ext cx="3619500" cy="233172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627600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4458" y="1665756"/>
            <a:ext cx="3796465" cy="49149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87" y="1693771"/>
            <a:ext cx="3754581" cy="4858869"/>
          </a:xfrm>
          <a:prstGeom prst="rect">
            <a:avLst/>
          </a:prstGeom>
        </p:spPr>
      </p:pic>
      <p:sp>
        <p:nvSpPr>
          <p:cNvPr id="6" name="TextBox 5"/>
          <p:cNvSpPr txBox="1"/>
          <p:nvPr/>
        </p:nvSpPr>
        <p:spPr>
          <a:xfrm>
            <a:off x="381000" y="171450"/>
            <a:ext cx="3760004" cy="1200329"/>
          </a:xfrm>
          <a:prstGeom prst="rect">
            <a:avLst/>
          </a:prstGeom>
          <a:noFill/>
        </p:spPr>
        <p:txBody>
          <a:bodyPr wrap="none" rtlCol="0">
            <a:spAutoFit/>
          </a:bodyPr>
          <a:lstStyle/>
          <a:p>
            <a:r>
              <a:rPr lang="en-US" sz="7200" dirty="0" smtClean="0">
                <a:latin typeface="Bernard MT Condensed" panose="02050806060905020404" pitchFamily="18" charset="0"/>
              </a:rPr>
              <a:t>To Date…</a:t>
            </a:r>
            <a:endParaRPr lang="en-US" sz="7200" dirty="0">
              <a:latin typeface="Bernard MT Condensed" panose="02050806060905020404" pitchFamily="18" charset="0"/>
            </a:endParaRPr>
          </a:p>
        </p:txBody>
      </p:sp>
    </p:spTree>
    <p:extLst>
      <p:ext uri="{BB962C8B-B14F-4D97-AF65-F5344CB8AC3E}">
        <p14:creationId xmlns:p14="http://schemas.microsoft.com/office/powerpoint/2010/main" val="16120259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950" y="0"/>
            <a:ext cx="5304099" cy="6858000"/>
          </a:xfrm>
          <a:prstGeom prst="rect">
            <a:avLst/>
          </a:prstGeom>
        </p:spPr>
      </p:pic>
    </p:spTree>
    <p:extLst>
      <p:ext uri="{BB962C8B-B14F-4D97-AF65-F5344CB8AC3E}">
        <p14:creationId xmlns:p14="http://schemas.microsoft.com/office/powerpoint/2010/main" val="1863731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838575" y="1746250"/>
            <a:ext cx="1600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latin typeface="Franklin Gothic Book"/>
                <a:cs typeface="Franklin Gothic Book"/>
              </a:rPr>
              <a:t>Law Enforcement</a:t>
            </a:r>
          </a:p>
        </p:txBody>
      </p:sp>
      <p:sp>
        <p:nvSpPr>
          <p:cNvPr id="6" name="Rounded Rectangle 5"/>
          <p:cNvSpPr/>
          <p:nvPr/>
        </p:nvSpPr>
        <p:spPr>
          <a:xfrm>
            <a:off x="3838575" y="4268788"/>
            <a:ext cx="1600200" cy="758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latin typeface="Franklin Gothic Book"/>
                <a:cs typeface="Franklin Gothic Book"/>
              </a:rPr>
              <a:t>Advocates</a:t>
            </a:r>
          </a:p>
        </p:txBody>
      </p:sp>
      <p:sp>
        <p:nvSpPr>
          <p:cNvPr id="7" name="Rounded Rectangle 6"/>
          <p:cNvSpPr/>
          <p:nvPr/>
        </p:nvSpPr>
        <p:spPr>
          <a:xfrm>
            <a:off x="1881188" y="3511550"/>
            <a:ext cx="1600200" cy="7572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latin typeface="Franklin Gothic Book"/>
                <a:cs typeface="Franklin Gothic Book"/>
              </a:rPr>
              <a:t>Dept. of Mental Health</a:t>
            </a:r>
          </a:p>
        </p:txBody>
      </p:sp>
      <p:sp>
        <p:nvSpPr>
          <p:cNvPr id="8" name="Rounded Rectangle 7"/>
          <p:cNvSpPr/>
          <p:nvPr/>
        </p:nvSpPr>
        <p:spPr>
          <a:xfrm>
            <a:off x="5768975" y="3449638"/>
            <a:ext cx="1600200" cy="758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latin typeface="Franklin Gothic Book"/>
                <a:cs typeface="Franklin Gothic Book"/>
              </a:rPr>
              <a:t>Probation / Child Welfare</a:t>
            </a:r>
          </a:p>
        </p:txBody>
      </p:sp>
      <p:sp>
        <p:nvSpPr>
          <p:cNvPr id="9" name="Rounded Rectangle 8"/>
          <p:cNvSpPr/>
          <p:nvPr/>
        </p:nvSpPr>
        <p:spPr>
          <a:xfrm>
            <a:off x="755650" y="5311775"/>
            <a:ext cx="1600200" cy="9906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dirty="0">
                <a:latin typeface="Franklin Gothic Book"/>
                <a:cs typeface="Franklin Gothic Book"/>
              </a:rPr>
              <a:t>Case Filing</a:t>
            </a:r>
          </a:p>
        </p:txBody>
      </p:sp>
      <p:sp>
        <p:nvSpPr>
          <p:cNvPr id="10" name="Rounded Rectangle 9"/>
          <p:cNvSpPr/>
          <p:nvPr/>
        </p:nvSpPr>
        <p:spPr>
          <a:xfrm>
            <a:off x="3838575" y="2820988"/>
            <a:ext cx="1600200" cy="99060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dirty="0">
                <a:latin typeface="Franklin Gothic Book"/>
                <a:cs typeface="Franklin Gothic Book"/>
              </a:rPr>
              <a:t>VICTIM WITNESS</a:t>
            </a:r>
          </a:p>
        </p:txBody>
      </p:sp>
      <p:sp>
        <p:nvSpPr>
          <p:cNvPr id="11" name="Rounded Rectangle 10"/>
          <p:cNvSpPr/>
          <p:nvPr/>
        </p:nvSpPr>
        <p:spPr>
          <a:xfrm>
            <a:off x="5768975" y="2179638"/>
            <a:ext cx="1600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latin typeface="Franklin Gothic Book"/>
                <a:cs typeface="Franklin Gothic Book"/>
              </a:rPr>
              <a:t>District Attorney</a:t>
            </a:r>
          </a:p>
        </p:txBody>
      </p:sp>
      <p:sp>
        <p:nvSpPr>
          <p:cNvPr id="12" name="Rounded Rectangle 11"/>
          <p:cNvSpPr/>
          <p:nvPr/>
        </p:nvSpPr>
        <p:spPr>
          <a:xfrm>
            <a:off x="1881188" y="2227263"/>
            <a:ext cx="1600200" cy="719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latin typeface="Franklin Gothic Book"/>
                <a:cs typeface="Franklin Gothic Book"/>
              </a:rPr>
              <a:t>Court / Child’s Attorney</a:t>
            </a:r>
          </a:p>
        </p:txBody>
      </p:sp>
      <p:sp>
        <p:nvSpPr>
          <p:cNvPr id="13" name="Rounded Rectangle 12"/>
          <p:cNvSpPr/>
          <p:nvPr/>
        </p:nvSpPr>
        <p:spPr>
          <a:xfrm>
            <a:off x="2740025" y="5311775"/>
            <a:ext cx="1600200" cy="9906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dirty="0">
                <a:latin typeface="Franklin Gothic Book"/>
                <a:cs typeface="Franklin Gothic Book"/>
              </a:rPr>
              <a:t>Preparation  for Trial</a:t>
            </a:r>
          </a:p>
        </p:txBody>
      </p:sp>
      <p:sp>
        <p:nvSpPr>
          <p:cNvPr id="14" name="Rounded Rectangle 13"/>
          <p:cNvSpPr/>
          <p:nvPr/>
        </p:nvSpPr>
        <p:spPr>
          <a:xfrm>
            <a:off x="4830763" y="5311775"/>
            <a:ext cx="1600200" cy="9906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dirty="0">
                <a:latin typeface="Franklin Gothic Book"/>
                <a:cs typeface="Franklin Gothic Book"/>
              </a:rPr>
              <a:t>Day of Testimony</a:t>
            </a:r>
          </a:p>
        </p:txBody>
      </p:sp>
      <p:sp>
        <p:nvSpPr>
          <p:cNvPr id="15" name="Rounded Rectangle 14"/>
          <p:cNvSpPr/>
          <p:nvPr/>
        </p:nvSpPr>
        <p:spPr>
          <a:xfrm>
            <a:off x="6916738" y="5334000"/>
            <a:ext cx="1600200" cy="9906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dirty="0">
                <a:latin typeface="Franklin Gothic Book"/>
                <a:cs typeface="Franklin Gothic Book"/>
              </a:rPr>
              <a:t>Post Testimony</a:t>
            </a:r>
          </a:p>
        </p:txBody>
      </p:sp>
      <p:sp>
        <p:nvSpPr>
          <p:cNvPr id="111629" name="TextBox 1"/>
          <p:cNvSpPr txBox="1">
            <a:spLocks noChangeArrowheads="1"/>
          </p:cNvSpPr>
          <p:nvPr/>
        </p:nvSpPr>
        <p:spPr bwMode="auto">
          <a:xfrm>
            <a:off x="3416300" y="6858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a:p>
        </p:txBody>
      </p:sp>
      <p:sp>
        <p:nvSpPr>
          <p:cNvPr id="111630" name="TextBox 2"/>
          <p:cNvSpPr txBox="1">
            <a:spLocks noChangeArrowheads="1"/>
          </p:cNvSpPr>
          <p:nvPr/>
        </p:nvSpPr>
        <p:spPr bwMode="auto">
          <a:xfrm>
            <a:off x="1474788" y="204788"/>
            <a:ext cx="58943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ltLang="en-US" sz="2800">
                <a:latin typeface="Franklin Gothic Book" pitchFamily="34" charset="0"/>
              </a:rPr>
              <a:t>VICTIM WITNESS PROTOCOL</a:t>
            </a:r>
          </a:p>
        </p:txBody>
      </p:sp>
      <p:pic>
        <p:nvPicPr>
          <p:cNvPr id="111631" name="Picture 12" descr="http://images.clipartpanda.com/star-clip-art-yikeMnni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48688" y="6288088"/>
            <a:ext cx="403225"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653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838575" y="1746250"/>
            <a:ext cx="1600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latin typeface="Franklin Gothic Book"/>
                <a:cs typeface="Franklin Gothic Book"/>
              </a:rPr>
              <a:t>Law Enforcement</a:t>
            </a:r>
          </a:p>
        </p:txBody>
      </p:sp>
      <p:sp>
        <p:nvSpPr>
          <p:cNvPr id="6" name="Rounded Rectangle 5"/>
          <p:cNvSpPr/>
          <p:nvPr/>
        </p:nvSpPr>
        <p:spPr>
          <a:xfrm>
            <a:off x="5768975" y="4010025"/>
            <a:ext cx="1600200" cy="758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latin typeface="Franklin Gothic Book"/>
                <a:cs typeface="Franklin Gothic Book"/>
              </a:rPr>
              <a:t>Advocates</a:t>
            </a:r>
          </a:p>
        </p:txBody>
      </p:sp>
      <p:sp>
        <p:nvSpPr>
          <p:cNvPr id="7" name="Rounded Rectangle 6"/>
          <p:cNvSpPr/>
          <p:nvPr/>
        </p:nvSpPr>
        <p:spPr>
          <a:xfrm>
            <a:off x="3838575" y="4010025"/>
            <a:ext cx="1600200" cy="758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latin typeface="Franklin Gothic Book"/>
                <a:cs typeface="Franklin Gothic Book"/>
              </a:rPr>
              <a:t>Dept. of Mental Health</a:t>
            </a:r>
          </a:p>
        </p:txBody>
      </p:sp>
      <p:sp>
        <p:nvSpPr>
          <p:cNvPr id="8" name="Rounded Rectangle 7"/>
          <p:cNvSpPr/>
          <p:nvPr/>
        </p:nvSpPr>
        <p:spPr>
          <a:xfrm>
            <a:off x="1954213" y="4010025"/>
            <a:ext cx="1600200" cy="758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latin typeface="Franklin Gothic Book"/>
                <a:cs typeface="Franklin Gothic Book"/>
              </a:rPr>
              <a:t>Child Welfare</a:t>
            </a:r>
          </a:p>
        </p:txBody>
      </p:sp>
      <p:sp>
        <p:nvSpPr>
          <p:cNvPr id="9" name="Rounded Rectangle 8"/>
          <p:cNvSpPr/>
          <p:nvPr/>
        </p:nvSpPr>
        <p:spPr>
          <a:xfrm>
            <a:off x="280988" y="5311775"/>
            <a:ext cx="1600200" cy="9906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dirty="0">
                <a:latin typeface="Franklin Gothic Book"/>
                <a:cs typeface="Franklin Gothic Book"/>
              </a:rPr>
              <a:t>Identification</a:t>
            </a:r>
          </a:p>
        </p:txBody>
      </p:sp>
      <p:sp>
        <p:nvSpPr>
          <p:cNvPr id="10" name="Rounded Rectangle 9"/>
          <p:cNvSpPr/>
          <p:nvPr/>
        </p:nvSpPr>
        <p:spPr>
          <a:xfrm>
            <a:off x="3838575" y="2820988"/>
            <a:ext cx="1600200" cy="99060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dirty="0">
                <a:latin typeface="Franklin Gothic Book"/>
                <a:cs typeface="Franklin Gothic Book"/>
              </a:rPr>
              <a:t>CSEC Youth</a:t>
            </a:r>
          </a:p>
        </p:txBody>
      </p:sp>
      <p:sp>
        <p:nvSpPr>
          <p:cNvPr id="11" name="Rounded Rectangle 10"/>
          <p:cNvSpPr/>
          <p:nvPr/>
        </p:nvSpPr>
        <p:spPr>
          <a:xfrm>
            <a:off x="5768975" y="2058988"/>
            <a:ext cx="1600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latin typeface="Franklin Gothic Book"/>
                <a:cs typeface="Franklin Gothic Book"/>
              </a:rPr>
              <a:t>Probation</a:t>
            </a:r>
          </a:p>
          <a:p>
            <a:pPr algn="ctr">
              <a:defRPr/>
            </a:pPr>
            <a:r>
              <a:rPr lang="en-US" sz="1600" dirty="0">
                <a:solidFill>
                  <a:schemeClr val="tx1"/>
                </a:solidFill>
                <a:latin typeface="Franklin Gothic Book"/>
                <a:cs typeface="Franklin Gothic Book"/>
              </a:rPr>
              <a:t>IDC, DSO’s</a:t>
            </a:r>
          </a:p>
        </p:txBody>
      </p:sp>
      <p:sp>
        <p:nvSpPr>
          <p:cNvPr id="12" name="Rounded Rectangle 11"/>
          <p:cNvSpPr/>
          <p:nvPr/>
        </p:nvSpPr>
        <p:spPr>
          <a:xfrm>
            <a:off x="1954213" y="2079625"/>
            <a:ext cx="1600200" cy="7191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latin typeface="Franklin Gothic Book"/>
                <a:cs typeface="Franklin Gothic Book"/>
              </a:rPr>
              <a:t>Dept. of Health Services</a:t>
            </a:r>
          </a:p>
        </p:txBody>
      </p:sp>
      <p:sp>
        <p:nvSpPr>
          <p:cNvPr id="13" name="Rounded Rectangle 12"/>
          <p:cNvSpPr/>
          <p:nvPr/>
        </p:nvSpPr>
        <p:spPr>
          <a:xfrm>
            <a:off x="2044700" y="5311775"/>
            <a:ext cx="1600200" cy="9906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dirty="0">
                <a:latin typeface="Franklin Gothic Book"/>
                <a:cs typeface="Franklin Gothic Book"/>
              </a:rPr>
              <a:t>Notification</a:t>
            </a:r>
          </a:p>
        </p:txBody>
      </p:sp>
      <p:sp>
        <p:nvSpPr>
          <p:cNvPr id="14" name="Rounded Rectangle 13"/>
          <p:cNvSpPr/>
          <p:nvPr/>
        </p:nvSpPr>
        <p:spPr>
          <a:xfrm>
            <a:off x="3838575" y="5311775"/>
            <a:ext cx="1600200" cy="9906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dirty="0">
                <a:latin typeface="Franklin Gothic Book"/>
                <a:cs typeface="Franklin Gothic Book"/>
              </a:rPr>
              <a:t>Assessment</a:t>
            </a:r>
          </a:p>
          <a:p>
            <a:pPr algn="ctr">
              <a:defRPr/>
            </a:pPr>
            <a:r>
              <a:rPr lang="en-US" dirty="0">
                <a:latin typeface="Franklin Gothic Book"/>
                <a:cs typeface="Franklin Gothic Book"/>
              </a:rPr>
              <a:t>MDT</a:t>
            </a:r>
          </a:p>
        </p:txBody>
      </p:sp>
      <p:sp>
        <p:nvSpPr>
          <p:cNvPr id="15" name="Rounded Rectangle 14"/>
          <p:cNvSpPr/>
          <p:nvPr/>
        </p:nvSpPr>
        <p:spPr>
          <a:xfrm>
            <a:off x="5557838" y="5370513"/>
            <a:ext cx="1700212" cy="931862"/>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dirty="0">
                <a:latin typeface="Franklin Gothic Book"/>
                <a:cs typeface="Franklin Gothic Book"/>
              </a:rPr>
              <a:t>Programming</a:t>
            </a:r>
          </a:p>
        </p:txBody>
      </p:sp>
      <p:sp>
        <p:nvSpPr>
          <p:cNvPr id="16" name="Rounded Rectangle 15"/>
          <p:cNvSpPr/>
          <p:nvPr/>
        </p:nvSpPr>
        <p:spPr>
          <a:xfrm>
            <a:off x="7369175" y="5370513"/>
            <a:ext cx="1474788" cy="931862"/>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dirty="0" smtClean="0">
                <a:latin typeface="Franklin Gothic Book"/>
                <a:cs typeface="Franklin Gothic Book"/>
              </a:rPr>
              <a:t>Transition</a:t>
            </a:r>
            <a:endParaRPr lang="en-US" dirty="0">
              <a:latin typeface="Franklin Gothic Book"/>
              <a:cs typeface="Franklin Gothic Book"/>
            </a:endParaRPr>
          </a:p>
        </p:txBody>
      </p:sp>
      <p:sp>
        <p:nvSpPr>
          <p:cNvPr id="17" name="Rounded Rectangle 16"/>
          <p:cNvSpPr/>
          <p:nvPr/>
        </p:nvSpPr>
        <p:spPr>
          <a:xfrm>
            <a:off x="1954213" y="3052763"/>
            <a:ext cx="1600200" cy="7207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latin typeface="Franklin Gothic Book"/>
                <a:cs typeface="Franklin Gothic Book"/>
              </a:rPr>
              <a:t>Dept. of Public Health</a:t>
            </a:r>
          </a:p>
        </p:txBody>
      </p:sp>
      <p:sp>
        <p:nvSpPr>
          <p:cNvPr id="18" name="Rounded Rectangle 17"/>
          <p:cNvSpPr/>
          <p:nvPr/>
        </p:nvSpPr>
        <p:spPr>
          <a:xfrm>
            <a:off x="5768975" y="3052763"/>
            <a:ext cx="1600200" cy="7207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latin typeface="Franklin Gothic Book"/>
                <a:cs typeface="Franklin Gothic Book"/>
              </a:rPr>
              <a:t>Probation Child Trafficking Unit</a:t>
            </a:r>
          </a:p>
        </p:txBody>
      </p:sp>
      <p:sp>
        <p:nvSpPr>
          <p:cNvPr id="112656" name="TextBox 1"/>
          <p:cNvSpPr txBox="1">
            <a:spLocks noChangeArrowheads="1"/>
          </p:cNvSpPr>
          <p:nvPr/>
        </p:nvSpPr>
        <p:spPr bwMode="auto">
          <a:xfrm>
            <a:off x="1270000" y="204788"/>
            <a:ext cx="6613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ltLang="en-US" sz="3200" dirty="0" smtClean="0">
                <a:latin typeface="Franklin Gothic Book" pitchFamily="34" charset="0"/>
              </a:rPr>
              <a:t>Detention Interagency Protocol</a:t>
            </a:r>
            <a:endParaRPr lang="en-US" altLang="en-US" sz="3200" dirty="0">
              <a:latin typeface="Franklin Gothic Book" pitchFamily="34" charset="0"/>
            </a:endParaRPr>
          </a:p>
        </p:txBody>
      </p:sp>
    </p:spTree>
    <p:extLst>
      <p:ext uri="{BB962C8B-B14F-4D97-AF65-F5344CB8AC3E}">
        <p14:creationId xmlns:p14="http://schemas.microsoft.com/office/powerpoint/2010/main" val="4266908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4902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 descr="scan027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5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4" descr="EC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286000"/>
            <a:ext cx="3429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5" descr="IMG_551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622800"/>
            <a:ext cx="34290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6" descr="IMG_5520 (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0"/>
            <a:ext cx="33528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5049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91440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9949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534400" cy="6740307"/>
          </a:xfrm>
          <a:prstGeom prst="rect">
            <a:avLst/>
          </a:prstGeom>
        </p:spPr>
        <p:txBody>
          <a:bodyPr>
            <a:spAutoFit/>
          </a:bodyPr>
          <a:lstStyle/>
          <a:p>
            <a:pPr algn="ctr">
              <a:spcBef>
                <a:spcPts val="0"/>
              </a:spcBef>
              <a:spcAft>
                <a:spcPts val="0"/>
              </a:spcAft>
              <a:tabLst>
                <a:tab pos="2743200" algn="ctr"/>
                <a:tab pos="5486400" algn="r"/>
              </a:tabLst>
              <a:defRPr/>
            </a:pPr>
            <a:r>
              <a:rPr lang="en-US" sz="2800" dirty="0">
                <a:latin typeface="Bernard MT Condensed" panose="02050806060905020404" pitchFamily="18" charset="0"/>
                <a:ea typeface="Times New Roman" panose="02020603050405020304" pitchFamily="18" charset="0"/>
              </a:rPr>
              <a:t>2012 - Board of State and Community Corrections (BSCC)</a:t>
            </a:r>
          </a:p>
          <a:p>
            <a:pPr algn="ctr">
              <a:spcBef>
                <a:spcPts val="0"/>
              </a:spcBef>
              <a:spcAft>
                <a:spcPts val="0"/>
              </a:spcAft>
              <a:tabLst>
                <a:tab pos="2743200" algn="ctr"/>
                <a:tab pos="5486400" algn="r"/>
              </a:tabLst>
              <a:defRPr/>
            </a:pPr>
            <a:r>
              <a:rPr lang="en-US" sz="2800" dirty="0">
                <a:latin typeface="Bernard MT Condensed" panose="02050806060905020404" pitchFamily="18" charset="0"/>
                <a:ea typeface="Times New Roman" panose="02020603050405020304" pitchFamily="18" charset="0"/>
              </a:rPr>
              <a:t>Corrections Planning and Programs Division</a:t>
            </a:r>
          </a:p>
          <a:p>
            <a:pPr algn="ctr">
              <a:defRPr/>
            </a:pPr>
            <a:r>
              <a:rPr lang="en-US" sz="3200" i="1" dirty="0">
                <a:latin typeface="Bernard MT Condensed" panose="02050806060905020404" pitchFamily="18" charset="0"/>
                <a:ea typeface="Times New Roman" panose="02020603050405020304" pitchFamily="18" charset="0"/>
              </a:rPr>
              <a:t>Title II Formula Grant </a:t>
            </a:r>
          </a:p>
          <a:p>
            <a:pPr algn="ctr">
              <a:defRPr/>
            </a:pPr>
            <a:endParaRPr lang="en-US" sz="2400" i="1" dirty="0">
              <a:latin typeface="Bernard MT Condensed" panose="02050806060905020404" pitchFamily="18" charset="0"/>
            </a:endParaRPr>
          </a:p>
          <a:p>
            <a:pPr algn="ctr">
              <a:defRPr/>
            </a:pPr>
            <a:r>
              <a:rPr lang="en-US" sz="4800" i="1" dirty="0">
                <a:solidFill>
                  <a:srgbClr val="FF0000"/>
                </a:solidFill>
                <a:latin typeface="Bernard MT Condensed" panose="02050806060905020404" pitchFamily="18" charset="0"/>
              </a:rPr>
              <a:t>“Child Trafficking Unit”</a:t>
            </a:r>
          </a:p>
          <a:p>
            <a:pPr marL="742950" indent="-742950" algn="ctr">
              <a:buFontTx/>
              <a:buAutoNum type="arabicParenBoth"/>
              <a:defRPr/>
            </a:pPr>
            <a:r>
              <a:rPr lang="en-US" sz="3600" i="1" dirty="0">
                <a:latin typeface="Bernard MT Condensed" panose="02050806060905020404" pitchFamily="18" charset="0"/>
              </a:rPr>
              <a:t>SDPO</a:t>
            </a:r>
          </a:p>
          <a:p>
            <a:pPr algn="ctr">
              <a:defRPr/>
            </a:pPr>
            <a:r>
              <a:rPr lang="en-US" sz="3600" i="1" dirty="0" smtClean="0">
                <a:latin typeface="Bernard MT Condensed" panose="02050806060905020404" pitchFamily="18" charset="0"/>
              </a:rPr>
              <a:t>(</a:t>
            </a:r>
            <a:r>
              <a:rPr lang="en-US" sz="3600" i="1" dirty="0">
                <a:latin typeface="Bernard MT Condensed" panose="02050806060905020404" pitchFamily="18" charset="0"/>
              </a:rPr>
              <a:t>4</a:t>
            </a:r>
            <a:r>
              <a:rPr lang="en-US" sz="3600" i="1" dirty="0" smtClean="0">
                <a:latin typeface="Bernard MT Condensed" panose="02050806060905020404" pitchFamily="18" charset="0"/>
              </a:rPr>
              <a:t>/</a:t>
            </a:r>
            <a:r>
              <a:rPr lang="en-US" sz="3600" i="1" dirty="0" smtClean="0">
                <a:solidFill>
                  <a:srgbClr val="FF0000"/>
                </a:solidFill>
                <a:latin typeface="Bernard MT Condensed" panose="02050806060905020404" pitchFamily="18" charset="0"/>
              </a:rPr>
              <a:t>3</a:t>
            </a:r>
            <a:r>
              <a:rPr lang="en-US" sz="3600" i="1" dirty="0" smtClean="0">
                <a:latin typeface="Bernard MT Condensed" panose="02050806060905020404" pitchFamily="18" charset="0"/>
              </a:rPr>
              <a:t>) </a:t>
            </a:r>
            <a:r>
              <a:rPr lang="en-US" sz="3600" i="1" dirty="0">
                <a:latin typeface="Bernard MT Condensed" panose="02050806060905020404" pitchFamily="18" charset="0"/>
              </a:rPr>
              <a:t>DPO II’s – CSEC </a:t>
            </a:r>
            <a:r>
              <a:rPr lang="en-US" sz="3600" i="1" dirty="0" smtClean="0">
                <a:latin typeface="Bernard MT Condensed" panose="02050806060905020404" pitchFamily="18" charset="0"/>
              </a:rPr>
              <a:t>cases</a:t>
            </a:r>
          </a:p>
          <a:p>
            <a:pPr algn="ctr">
              <a:defRPr/>
            </a:pPr>
            <a:r>
              <a:rPr lang="en-US" sz="3600" i="1" dirty="0" smtClean="0">
                <a:latin typeface="Bernard MT Condensed" panose="02050806060905020404" pitchFamily="18" charset="0"/>
              </a:rPr>
              <a:t>(</a:t>
            </a:r>
            <a:r>
              <a:rPr lang="en-US" sz="3600" i="1" dirty="0" smtClean="0">
                <a:solidFill>
                  <a:srgbClr val="FF0000"/>
                </a:solidFill>
                <a:latin typeface="Bernard MT Condensed" panose="02050806060905020404" pitchFamily="18" charset="0"/>
              </a:rPr>
              <a:t>1</a:t>
            </a:r>
            <a:r>
              <a:rPr lang="en-US" sz="3600" i="1" dirty="0" smtClean="0">
                <a:latin typeface="Bernard MT Condensed" panose="02050806060905020404" pitchFamily="18" charset="0"/>
              </a:rPr>
              <a:t>) DPO II – TAY/Locate Team</a:t>
            </a:r>
            <a:endParaRPr lang="en-US" sz="3600" i="1" dirty="0">
              <a:latin typeface="Bernard MT Condensed" panose="02050806060905020404" pitchFamily="18" charset="0"/>
            </a:endParaRPr>
          </a:p>
          <a:p>
            <a:pPr algn="ctr">
              <a:defRPr/>
            </a:pPr>
            <a:r>
              <a:rPr lang="en-US" sz="3600" i="1" dirty="0">
                <a:latin typeface="Bernard MT Condensed" panose="02050806060905020404" pitchFamily="18" charset="0"/>
              </a:rPr>
              <a:t>(1) DPO II – STAR Court Liaison </a:t>
            </a:r>
          </a:p>
          <a:p>
            <a:pPr algn="ctr">
              <a:defRPr/>
            </a:pPr>
            <a:endParaRPr lang="en-US" sz="2000" i="1" dirty="0">
              <a:latin typeface="Bernard MT Condensed" panose="02050806060905020404" pitchFamily="18" charset="0"/>
            </a:endParaRPr>
          </a:p>
          <a:p>
            <a:pPr algn="ctr">
              <a:defRPr/>
            </a:pPr>
            <a:r>
              <a:rPr lang="en-US" sz="3600" i="1" dirty="0">
                <a:latin typeface="Bernard MT Condensed" panose="02050806060905020404" pitchFamily="18" charset="0"/>
              </a:rPr>
              <a:t>ELD-PROB </a:t>
            </a:r>
            <a:r>
              <a:rPr lang="en-US" sz="3600" i="1" dirty="0" err="1">
                <a:latin typeface="Bernard MT Condensed" panose="02050806060905020404" pitchFamily="18" charset="0"/>
              </a:rPr>
              <a:t>ChildTrafficking</a:t>
            </a:r>
            <a:r>
              <a:rPr lang="en-US" sz="3600" i="1" dirty="0">
                <a:latin typeface="Bernard MT Condensed" panose="02050806060905020404" pitchFamily="18" charset="0"/>
              </a:rPr>
              <a:t> </a:t>
            </a:r>
          </a:p>
          <a:p>
            <a:pPr algn="ctr">
              <a:defRPr/>
            </a:pPr>
            <a:r>
              <a:rPr lang="en-US" sz="3600" i="1" dirty="0">
                <a:latin typeface="Bernard MT Condensed" panose="02050806060905020404" pitchFamily="18" charset="0"/>
              </a:rPr>
              <a:t>ChildTrafficking@probation.lacounty.gov</a:t>
            </a:r>
          </a:p>
          <a:p>
            <a:pPr marL="742950" indent="-742950" algn="ctr">
              <a:buFontTx/>
              <a:buAutoNum type="arabicParenBoth"/>
              <a:defRPr/>
            </a:pPr>
            <a:endParaRPr lang="en-US" sz="3600" i="1" dirty="0">
              <a:solidFill>
                <a:srgbClr val="FF0000"/>
              </a:solidFill>
              <a:latin typeface="Bernard MT Condensed" panose="02050806060905020404" pitchFamily="18" charset="0"/>
            </a:endParaRPr>
          </a:p>
        </p:txBody>
      </p:sp>
    </p:spTree>
    <p:extLst>
      <p:ext uri="{BB962C8B-B14F-4D97-AF65-F5344CB8AC3E}">
        <p14:creationId xmlns:p14="http://schemas.microsoft.com/office/powerpoint/2010/main" val="41169702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5105400" cy="661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8854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95288"/>
            <a:ext cx="9144000"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995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planwallpaper.com/static/images/thanks-yo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400"/>
            <a:ext cx="8137525" cy="4545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6571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9438" y="4191000"/>
            <a:ext cx="8724900" cy="2216150"/>
          </a:xfrm>
          <a:prstGeom prst="rect">
            <a:avLst/>
          </a:prstGeom>
          <a:noFill/>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defRPr/>
            </a:pPr>
            <a:r>
              <a:rPr lang="en-US" sz="2800" b="1" i="1" dirty="0">
                <a:latin typeface="Bernard MT Condensed" panose="02050806060905020404" pitchFamily="18" charset="0"/>
                <a:cs typeface="Frankling gothic medium cond"/>
              </a:rPr>
              <a:t>Star Court Liaison</a:t>
            </a:r>
          </a:p>
          <a:p>
            <a:pPr marL="342900" indent="-342900">
              <a:buFont typeface="Wingdings" charset="2"/>
              <a:buChar char="§"/>
              <a:defRPr/>
            </a:pPr>
            <a:r>
              <a:rPr lang="en-US" sz="2200" dirty="0" smtClean="0">
                <a:latin typeface="Bernard MT Condensed" panose="02050806060905020404" pitchFamily="18" charset="0"/>
                <a:cs typeface="Frankling gothic medium cond"/>
              </a:rPr>
              <a:t>  Assess new </a:t>
            </a:r>
            <a:r>
              <a:rPr lang="en-US" sz="2200" dirty="0">
                <a:latin typeface="Bernard MT Condensed" panose="02050806060905020404" pitchFamily="18" charset="0"/>
                <a:cs typeface="Frankling gothic medium cond"/>
              </a:rPr>
              <a:t>cases</a:t>
            </a:r>
          </a:p>
          <a:p>
            <a:pPr marL="342900" indent="-342900">
              <a:buFont typeface="Wingdings" charset="2"/>
              <a:buChar char="§"/>
              <a:defRPr/>
            </a:pPr>
            <a:r>
              <a:rPr lang="en-US" sz="2200" dirty="0" smtClean="0">
                <a:latin typeface="Bernard MT Condensed" panose="02050806060905020404" pitchFamily="18" charset="0"/>
                <a:cs typeface="Frankling gothic medium cond"/>
              </a:rPr>
              <a:t>  Facilitate </a:t>
            </a:r>
            <a:r>
              <a:rPr lang="en-US" sz="2200" dirty="0">
                <a:latin typeface="Bernard MT Condensed" panose="02050806060905020404" pitchFamily="18" charset="0"/>
                <a:cs typeface="Frankling gothic medium cond"/>
              </a:rPr>
              <a:t>weekly MDT case review meetings </a:t>
            </a:r>
          </a:p>
          <a:p>
            <a:pPr marL="461963" indent="-461963">
              <a:buFont typeface="Wingdings" charset="2"/>
              <a:buChar char="§"/>
              <a:defRPr/>
            </a:pPr>
            <a:r>
              <a:rPr lang="en-US" sz="2200" dirty="0" smtClean="0">
                <a:latin typeface="Bernard MT Condensed" panose="02050806060905020404" pitchFamily="18" charset="0"/>
                <a:cs typeface="Frankling gothic medium cond"/>
              </a:rPr>
              <a:t>Create </a:t>
            </a:r>
            <a:r>
              <a:rPr lang="en-US" sz="2200" dirty="0" smtClean="0">
                <a:latin typeface="Bernard MT Condensed" panose="02050806060905020404" pitchFamily="18" charset="0"/>
                <a:cs typeface="Frankling gothic medium cond"/>
              </a:rPr>
              <a:t>missing </a:t>
            </a:r>
            <a:r>
              <a:rPr lang="en-US" sz="2200" dirty="0">
                <a:latin typeface="Bernard MT Condensed" panose="02050806060905020404" pitchFamily="18" charset="0"/>
                <a:cs typeface="Frankling gothic medium cond"/>
              </a:rPr>
              <a:t>person </a:t>
            </a:r>
            <a:r>
              <a:rPr lang="en-US" sz="2200" dirty="0" smtClean="0">
                <a:latin typeface="Bernard MT Condensed" panose="02050806060905020404" pitchFamily="18" charset="0"/>
                <a:cs typeface="Frankling gothic medium cond"/>
              </a:rPr>
              <a:t>flyers/coordinate </a:t>
            </a:r>
            <a:r>
              <a:rPr lang="en-US" sz="2200" dirty="0">
                <a:latin typeface="Bernard MT Condensed" panose="02050806060905020404" pitchFamily="18" charset="0"/>
                <a:cs typeface="Frankling gothic medium cond"/>
              </a:rPr>
              <a:t>with </a:t>
            </a:r>
            <a:r>
              <a:rPr lang="en-US" sz="2200" dirty="0" smtClean="0">
                <a:latin typeface="Bernard MT Condensed" panose="02050806060905020404" pitchFamily="18" charset="0"/>
                <a:cs typeface="Frankling gothic medium cond"/>
              </a:rPr>
              <a:t>Probation </a:t>
            </a:r>
            <a:r>
              <a:rPr lang="en-US" sz="2200" dirty="0" smtClean="0">
                <a:latin typeface="Bernard MT Condensed" panose="02050806060905020404" pitchFamily="18" charset="0"/>
                <a:cs typeface="Frankling gothic medium cond"/>
              </a:rPr>
              <a:t>Specialized    Enforcement </a:t>
            </a:r>
            <a:r>
              <a:rPr lang="en-US" sz="2200" dirty="0" smtClean="0">
                <a:latin typeface="Bernard MT Condensed" panose="02050806060905020404" pitchFamily="18" charset="0"/>
                <a:cs typeface="Frankling gothic medium cond"/>
              </a:rPr>
              <a:t>Operations Unit</a:t>
            </a:r>
            <a:r>
              <a:rPr lang="en-US" sz="2200" dirty="0">
                <a:latin typeface="Bernard MT Condensed" panose="02050806060905020404" pitchFamily="18" charset="0"/>
                <a:cs typeface="Frankling gothic medium cond"/>
              </a:rPr>
              <a:t>.</a:t>
            </a:r>
          </a:p>
          <a:p>
            <a:pPr marL="342900" indent="-342900">
              <a:buFont typeface="Wingdings" charset="2"/>
              <a:buChar char="§"/>
              <a:defRPr/>
            </a:pPr>
            <a:r>
              <a:rPr lang="en-US" sz="2200" dirty="0" smtClean="0">
                <a:latin typeface="Bernard MT Condensed" panose="02050806060905020404" pitchFamily="18" charset="0"/>
                <a:cs typeface="Frankling gothic medium cond"/>
              </a:rPr>
              <a:t>  Update Court </a:t>
            </a:r>
            <a:r>
              <a:rPr lang="en-US" sz="2200" dirty="0">
                <a:latin typeface="Bernard MT Condensed" panose="02050806060905020404" pitchFamily="18" charset="0"/>
                <a:cs typeface="Frankling gothic medium cond"/>
              </a:rPr>
              <a:t>regarding AWOL</a:t>
            </a:r>
            <a:r>
              <a:rPr lang="ja-JP" altLang="en-US" sz="2200" dirty="0">
                <a:latin typeface="Bernard MT Condensed" panose="02050806060905020404" pitchFamily="18" charset="0"/>
                <a:cs typeface="Frankling gothic medium cond"/>
              </a:rPr>
              <a:t>’</a:t>
            </a:r>
            <a:r>
              <a:rPr lang="en-US" sz="2200" dirty="0">
                <a:latin typeface="Bernard MT Condensed" panose="02050806060905020404" pitchFamily="18" charset="0"/>
                <a:cs typeface="Frankling gothic medium cond"/>
              </a:rPr>
              <a:t>s, urgent matters, etc.</a:t>
            </a:r>
          </a:p>
        </p:txBody>
      </p:sp>
      <p:sp>
        <p:nvSpPr>
          <p:cNvPr id="4" name="TextBox 3"/>
          <p:cNvSpPr txBox="1"/>
          <p:nvPr/>
        </p:nvSpPr>
        <p:spPr>
          <a:xfrm>
            <a:off x="579438" y="1417638"/>
            <a:ext cx="7258050" cy="2554287"/>
          </a:xfrm>
          <a:prstGeom prst="rect">
            <a:avLst/>
          </a:prstGeom>
          <a:noFill/>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defRPr/>
            </a:pPr>
            <a:r>
              <a:rPr lang="en-US" sz="2800" i="1" dirty="0" smtClean="0">
                <a:latin typeface="Bernard MT Condensed" panose="02050806060905020404" pitchFamily="18" charset="0"/>
                <a:cs typeface="Franklin Gothic Book"/>
              </a:rPr>
              <a:t>Supervision Deputy Probation Officers</a:t>
            </a:r>
          </a:p>
          <a:p>
            <a:pPr marL="342900" indent="-342900">
              <a:buFont typeface="Wingdings" charset="2"/>
              <a:buChar char="§"/>
              <a:defRPr/>
            </a:pPr>
            <a:r>
              <a:rPr lang="en-US" sz="2200" dirty="0" smtClean="0">
                <a:latin typeface="Bernard MT Condensed" panose="02050806060905020404" pitchFamily="18" charset="0"/>
                <a:cs typeface="Franklin Gothic Book"/>
              </a:rPr>
              <a:t>  Caseload </a:t>
            </a:r>
            <a:r>
              <a:rPr lang="en-US" sz="2200" dirty="0">
                <a:latin typeface="Bernard MT Condensed" panose="02050806060905020404" pitchFamily="18" charset="0"/>
                <a:cs typeface="Franklin Gothic Book"/>
              </a:rPr>
              <a:t>size</a:t>
            </a:r>
          </a:p>
          <a:p>
            <a:pPr marL="342900" indent="-342900">
              <a:buFont typeface="Wingdings" charset="2"/>
              <a:buChar char="§"/>
              <a:defRPr/>
            </a:pPr>
            <a:r>
              <a:rPr lang="en-US" sz="2200" dirty="0" smtClean="0">
                <a:latin typeface="Bernard MT Condensed" panose="02050806060905020404" pitchFamily="18" charset="0"/>
                <a:cs typeface="Franklin Gothic Book"/>
              </a:rPr>
              <a:t>  Primary </a:t>
            </a:r>
            <a:r>
              <a:rPr lang="en-US" sz="2200" dirty="0">
                <a:latin typeface="Bernard MT Condensed" panose="02050806060905020404" pitchFamily="18" charset="0"/>
                <a:cs typeface="Franklin Gothic Book"/>
              </a:rPr>
              <a:t>/ Secondary Cases  </a:t>
            </a:r>
          </a:p>
          <a:p>
            <a:pPr marL="342900" indent="-342900">
              <a:buFont typeface="Wingdings" charset="2"/>
              <a:buChar char="§"/>
              <a:defRPr/>
            </a:pPr>
            <a:r>
              <a:rPr lang="en-US" sz="2200" dirty="0" smtClean="0">
                <a:latin typeface="Bernard MT Condensed" panose="02050806060905020404" pitchFamily="18" charset="0"/>
                <a:cs typeface="Franklin Gothic Book"/>
              </a:rPr>
              <a:t>  Contact </a:t>
            </a:r>
            <a:r>
              <a:rPr lang="en-US" sz="2200" dirty="0">
                <a:latin typeface="Bernard MT Condensed" panose="02050806060905020404" pitchFamily="18" charset="0"/>
                <a:cs typeface="Franklin Gothic Book"/>
              </a:rPr>
              <a:t>expectations</a:t>
            </a:r>
          </a:p>
          <a:p>
            <a:pPr marL="342900" indent="-342900">
              <a:buFont typeface="Wingdings" charset="2"/>
              <a:buChar char="§"/>
              <a:defRPr/>
            </a:pPr>
            <a:r>
              <a:rPr lang="en-US" sz="2200" dirty="0" smtClean="0">
                <a:latin typeface="Bernard MT Condensed" panose="02050806060905020404" pitchFamily="18" charset="0"/>
                <a:cs typeface="Franklin Gothic Book"/>
              </a:rPr>
              <a:t>  Transition MDTs</a:t>
            </a:r>
            <a:endParaRPr lang="en-US" sz="2200" dirty="0">
              <a:latin typeface="Bernard MT Condensed" panose="02050806060905020404" pitchFamily="18" charset="0"/>
              <a:cs typeface="Franklin Gothic Book"/>
            </a:endParaRPr>
          </a:p>
          <a:p>
            <a:pPr marL="342900" indent="-342900">
              <a:buFont typeface="Wingdings" charset="2"/>
              <a:buChar char="§"/>
              <a:defRPr/>
            </a:pPr>
            <a:r>
              <a:rPr lang="en-US" sz="2200" dirty="0" smtClean="0">
                <a:latin typeface="Bernard MT Condensed" panose="02050806060905020404" pitchFamily="18" charset="0"/>
                <a:cs typeface="Franklin Gothic Book"/>
              </a:rPr>
              <a:t>  Collaboration </a:t>
            </a:r>
            <a:endParaRPr lang="en-US" sz="2200" dirty="0">
              <a:latin typeface="Bernard MT Condensed" panose="02050806060905020404" pitchFamily="18" charset="0"/>
              <a:cs typeface="Franklin Gothic Book"/>
            </a:endParaRPr>
          </a:p>
          <a:p>
            <a:pPr marL="342900" indent="-342900">
              <a:buFont typeface="Wingdings" charset="2"/>
              <a:buChar char="§"/>
              <a:defRPr/>
            </a:pPr>
            <a:r>
              <a:rPr lang="en-US" sz="2200" dirty="0" smtClean="0">
                <a:latin typeface="Bernard MT Condensed" panose="02050806060905020404" pitchFamily="18" charset="0"/>
                <a:cs typeface="Franklin Gothic Book"/>
              </a:rPr>
              <a:t>  Showing </a:t>
            </a:r>
            <a:r>
              <a:rPr lang="en-US" sz="2200" dirty="0">
                <a:latin typeface="Bernard MT Condensed" panose="02050806060905020404" pitchFamily="18" charset="0"/>
                <a:cs typeface="Franklin Gothic Book"/>
              </a:rPr>
              <a:t>up!</a:t>
            </a:r>
          </a:p>
        </p:txBody>
      </p:sp>
      <p:sp>
        <p:nvSpPr>
          <p:cNvPr id="95236" name="Title 1"/>
          <p:cNvSpPr txBox="1">
            <a:spLocks noGrp="1"/>
          </p:cNvSpPr>
          <p:nvPr>
            <p:ph type="title"/>
          </p:nvPr>
        </p:nvSpPr>
        <p:spPr/>
        <p:txBody>
          <a:bodyPr/>
          <a:lstStyle/>
          <a:p>
            <a:r>
              <a:rPr altLang="en-US" dirty="0" smtClean="0">
                <a:latin typeface="Bernard MT Condensed" panose="02050806060905020404" pitchFamily="18" charset="0"/>
              </a:rPr>
              <a:t>Roles of Probation Officers</a:t>
            </a:r>
          </a:p>
        </p:txBody>
      </p:sp>
      <p:pic>
        <p:nvPicPr>
          <p:cNvPr id="9523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61313" y="336550"/>
            <a:ext cx="906462"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359309"/>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Box 4"/>
          <p:cNvSpPr txBox="1">
            <a:spLocks noChangeArrowheads="1"/>
          </p:cNvSpPr>
          <p:nvPr/>
        </p:nvSpPr>
        <p:spPr bwMode="auto">
          <a:xfrm>
            <a:off x="381000" y="381000"/>
            <a:ext cx="854392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dirty="0" smtClean="0">
                <a:solidFill>
                  <a:srgbClr val="000000"/>
                </a:solidFill>
                <a:latin typeface="Bernard MT Condensed" pitchFamily="18" charset="0"/>
              </a:rPr>
              <a:t>S.T.A.R</a:t>
            </a:r>
            <a:r>
              <a:rPr lang="en-US" altLang="en-US" sz="4800" dirty="0">
                <a:solidFill>
                  <a:srgbClr val="000000"/>
                </a:solidFill>
                <a:latin typeface="Bernard MT Condensed" pitchFamily="18" charset="0"/>
              </a:rPr>
              <a:t>. Court</a:t>
            </a:r>
          </a:p>
          <a:p>
            <a:pPr eaLnBrk="1" hangingPunct="1"/>
            <a:r>
              <a:rPr lang="en-US" altLang="en-US" sz="3600" dirty="0">
                <a:solidFill>
                  <a:srgbClr val="000000"/>
                </a:solidFill>
                <a:latin typeface="Bernard MT Condensed" pitchFamily="18" charset="0"/>
              </a:rPr>
              <a:t>“Success Through Achievement and Resilience”</a:t>
            </a:r>
          </a:p>
          <a:p>
            <a:pPr eaLnBrk="1" hangingPunct="1"/>
            <a:endParaRPr lang="en-US" altLang="en-US" dirty="0">
              <a:solidFill>
                <a:srgbClr val="000000"/>
              </a:solidFill>
              <a:latin typeface="Calibri" pitchFamily="34" charset="0"/>
            </a:endParaRPr>
          </a:p>
        </p:txBody>
      </p:sp>
      <p:pic>
        <p:nvPicPr>
          <p:cNvPr id="78851" name="Picture 5" descr="IMG_523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905000"/>
            <a:ext cx="56007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8"/>
          <p:cNvSpPr txBox="1">
            <a:spLocks noChangeArrowheads="1"/>
          </p:cNvSpPr>
          <p:nvPr/>
        </p:nvSpPr>
        <p:spPr bwMode="auto">
          <a:xfrm>
            <a:off x="3124200" y="5638800"/>
            <a:ext cx="2705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latin typeface="Bernard MT Condensed" pitchFamily="18" charset="0"/>
              </a:rPr>
              <a:t>Dedicated:  January 11, 2012</a:t>
            </a:r>
          </a:p>
        </p:txBody>
      </p:sp>
    </p:spTree>
    <p:extLst>
      <p:ext uri="{BB962C8B-B14F-4D97-AF65-F5344CB8AC3E}">
        <p14:creationId xmlns:p14="http://schemas.microsoft.com/office/powerpoint/2010/main" val="521966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txBox="1">
            <a:spLocks noGrp="1"/>
          </p:cNvSpPr>
          <p:nvPr>
            <p:ph type="title"/>
          </p:nvPr>
        </p:nvSpPr>
        <p:spPr>
          <a:xfrm>
            <a:off x="381000" y="457200"/>
            <a:ext cx="8229600" cy="990600"/>
          </a:xfrm>
        </p:spPr>
        <p:txBody>
          <a:bodyPr/>
          <a:lstStyle/>
          <a:p>
            <a:r>
              <a:rPr altLang="en-US" dirty="0" smtClean="0">
                <a:latin typeface="Bernard MT Condensed" panose="02050806060905020404" pitchFamily="18" charset="0"/>
              </a:rPr>
              <a:t>STAR Court</a:t>
            </a:r>
          </a:p>
        </p:txBody>
      </p:sp>
      <p:sp>
        <p:nvSpPr>
          <p:cNvPr id="98307" name="Content Placeholder 2"/>
          <p:cNvSpPr txBox="1">
            <a:spLocks noGrp="1"/>
          </p:cNvSpPr>
          <p:nvPr>
            <p:ph idx="1"/>
          </p:nvPr>
        </p:nvSpPr>
        <p:spPr>
          <a:xfrm>
            <a:off x="381000" y="2074863"/>
            <a:ext cx="8509000" cy="3810000"/>
          </a:xfrm>
        </p:spPr>
        <p:txBody>
          <a:bodyPr/>
          <a:lstStyle/>
          <a:p>
            <a:r>
              <a:rPr altLang="en-US" sz="2200" dirty="0" smtClean="0">
                <a:latin typeface="Bernard MT Condensed" panose="02050806060905020404" pitchFamily="18" charset="0"/>
              </a:rPr>
              <a:t>Specialized CSEC Juvenile Delinquency Court</a:t>
            </a:r>
          </a:p>
          <a:p>
            <a:r>
              <a:rPr altLang="en-US" sz="2200" dirty="0" smtClean="0">
                <a:latin typeface="Bernard MT Condensed" panose="02050806060905020404" pitchFamily="18" charset="0"/>
              </a:rPr>
              <a:t>Frequent Review Hearings</a:t>
            </a:r>
          </a:p>
          <a:p>
            <a:r>
              <a:rPr altLang="en-US" sz="2200" dirty="0" smtClean="0">
                <a:latin typeface="Bernard MT Condensed" panose="02050806060905020404" pitchFamily="18" charset="0"/>
              </a:rPr>
              <a:t>Weekly MDT Meetings – decisions made by collaborative team</a:t>
            </a:r>
          </a:p>
          <a:p>
            <a:pPr lvl="1"/>
            <a:r>
              <a:rPr altLang="en-US" sz="2200" dirty="0" smtClean="0">
                <a:latin typeface="Bernard MT Condensed" panose="02050806060905020404" pitchFamily="18" charset="0"/>
              </a:rPr>
              <a:t>Dedicated CSEC Public Defender</a:t>
            </a:r>
          </a:p>
          <a:p>
            <a:pPr lvl="1"/>
            <a:r>
              <a:rPr altLang="en-US" sz="2200" dirty="0" smtClean="0">
                <a:latin typeface="Bernard MT Condensed" panose="02050806060905020404" pitchFamily="18" charset="0"/>
              </a:rPr>
              <a:t>Probation Officers from specialized CSEC unit</a:t>
            </a:r>
          </a:p>
          <a:p>
            <a:pPr lvl="1"/>
            <a:r>
              <a:rPr altLang="en-US" sz="2200" dirty="0" smtClean="0">
                <a:latin typeface="Bernard MT Condensed" panose="02050806060905020404" pitchFamily="18" charset="0"/>
              </a:rPr>
              <a:t>Advocates / Survivor Advocates </a:t>
            </a:r>
          </a:p>
          <a:p>
            <a:pPr lvl="1"/>
            <a:r>
              <a:rPr altLang="en-US" sz="2200" dirty="0" smtClean="0">
                <a:latin typeface="Bernard MT Condensed" panose="02050806060905020404" pitchFamily="18" charset="0"/>
              </a:rPr>
              <a:t>Legal Advocate </a:t>
            </a:r>
          </a:p>
          <a:p>
            <a:r>
              <a:rPr altLang="en-US" sz="2400" dirty="0" smtClean="0">
                <a:latin typeface="Bernard MT Condensed" panose="02050806060905020404" pitchFamily="18" charset="0"/>
              </a:rPr>
              <a:t>Consistent &amp; Non-Adversarial</a:t>
            </a:r>
          </a:p>
        </p:txBody>
      </p:sp>
    </p:spTree>
    <p:extLst>
      <p:ext uri="{BB962C8B-B14F-4D97-AF65-F5344CB8AC3E}">
        <p14:creationId xmlns:p14="http://schemas.microsoft.com/office/powerpoint/2010/main" val="25602156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txBox="1">
            <a:spLocks noGrp="1"/>
          </p:cNvSpPr>
          <p:nvPr>
            <p:ph type="title"/>
          </p:nvPr>
        </p:nvSpPr>
        <p:spPr/>
        <p:txBody>
          <a:bodyPr/>
          <a:lstStyle/>
          <a:p>
            <a:r>
              <a:rPr altLang="en-US" dirty="0" smtClean="0">
                <a:latin typeface="Bernard MT Condensed" panose="02050806060905020404" pitchFamily="18" charset="0"/>
              </a:rPr>
              <a:t>STAR Court - OUTCOMES</a:t>
            </a:r>
          </a:p>
        </p:txBody>
      </p:sp>
      <p:sp>
        <p:nvSpPr>
          <p:cNvPr id="3" name="Content Placeholder 2"/>
          <p:cNvSpPr>
            <a:spLocks noGrp="1"/>
          </p:cNvSpPr>
          <p:nvPr>
            <p:ph idx="1"/>
          </p:nvPr>
        </p:nvSpPr>
        <p:spPr>
          <a:xfrm>
            <a:off x="457200" y="1781175"/>
            <a:ext cx="8077200" cy="4695825"/>
          </a:xfrm>
        </p:spPr>
        <p:txBody>
          <a:bodyPr>
            <a:normAutofit lnSpcReduction="10000"/>
          </a:bodyPr>
          <a:lstStyle/>
          <a:p>
            <a:pPr>
              <a:defRPr/>
            </a:pPr>
            <a:r>
              <a:rPr sz="2200" dirty="0" smtClean="0">
                <a:latin typeface="Bernard MT Condensed" panose="02050806060905020404" pitchFamily="18" charset="0"/>
              </a:rPr>
              <a:t>Three-year grant 2012 t0 2014</a:t>
            </a:r>
          </a:p>
          <a:p>
            <a:pPr>
              <a:defRPr/>
            </a:pPr>
            <a:r>
              <a:rPr sz="2200" dirty="0" smtClean="0">
                <a:latin typeface="Bernard MT Condensed" panose="02050806060905020404" pitchFamily="18" charset="0"/>
              </a:rPr>
              <a:t>Served over 350 victims of commercial sexual exploitation </a:t>
            </a:r>
          </a:p>
          <a:p>
            <a:pPr>
              <a:defRPr/>
            </a:pPr>
            <a:r>
              <a:rPr sz="2200" dirty="0" smtClean="0">
                <a:latin typeface="Bernard MT Condensed" panose="02050806060905020404" pitchFamily="18" charset="0"/>
              </a:rPr>
              <a:t>Low recidivism </a:t>
            </a:r>
            <a:r>
              <a:rPr sz="2200" dirty="0">
                <a:latin typeface="Bernard MT Condensed" panose="02050806060905020404" pitchFamily="18" charset="0"/>
              </a:rPr>
              <a:t>r</a:t>
            </a:r>
            <a:r>
              <a:rPr sz="2200" dirty="0" smtClean="0">
                <a:latin typeface="Bernard MT Condensed" panose="02050806060905020404" pitchFamily="18" charset="0"/>
              </a:rPr>
              <a:t>ates</a:t>
            </a:r>
          </a:p>
          <a:p>
            <a:pPr lvl="1">
              <a:defRPr/>
            </a:pPr>
            <a:r>
              <a:rPr sz="2200" dirty="0" smtClean="0">
                <a:latin typeface="Bernard MT Condensed" panose="02050806060905020404" pitchFamily="18" charset="0"/>
              </a:rPr>
              <a:t>73% have NOT been rearrested</a:t>
            </a:r>
          </a:p>
          <a:p>
            <a:pPr>
              <a:defRPr/>
            </a:pPr>
            <a:r>
              <a:rPr sz="2200" dirty="0" smtClean="0">
                <a:latin typeface="Bernard MT Condensed" panose="02050806060905020404" pitchFamily="18" charset="0"/>
              </a:rPr>
              <a:t>Less time spent in juvenile halls</a:t>
            </a:r>
          </a:p>
          <a:p>
            <a:pPr lvl="1">
              <a:defRPr/>
            </a:pPr>
            <a:r>
              <a:rPr sz="2200" dirty="0" smtClean="0">
                <a:latin typeface="Bernard MT Condensed" panose="02050806060905020404" pitchFamily="18" charset="0"/>
              </a:rPr>
              <a:t>28% reduction in days spent in locked facilities</a:t>
            </a:r>
          </a:p>
          <a:p>
            <a:pPr>
              <a:defRPr/>
            </a:pPr>
            <a:r>
              <a:rPr sz="2200" dirty="0" smtClean="0">
                <a:latin typeface="Bernard MT Condensed" panose="02050806060905020404" pitchFamily="18" charset="0"/>
              </a:rPr>
              <a:t>Contact </a:t>
            </a:r>
            <a:r>
              <a:rPr sz="2200" dirty="0">
                <a:latin typeface="Bernard MT Condensed" panose="02050806060905020404" pitchFamily="18" charset="0"/>
              </a:rPr>
              <a:t>with advocates while </a:t>
            </a:r>
            <a:r>
              <a:rPr sz="2200" dirty="0" smtClean="0">
                <a:latin typeface="Bernard MT Condensed" panose="02050806060905020404" pitchFamily="18" charset="0"/>
              </a:rPr>
              <a:t>AWOL </a:t>
            </a:r>
          </a:p>
          <a:p>
            <a:pPr lvl="1">
              <a:defRPr/>
            </a:pPr>
            <a:r>
              <a:rPr sz="2200" dirty="0" smtClean="0">
                <a:latin typeface="Bernard MT Condensed" panose="02050806060905020404" pitchFamily="18" charset="0"/>
              </a:rPr>
              <a:t>Ongoing connection to </a:t>
            </a:r>
            <a:r>
              <a:rPr sz="2200" dirty="0">
                <a:latin typeface="Bernard MT Condensed" panose="02050806060905020404" pitchFamily="18" charset="0"/>
              </a:rPr>
              <a:t>necessary medical and mental health </a:t>
            </a:r>
            <a:r>
              <a:rPr sz="2200" dirty="0" smtClean="0">
                <a:latin typeface="Bernard MT Condensed" panose="02050806060905020404" pitchFamily="18" charset="0"/>
              </a:rPr>
              <a:t>services</a:t>
            </a:r>
          </a:p>
          <a:p>
            <a:pPr>
              <a:defRPr/>
            </a:pPr>
            <a:r>
              <a:rPr sz="2200" dirty="0" smtClean="0">
                <a:latin typeface="Bernard MT Condensed" panose="02050806060905020404" pitchFamily="18" charset="0"/>
              </a:rPr>
              <a:t>Ongoing </a:t>
            </a:r>
            <a:r>
              <a:rPr sz="2200" dirty="0">
                <a:latin typeface="Bernard MT Condensed" panose="02050806060905020404" pitchFamily="18" charset="0"/>
              </a:rPr>
              <a:t>c</a:t>
            </a:r>
            <a:r>
              <a:rPr sz="2200" dirty="0" smtClean="0">
                <a:latin typeface="Bernard MT Condensed" panose="02050806060905020404" pitchFamily="18" charset="0"/>
              </a:rPr>
              <a:t>ontact after </a:t>
            </a:r>
            <a:r>
              <a:rPr sz="2200" dirty="0">
                <a:latin typeface="Bernard MT Condensed" panose="02050806060905020404" pitchFamily="18" charset="0"/>
              </a:rPr>
              <a:t>probation </a:t>
            </a:r>
            <a:r>
              <a:rPr sz="2200" dirty="0" smtClean="0">
                <a:latin typeface="Bernard MT Condensed" panose="02050806060905020404" pitchFamily="18" charset="0"/>
              </a:rPr>
              <a:t>terminated</a:t>
            </a:r>
          </a:p>
          <a:p>
            <a:pPr lvl="1">
              <a:defRPr/>
            </a:pPr>
            <a:r>
              <a:rPr sz="2200" dirty="0" smtClean="0">
                <a:latin typeface="Bernard MT Condensed" panose="02050806060905020404" pitchFamily="18" charset="0"/>
              </a:rPr>
              <a:t>25% of former STAR Court youth are voluntarily in touch with someone from their STAR Court Team</a:t>
            </a:r>
          </a:p>
          <a:p>
            <a:pPr marL="274320" lvl="1" indent="0">
              <a:buFont typeface="Arial" panose="020B0604020202020204" pitchFamily="34" charset="0"/>
              <a:buNone/>
              <a:defRPr/>
            </a:pPr>
            <a:endParaRPr dirty="0" smtClean="0"/>
          </a:p>
          <a:p>
            <a:pPr>
              <a:defRPr/>
            </a:pPr>
            <a:endParaRPr dirty="0"/>
          </a:p>
        </p:txBody>
      </p:sp>
    </p:spTree>
    <p:extLst>
      <p:ext uri="{BB962C8B-B14F-4D97-AF65-F5344CB8AC3E}">
        <p14:creationId xmlns:p14="http://schemas.microsoft.com/office/powerpoint/2010/main" val="9371202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eadershipfreak.files.wordpress.com/2012/04/airpla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8796173"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2659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410</TotalTime>
  <Words>988</Words>
  <Application>Microsoft Office PowerPoint</Application>
  <PresentationFormat>On-screen Show (4:3)</PresentationFormat>
  <Paragraphs>167</Paragraphs>
  <Slides>42</Slides>
  <Notes>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MS PGothic</vt:lpstr>
      <vt:lpstr>Arial</vt:lpstr>
      <vt:lpstr>Bernard MT Condensed</vt:lpstr>
      <vt:lpstr>Britannic Bold</vt:lpstr>
      <vt:lpstr>Calibri</vt:lpstr>
      <vt:lpstr>Franklin Gothic Book</vt:lpstr>
      <vt:lpstr>Franklin Gothic Medium Cond</vt:lpstr>
      <vt:lpstr>Frankling gothic medium cond</vt:lpstr>
      <vt:lpstr>Times New Roman</vt:lpstr>
      <vt:lpstr>Wingdings</vt:lpstr>
      <vt:lpstr>Office Theme</vt:lpstr>
      <vt:lpstr>PowerPoint Presentation</vt:lpstr>
      <vt:lpstr>PowerPoint Presentation</vt:lpstr>
      <vt:lpstr>PowerPoint Presentation</vt:lpstr>
      <vt:lpstr>PowerPoint Presentation</vt:lpstr>
      <vt:lpstr>Roles of Probation Officers</vt:lpstr>
      <vt:lpstr>PowerPoint Presentation</vt:lpstr>
      <vt:lpstr>STAR Court</vt:lpstr>
      <vt:lpstr>STAR Court -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Extensive Training   (12,000+)</vt:lpstr>
      <vt:lpstr>PowerPoint Presentation</vt:lpstr>
      <vt:lpstr>PowerPoint Presentation</vt:lpstr>
      <vt:lpstr>PowerPoint Presentation</vt:lpstr>
      <vt:lpstr>PREVENTION CURRICULUM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e288962</dc:creator>
  <cp:lastModifiedBy>Michelle Guymon</cp:lastModifiedBy>
  <cp:revision>62</cp:revision>
  <dcterms:created xsi:type="dcterms:W3CDTF">2006-08-16T00:00:00Z</dcterms:created>
  <dcterms:modified xsi:type="dcterms:W3CDTF">2016-06-15T02:07:26Z</dcterms:modified>
</cp:coreProperties>
</file>