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9"/>
  </p:notesMasterIdLst>
  <p:handoutMasterIdLst>
    <p:handoutMasterId r:id="rId20"/>
  </p:handoutMasterIdLst>
  <p:sldIdLst>
    <p:sldId id="290" r:id="rId2"/>
    <p:sldId id="268" r:id="rId3"/>
    <p:sldId id="279" r:id="rId4"/>
    <p:sldId id="291" r:id="rId5"/>
    <p:sldId id="292" r:id="rId6"/>
    <p:sldId id="272" r:id="rId7"/>
    <p:sldId id="287" r:id="rId8"/>
    <p:sldId id="293" r:id="rId9"/>
    <p:sldId id="273" r:id="rId10"/>
    <p:sldId id="274" r:id="rId11"/>
    <p:sldId id="278" r:id="rId12"/>
    <p:sldId id="271" r:id="rId13"/>
    <p:sldId id="283" r:id="rId14"/>
    <p:sldId id="288" r:id="rId15"/>
    <p:sldId id="289" r:id="rId16"/>
    <p:sldId id="285" r:id="rId17"/>
    <p:sldId id="28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cctonigardner" initials="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1E3C78"/>
    <a:srgbClr val="EEB500"/>
    <a:srgbClr val="A2874B"/>
    <a:srgbClr val="000000"/>
    <a:srgbClr val="FFFFFF"/>
    <a:srgbClr val="695831"/>
    <a:srgbClr val="193A6D"/>
    <a:srgbClr val="FFFF00"/>
    <a:srgbClr val="DAC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89072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9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31">
              <a:defRPr sz="11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2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31">
              <a:defRPr sz="11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31">
              <a:defRPr sz="11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31">
              <a:defRPr sz="1100"/>
            </a:lvl1pPr>
          </a:lstStyle>
          <a:p>
            <a:fld id="{2B938096-E5B6-4557-A038-AB8F33521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31">
              <a:defRPr sz="11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2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31">
              <a:defRPr sz="11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428"/>
            <a:ext cx="5140324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31">
              <a:defRPr sz="11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31">
              <a:defRPr sz="1100"/>
            </a:lvl1pPr>
          </a:lstStyle>
          <a:p>
            <a:fld id="{DC0C22AB-2F2D-4B54-B34C-5091ADC92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B3897-DA58-4264-B23F-848C64E9A9F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thinking about how to ensure the criteria on the prior slide, this is what we use</a:t>
            </a:r>
          </a:p>
          <a:p>
            <a:r>
              <a:rPr lang="en-US" dirty="0"/>
              <a:t>You should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8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name of the individual and the organization</a:t>
            </a:r>
          </a:p>
          <a:p>
            <a:r>
              <a:rPr lang="en-US" dirty="0"/>
              <a:t>Requirement lasts full grant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1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require prior approval</a:t>
            </a:r>
          </a:p>
          <a:p>
            <a:r>
              <a:rPr lang="en-US" dirty="0"/>
              <a:t>Could be allowed… could be disallowed</a:t>
            </a:r>
          </a:p>
          <a:p>
            <a:r>
              <a:rPr lang="en-US" dirty="0"/>
              <a:t>Have some supporting docs to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6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off the press!</a:t>
            </a:r>
          </a:p>
          <a:p>
            <a:r>
              <a:rPr lang="en-US" dirty="0"/>
              <a:t>Take them to it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Guide identifies the sections that have been revised</a:t>
            </a:r>
          </a:p>
          <a:p>
            <a:r>
              <a:rPr lang="en-US" dirty="0"/>
              <a:t>Some we just talked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68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Admin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0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names: Standard Agreement, Grant Agreement,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Exhibit A: Scope of Work</a:t>
            </a:r>
          </a:p>
          <a:p>
            <a:r>
              <a:rPr lang="en-US" dirty="0"/>
              <a:t>Page 1 of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0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full execution</a:t>
            </a:r>
          </a:p>
          <a:p>
            <a:r>
              <a:rPr lang="en-US" dirty="0"/>
              <a:t>Funds must be deposited into an account and you must be able to track these funds separately from all other funds</a:t>
            </a:r>
          </a:p>
          <a:p>
            <a:r>
              <a:rPr lang="en-US" dirty="0"/>
              <a:t>YOU initiate 2</a:t>
            </a:r>
            <a:r>
              <a:rPr lang="en-US" baseline="30000" dirty="0"/>
              <a:t>nd</a:t>
            </a:r>
            <a:r>
              <a:rPr lang="en-US" dirty="0"/>
              <a:t>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9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most of your contracts look like but this listing is incomplete.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4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complete list of due dates for your grants.</a:t>
            </a:r>
          </a:p>
          <a:p>
            <a:r>
              <a:rPr lang="en-US" dirty="0"/>
              <a:t>Also in Invoice Workbooks</a:t>
            </a:r>
          </a:p>
          <a:p>
            <a:r>
              <a:rPr lang="en-US" dirty="0"/>
              <a:t>Do NOT send reminders, so know where to find these and MEET them!</a:t>
            </a:r>
          </a:p>
          <a:p>
            <a:r>
              <a:rPr lang="en-US" dirty="0"/>
              <a:t>If, for any reason, you do not feel you will be ready to meet the November 16</a:t>
            </a:r>
            <a:r>
              <a:rPr lang="en-US" baseline="30000" dirty="0"/>
              <a:t>th</a:t>
            </a:r>
            <a:r>
              <a:rPr lang="en-US" dirty="0"/>
              <a:t> due date, I want to hear your questions before we hang up 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use a sub for anything – service delivery, eval, case mgmt. – must adhere to these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2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use an NGO as a sub, then you must also be mindful of Appendix B and ensure compliance with these criteria</a:t>
            </a:r>
          </a:p>
          <a:p>
            <a:r>
              <a:rPr lang="en-US" dirty="0"/>
              <a:t>This isn’t the whole form - 2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pg</a:t>
            </a:r>
            <a:r>
              <a:rPr lang="en-US" dirty="0"/>
              <a:t> requires name of NGO and your signature attesting to all of the above</a:t>
            </a:r>
          </a:p>
          <a:p>
            <a:r>
              <a:rPr lang="en-US" dirty="0"/>
              <a:t>Must continue to send in updates throughout the life of the grant if changes occur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2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0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2" r:id="rId11"/>
    <p:sldLayoutId id="2147483723" r:id="rId12"/>
    <p:sldLayoutId id="2147483725" r:id="rId13"/>
    <p:sldLayoutId id="2147483726" r:id="rId14"/>
    <p:sldLayoutId id="214748372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7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7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7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7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7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20574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cs typeface="Arial" panose="020B0604020202020204" pitchFamily="34" charset="0"/>
              </a:rPr>
              <a:t>Tribal Youth Diversion Grant </a:t>
            </a:r>
          </a:p>
          <a:p>
            <a:pPr eaLnBrk="1" hangingPunct="1"/>
            <a:endParaRPr lang="en-US" sz="1500" b="1" dirty="0">
              <a:cs typeface="Arial" panose="020B0604020202020204" pitchFamily="34" charset="0"/>
            </a:endParaRPr>
          </a:p>
          <a:p>
            <a:pPr eaLnBrk="1" hangingPunct="1"/>
            <a:endParaRPr lang="en-US" sz="1000" b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b="1" kern="0" dirty="0">
                <a:cs typeface="Arial" panose="020B0604020202020204" pitchFamily="34" charset="0"/>
              </a:rPr>
              <a:t>Grantee Orientation</a:t>
            </a:r>
            <a:endParaRPr lang="en-US" altLang="en-US" sz="3600" b="1" kern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52400" y="4648200"/>
            <a:ext cx="9144000" cy="914400"/>
          </a:xfrm>
        </p:spPr>
        <p:txBody>
          <a:bodyPr/>
          <a:lstStyle/>
          <a:p>
            <a:pPr lvl="1" algn="ctr">
              <a:buNone/>
            </a:pPr>
            <a:r>
              <a:rPr lang="en-US" altLang="en-US" sz="4000" dirty="0">
                <a:solidFill>
                  <a:srgbClr val="CC9900"/>
                </a:solidFill>
                <a:ea typeface="ＭＳ Ｐゴシック"/>
              </a:rPr>
              <a:t>Administrative Responsibilities</a:t>
            </a:r>
            <a:endParaRPr lang="en-US" sz="60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ransition spd="slow" advTm="4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3200400"/>
            <a:ext cx="3048000" cy="838200"/>
          </a:xfrm>
        </p:spPr>
        <p:txBody>
          <a:bodyPr/>
          <a:lstStyle/>
          <a:p>
            <a:r>
              <a:rPr lang="en-US" sz="3200" b="1" dirty="0"/>
              <a:t>NGO Assurance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81000" y="41910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91BB41-36A5-4159-AA25-4C0440E9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9613"/>
            <a:ext cx="6324600" cy="59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br>
              <a:rPr lang="en-US" sz="3200" b="1" dirty="0"/>
            </a:br>
            <a:r>
              <a:rPr lang="en-US" sz="3200" b="1" dirty="0"/>
              <a:t>Secretary of State</a:t>
            </a:r>
            <a:br>
              <a:rPr lang="en-US" sz="3200" b="1" dirty="0"/>
            </a:br>
            <a:endParaRPr lang="en-US" sz="3200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971800" y="11430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8C82982-5FE2-410A-90E3-F0B33ABF4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4667"/>
          <a:stretch/>
        </p:blipFill>
        <p:spPr>
          <a:xfrm>
            <a:off x="0" y="814952"/>
            <a:ext cx="9144000" cy="59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3009900"/>
            <a:ext cx="2637802" cy="838200"/>
          </a:xfrm>
        </p:spPr>
        <p:txBody>
          <a:bodyPr/>
          <a:lstStyle/>
          <a:p>
            <a:r>
              <a:rPr lang="en-US" sz="3200" b="1" dirty="0"/>
              <a:t>Conflict </a:t>
            </a:r>
            <a:br>
              <a:rPr lang="en-US" sz="3200" b="1" dirty="0"/>
            </a:br>
            <a:r>
              <a:rPr lang="en-US" sz="3200" b="1" dirty="0"/>
              <a:t>of Interest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457200" y="43434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28D7B6A5-8F53-4BB8-8C61-0CF8189C49D8}"/>
              </a:ext>
            </a:extLst>
          </p:cNvPr>
          <p:cNvSpPr txBox="1">
            <a:spLocks/>
          </p:cNvSpPr>
          <p:nvPr/>
        </p:nvSpPr>
        <p:spPr bwMode="auto">
          <a:xfrm>
            <a:off x="1524000" y="304801"/>
            <a:ext cx="7620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400050" indent="0" algn="ctr" rtl="0" eaLnBrk="0" fontAlgn="base" hangingPunct="0">
              <a:spcBef>
                <a:spcPct val="0"/>
              </a:spcBef>
              <a:spcAft>
                <a:spcPct val="0"/>
              </a:spcAft>
              <a:defRPr sz="3600" cap="small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rgbClr val="002060"/>
                </a:solidFill>
              </a:rPr>
              <a:t>2019 Tribal Youth Diversion Grant</a:t>
            </a:r>
          </a:p>
          <a:p>
            <a:r>
              <a:rPr lang="en-US" sz="3200" b="1" kern="0" dirty="0">
                <a:solidFill>
                  <a:srgbClr val="002060"/>
                </a:solidFill>
              </a:rPr>
              <a:t>Executive Steering Committee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98AA-B772-49E5-8278-F45875AB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368" y="1523999"/>
            <a:ext cx="6696752" cy="38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AE1593-C8B7-4731-A331-B700E828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6586">
            <a:off x="4378086" y="5320681"/>
            <a:ext cx="2128767" cy="14689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420456"/>
            <a:ext cx="7086600" cy="5257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Food &amp; Beverages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Gift Cards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Incentives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Vehicles</a:t>
            </a:r>
          </a:p>
          <a:p>
            <a:endParaRPr lang="en-US" sz="12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Out-of-State Travel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</a:endParaRPr>
          </a:p>
          <a:p>
            <a:endParaRPr lang="en-US" sz="10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396"/>
          </a:xfrm>
        </p:spPr>
        <p:txBody>
          <a:bodyPr/>
          <a:lstStyle/>
          <a:p>
            <a:r>
              <a:rPr lang="en-US" sz="3200" b="1" dirty="0"/>
              <a:t>Prior Approval Required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371458" y="895168"/>
            <a:ext cx="472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6159FC-08A5-4F74-901C-47EA76B9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320694"/>
            <a:ext cx="2854905" cy="174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828756-809A-4965-B0E5-179532519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5" t="6021" r="5595" b="6021"/>
          <a:stretch/>
        </p:blipFill>
        <p:spPr>
          <a:xfrm>
            <a:off x="5727525" y="3496130"/>
            <a:ext cx="2924448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9DC90-8593-46F6-AC13-2D14C69FB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5035334"/>
            <a:ext cx="1905000" cy="13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" y="627939"/>
            <a:ext cx="3695700" cy="1752593"/>
          </a:xfrm>
        </p:spPr>
        <p:txBody>
          <a:bodyPr/>
          <a:lstStyle/>
          <a:p>
            <a:pPr algn="l"/>
            <a:r>
              <a:rPr lang="en-US" sz="3200" b="1" dirty="0"/>
              <a:t>Grant Administration Guide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685800" y="24384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DE52A0-FE5A-4D2A-8F82-3A10752C4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894" y="3886200"/>
            <a:ext cx="3695700" cy="2209788"/>
          </a:xfrm>
        </p:spPr>
        <p:txBody>
          <a:bodyPr/>
          <a:lstStyle/>
          <a:p>
            <a:r>
              <a:rPr lang="en-US" sz="2800" dirty="0">
                <a:solidFill>
                  <a:srgbClr val="1E3C78"/>
                </a:solidFill>
              </a:rPr>
              <a:t>BSCC Website:</a:t>
            </a:r>
          </a:p>
          <a:p>
            <a:pPr lvl="1"/>
            <a:endParaRPr lang="en-US" sz="10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http://www.bscc.ca.gov/wp-content/uploads/ BSCC-Grant-Admin-Guide-July-2020-Final.pdf</a:t>
            </a:r>
            <a:endParaRPr lang="en-US" sz="2800" dirty="0">
              <a:solidFill>
                <a:srgbClr val="1E3C78"/>
              </a:solidFill>
            </a:endParaRPr>
          </a:p>
          <a:p>
            <a:endParaRPr lang="en-US" sz="12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500" dirty="0">
              <a:solidFill>
                <a:srgbClr val="1E3C78"/>
              </a:solidFill>
            </a:endParaRPr>
          </a:p>
          <a:p>
            <a:endParaRPr lang="en-US" sz="2800" dirty="0">
              <a:solidFill>
                <a:srgbClr val="1E3C78"/>
              </a:solidFill>
            </a:endParaRPr>
          </a:p>
          <a:p>
            <a:r>
              <a:rPr lang="en-US" sz="2400" dirty="0"/>
              <a:t>                      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635B1-44DA-405D-A670-2EE0E9F0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24" y="228600"/>
            <a:ext cx="4898207" cy="63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905000"/>
            <a:ext cx="2476500" cy="838200"/>
          </a:xfrm>
        </p:spPr>
        <p:txBody>
          <a:bodyPr/>
          <a:lstStyle/>
          <a:p>
            <a:r>
              <a:rPr lang="en-US" sz="3200" b="1" dirty="0"/>
              <a:t>Revised Sections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622241" y="28956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A65516C-2DA6-4893-8C7F-6E2A4CAA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9829"/>
            <a:ext cx="5511020" cy="66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inking">
            <a:extLst>
              <a:ext uri="{FF2B5EF4-FFF2-40B4-BE49-F238E27FC236}">
                <a16:creationId xmlns:a16="http://schemas.microsoft.com/office/drawing/2014/main" id="{138637B5-F98C-47EE-87C3-92CEA876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704">
            <a:off x="3505200" y="4876800"/>
            <a:ext cx="3621354" cy="16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40750" y="961398"/>
            <a:ext cx="7696200" cy="5791196"/>
          </a:xfrm>
        </p:spPr>
        <p:txBody>
          <a:bodyPr/>
          <a:lstStyle/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Adhere to Grant Agreement!!!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Meet the due dates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Include BSCC required language in subcontracts &amp; update NGO Assurances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Keep Contact Information Current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Know when you need prior approval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Read the Admin Guide!!</a:t>
            </a:r>
          </a:p>
          <a:p>
            <a:endParaRPr lang="en-US" sz="1000" dirty="0">
              <a:solidFill>
                <a:srgbClr val="1E3C7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5"/>
          </a:xfrm>
        </p:spPr>
        <p:txBody>
          <a:bodyPr/>
          <a:lstStyle/>
          <a:p>
            <a:r>
              <a:rPr lang="en-US" b="1" dirty="0"/>
              <a:t>Takeaways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657600" y="762000"/>
            <a:ext cx="2180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251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67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1447800"/>
            <a:ext cx="7086600" cy="502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Communication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Grant Agreement - STD 213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Exhibits to the Grant Agreement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Non-Governmental Organization (NGO) Assurances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Prior Approvals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Grant Administration Guide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  <a:p>
            <a:pPr lvl="1"/>
            <a:endParaRPr lang="en-US" sz="500" dirty="0">
              <a:solidFill>
                <a:srgbClr val="1E3C7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sz="3200" b="1" dirty="0"/>
              <a:t>Topics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57500" y="9144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876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600205"/>
            <a:ext cx="6896100" cy="4267195"/>
          </a:xfrm>
        </p:spPr>
        <p:txBody>
          <a:bodyPr/>
          <a:lstStyle/>
          <a:p>
            <a:r>
              <a:rPr lang="en-US" sz="2800" dirty="0">
                <a:solidFill>
                  <a:srgbClr val="1E3C78"/>
                </a:solidFill>
              </a:rPr>
              <a:t>A reminder…</a:t>
            </a:r>
          </a:p>
          <a:p>
            <a:endParaRPr lang="en-US" sz="10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Project Director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Financial Officer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1E3C78"/>
                </a:solidFill>
              </a:rPr>
              <a:t>     …</a:t>
            </a:r>
            <a:r>
              <a:rPr lang="en-US" sz="2800" u="sng" dirty="0">
                <a:solidFill>
                  <a:srgbClr val="1E3C78"/>
                </a:solidFill>
              </a:rPr>
              <a:t>must</a:t>
            </a:r>
            <a:r>
              <a:rPr lang="en-US" sz="2800" dirty="0">
                <a:solidFill>
                  <a:srgbClr val="1E3C78"/>
                </a:solidFill>
              </a:rPr>
              <a:t> be employees of the grantee </a:t>
            </a:r>
          </a:p>
          <a:p>
            <a:endParaRPr lang="en-US" sz="12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500" dirty="0">
              <a:solidFill>
                <a:srgbClr val="1E3C78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Day-to-Day Program and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800" dirty="0">
                <a:solidFill>
                  <a:srgbClr val="1E3C78"/>
                </a:solidFill>
              </a:rPr>
              <a:t>     Fiscal contacts </a:t>
            </a:r>
            <a:r>
              <a:rPr lang="en-US" sz="2800" u="sng" dirty="0">
                <a:solidFill>
                  <a:srgbClr val="1E3C78"/>
                </a:solidFill>
              </a:rPr>
              <a:t>could</a:t>
            </a:r>
            <a:r>
              <a:rPr lang="en-US" sz="2800" dirty="0">
                <a:solidFill>
                  <a:srgbClr val="1E3C78"/>
                </a:solidFill>
              </a:rPr>
              <a:t> be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800" dirty="0">
                <a:solidFill>
                  <a:srgbClr val="1E3C78"/>
                </a:solidFill>
              </a:rPr>
              <a:t>     other staff</a:t>
            </a:r>
          </a:p>
          <a:p>
            <a:r>
              <a:rPr lang="en-US" sz="2400" dirty="0"/>
              <a:t>                        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81096"/>
          </a:xfrm>
        </p:spPr>
        <p:txBody>
          <a:bodyPr/>
          <a:lstStyle/>
          <a:p>
            <a:r>
              <a:rPr lang="en-US" b="1" dirty="0"/>
              <a:t>Communication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48000" y="10668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62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1828800"/>
            <a:ext cx="2895600" cy="838200"/>
          </a:xfrm>
        </p:spPr>
        <p:txBody>
          <a:bodyPr/>
          <a:lstStyle/>
          <a:p>
            <a:r>
              <a:rPr lang="en-US" sz="3200" b="1" dirty="0"/>
              <a:t>Standard </a:t>
            </a:r>
            <a:br>
              <a:rPr lang="en-US" sz="3200" b="1" dirty="0"/>
            </a:br>
            <a:r>
              <a:rPr lang="en-US" sz="3200" b="1" dirty="0"/>
              <a:t>Agreement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762000" y="27432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3FE7E16-C7BC-4265-B94B-2F642256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06" y="1"/>
            <a:ext cx="569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013" y="2895600"/>
            <a:ext cx="2565187" cy="838200"/>
          </a:xfrm>
        </p:spPr>
        <p:txBody>
          <a:bodyPr/>
          <a:lstStyle/>
          <a:p>
            <a:r>
              <a:rPr lang="en-US" sz="3200" b="1" dirty="0"/>
              <a:t>Report Due Dates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685800" y="41148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FCA3B18-7E25-4F77-9964-320F42FC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61975"/>
            <a:ext cx="6400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0295"/>
            <a:ext cx="4343400" cy="609601"/>
          </a:xfrm>
        </p:spPr>
        <p:txBody>
          <a:bodyPr/>
          <a:lstStyle/>
          <a:p>
            <a:r>
              <a:rPr lang="en-US" sz="3200" b="1" dirty="0"/>
              <a:t>Advance Payments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219200" y="669896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3C288CE-C1B5-4706-971E-DCBF257A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8378523" cy="54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232" y="123826"/>
            <a:ext cx="2895600" cy="590549"/>
          </a:xfrm>
        </p:spPr>
        <p:txBody>
          <a:bodyPr/>
          <a:lstStyle/>
          <a:p>
            <a:r>
              <a:rPr lang="en-US" sz="3200" b="1" dirty="0"/>
              <a:t>Invoices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685800" y="7620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975D4A-27D7-417E-8C61-2E0E3DFB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7507893" cy="48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232" y="123826"/>
            <a:ext cx="5754168" cy="590549"/>
          </a:xfrm>
        </p:spPr>
        <p:txBody>
          <a:bodyPr/>
          <a:lstStyle/>
          <a:p>
            <a:r>
              <a:rPr lang="en-US" sz="3200" b="1" dirty="0"/>
              <a:t>Invoices – All Due dates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7620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848C52A-2E4F-486E-B372-29AD8F1E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390979" cy="50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hort 2 Prop 47 Grant Agreement  - Final Template - Word">
            <a:extLst>
              <a:ext uri="{FF2B5EF4-FFF2-40B4-BE49-F238E27FC236}">
                <a16:creationId xmlns:a16="http://schemas.microsoft.com/office/drawing/2014/main" id="{D4A4760C-CF11-4428-B391-1AD6CBADC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t="23729" r="33750" b="72166"/>
          <a:stretch/>
        </p:blipFill>
        <p:spPr>
          <a:xfrm>
            <a:off x="3200399" y="152409"/>
            <a:ext cx="5888568" cy="4571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1828800"/>
            <a:ext cx="2895600" cy="838200"/>
          </a:xfrm>
        </p:spPr>
        <p:txBody>
          <a:bodyPr/>
          <a:lstStyle/>
          <a:p>
            <a:r>
              <a:rPr lang="en-US" sz="3200" b="1" dirty="0"/>
              <a:t>Special Conditions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762000" y="27432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D08D529-0AC8-4A04-AB53-64518DF8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609600"/>
            <a:ext cx="5562600" cy="58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5346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BSSC_PPT</Template>
  <TotalTime>23292</TotalTime>
  <Words>524</Words>
  <Application>Microsoft Office PowerPoint</Application>
  <PresentationFormat>On-screen Show (4:3)</PresentationFormat>
  <Paragraphs>116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Arial Unicode MS</vt:lpstr>
      <vt:lpstr>Times New Roman</vt:lpstr>
      <vt:lpstr>Wingdings</vt:lpstr>
      <vt:lpstr>Axis</vt:lpstr>
      <vt:lpstr>PowerPoint Presentation</vt:lpstr>
      <vt:lpstr>Topics</vt:lpstr>
      <vt:lpstr>Communication </vt:lpstr>
      <vt:lpstr>Standard  Agreement </vt:lpstr>
      <vt:lpstr>Report Due Dates</vt:lpstr>
      <vt:lpstr>Advance Payments</vt:lpstr>
      <vt:lpstr>Invoices</vt:lpstr>
      <vt:lpstr>Invoices – All Due dates</vt:lpstr>
      <vt:lpstr>Special Conditions</vt:lpstr>
      <vt:lpstr>NGO Assurance</vt:lpstr>
      <vt:lpstr> Secretary of State </vt:lpstr>
      <vt:lpstr>Conflict  of Interest</vt:lpstr>
      <vt:lpstr>Prior Approval Required</vt:lpstr>
      <vt:lpstr>Grant Administration Guide</vt:lpstr>
      <vt:lpstr>Revised Sections</vt:lpstr>
      <vt:lpstr>Takeaways</vt:lpstr>
      <vt:lpstr>QUESTIONS?</vt:lpstr>
    </vt:vector>
  </TitlesOfParts>
  <Company>Board of Corrections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Jail Inspections</dc:title>
  <dc:creator>State of California</dc:creator>
  <cp:lastModifiedBy>Bushard, Kimberly@BSCC</cp:lastModifiedBy>
  <cp:revision>465</cp:revision>
  <cp:lastPrinted>2019-10-02T17:19:48Z</cp:lastPrinted>
  <dcterms:created xsi:type="dcterms:W3CDTF">2004-07-23T17:23:32Z</dcterms:created>
  <dcterms:modified xsi:type="dcterms:W3CDTF">2020-10-14T21:06:04Z</dcterms:modified>
</cp:coreProperties>
</file>