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0"/>
  </p:notesMasterIdLst>
  <p:handoutMasterIdLst>
    <p:handoutMasterId r:id="rId61"/>
  </p:handoutMasterIdLst>
  <p:sldIdLst>
    <p:sldId id="265" r:id="rId2"/>
    <p:sldId id="274" r:id="rId3"/>
    <p:sldId id="323" r:id="rId4"/>
    <p:sldId id="534" r:id="rId5"/>
    <p:sldId id="325" r:id="rId6"/>
    <p:sldId id="532" r:id="rId7"/>
    <p:sldId id="327" r:id="rId8"/>
    <p:sldId id="328" r:id="rId9"/>
    <p:sldId id="329" r:id="rId10"/>
    <p:sldId id="332" r:id="rId11"/>
    <p:sldId id="333" r:id="rId12"/>
    <p:sldId id="304" r:id="rId13"/>
    <p:sldId id="345" r:id="rId14"/>
    <p:sldId id="523" r:id="rId15"/>
    <p:sldId id="541" r:id="rId16"/>
    <p:sldId id="542" r:id="rId17"/>
    <p:sldId id="543" r:id="rId18"/>
    <p:sldId id="544" r:id="rId19"/>
    <p:sldId id="545" r:id="rId20"/>
    <p:sldId id="546" r:id="rId21"/>
    <p:sldId id="547" r:id="rId22"/>
    <p:sldId id="358" r:id="rId23"/>
    <p:sldId id="338" r:id="rId24"/>
    <p:sldId id="529" r:id="rId25"/>
    <p:sldId id="339" r:id="rId26"/>
    <p:sldId id="341" r:id="rId27"/>
    <p:sldId id="528" r:id="rId28"/>
    <p:sldId id="530" r:id="rId29"/>
    <p:sldId id="349" r:id="rId30"/>
    <p:sldId id="348" r:id="rId31"/>
    <p:sldId id="539" r:id="rId32"/>
    <p:sldId id="538" r:id="rId33"/>
    <p:sldId id="533" r:id="rId34"/>
    <p:sldId id="548" r:id="rId35"/>
    <p:sldId id="549" r:id="rId36"/>
    <p:sldId id="344" r:id="rId37"/>
    <p:sldId id="491" r:id="rId38"/>
    <p:sldId id="469" r:id="rId39"/>
    <p:sldId id="509" r:id="rId40"/>
    <p:sldId id="518" r:id="rId41"/>
    <p:sldId id="519" r:id="rId42"/>
    <p:sldId id="505" r:id="rId43"/>
    <p:sldId id="516" r:id="rId44"/>
    <p:sldId id="537" r:id="rId45"/>
    <p:sldId id="517" r:id="rId46"/>
    <p:sldId id="506" r:id="rId47"/>
    <p:sldId id="536" r:id="rId48"/>
    <p:sldId id="535" r:id="rId49"/>
    <p:sldId id="482" r:id="rId50"/>
    <p:sldId id="550" r:id="rId51"/>
    <p:sldId id="551" r:id="rId52"/>
    <p:sldId id="552" r:id="rId53"/>
    <p:sldId id="553" r:id="rId54"/>
    <p:sldId id="554" r:id="rId55"/>
    <p:sldId id="555" r:id="rId56"/>
    <p:sldId id="556" r:id="rId57"/>
    <p:sldId id="557" r:id="rId58"/>
    <p:sldId id="558" r:id="rId5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pos="6816" userDrawn="1">
          <p15:clr>
            <a:srgbClr val="A4A3A4"/>
          </p15:clr>
        </p15:guide>
        <p15:guide id="3" pos="816" userDrawn="1">
          <p15:clr>
            <a:srgbClr val="A4A3A4"/>
          </p15:clr>
        </p15:guide>
        <p15:guide id="4" orient="horz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8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B301B821-A1FF-4177-AEE7-76D212191A09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00" autoAdjust="0"/>
    <p:restoredTop sz="79619" autoAdjust="0"/>
  </p:normalViewPr>
  <p:slideViewPr>
    <p:cSldViewPr>
      <p:cViewPr varScale="1">
        <p:scale>
          <a:sx n="83" d="100"/>
          <a:sy n="83" d="100"/>
        </p:scale>
        <p:origin x="45" y="270"/>
      </p:cViewPr>
      <p:guideLst>
        <p:guide pos="3840"/>
        <p:guide pos="6816"/>
        <p:guide pos="816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95" d="100"/>
          <a:sy n="95" d="100"/>
        </p:scale>
        <p:origin x="3576" y="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handoutMaster" Target="handoutMasters/handoutMaster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notesMaster" Target="notesMasters/notesMaster1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EA5F0D-C1DC-412F-A146-DDB3A74B588F}" type="datetimeFigureOut">
              <a:rPr lang="en-US"/>
              <a:t>8/25/2026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AE14B8-3CC9-472D-9BC5-A84D80684DE2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7782754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CDE508-72C8-4AB5-AA9C-1584D31690E0}" type="datetimeFigureOut">
              <a:rPr lang="en-US"/>
              <a:t>8/25/2026</a:t>
            </a:fld>
            <a:endParaRPr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0861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B667E1-E601-4AAF-B95C-B25720D70A60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1113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73706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3101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2831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989196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8121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06313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1930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37462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82336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endParaRPr lang="en-US" sz="1200" b="0" i="1" u="none" strike="noStrike" kern="1200" baseline="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221729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2506DF-4409-323A-FB36-BDC33989B5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53F2736-7759-7B8A-228F-9489F160EAE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9B5645D-864F-1005-779C-F36B8C88D5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604348-E434-9266-C4BC-DDBBA3C31E7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195932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7E7DA-F83C-A18F-4E46-561557815A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D9A159-8C67-1C39-B399-A2D7ED9446F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ADD175-F6E6-9656-D4CC-949AA5E9E81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30A0AF6-DAF0-BC61-4102-89E047120B7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539199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379706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857B70-841C-AFAD-8E11-BFE95031BA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9061E7-433B-BB60-E13C-C791A55B21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500F2C6-12F8-F38C-C405-489670C5636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Grantees may need to submit new contact sheets to address these requirements</a:t>
            </a:r>
          </a:p>
          <a:p>
            <a:endParaRPr lang="en-US" dirty="0"/>
          </a:p>
          <a:p>
            <a:r>
              <a:rPr lang="en-US" dirty="0"/>
              <a:t>Manage Staff Turnover – Refer new staff to orientation &amp; materials</a:t>
            </a:r>
          </a:p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47713F-C412-E68E-A4CD-C05237CBD62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115631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042195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42842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Ensure subcontractors expenses are in line with proposal budget and subcontract</a:t>
            </a:r>
          </a:p>
          <a:p>
            <a:r>
              <a:rPr lang="en-US" dirty="0"/>
              <a:t>Supporting Docs </a:t>
            </a:r>
          </a:p>
          <a:p>
            <a:r>
              <a:rPr lang="en-US" dirty="0"/>
              <a:t>Desk Audits</a:t>
            </a:r>
          </a:p>
          <a:p>
            <a:r>
              <a:rPr lang="en-US" dirty="0"/>
              <a:t>Site Visits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56798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FB667E1-E601-4AAF-B95C-B25720D70A60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761344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71145">
              <a:lnSpc>
                <a:spcPct val="107000"/>
              </a:lnSpc>
              <a:spcAft>
                <a:spcPts val="824"/>
              </a:spcAft>
            </a:pPr>
            <a:r>
              <a:rPr lang="en-US" sz="19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Fiscal People – Stay Engaged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89">
              <a:defRPr/>
            </a:pPr>
            <a:fld id="{385ACE04-E13C-4837-B6DD-B388E7CAA05E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2289">
                <a:defRPr/>
              </a:pPr>
              <a:t>37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155071852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Experienced Managers &amp; Supervisors</a:t>
            </a:r>
          </a:p>
          <a:p>
            <a:r>
              <a:rPr lang="en-US" dirty="0"/>
              <a:t>Recognize multiple duties</a:t>
            </a:r>
          </a:p>
          <a:p>
            <a:r>
              <a:rPr lang="en-US" dirty="0"/>
              <a:t>Grants don’t run well on autopilot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38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5447474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Recommend Regular Meetings</a:t>
            </a:r>
          </a:p>
          <a:p>
            <a:r>
              <a:rPr lang="en-US" dirty="0"/>
              <a:t>Avoid Silos between fiscal and program</a:t>
            </a:r>
          </a:p>
          <a:p>
            <a:r>
              <a:rPr lang="en-US" dirty="0"/>
              <a:t>Don’t forget to consistently communicate with your subcontracted NGOs &amp; Evaluators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39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8215829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40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5276918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Program Modifications are not the exact same thing as Budget Modifications.  Program Modifications mean an alteration/adjustment to the scope of the proposed project work.  A Budget Modification is generally moving underspent funds in one budget category to another budget category.  Program Modification requests are generally rare for a grantee.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ACE04-E13C-4837-B6DD-B388E7CAA05E}" type="slidenum">
              <a:rPr lang="en-US" noProof="0" smtClean="0"/>
              <a:t>41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81076094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42289">
              <a:defRPr/>
            </a:pPr>
            <a:fld id="{385ACE04-E13C-4837-B6DD-B388E7CAA05E}" type="slidenum">
              <a:rPr lang="en-US">
                <a:solidFill>
                  <a:prstClr val="black"/>
                </a:solidFill>
                <a:latin typeface="Calibri" panose="020F0502020204030204"/>
              </a:rPr>
              <a:pPr defTabSz="942289">
                <a:defRPr/>
              </a:pPr>
              <a:t>42</a:t>
            </a:fld>
            <a:endParaRPr lang="en-US" dirty="0">
              <a:solidFill>
                <a:prstClr val="black"/>
              </a:solidFill>
              <a:latin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96919138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ACE04-E13C-4837-B6DD-B388E7CAA0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945828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ACE04-E13C-4837-B6DD-B388E7CAA0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45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9388646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ACE04-E13C-4837-B6DD-B388E7CAA0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46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4692710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Please cc CalVIP 5 email if corresponding directly with me.</a:t>
            </a:r>
          </a:p>
          <a:p>
            <a:r>
              <a:rPr lang="en-US" dirty="0"/>
              <a:t>Keeps Christy and Destiny in the loop.</a:t>
            </a:r>
          </a:p>
          <a:p>
            <a:r>
              <a:rPr lang="en-US" dirty="0"/>
              <a:t>Allows them to respond if I am away.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85ACE04-E13C-4837-B6DD-B388E7CAA05E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49</a:t>
            </a:fld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9755998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B667E1-E601-4AAF-B95C-B25720D70A60}" type="slidenum">
              <a:rPr lang="en-US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5039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3428" y="-1"/>
            <a:ext cx="12188826" cy="4724401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 bwMode="ltGray">
          <a:xfrm>
            <a:off x="-2" y="4754880"/>
            <a:ext cx="12192002" cy="21031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6" name="Rectangle 5"/>
          <p:cNvSpPr/>
          <p:nvPr/>
        </p:nvSpPr>
        <p:spPr bwMode="white">
          <a:xfrm>
            <a:off x="-127" y="4724400"/>
            <a:ext cx="12188826" cy="762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anchor="b">
            <a:normAutofit/>
          </a:bodyPr>
          <a:lstStyle>
            <a:lvl1pPr algn="ctr">
              <a:defRPr sz="4800">
                <a:solidFill>
                  <a:schemeClr val="bg1"/>
                </a:solidFill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none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8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t>Click to edit Master subtitle style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354AB15-A29B-4A27-A5F7-063AD49B5B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536156" y="277586"/>
            <a:ext cx="5119688" cy="1170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2882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/>
            </a:lvl6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8/25/2026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593422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8/25/2026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71584378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0" y="0"/>
            <a:ext cx="12188826" cy="4572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-1" y="4114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8/25/2026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1703722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Alternate 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2667000"/>
          </a:xfrm>
        </p:spPr>
        <p:txBody>
          <a:bodyPr anchor="b">
            <a:normAutofit/>
          </a:bodyPr>
          <a:lstStyle>
            <a:lvl1pPr algn="ctr">
              <a:defRPr sz="52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2413" y="3810000"/>
            <a:ext cx="9144000" cy="1143000"/>
          </a:xfrm>
        </p:spPr>
        <p:txBody>
          <a:bodyPr anchor="t">
            <a:normAutofit/>
          </a:bodyPr>
          <a:lstStyle>
            <a:lvl1pPr marL="0" indent="0" algn="ctr">
              <a:spcBef>
                <a:spcPts val="0"/>
              </a:spcBef>
              <a:buNone/>
              <a:defRPr sz="2400" cap="none" baseline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8/25/2026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AF0EF5E-4790-4FD7-AF7A-ADD1942B5AA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41850" y="5943600"/>
            <a:ext cx="1414895" cy="52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2806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78880" y="1901952"/>
            <a:ext cx="4572000" cy="4123944"/>
          </a:xfrm>
        </p:spPr>
        <p:txBody>
          <a:bodyPr>
            <a:normAutofit/>
          </a:bodyPr>
          <a:lstStyle>
            <a:lvl1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4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D7D43D-6574-4C7B-808D-C6C12215A4D4}" type="datetimeFigureOut">
              <a:rPr lang="en-US"/>
              <a:t>8/25/2026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0ECE5F2-81AA-4605-B028-6FBA391056AF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1170784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1120" y="466344"/>
            <a:ext cx="9509760" cy="1234440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112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78880" y="1837464"/>
            <a:ext cx="4572000" cy="766588"/>
          </a:xfrm>
        </p:spPr>
        <p:txBody>
          <a:bodyPr anchor="ctr">
            <a:normAutofit/>
          </a:bodyPr>
          <a:lstStyle>
            <a:lvl1pPr marL="0" indent="0">
              <a:spcBef>
                <a:spcPts val="0"/>
              </a:spcBef>
              <a:buNone/>
              <a:defRPr sz="2200" b="0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78880" y="2740732"/>
            <a:ext cx="4572000" cy="3288847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t>Click to edit Master text styles</a:t>
            </a:r>
          </a:p>
          <a:p>
            <a:pPr lvl="1"/>
            <a:r>
              <a:t>Second level</a:t>
            </a:r>
          </a:p>
          <a:p>
            <a:pPr lvl="2"/>
            <a:r>
              <a:t>Third level</a:t>
            </a:r>
          </a:p>
          <a:p>
            <a:pPr lvl="3"/>
            <a:r>
              <a:t>Fourth level</a:t>
            </a:r>
          </a:p>
          <a:p>
            <a:pPr lvl="4"/>
            <a:r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8/25/2026</a:t>
            </a:fld>
            <a:endParaRPr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057080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8/25/2026</a:t>
            </a:fld>
            <a:endParaRPr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842011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8/25/2026</a:t>
            </a:fld>
            <a:endParaRPr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5590039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3200400" cy="1990725"/>
          </a:xfrm>
        </p:spPr>
        <p:txBody>
          <a:bodyPr anchor="b">
            <a:normAutofit/>
          </a:bodyPr>
          <a:lstStyle>
            <a:lvl1pPr>
              <a:defRPr sz="3400" b="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57508"/>
            <a:ext cx="3200400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8/25/2026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359466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ltern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0" y="-18288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62892" y="685800"/>
            <a:ext cx="6370320" cy="5486400"/>
          </a:xfrm>
        </p:spPr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365760" indent="0">
              <a:buNone/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dirty="0"/>
              <a:t>Click to edit Mas</a:t>
            </a:r>
            <a:r>
              <a:rPr lang="en-US" dirty="0"/>
              <a:t>ter</a:t>
            </a:r>
            <a:endParaRPr dirty="0"/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8012" y="1889340"/>
            <a:ext cx="3506788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8/25/2026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C019358-36C5-46B8-BA6E-AEA235B9C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2" y="571580"/>
            <a:ext cx="3506788" cy="1233424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/>
              <a:t>Click to edit </a:t>
            </a:r>
          </a:p>
        </p:txBody>
      </p:sp>
      <p:pic>
        <p:nvPicPr>
          <p:cNvPr id="12" name="Picture 11" descr="Logo&#10;&#10;Description automatically generated">
            <a:extLst>
              <a:ext uri="{FF2B5EF4-FFF2-40B4-BE49-F238E27FC236}">
                <a16:creationId xmlns:a16="http://schemas.microsoft.com/office/drawing/2014/main" id="{076FAA57-92B0-41FF-85A9-7229D9934BD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850" y="5943600"/>
            <a:ext cx="1414895" cy="52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9307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lternate 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F44D0D47-38AB-40DB-A0E3-1C8CE0F4ACB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893287" y="18288"/>
            <a:ext cx="73152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8" name="Rectangle 7"/>
          <p:cNvSpPr/>
          <p:nvPr userDrawn="1"/>
        </p:nvSpPr>
        <p:spPr bwMode="ltGray">
          <a:xfrm>
            <a:off x="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8/25/2026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6ADC8F6A-B73C-4DE7-9050-D96617F6FE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8012" y="1889340"/>
            <a:ext cx="3506788" cy="1622012"/>
          </a:xfrm>
        </p:spPr>
        <p:txBody>
          <a:bodyPr>
            <a:normAutofit/>
          </a:bodyPr>
          <a:lstStyle>
            <a:lvl1pPr marL="0" indent="0">
              <a:spcBef>
                <a:spcPts val="1200"/>
              </a:spcBef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dirty="0"/>
              <a:t>Click to edit Master text styles</a:t>
            </a: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430A2A2-BF01-41B4-9A6B-7DEE7AB83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2" y="571580"/>
            <a:ext cx="3506788" cy="1233424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/>
              <a:t>Click to edit </a:t>
            </a:r>
          </a:p>
        </p:txBody>
      </p:sp>
      <p:pic>
        <p:nvPicPr>
          <p:cNvPr id="14" name="Picture 13" descr="Logo&#10;&#10;Description automatically generated">
            <a:extLst>
              <a:ext uri="{FF2B5EF4-FFF2-40B4-BE49-F238E27FC236}">
                <a16:creationId xmlns:a16="http://schemas.microsoft.com/office/drawing/2014/main" id="{FDC2619C-7055-4038-810D-3FFE75AD91E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850" y="5943600"/>
            <a:ext cx="1414895" cy="52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47564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7315200" cy="6858000"/>
          </a:xfrm>
          <a:solidFill>
            <a:schemeClr val="bg2">
              <a:lumMod val="90000"/>
            </a:schemeClr>
          </a:solidFill>
        </p:spPr>
        <p:txBody>
          <a:bodyPr/>
          <a:lstStyle>
            <a:lvl1pPr marL="0" indent="0" algn="ctr">
              <a:buNone/>
              <a:defRPr sz="3200">
                <a:solidFill>
                  <a:schemeClr val="tx2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8/25/2026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  <p:sp>
        <p:nvSpPr>
          <p:cNvPr id="13" name="Text Placeholder 3">
            <a:extLst>
              <a:ext uri="{FF2B5EF4-FFF2-40B4-BE49-F238E27FC236}">
                <a16:creationId xmlns:a16="http://schemas.microsoft.com/office/drawing/2014/main" id="{DD4D8A20-34C9-4F03-B61D-EFCEF5E3E0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11692" y="1734505"/>
            <a:ext cx="3506788" cy="1622012"/>
          </a:xfrm>
        </p:spPr>
        <p:txBody>
          <a:bodyPr>
            <a:normAutofit/>
          </a:bodyPr>
          <a:lstStyle>
            <a:lvl1pPr marL="0" indent="0" algn="r">
              <a:spcBef>
                <a:spcPts val="1200"/>
              </a:spcBef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dirty="0"/>
              <a:t>Click to edit Master text styles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D9B537C8-FA6B-4D12-A2E2-EE7CB46D5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1692" y="416745"/>
            <a:ext cx="3506788" cy="1233424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/>
              <a:t>Click to edit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1A562DFD-7904-48BF-B9FF-1328C9F20A1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41850" y="5943600"/>
            <a:ext cx="1414895" cy="52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17346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ltGray">
          <a:xfrm>
            <a:off x="7315200" y="0"/>
            <a:ext cx="4873752" cy="685800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  <a:ea typeface="+mn-ea"/>
              <a:cs typeface="+mn-cs"/>
            </a:endParaRP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583DDF-CA54-461A-A486-592D2374C532}" type="datetimeFigureOut">
              <a:rPr lang="en-US"/>
              <a:t>8/25/2026</a:t>
            </a:fld>
            <a:endParaRPr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8D9AD5-F248-4919-864A-CFD76CC027D6}" type="slidenum">
              <a:rPr/>
              <a:t>‹#›</a:t>
            </a:fld>
            <a:endParaRPr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D6529300-8C8E-4E48-B3A9-AFCF6122E4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2628" y="762316"/>
            <a:ext cx="6370320" cy="5486400"/>
          </a:xfrm>
        </p:spPr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</p:txBody>
      </p:sp>
      <p:sp>
        <p:nvSpPr>
          <p:cNvPr id="14" name="Text Placeholder 3">
            <a:extLst>
              <a:ext uri="{FF2B5EF4-FFF2-40B4-BE49-F238E27FC236}">
                <a16:creationId xmlns:a16="http://schemas.microsoft.com/office/drawing/2014/main" id="{94010D7B-7ADE-488C-9F05-0FB7335849C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011692" y="1734505"/>
            <a:ext cx="3506788" cy="1622012"/>
          </a:xfrm>
        </p:spPr>
        <p:txBody>
          <a:bodyPr>
            <a:normAutofit/>
          </a:bodyPr>
          <a:lstStyle>
            <a:lvl1pPr marL="0" indent="0" algn="r">
              <a:spcBef>
                <a:spcPts val="1200"/>
              </a:spcBef>
              <a:buNone/>
              <a:defRPr sz="1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dirty="0"/>
              <a:t>Click to edit Master text styles</a:t>
            </a:r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3FE008AD-B0D1-484D-B846-B564FBBE0E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11692" y="416745"/>
            <a:ext cx="3506788" cy="1233424"/>
          </a:xfrm>
        </p:spPr>
        <p:txBody>
          <a:bodyPr>
            <a:normAutofit/>
          </a:bodyPr>
          <a:lstStyle>
            <a:lvl1pPr algn="r">
              <a:defRPr sz="36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dirty="0"/>
              <a:t>Click to edit 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D0BA560B-B08B-4C79-9808-B3A40EEEF3BD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641850" y="5943600"/>
            <a:ext cx="1414895" cy="5224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1507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 Image Vertical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36DA47-61AF-4CF1-8DF3-3721934D13E3}"/>
              </a:ext>
            </a:extLst>
          </p:cNvPr>
          <p:cNvSpPr/>
          <p:nvPr userDrawn="1"/>
        </p:nvSpPr>
        <p:spPr>
          <a:xfrm>
            <a:off x="0" y="0"/>
            <a:ext cx="5316488" cy="6857999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56FD760-FBDC-4410-A039-469F7931D3A3}"/>
              </a:ext>
            </a:extLst>
          </p:cNvPr>
          <p:cNvSpPr/>
          <p:nvPr userDrawn="1"/>
        </p:nvSpPr>
        <p:spPr>
          <a:xfrm>
            <a:off x="831850" y="1723292"/>
            <a:ext cx="5307246" cy="3745523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84651" y="1087907"/>
            <a:ext cx="4468698" cy="1444275"/>
          </a:xfrm>
        </p:spPr>
        <p:txBody>
          <a:bodyPr vert="horz" lIns="91440" tIns="792000" rIns="91440" bIns="45720" rtlCol="0" anchor="t">
            <a:noAutofit/>
          </a:bodyPr>
          <a:lstStyle>
            <a:lvl1pPr algn="l">
              <a:defRPr lang="en-IN" sz="3600" b="1" cap="all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TITLE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454991" y="1620451"/>
            <a:ext cx="1488621" cy="0"/>
          </a:xfrm>
          <a:prstGeom prst="line">
            <a:avLst/>
          </a:prstGeom>
          <a:ln w="571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5F2EA84-5150-479B-86D5-F4BAE1263488}"/>
              </a:ext>
            </a:extLst>
          </p:cNvPr>
          <p:cNvGrpSpPr/>
          <p:nvPr userDrawn="1"/>
        </p:nvGrpSpPr>
        <p:grpSpPr>
          <a:xfrm flipH="1">
            <a:off x="1130928" y="4803540"/>
            <a:ext cx="3616779" cy="3522776"/>
            <a:chOff x="2555621" y="3917613"/>
            <a:chExt cx="3616779" cy="3522776"/>
          </a:xfrm>
        </p:grpSpPr>
        <p:sp>
          <p:nvSpPr>
            <p:cNvPr id="15" name="Oval 14">
              <a:extLst>
                <a:ext uri="{FF2B5EF4-FFF2-40B4-BE49-F238E27FC236}">
                  <a16:creationId xmlns:a16="http://schemas.microsoft.com/office/drawing/2014/main" id="{C0699C4B-8D8E-47E2-A0C5-D71C25ABAC72}"/>
                </a:ext>
              </a:extLst>
            </p:cNvPr>
            <p:cNvSpPr/>
            <p:nvPr userDrawn="1"/>
          </p:nvSpPr>
          <p:spPr>
            <a:xfrm>
              <a:off x="2874028" y="4142017"/>
              <a:ext cx="3298372" cy="3298372"/>
            </a:xfrm>
            <a:prstGeom prst="ellipse">
              <a:avLst/>
            </a:prstGeom>
            <a:noFill/>
            <a:ln w="317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2F607AB9-31A7-4B79-9AFE-0DFDB792E20C}"/>
                </a:ext>
              </a:extLst>
            </p:cNvPr>
            <p:cNvSpPr/>
            <p:nvPr userDrawn="1"/>
          </p:nvSpPr>
          <p:spPr>
            <a:xfrm>
              <a:off x="2555621" y="3917613"/>
              <a:ext cx="1268186" cy="1268186"/>
            </a:xfrm>
            <a:prstGeom prst="ellipse">
              <a:avLst/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3571046085"/>
      </p:ext>
    </p:extLst>
  </p:cSld>
  <p:clrMapOvr>
    <a:masterClrMapping/>
  </p:clrMapOvr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alf Image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D44E22-137C-4913-A29E-04F82EA878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1850" y="3794663"/>
            <a:ext cx="10515600" cy="823232"/>
          </a:xfrm>
        </p:spPr>
        <p:txBody>
          <a:bodyPr vert="horz" lIns="91440" tIns="45720" rIns="91440" bIns="45720" rtlCol="0" anchor="b">
            <a:noAutofit/>
          </a:bodyPr>
          <a:lstStyle>
            <a:lvl1pPr algn="ctr">
              <a:defRPr lang="en-IN" sz="3600" b="1" cap="all" baseline="0"/>
            </a:lvl1pPr>
          </a:lstStyle>
          <a:p>
            <a:pPr lvl="0"/>
            <a:r>
              <a:rPr lang="en-US" noProof="0"/>
              <a:t>TITLE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8BFC94-FFEC-4290-AC27-760323F21BA3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831850" y="4839691"/>
            <a:ext cx="10515600" cy="1305379"/>
          </a:xfrm>
        </p:spPr>
        <p:txBody>
          <a:bodyPr vert="horz" lIns="91440" tIns="45720" rIns="91440" bIns="45720" rtlCol="0">
            <a:noAutofit/>
          </a:bodyPr>
          <a:lstStyle>
            <a:lvl1pPr marL="0" indent="0" algn="ctr">
              <a:lnSpc>
                <a:spcPct val="100000"/>
              </a:lnSpc>
              <a:buNone/>
              <a:defRPr lang="en-US" sz="1800" b="0" cap="none" baseline="0" dirty="0" smtClean="0"/>
            </a:lvl1pPr>
          </a:lstStyle>
          <a:p>
            <a:pPr marL="228600" lvl="0" indent="-228600"/>
            <a:r>
              <a:rPr lang="en-US" noProof="0"/>
              <a:t>Edit Master text styles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4139FA-A83B-432B-9C7C-26634F4630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085384" y="6463207"/>
            <a:ext cx="2743200" cy="249385"/>
          </a:xfrm>
          <a:prstGeom prst="rect">
            <a:avLst/>
          </a:prstGeom>
        </p:spPr>
        <p:txBody>
          <a:bodyPr/>
          <a:lstStyle>
            <a:lvl1pPr algn="r">
              <a:defRPr sz="900">
                <a:solidFill>
                  <a:schemeClr val="accent3"/>
                </a:solidFill>
              </a:defRPr>
            </a:lvl1pPr>
          </a:lstStyle>
          <a:p>
            <a:fld id="{48BB047D-A6CD-43AB-96F0-683C726B586B}" type="slidenum">
              <a:rPr lang="en-US" noProof="0" smtClean="0"/>
              <a:pPr/>
              <a:t>‹#›</a:t>
            </a:fld>
            <a:endParaRPr lang="en-US" noProof="0" dirty="0"/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A7389277-B3D3-4AEE-8BE0-0559A739698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12192000" cy="3713018"/>
          </a:xfrm>
          <a:solidFill>
            <a:schemeClr val="bg1">
              <a:lumMod val="85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2000"/>
            </a:lvl1pPr>
          </a:lstStyle>
          <a:p>
            <a:r>
              <a:rPr lang="en-US" noProof="0" dirty="0"/>
              <a:t>Click icon to add picture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D93E40EC-FFAE-4BC0-932E-60CC9A1785C0}"/>
              </a:ext>
            </a:extLst>
          </p:cNvPr>
          <p:cNvCxnSpPr>
            <a:cxnSpLocks/>
          </p:cNvCxnSpPr>
          <p:nvPr userDrawn="1"/>
        </p:nvCxnSpPr>
        <p:spPr>
          <a:xfrm>
            <a:off x="5351690" y="3748188"/>
            <a:ext cx="1488621" cy="0"/>
          </a:xfrm>
          <a:prstGeom prst="line">
            <a:avLst/>
          </a:prstGeom>
          <a:ln w="13970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5844635-8274-49B1-BBEC-354A0872E526}"/>
              </a:ext>
            </a:extLst>
          </p:cNvPr>
          <p:cNvGrpSpPr/>
          <p:nvPr userDrawn="1"/>
        </p:nvGrpSpPr>
        <p:grpSpPr>
          <a:xfrm>
            <a:off x="5721601" y="4594679"/>
            <a:ext cx="748798" cy="134113"/>
            <a:chOff x="4827813" y="2534636"/>
            <a:chExt cx="996651" cy="178504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9754643C-5B30-4FC2-BFAC-4FD007AC9EC7}"/>
                </a:ext>
              </a:extLst>
            </p:cNvPr>
            <p:cNvSpPr/>
            <p:nvPr/>
          </p:nvSpPr>
          <p:spPr>
            <a:xfrm>
              <a:off x="4827813" y="2534636"/>
              <a:ext cx="178504" cy="17850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23FDDB55-6BA5-4489-9E37-4A76254A5CD7}"/>
                </a:ext>
              </a:extLst>
            </p:cNvPr>
            <p:cNvSpPr/>
            <p:nvPr/>
          </p:nvSpPr>
          <p:spPr>
            <a:xfrm>
              <a:off x="5092508" y="2534636"/>
              <a:ext cx="178504" cy="178504"/>
            </a:xfrm>
            <a:prstGeom prst="ellipse">
              <a:avLst/>
            </a:prstGeom>
            <a:solidFill>
              <a:schemeClr val="accent4">
                <a:alpha val="7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noProof="0" dirty="0"/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A023CF8-2471-40A5-B2EF-E9BF4DF2C0E1}"/>
                </a:ext>
              </a:extLst>
            </p:cNvPr>
            <p:cNvSpPr/>
            <p:nvPr/>
          </p:nvSpPr>
          <p:spPr>
            <a:xfrm>
              <a:off x="5369234" y="2534636"/>
              <a:ext cx="178504" cy="178504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F9B0428F-5D1A-4CD3-BDA2-9CA7F5141455}"/>
                </a:ext>
              </a:extLst>
            </p:cNvPr>
            <p:cNvSpPr/>
            <p:nvPr/>
          </p:nvSpPr>
          <p:spPr>
            <a:xfrm>
              <a:off x="5645960" y="2534636"/>
              <a:ext cx="178504" cy="178504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noProof="0" dirty="0"/>
            </a:p>
          </p:txBody>
        </p:sp>
      </p:grpSp>
    </p:spTree>
    <p:extLst>
      <p:ext uri="{BB962C8B-B14F-4D97-AF65-F5344CB8AC3E}">
        <p14:creationId xmlns:p14="http://schemas.microsoft.com/office/powerpoint/2010/main" val="2772374048"/>
      </p:ext>
    </p:extLst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>
            <a:off x="1587" y="6583680"/>
            <a:ext cx="12188826" cy="274320"/>
          </a:xfrm>
          <a:prstGeom prst="rect">
            <a:avLst/>
          </a:prstGeom>
          <a:gradFill flip="none" rotWithShape="1">
            <a:gsLst>
              <a:gs pos="100000">
                <a:schemeClr val="tx2">
                  <a:lumMod val="75000"/>
                </a:schemeClr>
              </a:gs>
              <a:gs pos="0">
                <a:schemeClr val="tx2"/>
              </a:gs>
            </a:gsLst>
            <a:path path="circle">
              <a:fillToRect l="50000" t="50000" r="50000" b="50000"/>
            </a:path>
            <a:tileRect/>
          </a:gradFill>
          <a:ln w="9525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b="0" i="0" u="none" strike="noStrike" kern="0" cap="none" spc="0" normalizeH="0" baseline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Euphemia"/>
            </a:endParaRPr>
          </a:p>
        </p:txBody>
      </p:sp>
      <p:sp>
        <p:nvSpPr>
          <p:cNvPr id="8" name="Rectangle 7"/>
          <p:cNvSpPr/>
          <p:nvPr/>
        </p:nvSpPr>
        <p:spPr bwMode="white">
          <a:xfrm>
            <a:off x="1587" y="6583680"/>
            <a:ext cx="12188826" cy="457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1901952"/>
            <a:ext cx="9509760" cy="41276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dirty="0"/>
              <a:t>Click to edit Master text styles</a:t>
            </a:r>
          </a:p>
          <a:p>
            <a:pPr lvl="1"/>
            <a:r>
              <a:rPr dirty="0"/>
              <a:t>Second level</a:t>
            </a:r>
          </a:p>
          <a:p>
            <a:pPr lvl="2"/>
            <a:r>
              <a:rPr dirty="0"/>
              <a:t>Third level</a:t>
            </a:r>
          </a:p>
          <a:p>
            <a:pPr lvl="3"/>
            <a:r>
              <a:rPr dirty="0"/>
              <a:t>Fourth level</a:t>
            </a:r>
          </a:p>
          <a:p>
            <a:pPr lvl="4"/>
            <a:r>
              <a:rPr dirty="0"/>
              <a:t>Fifth level</a:t>
            </a:r>
          </a:p>
          <a:p>
            <a:pPr lvl="5"/>
            <a:r>
              <a:rPr dirty="0"/>
              <a:t>Sixth</a:t>
            </a:r>
          </a:p>
          <a:p>
            <a:pPr lvl="6"/>
            <a:r>
              <a:rPr dirty="0"/>
              <a:t>Seventh</a:t>
            </a:r>
          </a:p>
          <a:p>
            <a:pPr lvl="7"/>
            <a:r>
              <a:rPr dirty="0"/>
              <a:t>Eighth</a:t>
            </a:r>
          </a:p>
          <a:p>
            <a:pPr lvl="8"/>
            <a:r>
              <a:rPr dirty="0"/>
              <a:t>Ninth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75776" y="6601968"/>
            <a:ext cx="96012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9E583DDF-CA54-461A-A486-592D2374C532}" type="datetimeFigureOut">
              <a:rPr lang="en-US"/>
              <a:pPr/>
              <a:t>8/25/2026</a:t>
            </a:fld>
            <a:endParaRPr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341120" y="6601968"/>
            <a:ext cx="7159752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 cap="all" baseline="0">
                <a:solidFill>
                  <a:schemeClr val="bg2"/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10800" y="6601968"/>
            <a:ext cx="640080" cy="2377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bg2"/>
                </a:solidFill>
              </a:defRPr>
            </a:lvl1pPr>
          </a:lstStyle>
          <a:p>
            <a:fld id="{CA8D9AD5-F248-4919-864A-CFD76CC027D6}" type="slidenum">
              <a:rPr/>
              <a:pPr/>
              <a:t>‹#›</a:t>
            </a:fld>
            <a:endParaRPr/>
          </a:p>
        </p:txBody>
      </p:sp>
      <p:pic>
        <p:nvPicPr>
          <p:cNvPr id="10" name="Picture 9" descr="Logo&#10;&#10;Description automatically generated">
            <a:extLst>
              <a:ext uri="{FF2B5EF4-FFF2-40B4-BE49-F238E27FC236}">
                <a16:creationId xmlns:a16="http://schemas.microsoft.com/office/drawing/2014/main" id="{CCBFC24C-52B9-496D-9A0C-59E8120EAE49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41850" y="5943600"/>
            <a:ext cx="1414895" cy="522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609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4" r:id="rId4"/>
    <p:sldLayoutId id="2147483662" r:id="rId5"/>
    <p:sldLayoutId id="2147483661" r:id="rId6"/>
    <p:sldLayoutId id="2147483653" r:id="rId7"/>
    <p:sldLayoutId id="2147483654" r:id="rId8"/>
    <p:sldLayoutId id="2147483655" r:id="rId9"/>
    <p:sldLayoutId id="2147483656" r:id="rId10"/>
    <p:sldLayoutId id="2147483663" r:id="rId11"/>
    <p:sldLayoutId id="2147483666" r:id="rId12"/>
    <p:sldLayoutId id="2147483657" r:id="rId13"/>
    <p:sldLayoutId id="2147483665" r:id="rId14"/>
    <p:sldLayoutId id="2147483667" r:id="rId15"/>
    <p:sldLayoutId id="2147483668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marL="0" indent="0" algn="l" defTabSz="914400" rtl="0" eaLnBrk="1" latinLnBrk="0" hangingPunct="1">
        <a:lnSpc>
          <a:spcPct val="90000"/>
        </a:lnSpc>
        <a:spcBef>
          <a:spcPct val="0"/>
        </a:spcBef>
        <a:buFont typeface="Arial" pitchFamily="34" charset="0"/>
        <a:buNone/>
        <a:defRPr sz="4000" kern="1200">
          <a:solidFill>
            <a:schemeClr val="tx2">
              <a:lumMod val="7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74320" indent="-228600" algn="l" defTabSz="914400" rtl="0" eaLnBrk="1" latinLnBrk="0" hangingPunct="1">
        <a:lnSpc>
          <a:spcPct val="90000"/>
        </a:lnSpc>
        <a:spcBef>
          <a:spcPts val="1800"/>
        </a:spcBef>
        <a:buClr>
          <a:schemeClr val="tx2"/>
        </a:buClr>
        <a:buSzPct val="80000"/>
        <a:buFont typeface="Wingdings" pitchFamily="2" charset="2"/>
        <a:buChar char="§"/>
        <a:defRPr sz="2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tx2"/>
        </a:buClr>
        <a:buSzPct val="80000"/>
        <a:buFont typeface="Wingdings" pitchFamily="2" charset="2"/>
        <a:buChar char="§"/>
        <a:defRPr sz="24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91440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20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23444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554480" indent="-228600" algn="l" defTabSz="914400" rtl="0" eaLnBrk="1" latinLnBrk="0" hangingPunct="1">
        <a:lnSpc>
          <a:spcPct val="90000"/>
        </a:lnSpc>
        <a:spcBef>
          <a:spcPts val="800"/>
        </a:spcBef>
        <a:buClr>
          <a:schemeClr val="tx2"/>
        </a:buClr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87452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800" kern="120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6pPr>
      <a:lvl7pPr marL="219456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8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251460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8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8pPr>
      <a:lvl9pPr marL="2834640" indent="-228600" algn="l" defTabSz="914400" rtl="0" eaLnBrk="1" latinLnBrk="0" hangingPunct="1">
        <a:lnSpc>
          <a:spcPct val="90000"/>
        </a:lnSpc>
        <a:spcBef>
          <a:spcPts val="800"/>
        </a:spcBef>
        <a:buSzPct val="80000"/>
        <a:buFont typeface="Wingdings" pitchFamily="2" charset="2"/>
        <a:buChar char="§"/>
        <a:defRPr sz="1800" kern="1200" baseline="0">
          <a:solidFill>
            <a:schemeClr val="tx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360">
          <p15:clr>
            <a:srgbClr val="F26B43"/>
          </p15:clr>
        </p15:guide>
        <p15:guide id="2" pos="40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0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tmp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1.xml"/><Relationship Id="rId4" Type="http://schemas.openxmlformats.org/officeDocument/2006/relationships/image" Target="../media/image8.tmp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1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5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8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8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8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5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6.xml"/><Relationship Id="rId5" Type="http://schemas.openxmlformats.org/officeDocument/2006/relationships/image" Target="../media/image15.svg"/><Relationship Id="rId4" Type="http://schemas.openxmlformats.org/officeDocument/2006/relationships/image" Target="../media/image14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5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8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mailto:katie.thompson@bscc.ca.gov" TargetMode="External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5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hyperlink" Target="mailto:Audits@bscc.ca.gov" TargetMode="External"/><Relationship Id="rId2" Type="http://schemas.openxmlformats.org/officeDocument/2006/relationships/hyperlink" Target="mailto:Juanita.Reynaga@bscc.ca.gov" TargetMode="Externa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DE2714D-E486-427E-A54B-2454A68E9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4648200"/>
            <a:ext cx="9144002" cy="2057400"/>
          </a:xfrm>
        </p:spPr>
        <p:txBody>
          <a:bodyPr>
            <a:normAutofit fontScale="90000"/>
          </a:bodyPr>
          <a:lstStyle/>
          <a:p>
            <a:r>
              <a:rPr lang="en-US" dirty="0">
                <a:latin typeface="Aptos" panose="020B0004020202020204" pitchFamily="34" charset="0"/>
              </a:rPr>
              <a:t>Proposition 64 Public Health &amp; Safety Grant Program</a:t>
            </a:r>
            <a:br>
              <a:rPr lang="en-US" dirty="0">
                <a:latin typeface="Aptos" panose="020B0004020202020204" pitchFamily="34" charset="0"/>
              </a:rPr>
            </a:br>
            <a:r>
              <a:rPr lang="en-US" dirty="0">
                <a:latin typeface="Aptos" panose="020B0004020202020204" pitchFamily="34" charset="0"/>
              </a:rPr>
              <a:t>Cohort 4 Grantee Orientation  </a:t>
            </a:r>
          </a:p>
        </p:txBody>
      </p:sp>
    </p:spTree>
    <p:extLst>
      <p:ext uri="{BB962C8B-B14F-4D97-AF65-F5344CB8AC3E}">
        <p14:creationId xmlns:p14="http://schemas.microsoft.com/office/powerpoint/2010/main" val="2798809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US" sz="4400" dirty="0">
                <a:solidFill>
                  <a:srgbClr val="FFFFFF"/>
                </a:solidFill>
              </a:rPr>
              <a:t>Welcome &amp; Introductions</a:t>
            </a:r>
            <a:endParaRPr lang="en-US" sz="4400" b="1" dirty="0">
              <a:solidFill>
                <a:schemeClr val="accent2">
                  <a:lumMod val="75000"/>
                </a:schemeClr>
              </a:solidFill>
              <a:latin typeface="Aptos" panose="020B00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56506" y="1828800"/>
            <a:ext cx="9678987" cy="4114800"/>
          </a:xfrm>
        </p:spPr>
        <p:txBody>
          <a:bodyPr>
            <a:normAutofit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Colleen Curtin, Deputy Director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Adrienne Winuk, Assistant Deputy Director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Tony Knapp, Field Representative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Amanda Abucay, Staff Service Manager I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Allexus Dominguez, Analyst II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Ayesha Arata, Research Data Analyst II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Dr. Emma Welsh, Research Data Specialist II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Megan Jones, Research Data Specialist I</a:t>
            </a:r>
          </a:p>
          <a:p>
            <a:pPr lvl="0" algn="l"/>
            <a:endParaRPr lang="en-US" sz="3200" dirty="0"/>
          </a:p>
          <a:p>
            <a:pPr lvl="0"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2817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Day 1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56506" y="1828800"/>
            <a:ext cx="9678987" cy="4114800"/>
          </a:xfrm>
        </p:spPr>
        <p:txBody>
          <a:bodyPr>
            <a:normAutofit fontScale="70000" lnSpcReduction="20000"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BSCC Overview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Prop 64 Public Health and Safety Grant Program Background Review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Program Evolution Into Prop 64 Cohort 4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Grantee Introductions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</a:rPr>
              <a:t>Administrative Responsibilities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DCC Presentation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Program Responsibilities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lvl="0" algn="l"/>
            <a:endParaRPr lang="en-US" sz="3200" dirty="0"/>
          </a:p>
          <a:p>
            <a:pPr lvl="0" algn="l"/>
            <a:r>
              <a:rPr lang="en-US" sz="3200" dirty="0"/>
              <a:t>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57523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Day 2 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56506" y="1828800"/>
            <a:ext cx="9678987" cy="4114800"/>
          </a:xfrm>
        </p:spPr>
        <p:txBody>
          <a:bodyPr>
            <a:normAutofit fontScale="85000" lnSpcReduction="20000"/>
          </a:bodyPr>
          <a:lstStyle/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Welcome and Agenda Review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Review of SharePoint Software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Fiscal Responsibilities (Invoices, Desk Reviews, IDC and Modifications)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/>
              <a:t>Program Specific Compliance Audit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rgbClr val="FFFFFF"/>
                </a:solidFill>
              </a:rPr>
              <a:t>Recap and Q&amp;A</a:t>
            </a: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lvl="0" algn="l"/>
            <a:endParaRPr lang="en-US" sz="3200" dirty="0"/>
          </a:p>
          <a:p>
            <a:pPr lvl="0" algn="l"/>
            <a:r>
              <a:rPr lang="en-US" sz="3200" dirty="0"/>
              <a:t> 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32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20178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9144000" cy="685800"/>
          </a:xfrm>
        </p:spPr>
        <p:txBody>
          <a:bodyPr>
            <a:normAutofit fontScale="90000"/>
          </a:bodyPr>
          <a:lstStyle/>
          <a:p>
            <a:r>
              <a:rPr lang="en-US" sz="4400" b="1" dirty="0">
                <a:solidFill>
                  <a:schemeClr val="accent2">
                    <a:lumMod val="75000"/>
                  </a:schemeClr>
                </a:solidFill>
                <a:latin typeface="Aptos" panose="020B0004020202020204" pitchFamily="34" charset="0"/>
              </a:rPr>
              <a:t>Overview of the BSCC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56506" y="1828800"/>
            <a:ext cx="9678987" cy="4114800"/>
          </a:xfrm>
        </p:spPr>
        <p:txBody>
          <a:bodyPr>
            <a:normAutofit fontScale="85000" lnSpcReduction="20000"/>
          </a:bodyPr>
          <a:lstStyle/>
          <a:p>
            <a:pPr lvl="0" algn="l"/>
            <a:r>
              <a:rPr lang="en-US" dirty="0">
                <a:solidFill>
                  <a:schemeClr val="accent2"/>
                </a:solidFill>
              </a:rPr>
              <a:t>Who We Are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The BSCC is California’s statewide public safety agency that supports local justice partners.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Reports directly to the Governor’s Office.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Organized under a Governor‑appointed Board made up of 15 members.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dirty="0">
              <a:solidFill>
                <a:schemeClr val="accent2"/>
              </a:solidFill>
            </a:endParaRPr>
          </a:p>
          <a:p>
            <a:pPr lvl="0" algn="l"/>
            <a:r>
              <a:rPr lang="en-US" dirty="0">
                <a:solidFill>
                  <a:schemeClr val="accent2"/>
                </a:solidFill>
              </a:rPr>
              <a:t>Why We Exist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Provide statewide leadership, funding, standards, and oversight.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Support safe, effective, and legally compliant local justice systems.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Strengthen partnerships across state and local agencies.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Promote consistent practices that improve community safety and outcomes.</a:t>
            </a:r>
            <a:endParaRPr lang="en-US" sz="28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78769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7882A6-83A0-4B00-BAB9-DB6DC1CEC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8580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US" sz="5400" b="1" dirty="0">
                <a:latin typeface="Aptos" panose="020B0004020202020204" pitchFamily="34" charset="0"/>
              </a:rPr>
              <a:t>BSCC Divisions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E6112F-1846-4A85-84A3-24D9D19DC1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4368" y="1371600"/>
            <a:ext cx="9144000" cy="4800600"/>
          </a:xfrm>
        </p:spPr>
        <p:txBody>
          <a:bodyPr>
            <a:normAutofit fontScale="25000" lnSpcReduction="20000"/>
          </a:bodyPr>
          <a:lstStyle/>
          <a:p>
            <a:pPr lvl="0" algn="l"/>
            <a:r>
              <a:rPr lang="en-US" sz="8000" dirty="0">
                <a:solidFill>
                  <a:schemeClr val="accent2"/>
                </a:solidFill>
              </a:rPr>
              <a:t>Corrections Planning &amp; Grant Programs (CPGP)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8000" dirty="0"/>
              <a:t>Administers state and federal grant programs that support local justice, public safety, and community‑based initiatives.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8000" dirty="0"/>
              <a:t>Provides technical assistance, oversight, and statewide consistency in how grant funds are used.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8000" dirty="0"/>
              <a:t>Ensures programs align with statutory requirements and evidence‑based practices.</a:t>
            </a:r>
          </a:p>
          <a:p>
            <a:pPr lvl="0" algn="l"/>
            <a:r>
              <a:rPr lang="en-US" sz="8000" dirty="0">
                <a:solidFill>
                  <a:schemeClr val="accent2"/>
                </a:solidFill>
              </a:rPr>
              <a:t>Standards &amp; Training for Corrections (STC)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8000" dirty="0"/>
              <a:t>Sets statewide training standards for local corrections staff and ensures agencies meet minimum training requirements.</a:t>
            </a:r>
          </a:p>
          <a:p>
            <a:pPr lvl="0" algn="l"/>
            <a:r>
              <a:rPr lang="en-US" sz="8000" dirty="0">
                <a:solidFill>
                  <a:schemeClr val="accent2"/>
                </a:solidFill>
              </a:rPr>
              <a:t>County Facilities Construction (CFC)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8000" dirty="0"/>
              <a:t>Oversees state‑funded construction and renovation of local detention facilities to ensure safe, modern infrastructure.</a:t>
            </a:r>
          </a:p>
          <a:p>
            <a:pPr lvl="0" algn="l"/>
            <a:r>
              <a:rPr lang="en-US" sz="8000" dirty="0">
                <a:solidFill>
                  <a:schemeClr val="accent2"/>
                </a:solidFill>
              </a:rPr>
              <a:t>Facilities Standards &amp; Operations (FSO)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8000" dirty="0"/>
              <a:t>Inspects local detention facilities and enforces state regulations to ensure safe, humane, and compliant operations.</a:t>
            </a:r>
          </a:p>
          <a:p>
            <a:pPr lvl="0" algn="l"/>
            <a:r>
              <a:rPr lang="en-US" sz="8000" dirty="0">
                <a:solidFill>
                  <a:schemeClr val="accent2"/>
                </a:solidFill>
              </a:rPr>
              <a:t>In‑Custody Death Review (ICDR)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8000" dirty="0"/>
              <a:t>Reviews all deaths in local detention facilities to identify trends and support improvements in safety and care.</a:t>
            </a:r>
          </a:p>
          <a:p>
            <a:pPr lvl="0" algn="l"/>
            <a:r>
              <a:rPr lang="en-US" sz="8000" dirty="0">
                <a:solidFill>
                  <a:schemeClr val="accent2"/>
                </a:solidFill>
              </a:rPr>
              <a:t>Administration, Legal &amp; Research Units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8000" dirty="0"/>
              <a:t>Provides agency‑wide support in budgeting, HR, contracts, legal guidance, research, and data analysis.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71226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9144000" cy="685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Origins of the Prop 64 Grant Program</a:t>
            </a:r>
            <a:endParaRPr lang="en-US" sz="3600" b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56506" y="1828800"/>
            <a:ext cx="9678987" cy="4114800"/>
          </a:xfrm>
        </p:spPr>
        <p:txBody>
          <a:bodyPr>
            <a:normAutofit fontScale="92500"/>
          </a:bodyPr>
          <a:lstStyle/>
          <a:p>
            <a:pPr lvl="0" algn="l"/>
            <a:r>
              <a:rPr lang="en-US" sz="2800" dirty="0">
                <a:solidFill>
                  <a:schemeClr val="accent2"/>
                </a:solidFill>
              </a:rPr>
              <a:t>How It Started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Proposition 64 (Adult Use of Marijuana Act) passed in 2016, legalizing adult‑use cannabis in California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Created a dedicated cannabis tax revenue stream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Revenue &amp; Taxation Code § 34019 directs funds to BSCC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sz="2800" dirty="0"/>
              <a:t>Purpose for those funds: support local programs addressing public health and safety impacts of legalization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69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9144000" cy="685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Legislative Foundation</a:t>
            </a:r>
            <a:endParaRPr lang="en-US" sz="3600" b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56506" y="1828800"/>
            <a:ext cx="9678987" cy="4114800"/>
          </a:xfrm>
        </p:spPr>
        <p:txBody>
          <a:bodyPr>
            <a:normAutofit fontScale="92500" lnSpcReduction="20000"/>
          </a:bodyPr>
          <a:lstStyle/>
          <a:p>
            <a:pPr lvl="0" algn="l"/>
            <a:r>
              <a:rPr lang="en-US" sz="2800" dirty="0">
                <a:solidFill>
                  <a:schemeClr val="accent2"/>
                </a:solidFill>
              </a:rPr>
              <a:t>“What the Law Requires”</a:t>
            </a:r>
          </a:p>
          <a:p>
            <a:pPr lvl="0" algn="l"/>
            <a:endParaRPr lang="en-US" sz="2800" dirty="0">
              <a:solidFill>
                <a:schemeClr val="accent2"/>
              </a:solidFill>
            </a:endParaRPr>
          </a:p>
          <a:p>
            <a:pPr lvl="0" algn="l"/>
            <a:r>
              <a:rPr lang="en-US" sz="2800" dirty="0">
                <a:solidFill>
                  <a:schemeClr val="accent2"/>
                </a:solidFill>
              </a:rPr>
              <a:t>Statutory Authority</a:t>
            </a:r>
          </a:p>
          <a:p>
            <a:pPr lvl="0" algn="l"/>
            <a:endParaRPr lang="en-US" sz="2800" dirty="0"/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Revenue &amp; Taxation Code § 34019, </a:t>
            </a:r>
            <a:r>
              <a:rPr lang="en-US" sz="2800" dirty="0" err="1"/>
              <a:t>subd</a:t>
            </a:r>
            <a:r>
              <a:rPr lang="en-US" sz="2800" dirty="0"/>
              <a:t>. (f)(3)(C)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Funds must support:</a:t>
            </a:r>
          </a:p>
          <a:p>
            <a:pPr lvl="0" algn="l"/>
            <a:r>
              <a:rPr lang="en-US" sz="2800" dirty="0"/>
              <a:t>	Law enforcement</a:t>
            </a:r>
          </a:p>
          <a:p>
            <a:pPr lvl="0" algn="l"/>
            <a:r>
              <a:rPr lang="en-US" sz="2800" dirty="0"/>
              <a:t>	Fire protection</a:t>
            </a:r>
          </a:p>
          <a:p>
            <a:pPr lvl="0" algn="l"/>
            <a:r>
              <a:rPr lang="en-US" sz="2800" dirty="0"/>
              <a:t>	Local programs addressing public health &amp; safety 	impacts of AUMA</a:t>
            </a:r>
          </a:p>
          <a:p>
            <a:pPr lvl="0" algn="l"/>
            <a:endParaRPr lang="en-US" sz="2800" dirty="0"/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Eligibility tied to local cannabis retail or delivery policies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484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9144000" cy="685800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accent2"/>
                </a:solidFill>
              </a:rPr>
              <a:t>Early Implementation (Cohorts 1–3)</a:t>
            </a:r>
            <a:endParaRPr lang="en-US" sz="3600" b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56506" y="1828800"/>
            <a:ext cx="9678987" cy="4114800"/>
          </a:xfrm>
        </p:spPr>
        <p:txBody>
          <a:bodyPr>
            <a:normAutofit fontScale="85000" lnSpcReduction="20000"/>
          </a:bodyPr>
          <a:lstStyle/>
          <a:p>
            <a:pPr lvl="0" algn="l"/>
            <a:r>
              <a:rPr lang="en-US" sz="2800" dirty="0">
                <a:solidFill>
                  <a:schemeClr val="accent2"/>
                </a:solidFill>
              </a:rPr>
              <a:t>“What We’ve Done So Far”</a:t>
            </a:r>
          </a:p>
          <a:p>
            <a:pPr lvl="0" algn="l"/>
            <a:endParaRPr lang="en-US" sz="2800" dirty="0">
              <a:solidFill>
                <a:schemeClr val="accent2"/>
              </a:solidFill>
            </a:endParaRPr>
          </a:p>
          <a:p>
            <a:pPr lvl="0" algn="l"/>
            <a:r>
              <a:rPr lang="en-US" sz="2800" dirty="0">
                <a:solidFill>
                  <a:schemeClr val="accent2"/>
                </a:solidFill>
              </a:rPr>
              <a:t>Program Growth</a:t>
            </a:r>
          </a:p>
          <a:p>
            <a:pPr lvl="0" algn="l"/>
            <a:endParaRPr lang="en-US" sz="2800" dirty="0">
              <a:solidFill>
                <a:schemeClr val="accent2"/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More than $125 million awarded statewide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Cohort 1 (2019): 10 projects – $9.9M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Cohort 2 (2021): 22 projects – $21M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Cohort 3 (2023): 37 projects – $93.8M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Cohort 4 (2026): 71 projects – $227M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Supported a wide range of local efforts:</a:t>
            </a:r>
          </a:p>
          <a:p>
            <a:pPr lvl="0" algn="l"/>
            <a:r>
              <a:rPr lang="en-US" sz="2800" dirty="0"/>
              <a:t>	Enforcement</a:t>
            </a:r>
          </a:p>
          <a:p>
            <a:pPr lvl="0" algn="l"/>
            <a:r>
              <a:rPr lang="en-US" sz="2800" dirty="0"/>
              <a:t>	Public Health</a:t>
            </a:r>
          </a:p>
          <a:p>
            <a:pPr lvl="0" algn="l"/>
            <a:r>
              <a:rPr lang="en-US" sz="2800" dirty="0"/>
              <a:t>	Youth prevention &amp; intervention</a:t>
            </a:r>
          </a:p>
          <a:p>
            <a:pPr lvl="0" algn="l"/>
            <a:r>
              <a:rPr lang="en-US" sz="2800" dirty="0"/>
              <a:t>	Environmental mitigation</a:t>
            </a:r>
          </a:p>
          <a:p>
            <a:pPr lvl="0" algn="l"/>
            <a:endParaRPr lang="en-US" sz="2800" dirty="0"/>
          </a:p>
          <a:p>
            <a:pPr marL="457200" lvl="0" indent="-457200" algn="l"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8434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9144000" cy="68580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/>
                </a:solidFill>
                <a:latin typeface="Aptos" panose="020B0004020202020204" pitchFamily="34" charset="0"/>
              </a:rPr>
              <a:t>2025 Statutory Changes (SB 141)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56506" y="1828800"/>
            <a:ext cx="9678987" cy="4114800"/>
          </a:xfrm>
        </p:spPr>
        <p:txBody>
          <a:bodyPr>
            <a:normAutofit lnSpcReduction="10000"/>
          </a:bodyPr>
          <a:lstStyle/>
          <a:p>
            <a:pPr lvl="0" algn="l"/>
            <a:r>
              <a:rPr lang="en-US" sz="2800" dirty="0">
                <a:solidFill>
                  <a:schemeClr val="accent2"/>
                </a:solidFill>
              </a:rPr>
              <a:t>Key Updates</a:t>
            </a:r>
          </a:p>
          <a:p>
            <a:pPr lvl="0" algn="l"/>
            <a:endParaRPr lang="en-US" sz="2800" dirty="0">
              <a:solidFill>
                <a:schemeClr val="accent2"/>
              </a:solidFill>
            </a:endParaRPr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RTC § 34019 amended in June 2025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Eligibility expanded to jurisdictions that:</a:t>
            </a:r>
          </a:p>
          <a:p>
            <a:pPr lvl="0" algn="l"/>
            <a:r>
              <a:rPr lang="en-US" dirty="0"/>
              <a:t>	Allow storefront retail, or</a:t>
            </a:r>
          </a:p>
          <a:p>
            <a:pPr lvl="0" algn="l"/>
            <a:r>
              <a:rPr lang="en-US" dirty="0"/>
              <a:t>	If population ≤ 10,000, allow delivery to medicinal &amp; adult‑use</a:t>
            </a:r>
          </a:p>
          <a:p>
            <a:pPr lvl="0" algn="l"/>
            <a:r>
              <a:rPr lang="en-US" dirty="0"/>
              <a:t>	consumers</a:t>
            </a:r>
          </a:p>
          <a:p>
            <a:pPr lvl="0" algn="l"/>
            <a:endParaRPr lang="en-US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Jurisdictions “in the process of legalizing” are not eligible</a:t>
            </a:r>
          </a:p>
          <a:p>
            <a:pPr marL="342900" lvl="0" indent="-342900" algn="l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lvl="0" indent="-342900" algn="l">
              <a:buFont typeface="Arial" panose="020B0604020202020204" pitchFamily="34" charset="0"/>
              <a:buChar char="•"/>
            </a:pPr>
            <a:r>
              <a:rPr lang="en-US" dirty="0"/>
              <a:t>BSCC must now prioritize illicit cannabis enforcement in scoring</a:t>
            </a:r>
          </a:p>
        </p:txBody>
      </p:sp>
    </p:spTree>
    <p:extLst>
      <p:ext uri="{BB962C8B-B14F-4D97-AF65-F5344CB8AC3E}">
        <p14:creationId xmlns:p14="http://schemas.microsoft.com/office/powerpoint/2010/main" val="27633638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0" y="838200"/>
            <a:ext cx="9144000" cy="685800"/>
          </a:xfrm>
        </p:spPr>
        <p:txBody>
          <a:bodyPr>
            <a:normAutofit/>
          </a:bodyPr>
          <a:lstStyle/>
          <a:p>
            <a:r>
              <a:rPr lang="en-US" sz="3200" dirty="0">
                <a:solidFill>
                  <a:schemeClr val="accent2"/>
                </a:solidFill>
              </a:rPr>
              <a:t>Program Evolution Into Cohort 4</a:t>
            </a:r>
            <a:endParaRPr lang="en-US" sz="3200" b="1" dirty="0">
              <a:solidFill>
                <a:schemeClr val="accent2"/>
              </a:solidFill>
              <a:latin typeface="Aptos" panose="020B00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type="body" idx="1"/>
          </p:nvPr>
        </p:nvSpPr>
        <p:spPr>
          <a:xfrm>
            <a:off x="1256506" y="1828800"/>
            <a:ext cx="9678987" cy="4114800"/>
          </a:xfrm>
        </p:spPr>
        <p:txBody>
          <a:bodyPr>
            <a:normAutofit fontScale="92500" lnSpcReduction="20000"/>
          </a:bodyPr>
          <a:lstStyle/>
          <a:p>
            <a:pPr lvl="0" algn="l"/>
            <a:r>
              <a:rPr lang="en-US" sz="2800" dirty="0">
                <a:solidFill>
                  <a:schemeClr val="accent2"/>
                </a:solidFill>
              </a:rPr>
              <a:t>What’s New for Cohort 4</a:t>
            </a:r>
          </a:p>
          <a:p>
            <a:pPr lvl="0" algn="l"/>
            <a:endParaRPr lang="en-US" sz="2800" dirty="0">
              <a:solidFill>
                <a:schemeClr val="accent2"/>
              </a:solidFill>
            </a:endParaRPr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Enforcement receives priority points (70%+ of budget)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Stronger alignment with Department of Cannabis Control (DCC)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Updated eligibility verification through Letter of Eligibility</a:t>
            </a:r>
          </a:p>
          <a:p>
            <a:pPr marL="457200" lvl="0" indent="-4572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457200" lvl="0" indent="-457200" algn="l">
              <a:buFont typeface="Arial" panose="020B0604020202020204" pitchFamily="34" charset="0"/>
              <a:buChar char="•"/>
            </a:pPr>
            <a:r>
              <a:rPr lang="en-US" sz="2800" dirty="0"/>
              <a:t>Continued focus on: </a:t>
            </a:r>
          </a:p>
          <a:p>
            <a:pPr lvl="0" algn="l"/>
            <a:r>
              <a:rPr lang="en-US" sz="2800" dirty="0"/>
              <a:t>	Law Enforcement and compliance</a:t>
            </a:r>
          </a:p>
          <a:p>
            <a:pPr lvl="0" algn="l"/>
            <a:r>
              <a:rPr lang="en-US" sz="2800" dirty="0"/>
              <a:t>	Public Health </a:t>
            </a:r>
          </a:p>
          <a:p>
            <a:pPr lvl="0" algn="l"/>
            <a:r>
              <a:rPr lang="en-US" sz="2800" dirty="0"/>
              <a:t>	Youth development</a:t>
            </a:r>
          </a:p>
          <a:p>
            <a:pPr lvl="0" algn="l"/>
            <a:r>
              <a:rPr lang="en-US" sz="2800" dirty="0"/>
              <a:t>	Environmental impacts</a:t>
            </a:r>
          </a:p>
          <a:p>
            <a:pPr lvl="0" algn="l"/>
            <a:endParaRPr lang="en-US" sz="2800" dirty="0"/>
          </a:p>
          <a:p>
            <a:pPr marL="457200" lvl="0" indent="-457200" algn="l">
              <a:buFont typeface="Arial" panose="020B0604020202020204" pitchFamily="34" charset="0"/>
              <a:buChar char="•"/>
            </a:pPr>
            <a:endParaRPr lang="en-US" sz="2800" dirty="0"/>
          </a:p>
          <a:p>
            <a:pPr lvl="0" algn="l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447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12E6B6-8FF9-4188-C1F2-C0921D17B7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7968F7-0D76-F52F-A0CF-D761ACB20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2020" y="0"/>
            <a:ext cx="9509760" cy="928624"/>
          </a:xfrm>
        </p:spPr>
        <p:txBody>
          <a:bodyPr/>
          <a:lstStyle/>
          <a:p>
            <a:pPr algn="ctr">
              <a:lnSpc>
                <a:spcPct val="100000"/>
              </a:lnSpc>
            </a:pPr>
            <a:r>
              <a:rPr lang="en-US" b="1" dirty="0">
                <a:solidFill>
                  <a:srgbClr val="002060"/>
                </a:solidFill>
                <a:latin typeface="Aptos" panose="020B0004020202020204" pitchFamily="34" charset="0"/>
              </a:rPr>
              <a:t>Key Dates</a:t>
            </a:r>
            <a:endParaRPr lang="en-US" dirty="0">
              <a:solidFill>
                <a:srgbClr val="002060"/>
              </a:solidFill>
              <a:latin typeface="Aptos" panose="020B0004020202020204" pitchFamily="34" charset="0"/>
            </a:endParaRP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B8D4AF4-E7AC-3FD9-DD35-F99530A204A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84065195"/>
              </p:ext>
            </p:extLst>
          </p:nvPr>
        </p:nvGraphicFramePr>
        <p:xfrm>
          <a:off x="609600" y="1219200"/>
          <a:ext cx="9982200" cy="5021619"/>
        </p:xfrm>
        <a:graphic>
          <a:graphicData uri="http://schemas.openxmlformats.org/drawingml/2006/table">
            <a:tbl>
              <a:tblPr firstRow="1" firstCol="1" bandRow="1">
                <a:tableStyleId>{F5AB1C69-6EDB-4FF4-983F-18BD219EF322}</a:tableStyleId>
              </a:tblPr>
              <a:tblGrid>
                <a:gridCol w="7407676">
                  <a:extLst>
                    <a:ext uri="{9D8B030D-6E8A-4147-A177-3AD203B41FA5}">
                      <a16:colId xmlns:a16="http://schemas.microsoft.com/office/drawing/2014/main" val="3711823941"/>
                    </a:ext>
                  </a:extLst>
                </a:gridCol>
                <a:gridCol w="2574524">
                  <a:extLst>
                    <a:ext uri="{9D8B030D-6E8A-4147-A177-3AD203B41FA5}">
                      <a16:colId xmlns:a16="http://schemas.microsoft.com/office/drawing/2014/main" val="3179281323"/>
                    </a:ext>
                  </a:extLst>
                </a:gridCol>
              </a:tblGrid>
              <a:tr h="596628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Activity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Date</a:t>
                      </a:r>
                      <a:endParaRPr lang="en-US" sz="20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11984590"/>
                  </a:ext>
                </a:extLst>
              </a:tr>
              <a:tr h="348033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Grant Period Begins</a:t>
                      </a: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July 1, 2026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0758460"/>
                  </a:ext>
                </a:extLst>
              </a:tr>
              <a:tr h="348033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Mandatory Cohort 4 Grantee Orientation</a:t>
                      </a: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August 26,27 2026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8699541"/>
                  </a:ext>
                </a:extLst>
              </a:tr>
              <a:tr h="348033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Local Evaluation Plan (LEP) Due</a:t>
                      </a: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November 20, 2026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7009063"/>
                  </a:ext>
                </a:extLst>
              </a:tr>
              <a:tr h="348033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Grant Service Delivery Period Ends</a:t>
                      </a: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June 30, 2031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6224840"/>
                  </a:ext>
                </a:extLst>
              </a:tr>
              <a:tr h="348033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Final Evaluation Report (LER) and Audit Due/Grant Ends</a:t>
                      </a: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solidFill>
                            <a:srgbClr val="002060"/>
                          </a:solidFill>
                          <a:effectLst/>
                          <a:latin typeface="Aptos" panose="020B0004020202020204" pitchFamily="34" charset="0"/>
                        </a:rPr>
                        <a:t>December 31, 2031</a:t>
                      </a: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397318"/>
                  </a:ext>
                </a:extLst>
              </a:tr>
              <a:tr h="348033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8972650"/>
                  </a:ext>
                </a:extLst>
              </a:tr>
              <a:tr h="348033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8894837"/>
                  </a:ext>
                </a:extLst>
              </a:tr>
              <a:tr h="397752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73552775"/>
                  </a:ext>
                </a:extLst>
              </a:tr>
              <a:tr h="397752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6972685"/>
                  </a:ext>
                </a:extLst>
              </a:tr>
              <a:tr h="397752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7252500"/>
                  </a:ext>
                </a:extLst>
              </a:tr>
              <a:tr h="397752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8027071"/>
                  </a:ext>
                </a:extLst>
              </a:tr>
              <a:tr h="397752">
                <a:tc>
                  <a:txBody>
                    <a:bodyPr/>
                    <a:lstStyle/>
                    <a:p>
                      <a:pPr marL="45085" marR="0" algn="just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1" dirty="0">
                        <a:solidFill>
                          <a:srgbClr val="002060"/>
                        </a:solidFill>
                        <a:effectLst/>
                        <a:latin typeface="Aptos" panose="020B0004020202020204" pitchFamily="34" charset="0"/>
                        <a:ea typeface="MS Mincho" panose="02020609040205080304" pitchFamily="49" charset="-128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571225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34799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4AB60-90BF-4654-9369-337DCA5DE54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143000"/>
          </a:xfrm>
        </p:spPr>
        <p:txBody>
          <a:bodyPr anchor="b">
            <a:normAutofit/>
          </a:bodyPr>
          <a:lstStyle/>
          <a:p>
            <a:r>
              <a:rPr lang="en-US" dirty="0"/>
              <a:t>Questions </a:t>
            </a:r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BB2213E7-BDA0-5014-4E3D-3B774D0CC4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2413" y="5943600"/>
            <a:ext cx="9144002" cy="762000"/>
          </a:xfrm>
        </p:spPr>
        <p:txBody>
          <a:bodyPr/>
          <a:lstStyle/>
          <a:p>
            <a:r>
              <a:rPr lang="en-US" dirty="0"/>
              <a:t>Q&amp;A</a:t>
            </a:r>
          </a:p>
        </p:txBody>
      </p:sp>
    </p:spTree>
    <p:extLst>
      <p:ext uri="{BB962C8B-B14F-4D97-AF65-F5344CB8AC3E}">
        <p14:creationId xmlns:p14="http://schemas.microsoft.com/office/powerpoint/2010/main" val="23389875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F38099-3503-4BB8-E12F-B763FD4EF3A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FDF9CCFA-973D-3DE0-0522-65994EB8CD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62892" y="762000"/>
            <a:ext cx="6370320" cy="5791200"/>
          </a:xfrm>
        </p:spPr>
        <p:txBody>
          <a:bodyPr/>
          <a:lstStyle/>
          <a:p>
            <a:pPr marL="0" lvl="0" indent="0">
              <a:spcBef>
                <a:spcPts val="1000"/>
              </a:spcBef>
              <a:buClr>
                <a:srgbClr val="3E8853">
                  <a:lumMod val="50000"/>
                </a:srgbClr>
              </a:buClr>
              <a:buSzPct val="110000"/>
              <a:buNone/>
              <a:defRPr/>
            </a:pPr>
            <a:r>
              <a:rPr lang="en-US" b="1" dirty="0">
                <a:solidFill>
                  <a:prstClr val="black"/>
                </a:solidFill>
              </a:rPr>
              <a:t>Project Director or Designee –</a:t>
            </a:r>
          </a:p>
          <a:p>
            <a:pPr marL="0" lvl="0" indent="0">
              <a:spcBef>
                <a:spcPts val="1000"/>
              </a:spcBef>
              <a:buClr>
                <a:srgbClr val="3E8853">
                  <a:lumMod val="50000"/>
                </a:srgbClr>
              </a:buClr>
              <a:buSzPct val="110000"/>
              <a:buNone/>
              <a:defRPr/>
            </a:pPr>
            <a:r>
              <a:rPr lang="en-US" dirty="0">
                <a:solidFill>
                  <a:prstClr val="black"/>
                </a:solidFill>
              </a:rPr>
              <a:t>Please introduce yourself and tell us:</a:t>
            </a:r>
          </a:p>
          <a:p>
            <a:pPr marL="0" lvl="0" indent="0">
              <a:spcBef>
                <a:spcPts val="1000"/>
              </a:spcBef>
              <a:buClr>
                <a:srgbClr val="3E8853">
                  <a:lumMod val="50000"/>
                </a:srgbClr>
              </a:buClr>
              <a:buSzPct val="110000"/>
              <a:buNone/>
              <a:defRPr/>
            </a:pPr>
            <a:endParaRPr lang="en-US" sz="1050" dirty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Project Directors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Name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Title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Tell us about your project </a:t>
            </a:r>
          </a:p>
          <a:p>
            <a:pPr marL="0" indent="0">
              <a:buNone/>
            </a:pPr>
            <a:endParaRPr lang="en-US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>
                <a:solidFill>
                  <a:prstClr val="black"/>
                </a:solidFill>
                <a:latin typeface="Calibri"/>
              </a:rPr>
              <a:t>Please limit your remarks to </a:t>
            </a:r>
            <a:r>
              <a:rPr lang="en-US" b="1">
                <a:solidFill>
                  <a:prstClr val="black"/>
                </a:solidFill>
                <a:latin typeface="Calibri"/>
              </a:rPr>
              <a:t>one minute.</a:t>
            </a:r>
            <a:endParaRPr lang="en-US" dirty="0"/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5D9C8E-D995-0553-9D69-6E429DB5E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2195576"/>
            <a:ext cx="3506788" cy="1233424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Grantee Introductions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35525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1A9B2C-A007-424B-ACBB-3E10C6597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			Group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B6E276-4B23-4E7D-BE4D-8346E5F621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120" y="1700784"/>
            <a:ext cx="9509760" cy="4547616"/>
          </a:xfrm>
        </p:spPr>
        <p:txBody>
          <a:bodyPr>
            <a:normAutofit/>
          </a:bodyPr>
          <a:lstStyle/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City of Adelanto – Adelanto Police Department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City of Belmont – Belmont Police Department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City of Benicia – City of Benicia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City of Cathedral City – Cathedral City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City of Ceres – Ceres Police Department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City of Chico – City of Chico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City of Chula Vista – City Manager’s Office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City of Chula Vista – Fire Department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City of Clearlake – City of Clearlake</a:t>
            </a:r>
          </a:p>
          <a:p>
            <a:pPr marL="0" lvl="0" indent="0" algn="ctr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</a:pPr>
            <a:r>
              <a:rPr lang="en-US" altLang="en-US" dirty="0">
                <a:solidFill>
                  <a:schemeClr val="tx1"/>
                </a:solidFill>
              </a:rPr>
              <a:t>City of Colfax – City of Colfax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440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5A2625-4486-4B7D-B487-8D73C10A1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990600"/>
            <a:ext cx="9509760" cy="6096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Group 2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FDEAE31-C573-4CB5-8424-E9802F4158E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447800" y="1524000"/>
            <a:ext cx="8915399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Colusa – Dept. of Parks and Recreation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Covina – City of Covina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Daly City – City of Daly City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El Monte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Eureka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Firebaugh – Firebaugh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Fresno – City Attorney’s Office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Fresno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Grass Valley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Hanford – City of Hanford</a:t>
            </a:r>
          </a:p>
        </p:txBody>
      </p:sp>
    </p:spTree>
    <p:extLst>
      <p:ext uri="{BB962C8B-B14F-4D97-AF65-F5344CB8AC3E}">
        <p14:creationId xmlns:p14="http://schemas.microsoft.com/office/powerpoint/2010/main" val="2731035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E36FA5-2320-4DE4-B51D-9D10EAFC26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Group 3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1ABCC61-713B-499C-82C0-799A65664D1E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41120" y="1765163"/>
            <a:ext cx="9220794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Hollister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Imperial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La Mesa – City of La Mesa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Lancaster – City of Lancaster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Lemoore – City of Lemoore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Live Oak – City of Live Oak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Lompoc – City of Lompoc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Long Beach – Dept. of Health &amp; Human Services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Los Angeles – Mayor’s Office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Los Angeles – Police Department</a:t>
            </a:r>
          </a:p>
        </p:txBody>
      </p:sp>
    </p:spTree>
    <p:extLst>
      <p:ext uri="{BB962C8B-B14F-4D97-AF65-F5344CB8AC3E}">
        <p14:creationId xmlns:p14="http://schemas.microsoft.com/office/powerpoint/2010/main" val="288217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CC503-6E7D-4A96-8199-3A75B3A8FB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685800"/>
            <a:ext cx="9509760" cy="838200"/>
          </a:xfrm>
        </p:spPr>
        <p:txBody>
          <a:bodyPr/>
          <a:lstStyle/>
          <a:p>
            <a:pPr algn="ctr"/>
            <a:r>
              <a:rPr lang="en-US" dirty="0"/>
              <a:t>Group 4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FC7FD44F-5BE0-49B1-BA20-43EC223D089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341120" y="1765163"/>
            <a:ext cx="8239179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Madera – Dept. of Public Health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Mendota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Modesto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Nevada City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Oakland – Special Activity Permits Division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Oceanside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Oxnard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Palm Desert – City of Palm Desert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Pomona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Redwood City – Police Department</a:t>
            </a:r>
          </a:p>
        </p:txBody>
      </p:sp>
    </p:spTree>
    <p:extLst>
      <p:ext uri="{BB962C8B-B14F-4D97-AF65-F5344CB8AC3E}">
        <p14:creationId xmlns:p14="http://schemas.microsoft.com/office/powerpoint/2010/main" val="24210927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69262-C579-46EF-8535-C7BA3FC392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Group 5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3809D31-22CD-4240-931A-A92292726DF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-381000" y="1600200"/>
            <a:ext cx="13182335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Richmond – Office of Neighborhood Safety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Sacramento – Dept. of Finance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San Bernardino – City of San Bernardino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San Diego – City of San Diego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&amp; County of San Francisco – Dept. of Children, Youth &amp; Their Families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San José – Parks, Recreation &amp; Neighborhood Services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Santa Monica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Sonora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South El Monte – City of South El Monte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Stockton – City of Stockton</a:t>
            </a:r>
          </a:p>
        </p:txBody>
      </p:sp>
    </p:spTree>
    <p:extLst>
      <p:ext uri="{BB962C8B-B14F-4D97-AF65-F5344CB8AC3E}">
        <p14:creationId xmlns:p14="http://schemas.microsoft.com/office/powerpoint/2010/main" val="21503718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64A41D-5EB9-4A69-8451-C32E9ACDC8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132840"/>
          </a:xfrm>
        </p:spPr>
        <p:txBody>
          <a:bodyPr/>
          <a:lstStyle/>
          <a:p>
            <a:pPr algn="ctr"/>
            <a:r>
              <a:rPr lang="en-US" dirty="0"/>
              <a:t>Group 6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F3E93AE-6DEB-4D61-8D7E-EFCFCFD745F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04800" y="1765163"/>
            <a:ext cx="1253357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Tulare – City of Tulare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Union City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Vista – City of Vista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City of Watsonville – Police Department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Alameda – Office of Education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Alameda – Dept. of Public Health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Calaveras – Dept. of Public Health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Contra Costa – Health Dept. – Tobacco Prevention Program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Humboldt – Sheriff’s Office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Lake – Dept. of Probation</a:t>
            </a:r>
          </a:p>
        </p:txBody>
      </p:sp>
    </p:spTree>
    <p:extLst>
      <p:ext uri="{BB962C8B-B14F-4D97-AF65-F5344CB8AC3E}">
        <p14:creationId xmlns:p14="http://schemas.microsoft.com/office/powerpoint/2010/main" val="11565514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F44ED-EE47-4067-BF75-41648CAFA7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828040"/>
          </a:xfrm>
        </p:spPr>
        <p:txBody>
          <a:bodyPr/>
          <a:lstStyle/>
          <a:p>
            <a:pPr algn="ctr"/>
            <a:r>
              <a:rPr lang="en-US" dirty="0"/>
              <a:t>Group 7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1EF889D-1D51-4F9E-A9A7-A06AE369FED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1743975" y="1549720"/>
            <a:ext cx="8704050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Mendocino – Dept. of Public Health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Mendocino – Sheriff’s Office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Monterey – District Attorney’s Office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Monterey – Sheriff’s Office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Nevada – Sheriff’s Office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Riverside – First 5 Riverside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San Benito – San Benito County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San Diego – Sheriff’s Office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Santa Cruz – County of Santa Cruz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Trinity – Dept. of Community Development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en-US" altLang="en-US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County of Yolo – Dept. of Environmental Health</a:t>
            </a:r>
          </a:p>
        </p:txBody>
      </p:sp>
    </p:spTree>
    <p:extLst>
      <p:ext uri="{BB962C8B-B14F-4D97-AF65-F5344CB8AC3E}">
        <p14:creationId xmlns:p14="http://schemas.microsoft.com/office/powerpoint/2010/main" val="23682023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D368FE8-A038-2072-DAC3-C1B4C7B97C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907" y="2370869"/>
            <a:ext cx="3881399" cy="1471150"/>
          </a:xfrm>
        </p:spPr>
        <p:txBody>
          <a:bodyPr/>
          <a:lstStyle/>
          <a:p>
            <a:r>
              <a:rPr lang="en-US" dirty="0">
                <a:solidFill>
                  <a:srgbClr val="FFFFFF"/>
                </a:solidFill>
              </a:rPr>
              <a:t>Administrative Responsibilities</a:t>
            </a:r>
            <a:endParaRPr lang="en-US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90BE2618-B7B1-BE34-2E41-54B4C02A146D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314856" y="381000"/>
            <a:ext cx="6370638" cy="54864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Topics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Communications</a:t>
            </a: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</a:rPr>
              <a:t>Grant Agreements and Exhibits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Invoicing &amp; Reporting Due Dates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Subcontractors and Non-Governmental Organizations (NGOs)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Grant Administration Guide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33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898F3F-0A3B-2735-8AED-4306E805E9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>
            <a:extLst>
              <a:ext uri="{FF2B5EF4-FFF2-40B4-BE49-F238E27FC236}">
                <a16:creationId xmlns:a16="http://schemas.microsoft.com/office/drawing/2014/main" id="{E9AD026E-FE00-134F-A96C-5A3042A82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82301" y="304800"/>
            <a:ext cx="9509125" cy="123348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Communications</a:t>
            </a:r>
            <a:endParaRPr lang="en-US" sz="3600" b="1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14FA682F-A260-F2DE-B2E2-F0628A5D9158}"/>
              </a:ext>
            </a:extLst>
          </p:cNvPr>
          <p:cNvSpPr txBox="1">
            <a:spLocks/>
          </p:cNvSpPr>
          <p:nvPr/>
        </p:nvSpPr>
        <p:spPr>
          <a:xfrm>
            <a:off x="838200" y="1143000"/>
            <a:ext cx="11049000" cy="52632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274320" indent="-22860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2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59436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24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9144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20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2344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155448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2"/>
              </a:buClr>
              <a:buSzPct val="80000"/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187452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800" kern="120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6pPr>
            <a:lvl7pPr marL="219456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8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2514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8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8pPr>
            <a:lvl9pPr marL="283464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buSzPct val="80000"/>
              <a:buFont typeface="Wingdings" pitchFamily="2" charset="2"/>
              <a:buChar char="§"/>
              <a:defRPr sz="1800" kern="1200" baseline="0">
                <a:solidFill>
                  <a:schemeClr val="tx2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9pPr>
          </a:lstStyle>
          <a:p>
            <a:pPr marL="0" indent="0">
              <a:buNone/>
            </a:pPr>
            <a:r>
              <a:rPr lang="en-US" sz="2400" b="1" dirty="0">
                <a:solidFill>
                  <a:schemeClr val="tx1"/>
                </a:solidFill>
              </a:rPr>
              <a:t>BSCC Communications are limited to staff identified on the official Contact Information Sheet.</a:t>
            </a:r>
          </a:p>
          <a:p>
            <a:pPr marL="403225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Changes to the Contact Information Sheet must be authorized by the Project Director.</a:t>
            </a:r>
          </a:p>
          <a:p>
            <a:pPr marL="403225" indent="-342900"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Update Contact Sheet anytime there is a change in key project staff: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Project Director 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Authorized Officer 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Financial Officer (</a:t>
            </a:r>
            <a:r>
              <a:rPr lang="en-US" sz="1800" i="1" dirty="0">
                <a:solidFill>
                  <a:schemeClr val="tx1"/>
                </a:solidFill>
              </a:rPr>
              <a:t>AFO</a:t>
            </a:r>
            <a:r>
              <a:rPr lang="en-US" sz="1800" dirty="0">
                <a:solidFill>
                  <a:schemeClr val="tx1"/>
                </a:solidFill>
              </a:rPr>
              <a:t>)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Day-to-Day Fiscal Contact 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1800" dirty="0">
                <a:solidFill>
                  <a:schemeClr val="tx1"/>
                </a:solidFill>
              </a:rPr>
              <a:t>Day-to-Day Program Contact</a:t>
            </a:r>
          </a:p>
          <a:p>
            <a:pPr marL="403225" lvl="1" indent="-342900">
              <a:lnSpc>
                <a:spcPct val="100000"/>
              </a:lnSpc>
            </a:pPr>
            <a:r>
              <a:rPr lang="en-US" sz="2000" dirty="0">
                <a:solidFill>
                  <a:schemeClr val="tx1"/>
                </a:solidFill>
              </a:rPr>
              <a:t>Project Director and Financial Officer must be </a:t>
            </a:r>
            <a:r>
              <a:rPr lang="en-US" sz="2000" u="sng" dirty="0">
                <a:solidFill>
                  <a:schemeClr val="tx1"/>
                </a:solidFill>
              </a:rPr>
              <a:t>employees</a:t>
            </a:r>
            <a:r>
              <a:rPr lang="en-US" sz="2000" dirty="0">
                <a:solidFill>
                  <a:schemeClr val="tx1"/>
                </a:solidFill>
              </a:rPr>
              <a:t> and </a:t>
            </a:r>
            <a:r>
              <a:rPr lang="en-US" sz="2000" u="sng" dirty="0">
                <a:solidFill>
                  <a:schemeClr val="tx1"/>
                </a:solidFill>
              </a:rPr>
              <a:t>cannot be the same person</a:t>
            </a:r>
            <a:r>
              <a:rPr lang="en-US" sz="2000" dirty="0">
                <a:solidFill>
                  <a:schemeClr val="tx1"/>
                </a:solidFill>
              </a:rPr>
              <a:t>.</a:t>
            </a:r>
          </a:p>
          <a:p>
            <a:pPr marL="401638" lvl="1" indent="-341313">
              <a:lnSpc>
                <a:spcPct val="100000"/>
              </a:lnSpc>
              <a:buFont typeface="Arial" panose="020B0604020202020204" pitchFamily="34" charset="0"/>
              <a:buChar char="•"/>
            </a:pPr>
            <a:r>
              <a:rPr lang="en-US" sz="2000" dirty="0">
                <a:solidFill>
                  <a:schemeClr val="tx1"/>
                </a:solidFill>
              </a:rPr>
              <a:t>Financial Officer cannot be the preparer of the BSCC Invoice</a:t>
            </a:r>
          </a:p>
        </p:txBody>
      </p:sp>
    </p:spTree>
    <p:extLst>
      <p:ext uri="{BB962C8B-B14F-4D97-AF65-F5344CB8AC3E}">
        <p14:creationId xmlns:p14="http://schemas.microsoft.com/office/powerpoint/2010/main" val="3699091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771DB733-6CEA-4F58-B6E2-72041F8D9496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12110" b="12110"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D7591B-1D1D-42BF-AEF1-8F080750E07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8012" y="2057400"/>
            <a:ext cx="3506788" cy="3733800"/>
          </a:xfrm>
        </p:spPr>
        <p:txBody>
          <a:bodyPr>
            <a:normAutofit/>
          </a:bodyPr>
          <a:lstStyle/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Keep a Fully Executed Copy on File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Review Agreement Carefully</a:t>
            </a:r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lnSpc>
                <a:spcPct val="120000"/>
              </a:lnSpc>
              <a:buFont typeface="Arial" panose="020B0604020202020204" pitchFamily="34" charset="0"/>
              <a:buChar char="•"/>
            </a:pPr>
            <a:r>
              <a:rPr lang="en-US" sz="2000" dirty="0"/>
              <a:t>Incorporates the RFP and the Proposal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9142BDC-E780-425A-9DED-50E7A8F868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Standard Agreement</a:t>
            </a:r>
          </a:p>
        </p:txBody>
      </p:sp>
    </p:spTree>
    <p:extLst>
      <p:ext uri="{BB962C8B-B14F-4D97-AF65-F5344CB8AC3E}">
        <p14:creationId xmlns:p14="http://schemas.microsoft.com/office/powerpoint/2010/main" val="1759921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9208BE-230D-E487-1713-96672A996E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</p:spPr>
        <p:txBody>
          <a:bodyPr anchor="b">
            <a:normAutofit/>
          </a:bodyPr>
          <a:lstStyle/>
          <a:p>
            <a:r>
              <a:rPr lang="en-US" dirty="0"/>
              <a:t>GRANT PERIOD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B81D14-D927-BC1D-61CD-3C0F21510C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120" y="1901952"/>
            <a:ext cx="9509760" cy="4127627"/>
          </a:xfrm>
        </p:spPr>
        <p:txBody>
          <a:bodyPr>
            <a:normAutofit/>
          </a:bodyPr>
          <a:lstStyle/>
          <a:p>
            <a:r>
              <a:rPr lang="en-US" sz="2200" dirty="0"/>
              <a:t>Grant Agreement Term: July 1, 2026 to December 31, 2031</a:t>
            </a:r>
          </a:p>
          <a:p>
            <a:endParaRPr lang="en-US" sz="2200" dirty="0"/>
          </a:p>
          <a:p>
            <a:r>
              <a:rPr lang="en-US" sz="2200" dirty="0"/>
              <a:t>Grant Service Period: July 1, 2026 to June 30, 2031</a:t>
            </a:r>
          </a:p>
          <a:p>
            <a:endParaRPr lang="en-US" sz="2200" dirty="0"/>
          </a:p>
          <a:p>
            <a:r>
              <a:rPr lang="en-US" sz="2200" dirty="0"/>
              <a:t>Additional six months (July 1, 2031 to December 31, 2031) </a:t>
            </a:r>
            <a:r>
              <a:rPr lang="en-US" sz="2200" u="sng" dirty="0"/>
              <a:t>solely</a:t>
            </a:r>
            <a:r>
              <a:rPr lang="en-US" sz="2200" dirty="0"/>
              <a:t> for finalizing and submitting the:</a:t>
            </a:r>
          </a:p>
          <a:p>
            <a:pPr lvl="1"/>
            <a:endParaRPr lang="en-US" sz="2200" dirty="0"/>
          </a:p>
          <a:p>
            <a:pPr lvl="2"/>
            <a:r>
              <a:rPr lang="en-US" sz="2200" dirty="0"/>
              <a:t>Required Local Evaluation Report</a:t>
            </a:r>
          </a:p>
          <a:p>
            <a:pPr lvl="2"/>
            <a:r>
              <a:rPr lang="en-US" sz="2200" dirty="0"/>
              <a:t>Required Program Specific Compliance Audit</a:t>
            </a:r>
          </a:p>
          <a:p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2553146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4666A7-3A88-6388-6048-F03601FB36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C6B99FB2-2553-5A0C-A7A6-EF1AC3F77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52400"/>
            <a:ext cx="3200400" cy="1990725"/>
          </a:xfrm>
        </p:spPr>
        <p:txBody>
          <a:bodyPr anchor="b">
            <a:normAutofit/>
          </a:bodyPr>
          <a:lstStyle/>
          <a:p>
            <a:r>
              <a:rPr lang="en-US" dirty="0"/>
              <a:t>Invoicing Requirements (Quarterly)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E51A5A9-CE22-43EE-819C-7494B66957B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48200" y="457200"/>
            <a:ext cx="6781800" cy="5715000"/>
          </a:xfrm>
          <a:prstGeom prst="rect">
            <a:avLst/>
          </a:prstGeom>
          <a:noFill/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A5E2445-EC4C-23F5-AB7E-F444D5901CF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57508"/>
            <a:ext cx="3200400" cy="3328987"/>
          </a:xfrm>
        </p:spPr>
        <p:txBody>
          <a:bodyPr>
            <a:normAutofit/>
          </a:bodyPr>
          <a:lstStyle/>
          <a:p>
            <a:r>
              <a:rPr lang="en-US"/>
              <a:t>Invoice </a:t>
            </a:r>
            <a:r>
              <a:rPr lang="en-US" b="1" i="1" u="sng"/>
              <a:t>Due Date </a:t>
            </a:r>
            <a:r>
              <a:rPr lang="en-US"/>
              <a:t>(even if $0)</a:t>
            </a:r>
          </a:p>
          <a:p>
            <a:endParaRPr lang="en-US"/>
          </a:p>
          <a:p>
            <a:r>
              <a:rPr lang="en-US"/>
              <a:t>Report expenses on a </a:t>
            </a:r>
            <a:r>
              <a:rPr lang="en-US" b="1" i="1"/>
              <a:t>cash basis</a:t>
            </a:r>
            <a:r>
              <a:rPr lang="en-US"/>
              <a:t> (not accrual)</a:t>
            </a:r>
          </a:p>
          <a:p>
            <a:endParaRPr lang="en-US"/>
          </a:p>
          <a:p>
            <a:r>
              <a:rPr lang="en-US"/>
              <a:t>Final Invoices (# 13 &amp; 14) is for LER and audit expenses </a:t>
            </a:r>
            <a:r>
              <a:rPr lang="en-US" b="1" i="1"/>
              <a:t>only</a:t>
            </a:r>
            <a:r>
              <a:rPr lang="en-US"/>
              <a:t>.</a:t>
            </a:r>
          </a:p>
          <a:p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231166-617A-33EB-1870-FD0F9E2348EA}"/>
              </a:ext>
            </a:extLst>
          </p:cNvPr>
          <p:cNvSpPr txBox="1"/>
          <p:nvPr/>
        </p:nvSpPr>
        <p:spPr>
          <a:xfrm>
            <a:off x="6934200" y="6489564"/>
            <a:ext cx="35052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b="1" i="1">
                <a:solidFill>
                  <a:schemeClr val="accent2"/>
                </a:solidFill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4714964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3A1B4623-D1F9-429B-9D8C-7E4DF8BC70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1897461"/>
              </p:ext>
            </p:extLst>
          </p:nvPr>
        </p:nvGraphicFramePr>
        <p:xfrm>
          <a:off x="5638800" y="304800"/>
          <a:ext cx="5867400" cy="6324600"/>
        </p:xfrm>
        <a:graphic>
          <a:graphicData uri="http://schemas.openxmlformats.org/drawingml/2006/table">
            <a:tbl>
              <a:tblPr/>
              <a:tblGrid>
                <a:gridCol w="1955800">
                  <a:extLst>
                    <a:ext uri="{9D8B030D-6E8A-4147-A177-3AD203B41FA5}">
                      <a16:colId xmlns:a16="http://schemas.microsoft.com/office/drawing/2014/main" val="1220153304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951287639"/>
                    </a:ext>
                  </a:extLst>
                </a:gridCol>
                <a:gridCol w="1955800">
                  <a:extLst>
                    <a:ext uri="{9D8B030D-6E8A-4147-A177-3AD203B41FA5}">
                      <a16:colId xmlns:a16="http://schemas.microsoft.com/office/drawing/2014/main" val="3434854042"/>
                    </a:ext>
                  </a:extLst>
                </a:gridCol>
              </a:tblGrid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July 1, 2026 – September 30, 2026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November 15, 2026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8594912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October 1, 2026 – December 31, 2026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February 15, 2027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16282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January 1, 2027 – March 31, 2027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May 15, 2027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5437533"/>
                  </a:ext>
                </a:extLst>
              </a:tr>
              <a:tr h="184696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800"/>
                        <a:t>April 1, 2027 – June 30, 2027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August 15, 2027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38045535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July 1, 2027 – September 30, 2027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November 15, 2027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426666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October 1, 2027 – December 31, 2027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February 15, 2028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92357638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January 1, 2028 – March 31, 2028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May 15, 2028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56657551"/>
                  </a:ext>
                </a:extLst>
              </a:tr>
              <a:tr h="184696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800"/>
                        <a:t>April 1, 2028 – June 30, 2028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August 15, 2028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88246212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July 1, 2028 – September 30, 2028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November 15, 2028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43364496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October 1, 2028 – December 31, 2028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February 15, 2029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20796961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January 1, 2029 – March 31, 2029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May 15, 2029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90539861"/>
                  </a:ext>
                </a:extLst>
              </a:tr>
              <a:tr h="184696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800"/>
                        <a:t>April 1, 2029 – June 30, 2029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August 15, 2029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4706436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July 1, 2029 – September 30, 2029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November 15, 2029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5650614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October 1, 2029 – December 31, 2029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February 15, 2030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80501675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January 1, 2030 – March 31, 2030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May 15, 2030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54867588"/>
                  </a:ext>
                </a:extLst>
              </a:tr>
              <a:tr h="184696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800"/>
                        <a:t>April 1, 2030 – June 30, 2030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August 15, 2030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20666360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July 1, 2030 – September 30, 2030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November 15, 2030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20437651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October 1, 2030 – December 31, 2030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February 15, 2031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59057147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January 1, 2031 – March 31, 2031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May 15, 2031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21427345"/>
                  </a:ext>
                </a:extLst>
              </a:tr>
              <a:tr h="184696">
                <a:tc>
                  <a:txBody>
                    <a:bodyPr/>
                    <a:lstStyle/>
                    <a:p>
                      <a:r>
                        <a:rPr lang="en-US" sz="800"/>
                        <a:t>Quarterly Progress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da-DK" sz="800"/>
                        <a:t>April 1, 2031 – June 30, 2031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August 15, 2031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4828120"/>
                  </a:ext>
                </a:extLst>
              </a:tr>
              <a:tr h="184696">
                <a:tc>
                  <a:txBody>
                    <a:bodyPr/>
                    <a:lstStyle/>
                    <a:p>
                      <a:r>
                        <a:rPr lang="en-US" sz="800"/>
                        <a:t>Local Evaluation Deliverable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Local Evaluation Plan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November 20, 2026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165389472"/>
                  </a:ext>
                </a:extLst>
              </a:tr>
              <a:tr h="184696">
                <a:tc>
                  <a:txBody>
                    <a:bodyPr/>
                    <a:lstStyle/>
                    <a:p>
                      <a:r>
                        <a:rPr lang="en-US" sz="800"/>
                        <a:t>Local Evaluation Deliverable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Final Local Evaluation Report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December 31, 2031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44549961"/>
                  </a:ext>
                </a:extLst>
              </a:tr>
              <a:tr h="314483">
                <a:tc>
                  <a:txBody>
                    <a:bodyPr/>
                    <a:lstStyle/>
                    <a:p>
                      <a:r>
                        <a:rPr lang="en-US" sz="800"/>
                        <a:t>Other Required Item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/>
                        <a:t>Program‑Specific Compliance Audit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US" sz="800" dirty="0"/>
                        <a:t>December 31, 2031</a:t>
                      </a:r>
                    </a:p>
                  </a:txBody>
                  <a:tcPr marL="39189" marR="39189" marT="19594" marB="19594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07818564"/>
                  </a:ext>
                </a:extLst>
              </a:tr>
            </a:tbl>
          </a:graphicData>
        </a:graphic>
      </p:graphicFrame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EB63056-59A4-40FA-AA52-0D8BA511DC71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Quarterly Progress Reports (QPR’s)</a:t>
            </a:r>
          </a:p>
          <a:p>
            <a:endParaRPr lang="en-US" dirty="0"/>
          </a:p>
          <a:p>
            <a:r>
              <a:rPr lang="en-US" dirty="0"/>
              <a:t>Local Evaluation Plan (LEP)</a:t>
            </a:r>
          </a:p>
          <a:p>
            <a:endParaRPr lang="en-US" dirty="0"/>
          </a:p>
          <a:p>
            <a:r>
              <a:rPr lang="en-US" dirty="0"/>
              <a:t>Local Evaluation Report (LER)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469111-E7B6-40E0-9C68-4C2E17512F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Reporting Requirements</a:t>
            </a:r>
          </a:p>
        </p:txBody>
      </p:sp>
    </p:spTree>
    <p:extLst>
      <p:ext uri="{BB962C8B-B14F-4D97-AF65-F5344CB8AC3E}">
        <p14:creationId xmlns:p14="http://schemas.microsoft.com/office/powerpoint/2010/main" val="27226375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24528-948D-C688-5BDA-30F3D99C4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F9B82B-0234-37A0-365E-623CB5D8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162" y="2057400"/>
            <a:ext cx="3506788" cy="1233424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58C77E-0322-A196-2A1B-ED2B2A562A3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410200" y="1455868"/>
            <a:ext cx="6370638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900" dirty="0"/>
              <a:t>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218920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D16067-8307-7DA9-8537-9CEE40FA3F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8012" y="2362200"/>
            <a:ext cx="3506788" cy="3200400"/>
          </a:xfrm>
        </p:spPr>
        <p:txBody>
          <a:bodyPr>
            <a:normAutofit/>
          </a:bodyPr>
          <a:lstStyle/>
          <a:p>
            <a:r>
              <a:rPr lang="en-US" sz="2000" dirty="0"/>
              <a:t>BSCC Grant Requirements apply to subcontractor.</a:t>
            </a:r>
          </a:p>
          <a:p>
            <a:endParaRPr lang="en-US" sz="2000" dirty="0"/>
          </a:p>
          <a:p>
            <a:r>
              <a:rPr lang="en-US" sz="2000" dirty="0"/>
              <a:t>Specific language required in subcontracts</a:t>
            </a:r>
          </a:p>
          <a:p>
            <a:endParaRPr lang="en-US" sz="2000" dirty="0"/>
          </a:p>
          <a:p>
            <a:r>
              <a:rPr lang="en-US" sz="2000" dirty="0"/>
              <a:t>Monitor your subcontractors! 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0566F24-DC94-9202-6AB5-B2840D9A6F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678688"/>
            <a:ext cx="3506788" cy="1233424"/>
          </a:xfrm>
        </p:spPr>
        <p:txBody>
          <a:bodyPr/>
          <a:lstStyle/>
          <a:p>
            <a:r>
              <a:rPr lang="en-US" dirty="0"/>
              <a:t>Subcontractors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541B0CFB-E09A-EA87-8A4A-B1F944EAAC3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420" y="134754"/>
            <a:ext cx="6426667" cy="3827646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8B07739-EFED-B9E1-22BD-B3C3F8E5A4A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8420" y="3962400"/>
            <a:ext cx="6370638" cy="265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6459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98AF4C-9DF5-7987-5150-4E32B41250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4650" y="2362199"/>
            <a:ext cx="3768750" cy="4123113"/>
          </a:xfrm>
        </p:spPr>
        <p:txBody>
          <a:bodyPr>
            <a:normAutofit fontScale="55000" lnSpcReduction="20000"/>
          </a:bodyPr>
          <a:lstStyle/>
          <a:p>
            <a:pPr>
              <a:lnSpc>
                <a:spcPct val="120000"/>
              </a:lnSpc>
            </a:pPr>
            <a:r>
              <a:rPr lang="en-US" sz="3600" dirty="0"/>
              <a:t>Grantee must ensure NGOs are eligible if receiving grant funds.</a:t>
            </a:r>
          </a:p>
          <a:p>
            <a:pPr>
              <a:lnSpc>
                <a:spcPct val="120000"/>
              </a:lnSpc>
            </a:pPr>
            <a:endParaRPr lang="en-US" sz="3600" dirty="0"/>
          </a:p>
          <a:p>
            <a:pPr>
              <a:lnSpc>
                <a:spcPct val="120000"/>
              </a:lnSpc>
            </a:pPr>
            <a:r>
              <a:rPr lang="en-US" sz="3600" dirty="0"/>
              <a:t>Submit an updated </a:t>
            </a:r>
            <a:r>
              <a:rPr lang="en-US" sz="3600" b="1" dirty="0"/>
              <a:t>Appendix B</a:t>
            </a:r>
            <a:r>
              <a:rPr lang="en-US" sz="3600" dirty="0"/>
              <a:t> if NGO subcontracts change.</a:t>
            </a:r>
          </a:p>
          <a:p>
            <a:pPr>
              <a:lnSpc>
                <a:spcPct val="120000"/>
              </a:lnSpc>
            </a:pPr>
            <a:endParaRPr lang="en-US" sz="3600" dirty="0"/>
          </a:p>
          <a:p>
            <a:pPr>
              <a:lnSpc>
                <a:spcPct val="120000"/>
              </a:lnSpc>
            </a:pPr>
            <a:r>
              <a:rPr lang="en-US" sz="3600" dirty="0"/>
              <a:t>“</a:t>
            </a:r>
            <a:r>
              <a:rPr lang="en-US" sz="3600" i="1" dirty="0"/>
              <a:t>The BSCC </a:t>
            </a:r>
            <a:r>
              <a:rPr lang="en-US" sz="3600" i="1" u="sng" dirty="0"/>
              <a:t>will not </a:t>
            </a:r>
            <a:r>
              <a:rPr lang="en-US" sz="3600" i="1" dirty="0"/>
              <a:t>reimburse for costs incurred by NGOs that do not meet the BSCC’s requirements</a:t>
            </a:r>
            <a:r>
              <a:rPr lang="en-US" sz="3600" dirty="0"/>
              <a:t>.” 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A73C8C0-E56E-8DBE-B79B-694DCE7248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4599" y="709108"/>
            <a:ext cx="3506788" cy="1233424"/>
          </a:xfrm>
        </p:spPr>
        <p:txBody>
          <a:bodyPr>
            <a:noAutofit/>
          </a:bodyPr>
          <a:lstStyle/>
          <a:p>
            <a:br>
              <a:rPr lang="en-US" sz="2400" dirty="0"/>
            </a:br>
            <a:r>
              <a:rPr lang="en-US" sz="2400" dirty="0"/>
              <a:t>Criteria for Non-Governmental Organizations (NGO) Receiving BSCC Grant Funds </a:t>
            </a:r>
          </a:p>
        </p:txBody>
      </p:sp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44C68660-AB73-420E-B8FD-C722DB74EA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638800" y="304800"/>
            <a:ext cx="58674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8826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E9B4EF-790D-4B00-8D44-90ACC363F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Conflict of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8A8375-2232-4671-8D62-E932476A92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94212" y="685800"/>
            <a:ext cx="7239001" cy="5486400"/>
          </a:xfrm>
        </p:spPr>
        <p:txBody>
          <a:bodyPr>
            <a:normAutofit fontScale="47500" lnSpcReduction="20000"/>
          </a:bodyPr>
          <a:lstStyle/>
          <a:p>
            <a:pPr marL="45720" indent="0">
              <a:buNone/>
            </a:pPr>
            <a:r>
              <a:rPr lang="en-US" u="sng" dirty="0"/>
              <a:t>Prop 64 Cohort 4 Scoring Panel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Jason </a:t>
            </a:r>
            <a:r>
              <a:rPr lang="en-US" b="1" dirty="0" err="1"/>
              <a:t>Gundel</a:t>
            </a:r>
            <a:r>
              <a:rPr lang="en-US" b="1" dirty="0"/>
              <a:t> — Office of the State Public Defender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Nancy O'Malley — Alameda County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Doug Snell — CDCR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Jacqueline Campion — DCC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Kellie </a:t>
            </a:r>
            <a:r>
              <a:rPr lang="en-US" b="1" dirty="0" err="1"/>
              <a:t>Vasen</a:t>
            </a:r>
            <a:r>
              <a:rPr lang="en-US" b="1" dirty="0"/>
              <a:t> — DCC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Douglas </a:t>
            </a:r>
            <a:r>
              <a:rPr lang="en-US" b="1" dirty="0" err="1"/>
              <a:t>Smurr</a:t>
            </a:r>
            <a:r>
              <a:rPr lang="en-US" b="1" dirty="0"/>
              <a:t> — DCC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Colin </a:t>
            </a:r>
            <a:r>
              <a:rPr lang="en-US" b="1" dirty="0" err="1"/>
              <a:t>Medigovich</a:t>
            </a:r>
            <a:r>
              <a:rPr lang="en-US" b="1" dirty="0"/>
              <a:t> — Cal OES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Jim Keddy — Youth Forward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Ella Ban — Water Boards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George Tiongson — DCC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Brittney Falcon — BSCC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Nikkole </a:t>
            </a:r>
            <a:r>
              <a:rPr lang="en-US" b="1" dirty="0" err="1"/>
              <a:t>Melgoza</a:t>
            </a:r>
            <a:r>
              <a:rPr lang="en-US" b="1" dirty="0"/>
              <a:t> — CDCR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Jose Barajas — DCC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Kahekili Seto — San Joaquin County Sheriff’s Office</a:t>
            </a:r>
            <a:endParaRPr lang="en-US" dirty="0"/>
          </a:p>
          <a:p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F167FC-AF5D-4830-AE5B-C4ABA9EFD33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9600" y="2157508"/>
            <a:ext cx="3200400" cy="2490692"/>
          </a:xfrm>
        </p:spPr>
        <p:txBody>
          <a:bodyPr>
            <a:normAutofit/>
          </a:bodyPr>
          <a:lstStyle/>
          <a:p>
            <a:r>
              <a:rPr lang="en-US" dirty="0"/>
              <a:t>Grantee must review the Scoring Panel membership and; </a:t>
            </a:r>
          </a:p>
          <a:p>
            <a:endParaRPr lang="en-US" dirty="0"/>
          </a:p>
          <a:p>
            <a:r>
              <a:rPr lang="en-US" dirty="0"/>
              <a:t>Ensure that no grant dollars are passed through to any entity represented by any member of the Prop 64 Cohort 4 Scoring Panel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54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2F44384D-022F-4A9F-AA66-DF931CB9A7E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3287" y="1773935"/>
            <a:ext cx="7315200" cy="3346705"/>
          </a:xfrm>
          <a:prstGeom prst="rect">
            <a:avLst/>
          </a:prstGeom>
          <a:noFill/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C80068B7-2500-21B3-A265-FC2CA2F7A7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08012" y="1889340"/>
            <a:ext cx="3506788" cy="1622012"/>
          </a:xfrm>
        </p:spPr>
        <p:txBody>
          <a:bodyPr/>
          <a:lstStyle/>
          <a:p>
            <a:r>
              <a:rPr lang="en-US" dirty="0"/>
              <a:t>March 2026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FC44C3A-CF78-4594-86C0-F78D48293A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8012" y="571580"/>
            <a:ext cx="3506788" cy="1233424"/>
          </a:xfrm>
        </p:spPr>
        <p:txBody>
          <a:bodyPr anchor="b">
            <a:normAutofit/>
          </a:bodyPr>
          <a:lstStyle/>
          <a:p>
            <a:r>
              <a:rPr lang="en-US" sz="2800"/>
              <a:t>Grant Administration Guide </a:t>
            </a:r>
          </a:p>
        </p:txBody>
      </p:sp>
    </p:spTree>
    <p:extLst>
      <p:ext uri="{BB962C8B-B14F-4D97-AF65-F5344CB8AC3E}">
        <p14:creationId xmlns:p14="http://schemas.microsoft.com/office/powerpoint/2010/main" val="437765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B24528-948D-C688-5BDA-30F3D99C48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4F9B82B-0234-37A0-365E-623CB5D80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1162" y="2057400"/>
            <a:ext cx="3506788" cy="1233424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8A58C77E-0322-A196-2A1B-ED2B2A562A3F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5410200" y="1455868"/>
            <a:ext cx="6370638" cy="5486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3900" dirty="0"/>
              <a:t>?</a:t>
            </a:r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501395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9EDCD2-8D3F-4D83-BFEA-F12A3F5DA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838200"/>
          </a:xfrm>
        </p:spPr>
        <p:txBody>
          <a:bodyPr/>
          <a:lstStyle/>
          <a:p>
            <a:r>
              <a:rPr lang="en-US" dirty="0"/>
              <a:t>Research Division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2D4476-9755-4254-9F5F-AC32B362A9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2413" y="2209800"/>
            <a:ext cx="9144000" cy="2743200"/>
          </a:xfrm>
        </p:spPr>
        <p:txBody>
          <a:bodyPr/>
          <a:lstStyle/>
          <a:p>
            <a:r>
              <a:rPr lang="en-US" dirty="0"/>
              <a:t>Data Collection &amp; Evaluation Presentation </a:t>
            </a:r>
          </a:p>
        </p:txBody>
      </p:sp>
    </p:spTree>
    <p:extLst>
      <p:ext uri="{BB962C8B-B14F-4D97-AF65-F5344CB8AC3E}">
        <p14:creationId xmlns:p14="http://schemas.microsoft.com/office/powerpoint/2010/main" val="42811279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E54024-0C63-4E59-9F51-2907DFC77F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1066800"/>
          </a:xfrm>
        </p:spPr>
        <p:txBody>
          <a:bodyPr/>
          <a:lstStyle/>
          <a:p>
            <a:r>
              <a:rPr lang="en-US" dirty="0"/>
              <a:t>Lunch Break  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F0D39A-E8FC-4D56-BA2A-48635E7C85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2413" y="2286000"/>
            <a:ext cx="9144000" cy="914400"/>
          </a:xfrm>
        </p:spPr>
        <p:txBody>
          <a:bodyPr/>
          <a:lstStyle/>
          <a:p>
            <a:r>
              <a:rPr lang="en-US" dirty="0"/>
              <a:t>1200-100pm </a:t>
            </a:r>
          </a:p>
        </p:txBody>
      </p:sp>
    </p:spTree>
    <p:extLst>
      <p:ext uri="{BB962C8B-B14F-4D97-AF65-F5344CB8AC3E}">
        <p14:creationId xmlns:p14="http://schemas.microsoft.com/office/powerpoint/2010/main" val="4231800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EBD52A-0F63-471B-AC8E-546E857AAA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	Department of Cannabis Control</a:t>
            </a:r>
            <a:br>
              <a:rPr lang="en-US" dirty="0"/>
            </a:br>
            <a:r>
              <a:rPr lang="en-US" dirty="0"/>
              <a:t>			Presentation  </a:t>
            </a:r>
          </a:p>
        </p:txBody>
      </p:sp>
    </p:spTree>
    <p:extLst>
      <p:ext uri="{BB962C8B-B14F-4D97-AF65-F5344CB8AC3E}">
        <p14:creationId xmlns:p14="http://schemas.microsoft.com/office/powerpoint/2010/main" val="9782556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19E768-CD24-4148-A195-4B1D2B5CE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2" y="624568"/>
            <a:ext cx="4532238" cy="5412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Program Responsibilities 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B304A74-0565-467A-B16C-4A2843092DBF}"/>
              </a:ext>
            </a:extLst>
          </p:cNvPr>
          <p:cNvSpPr txBox="1">
            <a:spLocks/>
          </p:cNvSpPr>
          <p:nvPr/>
        </p:nvSpPr>
        <p:spPr>
          <a:xfrm>
            <a:off x="5560938" y="85345"/>
            <a:ext cx="6286500" cy="65983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Topics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Leadership &amp; Communication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prstClr val="black"/>
                </a:solidFill>
              </a:rPr>
              <a:t>Model Program Integrity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None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Program Modifications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lang="en-US" sz="800" dirty="0">
              <a:solidFill>
                <a:prstClr val="black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Expenses Requiring Prior Approval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lang="en-US" sz="800" dirty="0">
              <a:solidFill>
                <a:prstClr val="black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Prohibited Expenses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Project Director Calls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lang="en-US" sz="800" dirty="0">
              <a:solidFill>
                <a:prstClr val="black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Monitoring Visits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None/>
              <a:tabLst/>
              <a:defRPr/>
            </a:pPr>
            <a:endParaRPr lang="en-US" sz="80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70468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4A3B24-A730-4EBD-A3AD-49896CCF7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41120" y="467360"/>
            <a:ext cx="9509760" cy="123342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/>
              <a:t>Leadership</a:t>
            </a:r>
            <a:r>
              <a:rPr lang="en-US"/>
              <a:t> &amp; </a:t>
            </a:r>
            <a:r>
              <a:rPr lang="en-US" kern="1200"/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A02B1-F66C-4B72-8C8E-F40170C961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341120" y="1901952"/>
            <a:ext cx="4572000" cy="4123944"/>
          </a:xfrm>
        </p:spPr>
        <p:txBody>
          <a:bodyPr vert="horz" lIns="91440" tIns="45720" rIns="91440" bIns="45720" rtlCol="0">
            <a:normAutofit/>
          </a:bodyPr>
          <a:lstStyle/>
          <a:p>
            <a:pPr marL="60325"/>
            <a:r>
              <a:rPr lang="en-US" sz="1700"/>
              <a:t>Ensure the Project Team is informed and familiar with the project in terms of:</a:t>
            </a:r>
          </a:p>
          <a:p>
            <a:pPr marL="60325"/>
            <a:endParaRPr lang="en-US" sz="1700"/>
          </a:p>
          <a:p>
            <a:pPr marL="403225" indent="-342900">
              <a:buFont typeface="Arial" panose="020B0604020202020204" pitchFamily="34" charset="0"/>
              <a:buChar char="•"/>
            </a:pPr>
            <a:r>
              <a:rPr lang="en-US" sz="1700"/>
              <a:t>Project Goals and Timeline</a:t>
            </a:r>
          </a:p>
          <a:p>
            <a:pPr marL="403225" indent="-342900">
              <a:buFont typeface="Arial" panose="020B0604020202020204" pitchFamily="34" charset="0"/>
              <a:buChar char="•"/>
            </a:pPr>
            <a:r>
              <a:rPr lang="en-US" sz="1700"/>
              <a:t>Key Activities and Due Dates</a:t>
            </a:r>
          </a:p>
          <a:p>
            <a:pPr marL="403225" indent="-342900">
              <a:buFont typeface="Arial" panose="020B0604020202020204" pitchFamily="34" charset="0"/>
              <a:buChar char="•"/>
            </a:pPr>
            <a:r>
              <a:rPr lang="en-US" sz="1700"/>
              <a:t>Roles and Responsibilities</a:t>
            </a:r>
          </a:p>
          <a:p>
            <a:pPr marL="403225" indent="-342900">
              <a:buFont typeface="Arial" panose="020B0604020202020204" pitchFamily="34" charset="0"/>
              <a:buChar char="•"/>
            </a:pPr>
            <a:r>
              <a:rPr lang="en-US" sz="1700"/>
              <a:t>Project Budget </a:t>
            </a:r>
          </a:p>
          <a:p>
            <a:pPr marL="403225" indent="-342900">
              <a:buFont typeface="Arial" panose="020B0604020202020204" pitchFamily="34" charset="0"/>
              <a:buChar char="•"/>
            </a:pPr>
            <a:r>
              <a:rPr lang="en-US" sz="1700"/>
              <a:t>Allowable and Unallowable Expenses</a:t>
            </a:r>
          </a:p>
          <a:p>
            <a:pPr marL="403225" indent="-342900">
              <a:buFont typeface="Arial" panose="020B0604020202020204" pitchFamily="34" charset="0"/>
              <a:buChar char="•"/>
            </a:pPr>
            <a:r>
              <a:rPr lang="en-US" sz="1700"/>
              <a:t>Terms of the Grant Agreement</a:t>
            </a:r>
          </a:p>
        </p:txBody>
      </p:sp>
    </p:spTree>
    <p:extLst>
      <p:ext uri="{BB962C8B-B14F-4D97-AF65-F5344CB8AC3E}">
        <p14:creationId xmlns:p14="http://schemas.microsoft.com/office/powerpoint/2010/main" val="21651315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4A3B24-A730-4EBD-A3AD-49896CCF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Leadership</a:t>
            </a:r>
            <a:r>
              <a:rPr lang="en-US" sz="4800" dirty="0">
                <a:solidFill>
                  <a:schemeClr val="tx1"/>
                </a:solidFill>
              </a:rPr>
              <a:t> &amp; </a:t>
            </a:r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Communication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A02B1-F66C-4B72-8C8E-F40170C961A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81063" y="2090738"/>
            <a:ext cx="11310937" cy="476726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60325" algn="l">
              <a:lnSpc>
                <a:spcPct val="90000"/>
              </a:lnSpc>
            </a:pPr>
            <a:r>
              <a:rPr lang="en-US" sz="2250" dirty="0">
                <a:solidFill>
                  <a:schemeClr val="tx1"/>
                </a:solidFill>
                <a:latin typeface="+mn-lt"/>
                <a:cs typeface="+mn-cs"/>
              </a:rPr>
              <a:t>Who is on the Project Team: </a:t>
            </a:r>
            <a:endParaRPr lang="en-US" sz="8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cs typeface="+mn-cs"/>
              </a:rPr>
              <a:t>Program Staff</a:t>
            </a:r>
          </a:p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cs typeface="+mn-cs"/>
              </a:rPr>
              <a:t>Fiscal Staff</a:t>
            </a:r>
          </a:p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cs typeface="+mn-cs"/>
              </a:rPr>
              <a:t>Agency Administration</a:t>
            </a:r>
          </a:p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cs typeface="+mn-cs"/>
              </a:rPr>
              <a:t>NGOs / Subcontractors</a:t>
            </a:r>
          </a:p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cs typeface="+mn-cs"/>
              </a:rPr>
              <a:t>Evaluator</a:t>
            </a:r>
          </a:p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  <a:latin typeface="+mn-lt"/>
                <a:cs typeface="+mn-cs"/>
              </a:rPr>
              <a:t>Others? </a:t>
            </a:r>
          </a:p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200" i="1" dirty="0">
                <a:solidFill>
                  <a:schemeClr val="tx1"/>
                </a:solidFill>
                <a:latin typeface="+mn-lt"/>
                <a:cs typeface="+mn-cs"/>
              </a:rPr>
              <a:t>Your Program Analyst, Research, and Field Rep!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949B14C-EC8E-E38A-4007-5A618AD920E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8800" y="2438400"/>
            <a:ext cx="5931922" cy="2901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5231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4A3B24-A730-4EBD-A3AD-49896CCF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Maintaining Program Integrity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A02B1-F66C-4B72-8C8E-F40170C961A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2838450"/>
            <a:ext cx="7608888" cy="3649663"/>
          </a:xfrm>
        </p:spPr>
        <p:txBody>
          <a:bodyPr vert="horz" lIns="91440" tIns="45720" rIns="91440" bIns="45720" rtlCol="0" anchor="ctr">
            <a:normAutofit fontScale="77500" lnSpcReduction="20000"/>
          </a:bodyPr>
          <a:lstStyle/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Ensure safeguards are in place to ensure the program is being implemented as designed/proposed:</a:t>
            </a:r>
          </a:p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1000" i="1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Program Policies and Procedures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Grant Specific Org Chart &amp; Duty Statements</a:t>
            </a:r>
          </a:p>
          <a:p>
            <a:pPr marL="746125" lvl="1" indent="0">
              <a:buNone/>
            </a:pPr>
            <a:endParaRPr lang="en-US" sz="8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Staff Training (Initial and On-Going) 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Quality Assurance / Fidelity Monitoring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Review of Case Files / Service Documentation</a:t>
            </a:r>
          </a:p>
          <a:p>
            <a:pPr marL="746125" lvl="1" indent="0" algn="ctr">
              <a:buNone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  <a:p>
            <a:pPr marL="746125" lvl="1" indent="0">
              <a:buNone/>
            </a:pPr>
            <a:endParaRPr lang="en-US" sz="2400" i="1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60325" algn="l">
              <a:lnSpc>
                <a:spcPct val="90000"/>
              </a:lnSpc>
            </a:pPr>
            <a:endParaRPr lang="en-US" sz="2200" i="1" dirty="0">
              <a:solidFill>
                <a:schemeClr val="tx1"/>
              </a:solidFill>
              <a:latin typeface="+mn-lt"/>
              <a:cs typeface="+mn-cs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81BD7FA-B134-8C61-AFAB-1CBA7A7469D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31854" y="2666228"/>
            <a:ext cx="2570443" cy="315707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64C475B-3ADA-582D-75C1-AD3B48E5C83B}"/>
              </a:ext>
            </a:extLst>
          </p:cNvPr>
          <p:cNvSpPr txBox="1"/>
          <p:nvPr/>
        </p:nvSpPr>
        <p:spPr>
          <a:xfrm>
            <a:off x="2762866" y="5859639"/>
            <a:ext cx="3077495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325">
              <a:lnSpc>
                <a:spcPct val="90000"/>
              </a:lnSpc>
            </a:pPr>
            <a:r>
              <a:rPr lang="en-US" sz="2400" b="1" i="1" dirty="0">
                <a:solidFill>
                  <a:schemeClr val="tx1"/>
                </a:solidFill>
                <a:latin typeface="+mn-lt"/>
                <a:cs typeface="+mn-cs"/>
              </a:rPr>
              <a:t>Avoid Program Drift!</a:t>
            </a:r>
          </a:p>
        </p:txBody>
      </p:sp>
    </p:spTree>
    <p:extLst>
      <p:ext uri="{BB962C8B-B14F-4D97-AF65-F5344CB8AC3E}">
        <p14:creationId xmlns:p14="http://schemas.microsoft.com/office/powerpoint/2010/main" val="109884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4A3B24-A730-4EBD-A3AD-49896CCF73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8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Program modification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A02B1-F66C-4B72-8C8E-F40170C961A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881063" y="2244725"/>
            <a:ext cx="11310937" cy="476567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If modification is required, discuss with Field Representative </a:t>
            </a:r>
            <a:r>
              <a:rPr lang="en-US" sz="2400" i="1" u="sng" dirty="0">
                <a:solidFill>
                  <a:schemeClr val="tx1"/>
                </a:solidFill>
                <a:latin typeface="+mn-lt"/>
                <a:cs typeface="+mn-cs"/>
              </a:rPr>
              <a:t>well in advance </a:t>
            </a: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to determine if the modification is within the scope of the proposed project. </a:t>
            </a:r>
          </a:p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403225" indent="-342900" algn="l">
              <a:lnSpc>
                <a:spcPct val="90000"/>
              </a:lnSpc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Program Modification requests require a detailed narrative description and justification. </a:t>
            </a:r>
            <a:endParaRPr lang="en-US" sz="1000" i="1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746125" lvl="1" indent="0">
              <a:buNone/>
            </a:pPr>
            <a:r>
              <a:rPr lang="en-US" sz="2400" dirty="0">
                <a:solidFill>
                  <a:schemeClr val="tx1"/>
                </a:solidFill>
                <a:latin typeface="+mn-lt"/>
                <a:cs typeface="+mn-cs"/>
              </a:rPr>
              <a:t> 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endParaRPr lang="en-US" sz="2400" i="1" dirty="0">
              <a:solidFill>
                <a:schemeClr val="tx1"/>
              </a:solidFill>
              <a:latin typeface="+mn-lt"/>
              <a:cs typeface="+mn-cs"/>
            </a:endParaRPr>
          </a:p>
          <a:p>
            <a:pPr marL="60325" algn="l">
              <a:lnSpc>
                <a:spcPct val="90000"/>
              </a:lnSpc>
            </a:pPr>
            <a:endParaRPr lang="en-US" sz="2200" i="1" dirty="0">
              <a:solidFill>
                <a:schemeClr val="tx1"/>
              </a:solidFill>
              <a:latin typeface="+mn-lt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81086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19E768-CD24-4148-A195-4B1D2B5CE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039" y="1020795"/>
            <a:ext cx="4732633" cy="1444275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B304A74-0565-467A-B16C-4A2843092DBF}"/>
              </a:ext>
            </a:extLst>
          </p:cNvPr>
          <p:cNvSpPr txBox="1">
            <a:spLocks/>
          </p:cNvSpPr>
          <p:nvPr/>
        </p:nvSpPr>
        <p:spPr>
          <a:xfrm>
            <a:off x="5410899" y="1363066"/>
            <a:ext cx="6571994" cy="28174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23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Calibri" panose="020F050202020403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031940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4A3B24-A730-4EBD-A3AD-49896CCF7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9363" y="589274"/>
            <a:ext cx="10158582" cy="155448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Expenses Requiring Prior Approval</a:t>
            </a:r>
            <a:endParaRPr lang="en-US" sz="40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Text">
            <a:extLst>
              <a:ext uri="{FF2B5EF4-FFF2-40B4-BE49-F238E27FC236}">
                <a16:creationId xmlns:a16="http://schemas.microsoft.com/office/drawing/2014/main" id="{0DFE5FDD-D2B9-0157-1539-037B1DCAECE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33598" y="2532750"/>
            <a:ext cx="7364362" cy="3877882"/>
          </a:xfrm>
          <a:prstGeom prst="rect">
            <a:avLst/>
          </a:prstGeom>
        </p:spPr>
      </p:pic>
      <p:pic>
        <p:nvPicPr>
          <p:cNvPr id="2" name="Graphic 1" descr="No sign outline">
            <a:extLst>
              <a:ext uri="{FF2B5EF4-FFF2-40B4-BE49-F238E27FC236}">
                <a16:creationId xmlns:a16="http://schemas.microsoft.com/office/drawing/2014/main" id="{5EEC6629-B3FA-0C4B-EF3B-E457821B42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33598" y="2072063"/>
            <a:ext cx="7668770" cy="48492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219677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5C6C02-951B-4934-A61C-1A24283E4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76200"/>
            <a:ext cx="9144000" cy="1295400"/>
          </a:xfrm>
        </p:spPr>
        <p:txBody>
          <a:bodyPr>
            <a:normAutofit fontScale="90000"/>
          </a:bodyPr>
          <a:lstStyle/>
          <a:p>
            <a:r>
              <a:rPr lang="en-US" dirty="0"/>
              <a:t>Expenses Requiring Prior Approval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1F1BD2-28A0-45C7-99F3-BD29DEDAF8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2413" y="1600200"/>
            <a:ext cx="9144000" cy="3962400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u="sng" dirty="0"/>
              <a:t>Program Incentives &amp; Participant Support Items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u="sng" dirty="0"/>
          </a:p>
          <a:p>
            <a:pPr algn="l"/>
            <a:r>
              <a:rPr lang="en-US" i="1" dirty="0"/>
              <a:t>(BSCC Grant Admin Guide, Pg. 31–32)</a:t>
            </a:r>
            <a:endParaRPr lang="en-US" dirty="0"/>
          </a:p>
          <a:p>
            <a:pPr algn="l"/>
            <a:r>
              <a:rPr lang="en-US" dirty="0"/>
              <a:t>Food, beverages, gift cards, and stipends require a </a:t>
            </a:r>
            <a:r>
              <a:rPr lang="en-US" b="1" dirty="0"/>
              <a:t>tracking process</a:t>
            </a:r>
            <a:r>
              <a:rPr lang="en-US" dirty="0"/>
              <a:t> (distribution logs, signatures, quantities, dates, purpose).</a:t>
            </a:r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u="sng" dirty="0"/>
              <a:t>Equipment / Fixed Assets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u="sng" dirty="0"/>
          </a:p>
          <a:p>
            <a:pPr algn="l"/>
            <a:r>
              <a:rPr lang="en-US" i="1" dirty="0"/>
              <a:t>(BSCC Grant Admin Guide, Pg. 34)</a:t>
            </a:r>
            <a:endParaRPr lang="en-US" dirty="0"/>
          </a:p>
          <a:p>
            <a:pPr algn="l"/>
            <a:r>
              <a:rPr lang="en-US" dirty="0"/>
              <a:t>Any item with an </a:t>
            </a:r>
            <a:r>
              <a:rPr lang="en-US" b="1" dirty="0"/>
              <a:t>acquisition cost of $5,000 or more</a:t>
            </a:r>
            <a:r>
              <a:rPr lang="en-US" dirty="0"/>
              <a:t> (includes tax, shipping, and installation).</a:t>
            </a:r>
          </a:p>
          <a:p>
            <a:pPr algn="l"/>
            <a:r>
              <a:rPr lang="en-US" dirty="0"/>
              <a:t>Applies to </a:t>
            </a:r>
            <a:r>
              <a:rPr lang="en-US" b="1" dirty="0"/>
              <a:t>per‑unit cost</a:t>
            </a:r>
            <a:r>
              <a:rPr lang="en-US" dirty="0"/>
              <a:t> or </a:t>
            </a:r>
            <a:r>
              <a:rPr lang="en-US" b="1" dirty="0"/>
              <a:t>total package cost</a:t>
            </a:r>
            <a:r>
              <a:rPr lang="en-US" dirty="0"/>
              <a:t>.</a:t>
            </a:r>
          </a:p>
          <a:p>
            <a:pPr algn="l"/>
            <a:r>
              <a:rPr lang="en-US" dirty="0"/>
              <a:t>Must be </a:t>
            </a:r>
            <a:r>
              <a:rPr lang="en-US" b="1" dirty="0"/>
              <a:t>tracked on inventory</a:t>
            </a:r>
            <a:r>
              <a:rPr lang="en-US" dirty="0"/>
              <a:t>.</a:t>
            </a:r>
          </a:p>
          <a:p>
            <a:pPr algn="l"/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b="1" u="sng" dirty="0"/>
              <a:t>Out‑of‑State Travel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US" b="1" u="sng" dirty="0"/>
          </a:p>
          <a:p>
            <a:pPr algn="l"/>
            <a:r>
              <a:rPr lang="en-US" i="1" dirty="0"/>
              <a:t>(BSCC Grant Admin Guide, Pg. 28)</a:t>
            </a:r>
            <a:endParaRPr lang="en-US" dirty="0"/>
          </a:p>
          <a:p>
            <a:pPr algn="l"/>
            <a:r>
              <a:rPr lang="en-US" dirty="0"/>
              <a:t>Requires </a:t>
            </a:r>
            <a:r>
              <a:rPr lang="en-US" b="1" dirty="0"/>
              <a:t>prior approval</a:t>
            </a:r>
            <a:r>
              <a:rPr lang="en-US" dirty="0"/>
              <a:t> and must align with allowable program activities.</a:t>
            </a:r>
          </a:p>
          <a:p>
            <a:pPr algn="l"/>
            <a:r>
              <a:rPr lang="en-US" dirty="0"/>
              <a:t>Must include supporting documentation.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32294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19E768-CD24-4148-A195-4B1D2B5CE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3039" y="1020795"/>
            <a:ext cx="4732633" cy="1444275"/>
          </a:xfrm>
        </p:spPr>
        <p:txBody>
          <a:bodyPr/>
          <a:lstStyle/>
          <a:p>
            <a:r>
              <a:rPr lang="en-US" dirty="0"/>
              <a:t>Questions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B304A74-0565-467A-B16C-4A2843092DBF}"/>
              </a:ext>
            </a:extLst>
          </p:cNvPr>
          <p:cNvSpPr txBox="1">
            <a:spLocks/>
          </p:cNvSpPr>
          <p:nvPr/>
        </p:nvSpPr>
        <p:spPr>
          <a:xfrm>
            <a:off x="5410899" y="1363066"/>
            <a:ext cx="6571994" cy="281748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Calibri" panose="020F0502020204030204" pitchFamily="34" charset="0"/>
              <a:buNone/>
              <a:tabLst/>
              <a:defRPr/>
            </a:pPr>
            <a:r>
              <a:rPr kumimoji="0" lang="en-US" sz="239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Calibri" panose="020F0502020204030204" pitchFamily="34" charset="0"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85000"/>
                  <a:lumOff val="15000"/>
                </a:prstClr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1092288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44A3B24-A730-4EBD-A3AD-49896CCF73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734" y="608070"/>
            <a:ext cx="9931761" cy="1525530"/>
          </a:xfrm>
        </p:spPr>
        <p:txBody>
          <a:bodyPr vert="horz" lIns="91440" tIns="45720" rIns="91440" bIns="45720" rtlCol="0" anchor="ctr">
            <a:noAutofit/>
          </a:bodyPr>
          <a:lstStyle/>
          <a:p>
            <a:pPr algn="ctr"/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Prohibited Expenses</a:t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(BSCC) </a:t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Including but not limited to:</a:t>
            </a:r>
            <a:br>
              <a:rPr lang="en-US" sz="28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endParaRPr lang="en-US" sz="28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1A02B1-F66C-4B72-8C8E-F40170C961AD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640079" y="2628261"/>
            <a:ext cx="10760686" cy="4449934"/>
          </a:xfrm>
        </p:spPr>
        <p:txBody>
          <a:bodyPr vert="horz" lIns="91440" tIns="45720" rIns="91440" bIns="45720" rtlCol="0" anchor="ctr">
            <a:normAutofit fontScale="92500" lnSpcReduction="20000"/>
          </a:bodyPr>
          <a:lstStyle/>
          <a:p>
            <a:r>
              <a:rPr lang="en-US" dirty="0">
                <a:solidFill>
                  <a:schemeClr val="tx1"/>
                </a:solidFill>
              </a:rPr>
              <a:t>Bonuses/Commissions</a:t>
            </a:r>
          </a:p>
          <a:p>
            <a:pPr marL="0" indent="0">
              <a:buNone/>
            </a:pPr>
            <a:endParaRPr lang="en-US" sz="9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Lobbying</a:t>
            </a:r>
          </a:p>
          <a:p>
            <a:pPr marL="0" indent="0">
              <a:buNone/>
            </a:pPr>
            <a:endParaRPr lang="en-US" sz="9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Real Property and Improvements</a:t>
            </a:r>
          </a:p>
          <a:p>
            <a:pPr marL="0" indent="0">
              <a:buNone/>
            </a:pPr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Interest, Charges, Fees, and Penalties</a:t>
            </a:r>
          </a:p>
          <a:p>
            <a:pPr marL="0" indent="0">
              <a:buNone/>
            </a:pPr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Dues, Licenses, and Fees</a:t>
            </a:r>
          </a:p>
          <a:p>
            <a:endParaRPr lang="en-US" sz="800" dirty="0">
              <a:solidFill>
                <a:schemeClr val="tx1"/>
              </a:solidFill>
            </a:endParaRPr>
          </a:p>
          <a:p>
            <a:r>
              <a:rPr lang="en-US" dirty="0">
                <a:solidFill>
                  <a:schemeClr val="tx1"/>
                </a:solidFill>
              </a:rPr>
              <a:t>Depreciation</a:t>
            </a:r>
            <a:endParaRPr lang="en-US" sz="800" dirty="0">
              <a:solidFill>
                <a:schemeClr val="tx1"/>
              </a:solidFill>
            </a:endParaRPr>
          </a:p>
          <a:p>
            <a:endParaRPr lang="en-US" sz="800" dirty="0">
              <a:solidFill>
                <a:schemeClr val="tx1"/>
              </a:solidFill>
            </a:endParaRPr>
          </a:p>
          <a:p>
            <a:endParaRPr lang="en-US" sz="800" dirty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US" sz="8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A6D3236-8C03-D5DA-9B81-EA88721859A3}"/>
              </a:ext>
            </a:extLst>
          </p:cNvPr>
          <p:cNvSpPr txBox="1"/>
          <p:nvPr/>
        </p:nvSpPr>
        <p:spPr>
          <a:xfrm>
            <a:off x="7261403" y="4082552"/>
            <a:ext cx="31937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BSCC Admin Guide Pg. </a:t>
            </a:r>
            <a:r>
              <a:rPr lang="en-US" sz="2000" b="1" i="1" dirty="0">
                <a:solidFill>
                  <a:srgbClr val="0070C0"/>
                </a:solidFill>
                <a:latin typeface="Calibri"/>
              </a:rPr>
              <a:t>32-34</a:t>
            </a:r>
            <a:endParaRPr kumimoji="0" lang="en-US" sz="2000" b="1" i="1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3540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71A31-EEA0-4D06-AD12-766A8D7E35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838200"/>
          </a:xfrm>
        </p:spPr>
        <p:txBody>
          <a:bodyPr/>
          <a:lstStyle/>
          <a:p>
            <a:r>
              <a:rPr lang="en-US" sz="5400" dirty="0">
                <a:solidFill>
                  <a:schemeClr val="tx1"/>
                </a:solidFill>
              </a:rPr>
              <a:t>Project Director Calls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FE15F8-55E7-4A34-B5F4-019D5B8643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4000" y="2057400"/>
            <a:ext cx="9144000" cy="3886200"/>
          </a:xfrm>
        </p:spPr>
        <p:txBody>
          <a:bodyPr/>
          <a:lstStyle/>
          <a:p>
            <a:pPr marL="60325" algn="l"/>
            <a:r>
              <a:rPr lang="en-US" sz="3200" dirty="0">
                <a:solidFill>
                  <a:schemeClr val="tx1"/>
                </a:solidFill>
              </a:rPr>
              <a:t>Quarterly Meeting (Virtual) </a:t>
            </a:r>
          </a:p>
          <a:p>
            <a:pPr marL="60325" algn="l"/>
            <a:endParaRPr lang="en-US" sz="800" dirty="0">
              <a:solidFill>
                <a:schemeClr val="tx1"/>
              </a:solidFill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Mandatory Attendance - Project Director and Authorized Fiscal Officer</a:t>
            </a:r>
          </a:p>
          <a:p>
            <a:pPr marL="403225" indent="-342900" algn="l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tx1"/>
              </a:solidFill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Project Updates &amp; Announcements</a:t>
            </a:r>
          </a:p>
          <a:p>
            <a:pPr marL="403225" indent="-342900" algn="l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tx1"/>
              </a:solidFill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Training </a:t>
            </a:r>
          </a:p>
          <a:p>
            <a:pPr marL="403225" indent="-342900" algn="l">
              <a:buFont typeface="Arial" panose="020B0604020202020204" pitchFamily="34" charset="0"/>
              <a:buChar char="•"/>
            </a:pPr>
            <a:endParaRPr lang="en-US" sz="900" dirty="0">
              <a:solidFill>
                <a:schemeClr val="tx1"/>
              </a:solidFill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Networking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705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0101E5-5FEE-42CA-84B8-A5057F1DB0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1143000"/>
            <a:ext cx="9144000" cy="762000"/>
          </a:xfrm>
        </p:spPr>
        <p:txBody>
          <a:bodyPr>
            <a:normAutofit fontScale="90000"/>
          </a:bodyPr>
          <a:lstStyle/>
          <a:p>
            <a:r>
              <a:rPr lang="en-US" sz="5400" dirty="0"/>
              <a:t>Monitoring Visits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AD221D-F1CE-4B4B-BF0E-476CC2B319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2413" y="2286000"/>
            <a:ext cx="9144000" cy="3962400"/>
          </a:xfrm>
        </p:spPr>
        <p:txBody>
          <a:bodyPr>
            <a:normAutofit/>
          </a:bodyPr>
          <a:lstStyle/>
          <a:p>
            <a:pPr marL="60325" algn="l"/>
            <a:r>
              <a:rPr lang="en-US" sz="2800" dirty="0"/>
              <a:t>Monitoring Visits (may be in-person or virtual)</a:t>
            </a:r>
          </a:p>
          <a:p>
            <a:pPr marL="60325" algn="l"/>
            <a:endParaRPr lang="en-US" sz="800" dirty="0"/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50" dirty="0">
                <a:solidFill>
                  <a:schemeClr val="tx1"/>
                </a:solidFill>
              </a:rPr>
              <a:t>Initial Monitoring Visit (IMV)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50" dirty="0">
                <a:solidFill>
                  <a:schemeClr val="tx1"/>
                </a:solidFill>
              </a:rPr>
              <a:t>Comprehensive Monitoring Visit (CMV)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50" dirty="0">
                <a:solidFill>
                  <a:schemeClr val="tx1"/>
                </a:solidFill>
              </a:rPr>
              <a:t>Technical Assistance Monitoring Visit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50" dirty="0">
                <a:solidFill>
                  <a:schemeClr val="tx1"/>
                </a:solidFill>
              </a:rPr>
              <a:t>Closeout Monitoring Visit (as needed)</a:t>
            </a:r>
          </a:p>
          <a:p>
            <a:pPr marL="1089025" lvl="1" indent="-342900">
              <a:buFont typeface="Arial" panose="020B0604020202020204" pitchFamily="34" charset="0"/>
              <a:buChar char="•"/>
            </a:pPr>
            <a:endParaRPr lang="en-US" sz="800" dirty="0">
              <a:solidFill>
                <a:schemeClr val="tx1"/>
              </a:solidFill>
            </a:endParaRPr>
          </a:p>
          <a:p>
            <a:pPr marL="1089025" lvl="1" indent="-342900">
              <a:buFont typeface="Arial" panose="020B0604020202020204" pitchFamily="34" charset="0"/>
              <a:buChar char="•"/>
            </a:pPr>
            <a:r>
              <a:rPr lang="en-US" sz="2450" dirty="0">
                <a:solidFill>
                  <a:schemeClr val="tx1"/>
                </a:solidFill>
              </a:rPr>
              <a:t>Special Event (Monitoring)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38125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2D19E768-CD24-4148-A195-4B1D2B5CEF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24568"/>
            <a:ext cx="3766457" cy="54129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Contact</a:t>
            </a:r>
            <a:b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4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information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3B304A74-0565-467A-B16C-4A2843092DBF}"/>
              </a:ext>
            </a:extLst>
          </p:cNvPr>
          <p:cNvSpPr txBox="1">
            <a:spLocks/>
          </p:cNvSpPr>
          <p:nvPr/>
        </p:nvSpPr>
        <p:spPr>
          <a:xfrm>
            <a:off x="5600702" y="1126986"/>
            <a:ext cx="5753098" cy="541292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Clr>
                <a:schemeClr val="accent5">
                  <a:lumMod val="50000"/>
                </a:schemeClr>
              </a:buClr>
              <a:buSzPct val="110000"/>
              <a:buFont typeface="Calibri" panose="020F050202020403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Field Representative Tony Knapp – </a:t>
            </a:r>
            <a:r>
              <a:rPr lang="en-US" dirty="0">
                <a:solidFill>
                  <a:srgbClr val="0070C0"/>
                </a:solidFill>
              </a:rPr>
              <a:t>tony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.knapp@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bscc.ca.gov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lang="en-US" dirty="0">
              <a:solidFill>
                <a:srgbClr val="0070C0"/>
              </a:solidFill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chemeClr val="tx1"/>
                </a:solidFill>
              </a:rPr>
              <a:t>Prop 64 C4</a:t>
            </a:r>
            <a:r>
              <a:rPr kumimoji="0" lang="en-US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Inbox</a:t>
            </a:r>
          </a:p>
          <a:p>
            <a:pPr marL="0" lvl="0" indent="0">
              <a:buClr>
                <a:srgbClr val="3E8853">
                  <a:lumMod val="50000"/>
                </a:srgbClr>
              </a:buClr>
              <a:buNone/>
              <a:defRPr/>
            </a:pPr>
            <a:r>
              <a:rPr lang="en-US" dirty="0">
                <a:solidFill>
                  <a:schemeClr val="accent2"/>
                </a:solidFill>
              </a:rPr>
              <a:t>   Prop64_Grant4@bscc.ca.gov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11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  <a:p>
            <a:pPr marL="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3E8853">
                  <a:lumMod val="50000"/>
                </a:srgbClr>
              </a:buClr>
              <a:buSzPct val="110000"/>
              <a:buFont typeface="Arial" panose="020B0604020202020204" pitchFamily="34" charset="0"/>
              <a:buChar char="•"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184707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DDE2714D-E486-427E-A54B-2454A68E93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4800600"/>
            <a:ext cx="9144002" cy="1905000"/>
          </a:xfrm>
        </p:spPr>
        <p:txBody>
          <a:bodyPr>
            <a:normAutofit fontScale="90000"/>
          </a:bodyPr>
          <a:lstStyle/>
          <a:p>
            <a:br>
              <a:rPr lang="en-US" sz="3200" dirty="0">
                <a:latin typeface="Aptos" panose="020B0004020202020204" pitchFamily="34" charset="0"/>
              </a:rPr>
            </a:br>
            <a:r>
              <a:rPr lang="en-US" sz="3200" dirty="0">
                <a:latin typeface="Aptos" panose="020B0004020202020204" pitchFamily="34" charset="0"/>
              </a:rPr>
              <a:t>Grantee Orientation</a:t>
            </a:r>
            <a:br>
              <a:rPr lang="en-US" sz="3200" dirty="0">
                <a:latin typeface="Aptos" panose="020B0004020202020204" pitchFamily="34" charset="0"/>
              </a:rPr>
            </a:br>
            <a:r>
              <a:rPr lang="en-US" sz="3200" dirty="0">
                <a:latin typeface="Aptos" panose="020B0004020202020204" pitchFamily="34" charset="0"/>
              </a:rPr>
              <a:t>Prop 64 Cohort 4</a:t>
            </a:r>
            <a:br>
              <a:rPr lang="en-US" sz="3200" dirty="0">
                <a:latin typeface="Aptos" panose="020B0004020202020204" pitchFamily="34" charset="0"/>
              </a:rPr>
            </a:br>
            <a:r>
              <a:rPr lang="en-US" sz="3200" dirty="0">
                <a:latin typeface="Aptos" panose="020B0004020202020204" pitchFamily="34" charset="0"/>
              </a:rPr>
              <a:t>Program Specific Compliance Audit</a:t>
            </a:r>
            <a:br>
              <a:rPr lang="en-US" sz="3200" dirty="0">
                <a:latin typeface="Aptos" panose="020B0004020202020204" pitchFamily="34" charset="0"/>
              </a:rPr>
            </a:br>
            <a:endParaRPr lang="en-US" sz="3200" dirty="0">
              <a:latin typeface="Aptos" panose="020B00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148369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F4AC8A-90FE-4CB8-98B0-5C4B6F86B7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Program Specific Compliance Audit?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E77DF4-D8EE-4A00-9348-1D059A26FAF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b="1" dirty="0"/>
              <a:t>Program Specific Compliance Audit</a:t>
            </a:r>
          </a:p>
          <a:p>
            <a:r>
              <a:rPr lang="en-US" dirty="0"/>
              <a:t>A Program Specific Compliance Audit is an independent examination of a grantee’s adherence to:</a:t>
            </a:r>
          </a:p>
          <a:p>
            <a:r>
              <a:rPr lang="en-US" dirty="0"/>
              <a:t>Laws</a:t>
            </a:r>
          </a:p>
          <a:p>
            <a:r>
              <a:rPr lang="en-US" dirty="0"/>
              <a:t>Regulations</a:t>
            </a:r>
          </a:p>
          <a:p>
            <a:r>
              <a:rPr lang="en-US" dirty="0"/>
              <a:t>Grant Agreement terms</a:t>
            </a:r>
          </a:p>
          <a:p>
            <a:r>
              <a:rPr lang="en-US" dirty="0"/>
              <a:t>BSCC Grant Guide requirements</a:t>
            </a:r>
          </a:p>
          <a:p>
            <a:r>
              <a:rPr lang="en-US" dirty="0"/>
              <a:t>It assesses whether activities, financial transactions, and information comply with all material requirements. </a:t>
            </a:r>
            <a:r>
              <a:rPr lang="en-US" i="1" dirty="0"/>
              <a:t>(2 CFR § 200.507)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8409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1174B-297E-4B06-B0B9-93E2C1118B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457200"/>
            <a:ext cx="9144000" cy="1371600"/>
          </a:xfrm>
        </p:spPr>
        <p:txBody>
          <a:bodyPr>
            <a:normAutofit fontScale="90000"/>
          </a:bodyPr>
          <a:lstStyle/>
          <a:p>
            <a:r>
              <a:rPr lang="fr-FR" dirty="0"/>
              <a:t>Compliance Audit vs. Financial Audit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4E0F50-EE5D-457A-A6A6-444E0A89E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2413" y="1676400"/>
            <a:ext cx="9144000" cy="4724400"/>
          </a:xfrm>
        </p:spPr>
        <p:txBody>
          <a:bodyPr/>
          <a:lstStyle/>
          <a:p>
            <a:r>
              <a:rPr lang="en-US" b="1" dirty="0"/>
              <a:t>Compliance Audit</a:t>
            </a:r>
          </a:p>
          <a:p>
            <a:r>
              <a:rPr lang="en-US" dirty="0"/>
              <a:t>Checks whether the grantee followed:</a:t>
            </a:r>
          </a:p>
          <a:p>
            <a:r>
              <a:rPr lang="en-US" dirty="0"/>
              <a:t>Laws</a:t>
            </a:r>
          </a:p>
          <a:p>
            <a:r>
              <a:rPr lang="en-US" dirty="0"/>
              <a:t>Regulations</a:t>
            </a:r>
          </a:p>
          <a:p>
            <a:r>
              <a:rPr lang="en-US" dirty="0"/>
              <a:t>Internal policies</a:t>
            </a:r>
          </a:p>
          <a:p>
            <a:r>
              <a:rPr lang="en-US" dirty="0"/>
              <a:t>Grant Agreement terms</a:t>
            </a:r>
          </a:p>
          <a:p>
            <a:r>
              <a:rPr lang="en-US" dirty="0"/>
              <a:t>BSCC Grant Guide requirements</a:t>
            </a:r>
          </a:p>
          <a:p>
            <a:r>
              <a:rPr lang="en-US" dirty="0"/>
              <a:t>VS</a:t>
            </a:r>
          </a:p>
          <a:p>
            <a:r>
              <a:rPr lang="en-US" b="1" dirty="0"/>
              <a:t>Financial Audit</a:t>
            </a:r>
          </a:p>
          <a:p>
            <a:r>
              <a:rPr lang="en-US" dirty="0"/>
              <a:t>Evaluates:</a:t>
            </a:r>
          </a:p>
          <a:p>
            <a:r>
              <a:rPr lang="en-US" dirty="0"/>
              <a:t>Financial statements</a:t>
            </a:r>
          </a:p>
          <a:p>
            <a:r>
              <a:rPr lang="en-US" dirty="0"/>
              <a:t>Accounting processes</a:t>
            </a:r>
          </a:p>
          <a:p>
            <a:r>
              <a:rPr lang="en-US" dirty="0"/>
              <a:t>Material misstatements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9211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612E0E-8196-4287-A47C-678C38DCB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Audit Parameters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7844CC-B8F3-45D6-959C-38978DAC99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120" y="1600200"/>
            <a:ext cx="9509760" cy="4429379"/>
          </a:xfrm>
        </p:spPr>
        <p:txBody>
          <a:bodyPr>
            <a:normAutofit fontScale="55000" lnSpcReduction="20000"/>
          </a:bodyPr>
          <a:lstStyle/>
          <a:p>
            <a:r>
              <a:rPr lang="en-US" b="1" dirty="0"/>
              <a:t>Grant Service Period:</a:t>
            </a:r>
          </a:p>
          <a:p>
            <a:r>
              <a:rPr lang="en-US" b="1" dirty="0"/>
              <a:t>July 1, 2026 – June 30, 2031</a:t>
            </a:r>
            <a:endParaRPr lang="en-US" dirty="0"/>
          </a:p>
          <a:p>
            <a:r>
              <a:rPr lang="en-US" b="1" dirty="0"/>
              <a:t>Audit Preparation Period:</a:t>
            </a:r>
          </a:p>
          <a:p>
            <a:r>
              <a:rPr lang="en-US" b="1" dirty="0"/>
              <a:t>July 1, 2031 – December 31, 2031</a:t>
            </a:r>
            <a:endParaRPr lang="en-US" dirty="0"/>
          </a:p>
          <a:p>
            <a:r>
              <a:rPr lang="en-US" b="1" dirty="0"/>
              <a:t>Audit Report Due:</a:t>
            </a:r>
          </a:p>
          <a:p>
            <a:r>
              <a:rPr lang="en-US" b="1" dirty="0"/>
              <a:t>December 31, 2031</a:t>
            </a:r>
            <a:endParaRPr lang="en-US" dirty="0"/>
          </a:p>
          <a:p>
            <a:r>
              <a:rPr lang="en-US" b="1" dirty="0"/>
              <a:t>Requirements:</a:t>
            </a:r>
          </a:p>
          <a:p>
            <a:r>
              <a:rPr lang="en-US" dirty="0"/>
              <a:t>Audit sample must include the </a:t>
            </a:r>
            <a:r>
              <a:rPr lang="en-US" b="1" dirty="0"/>
              <a:t>entire service period</a:t>
            </a:r>
            <a:endParaRPr lang="en-US" dirty="0"/>
          </a:p>
          <a:p>
            <a:r>
              <a:rPr lang="en-US" dirty="0"/>
              <a:t>Final invoice must match management’s prepared financial statements</a:t>
            </a:r>
          </a:p>
          <a:p>
            <a:r>
              <a:rPr lang="en-US" dirty="0"/>
              <a:t>Only evaluation and audit preparation costs may be billed during the final six months</a:t>
            </a:r>
          </a:p>
          <a:p>
            <a:r>
              <a:rPr lang="en-US" dirty="0"/>
              <a:t>Audit must be performed by an </a:t>
            </a:r>
            <a:r>
              <a:rPr lang="en-US" b="1" dirty="0"/>
              <a:t>independent CPA</a:t>
            </a:r>
            <a:r>
              <a:rPr lang="en-US" dirty="0"/>
              <a:t> or </a:t>
            </a:r>
            <a:r>
              <a:rPr lang="en-US" b="1" dirty="0"/>
              <a:t>organizationally independent county/city auditor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96130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645D34-422B-4C07-A4D2-BA390F76F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85800"/>
            <a:ext cx="9144000" cy="838200"/>
          </a:xfrm>
        </p:spPr>
        <p:txBody>
          <a:bodyPr>
            <a:normAutofit/>
          </a:bodyPr>
          <a:lstStyle/>
          <a:p>
            <a:r>
              <a:rPr lang="en-US" dirty="0"/>
              <a:t>Auditor Responsibilities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EBC0E1-7B56-4B7E-A0F2-05745C0EE23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2413" y="1752600"/>
            <a:ext cx="9144000" cy="4267200"/>
          </a:xfrm>
        </p:spPr>
        <p:txBody>
          <a:bodyPr/>
          <a:lstStyle/>
          <a:p>
            <a:r>
              <a:rPr lang="en-US" b="1" dirty="0"/>
              <a:t>The auditor must:</a:t>
            </a:r>
          </a:p>
          <a:p>
            <a:r>
              <a:rPr lang="en-US" b="1" dirty="0"/>
              <a:t>Audit financial statements</a:t>
            </a:r>
            <a:r>
              <a:rPr lang="en-US" dirty="0"/>
              <a:t> including grant and leverage funds under GAGAS</a:t>
            </a:r>
          </a:p>
          <a:p>
            <a:r>
              <a:rPr lang="en-US" b="1" dirty="0"/>
              <a:t>Review internal controls</a:t>
            </a:r>
            <a:r>
              <a:rPr lang="en-US" dirty="0"/>
              <a:t> and test program management controls</a:t>
            </a:r>
          </a:p>
          <a:p>
            <a:r>
              <a:rPr lang="en-US" b="1" dirty="0"/>
              <a:t>Determine compliance</a:t>
            </a:r>
            <a:r>
              <a:rPr lang="en-US" dirty="0"/>
              <a:t> with:</a:t>
            </a:r>
          </a:p>
          <a:p>
            <a:pPr lvl="1"/>
            <a:r>
              <a:rPr lang="en-US" dirty="0"/>
              <a:t>State statutes</a:t>
            </a:r>
          </a:p>
          <a:p>
            <a:pPr lvl="1"/>
            <a:r>
              <a:rPr lang="en-US" dirty="0"/>
              <a:t>Regulations</a:t>
            </a:r>
          </a:p>
          <a:p>
            <a:pPr lvl="1"/>
            <a:r>
              <a:rPr lang="en-US" dirty="0"/>
              <a:t>Grant Agreement</a:t>
            </a:r>
          </a:p>
          <a:p>
            <a:pPr lvl="1"/>
            <a:r>
              <a:rPr lang="en-US" dirty="0"/>
              <a:t>BSCC Grant Guide</a:t>
            </a:r>
          </a:p>
          <a:p>
            <a:r>
              <a:rPr lang="en-US" b="1" dirty="0"/>
              <a:t>Follow up on prior audit findings</a:t>
            </a:r>
            <a:endParaRPr lang="en-US" dirty="0"/>
          </a:p>
          <a:p>
            <a:r>
              <a:rPr lang="en-US" b="1" dirty="0"/>
              <a:t>Report all audit findings</a:t>
            </a:r>
            <a:r>
              <a:rPr lang="en-US" dirty="0"/>
              <a:t> to BSCC — even immaterial ones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74646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30DD13-A79F-4ECB-A5FE-B6270CAA44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What BSCC Expects in the Audit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478D001-3D62-4F3B-87C5-88486046FB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41120" y="1752600"/>
            <a:ext cx="9509760" cy="4495800"/>
          </a:xfrm>
        </p:spPr>
        <p:txBody>
          <a:bodyPr>
            <a:normAutofit fontScale="92500"/>
          </a:bodyPr>
          <a:lstStyle/>
          <a:p>
            <a:r>
              <a:rPr lang="en-US" b="1" dirty="0"/>
              <a:t>The audit report must include:</a:t>
            </a:r>
          </a:p>
          <a:p>
            <a:r>
              <a:rPr lang="en-US" dirty="0"/>
              <a:t>Statement that audit followed </a:t>
            </a:r>
            <a:r>
              <a:rPr lang="en-US" b="1" dirty="0"/>
              <a:t>GAGAS</a:t>
            </a:r>
            <a:endParaRPr lang="en-US" dirty="0"/>
          </a:p>
          <a:p>
            <a:r>
              <a:rPr lang="en-US" dirty="0"/>
              <a:t>Opinion on whether financial statements are fairly presented</a:t>
            </a:r>
          </a:p>
          <a:p>
            <a:r>
              <a:rPr lang="en-US" dirty="0"/>
              <a:t>Report on </a:t>
            </a:r>
            <a:r>
              <a:rPr lang="en-US" b="1" dirty="0"/>
              <a:t>internal controls</a:t>
            </a:r>
            <a:endParaRPr lang="en-US" dirty="0"/>
          </a:p>
          <a:p>
            <a:r>
              <a:rPr lang="en-US" dirty="0"/>
              <a:t>Report on </a:t>
            </a:r>
            <a:r>
              <a:rPr lang="en-US" b="1" dirty="0"/>
              <a:t>compliance</a:t>
            </a:r>
            <a:r>
              <a:rPr lang="en-US" dirty="0"/>
              <a:t> with laws, regulations, Grant Agreement, and Grant Guide</a:t>
            </a:r>
          </a:p>
          <a:p>
            <a:r>
              <a:rPr lang="en-US" b="1" dirty="0"/>
              <a:t>Schedule of findings and questioned costs</a:t>
            </a:r>
            <a:endParaRPr lang="en-US" dirty="0"/>
          </a:p>
          <a:p>
            <a:r>
              <a:rPr lang="en-US" dirty="0"/>
              <a:t>Signature of CPA or firm partner with license number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4990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2B31AC-69BC-43E4-9A19-1A35CF8038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533400"/>
            <a:ext cx="9144000" cy="10668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BSCC Expects from Grantees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99F9707-69A8-4854-B4C0-8B7072C7DF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2413" y="1905000"/>
            <a:ext cx="9144000" cy="3962400"/>
          </a:xfrm>
        </p:spPr>
        <p:txBody>
          <a:bodyPr/>
          <a:lstStyle/>
          <a:p>
            <a:pPr algn="l"/>
            <a:r>
              <a:rPr lang="en-US" b="1" dirty="0"/>
              <a:t>Grantees must ensure:</a:t>
            </a:r>
          </a:p>
          <a:p>
            <a:pPr algn="l"/>
            <a:endParaRPr lang="en-US" b="1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Audit report is submitted </a:t>
            </a:r>
            <a:r>
              <a:rPr lang="en-US" b="1" dirty="0"/>
              <a:t>on time</a:t>
            </a:r>
            <a:endParaRPr lang="en-US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Engagement letter allows BSCC access to auditor working papers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Grantee pays for audit preparation and completion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Audit costs may be reimbursed (see RFP/Grant Agreement)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US" dirty="0"/>
              <a:t>Grantee submits a </a:t>
            </a:r>
            <a:r>
              <a:rPr lang="en-US" b="1" dirty="0"/>
              <a:t>corrective action response</a:t>
            </a:r>
            <a:r>
              <a:rPr lang="en-US" dirty="0"/>
              <a:t> within </a:t>
            </a:r>
            <a:r>
              <a:rPr lang="en-US" b="1" dirty="0"/>
              <a:t>90 days</a:t>
            </a:r>
            <a:r>
              <a:rPr lang="en-US" dirty="0"/>
              <a:t> for any findings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486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3EF232-A871-48CC-A046-5DD522AA78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Failure to Submit Audit Report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747E5C-39D3-4521-BA65-30A699182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ctr"/>
            <a:r>
              <a:rPr lang="en-US" b="1" dirty="0"/>
              <a:t>BSCC may decline future funding if:</a:t>
            </a:r>
          </a:p>
          <a:p>
            <a:pPr algn="ctr"/>
            <a:r>
              <a:rPr lang="en-US" dirty="0"/>
              <a:t>A BSCC grant was terminated in the past 3 years</a:t>
            </a:r>
          </a:p>
          <a:p>
            <a:pPr algn="ctr"/>
            <a:r>
              <a:rPr lang="en-US" dirty="0"/>
              <a:t>Required deliverables (LER, audit) were not submitted</a:t>
            </a:r>
          </a:p>
          <a:p>
            <a:pPr algn="ctr"/>
            <a:r>
              <a:rPr lang="en-US" dirty="0"/>
              <a:t>Grantee has unpaid financial obligations</a:t>
            </a:r>
          </a:p>
          <a:p>
            <a:pPr algn="ctr"/>
            <a:r>
              <a:rPr lang="en-US" dirty="0"/>
              <a:t>Audit report is not submitted by the deadline</a:t>
            </a:r>
          </a:p>
          <a:p>
            <a:pPr algn="ctr"/>
            <a:r>
              <a:rPr lang="en-US" b="1" dirty="0"/>
              <a:t>Impact:</a:t>
            </a:r>
          </a:p>
          <a:p>
            <a:pPr algn="ctr"/>
            <a:r>
              <a:rPr lang="en-US" dirty="0"/>
              <a:t>Failure to submit the audit may affect </a:t>
            </a:r>
            <a:r>
              <a:rPr lang="en-US" b="1" dirty="0"/>
              <a:t>all BSCC funding streams</a:t>
            </a:r>
            <a:r>
              <a:rPr lang="en-US" dirty="0"/>
              <a:t>.</a:t>
            </a: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44158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2B165-9A07-40D3-9FC8-D61331381B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0" y="609600"/>
            <a:ext cx="9144000" cy="990600"/>
          </a:xfrm>
        </p:spPr>
        <p:txBody>
          <a:bodyPr>
            <a:normAutofit/>
          </a:bodyPr>
          <a:lstStyle/>
          <a:p>
            <a:r>
              <a:rPr lang="en-US" dirty="0"/>
              <a:t>Contact Information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0C35B1-5D83-4660-83CA-5400B1EC99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22413" y="2057400"/>
            <a:ext cx="9144000" cy="3886200"/>
          </a:xfrm>
        </p:spPr>
        <p:txBody>
          <a:bodyPr/>
          <a:lstStyle/>
          <a:p>
            <a:pPr algn="l"/>
            <a:r>
              <a:rPr lang="en-US" b="1" dirty="0"/>
              <a:t>Contact Information</a:t>
            </a:r>
          </a:p>
          <a:p>
            <a:pPr algn="l"/>
            <a:endParaRPr lang="en-US" b="1" dirty="0"/>
          </a:p>
          <a:p>
            <a:pPr algn="l"/>
            <a:r>
              <a:rPr lang="en-US" b="1" dirty="0"/>
              <a:t>For questions, concerns, or assistance:</a:t>
            </a:r>
          </a:p>
          <a:p>
            <a:pPr algn="l"/>
            <a:endParaRPr lang="en-US" b="1" dirty="0"/>
          </a:p>
          <a:p>
            <a:pPr algn="l"/>
            <a:r>
              <a:rPr lang="en-US" b="1" dirty="0"/>
              <a:t>Juanita Reynaga:</a:t>
            </a:r>
            <a:r>
              <a:rPr lang="en-US" dirty="0"/>
              <a:t> </a:t>
            </a:r>
            <a:r>
              <a:rPr lang="en-US" dirty="0">
                <a:hlinkClick r:id="rId2"/>
              </a:rPr>
              <a:t>Juanita.Reynaga@bscc.ca.gov</a:t>
            </a:r>
            <a:endParaRPr lang="en-US" dirty="0"/>
          </a:p>
          <a:p>
            <a:pPr algn="l"/>
            <a:endParaRPr lang="en-US" dirty="0"/>
          </a:p>
          <a:p>
            <a:pPr algn="l"/>
            <a:r>
              <a:rPr lang="en-US" b="1" dirty="0"/>
              <a:t>BSCC Audit Unit:</a:t>
            </a:r>
            <a:r>
              <a:rPr lang="en-US" dirty="0"/>
              <a:t> </a:t>
            </a:r>
            <a:r>
              <a:rPr lang="en-US" dirty="0">
                <a:hlinkClick r:id="rId3"/>
              </a:rPr>
              <a:t>Audits@bscc.ca.gov</a:t>
            </a:r>
            <a:endParaRPr lang="en-US" dirty="0"/>
          </a:p>
          <a:p>
            <a:pPr algn="l"/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952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Banded Design Blue 16x9">
  <a:themeElements>
    <a:clrScheme name="Banded_Design_Blue">
      <a:dk1>
        <a:srgbClr val="404040"/>
      </a:dk1>
      <a:lt1>
        <a:sysClr val="window" lastClr="FFFFFF"/>
      </a:lt1>
      <a:dk2>
        <a:srgbClr val="263050"/>
      </a:dk2>
      <a:lt2>
        <a:srgbClr val="E5E8E8"/>
      </a:lt2>
      <a:accent1>
        <a:srgbClr val="77B142"/>
      </a:accent1>
      <a:accent2>
        <a:srgbClr val="E3C01E"/>
      </a:accent2>
      <a:accent3>
        <a:srgbClr val="0070C0"/>
      </a:accent3>
      <a:accent4>
        <a:srgbClr val="7556A4"/>
      </a:accent4>
      <a:accent5>
        <a:srgbClr val="F08F1E"/>
      </a:accent5>
      <a:accent6>
        <a:srgbClr val="CB3E3A"/>
      </a:accent6>
      <a:hlink>
        <a:srgbClr val="0070C0"/>
      </a:hlink>
      <a:folHlink>
        <a:srgbClr val="7556A4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>
          <a:gsLst>
            <a:gs pos="0">
              <a:schemeClr val="phClr">
                <a:lumMod val="0"/>
                <a:lumOff val="100000"/>
              </a:schemeClr>
            </a:gs>
            <a:gs pos="72000">
              <a:schemeClr val="phClr"/>
            </a:gs>
            <a:gs pos="100000">
              <a:schemeClr val="phClr">
                <a:lumMod val="90000"/>
              </a:schemeClr>
            </a:gs>
          </a:gsLst>
          <a:lin ang="5400000" scaled="1"/>
        </a:gradFill>
        <a:gradFill flip="none" rotWithShape="1">
          <a:gsLst>
            <a:gs pos="32000">
              <a:schemeClr val="phClr"/>
            </a:gs>
            <a:gs pos="100000">
              <a:schemeClr val="phClr">
                <a:lumMod val="75000"/>
              </a:schemeClr>
            </a:gs>
          </a:gsLst>
          <a:path path="circle">
            <a:fillToRect l="50000" t="50000" r="50000" b="50000"/>
          </a:path>
          <a:tileRect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anded_Design_Teal">
      <a:dk1>
        <a:srgbClr val="363D3D"/>
      </a:dk1>
      <a:lt1>
        <a:sysClr val="window" lastClr="FFFFFF"/>
      </a:lt1>
      <a:dk2>
        <a:srgbClr val="000000"/>
      </a:dk2>
      <a:lt2>
        <a:srgbClr val="E5E8E8"/>
      </a:lt2>
      <a:accent1>
        <a:srgbClr val="3AAFB2"/>
      </a:accent1>
      <a:accent2>
        <a:srgbClr val="6ABD45"/>
      </a:accent2>
      <a:accent3>
        <a:srgbClr val="EBCA21"/>
      </a:accent3>
      <a:accent4>
        <a:srgbClr val="EB8D21"/>
      </a:accent4>
      <a:accent5>
        <a:srgbClr val="EB5638"/>
      </a:accent5>
      <a:accent6>
        <a:srgbClr val="5172B1"/>
      </a:accent6>
      <a:hlink>
        <a:srgbClr val="3A9CDB"/>
      </a:hlink>
      <a:folHlink>
        <a:srgbClr val="5172B1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57000"/>
                <a:satMod val="101000"/>
              </a:schemeClr>
            </a:gs>
            <a:gs pos="50000">
              <a:schemeClr val="phClr">
                <a:lumMod val="137000"/>
                <a:satMod val="103000"/>
              </a:schemeClr>
            </a:gs>
            <a:gs pos="100000">
              <a:schemeClr val="phClr">
                <a:lumMod val="11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18000"/>
              </a:schemeClr>
            </a:gs>
            <a:gs pos="50000">
              <a:schemeClr val="phClr">
                <a:satMod val="89000"/>
                <a:lumMod val="91000"/>
              </a:schemeClr>
            </a:gs>
            <a:gs pos="100000">
              <a:schemeClr val="phClr">
                <a:lumMod val="6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atMod val="100000"/>
                <a:shade val="0"/>
              </a:schemeClr>
            </a:gs>
            <a:gs pos="0">
              <a:scrgbClr r="0" g="0" b="0"/>
            </a:gs>
            <a:gs pos="100000">
              <a:schemeClr val="phClr">
                <a:shade val="100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3104</TotalTime>
  <Words>3283</Words>
  <Application>Microsoft Office PowerPoint</Application>
  <PresentationFormat>Widescreen</PresentationFormat>
  <Paragraphs>657</Paragraphs>
  <Slides>58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58</vt:i4>
      </vt:variant>
    </vt:vector>
  </HeadingPairs>
  <TitlesOfParts>
    <vt:vector size="65" baseType="lpstr">
      <vt:lpstr>Aptos</vt:lpstr>
      <vt:lpstr>Arial</vt:lpstr>
      <vt:lpstr>Calibri</vt:lpstr>
      <vt:lpstr>Corbel</vt:lpstr>
      <vt:lpstr>Euphemia</vt:lpstr>
      <vt:lpstr>Wingdings</vt:lpstr>
      <vt:lpstr>Banded Design Blue 16x9</vt:lpstr>
      <vt:lpstr>Proposition 64 Public Health &amp; Safety Grant Program Cohort 4 Grantee Orientation  </vt:lpstr>
      <vt:lpstr>Welcome &amp; Introductions</vt:lpstr>
      <vt:lpstr>Day 1 Agenda</vt:lpstr>
      <vt:lpstr>Day 2 Agenda</vt:lpstr>
      <vt:lpstr>Overview of the BSCC</vt:lpstr>
      <vt:lpstr>BSCC Divisions</vt:lpstr>
      <vt:lpstr>Origins of the Prop 64 Grant Program</vt:lpstr>
      <vt:lpstr>Legislative Foundation</vt:lpstr>
      <vt:lpstr>Early Implementation (Cohorts 1–3)</vt:lpstr>
      <vt:lpstr>2025 Statutory Changes (SB 141)</vt:lpstr>
      <vt:lpstr>Program Evolution Into Cohort 4</vt:lpstr>
      <vt:lpstr>Key Dates</vt:lpstr>
      <vt:lpstr>Questions </vt:lpstr>
      <vt:lpstr>Grantee Introductions</vt:lpstr>
      <vt:lpstr>    Group 1</vt:lpstr>
      <vt:lpstr>Group 2 </vt:lpstr>
      <vt:lpstr>Group 3</vt:lpstr>
      <vt:lpstr>Group 4</vt:lpstr>
      <vt:lpstr>Group 5</vt:lpstr>
      <vt:lpstr>Group 6</vt:lpstr>
      <vt:lpstr>Group 7</vt:lpstr>
      <vt:lpstr>Administrative Responsibilities</vt:lpstr>
      <vt:lpstr>Communications</vt:lpstr>
      <vt:lpstr>Standard Agreement</vt:lpstr>
      <vt:lpstr>GRANT PERIOD</vt:lpstr>
      <vt:lpstr>Invoicing Requirements (Quarterly)</vt:lpstr>
      <vt:lpstr>Reporting Requirements</vt:lpstr>
      <vt:lpstr>Questions</vt:lpstr>
      <vt:lpstr>Subcontractors</vt:lpstr>
      <vt:lpstr> Criteria for Non-Governmental Organizations (NGO) Receiving BSCC Grant Funds </vt:lpstr>
      <vt:lpstr>Conflict of Interest</vt:lpstr>
      <vt:lpstr>Grant Administration Guide </vt:lpstr>
      <vt:lpstr>Questions</vt:lpstr>
      <vt:lpstr>Research Division </vt:lpstr>
      <vt:lpstr>Lunch Break  </vt:lpstr>
      <vt:lpstr> Department of Cannabis Control    Presentation  </vt:lpstr>
      <vt:lpstr>Program Responsibilities </vt:lpstr>
      <vt:lpstr>Leadership &amp; Communication</vt:lpstr>
      <vt:lpstr>Leadership &amp; Communication</vt:lpstr>
      <vt:lpstr>Maintaining Program Integrity</vt:lpstr>
      <vt:lpstr>Program modification</vt:lpstr>
      <vt:lpstr>Questions</vt:lpstr>
      <vt:lpstr>Expenses Requiring Prior Approval</vt:lpstr>
      <vt:lpstr>Expenses Requiring Prior Approval</vt:lpstr>
      <vt:lpstr>Questions</vt:lpstr>
      <vt:lpstr> Prohibited Expenses (BSCC)  Including but not limited to: </vt:lpstr>
      <vt:lpstr>Project Director Calls</vt:lpstr>
      <vt:lpstr>Monitoring Visits</vt:lpstr>
      <vt:lpstr>Contact information</vt:lpstr>
      <vt:lpstr> Grantee Orientation Prop 64 Cohort 4 Program Specific Compliance Audit </vt:lpstr>
      <vt:lpstr>What is a Program Specific Compliance Audit?</vt:lpstr>
      <vt:lpstr>Compliance Audit vs. Financial Audit</vt:lpstr>
      <vt:lpstr>Audit Parameters</vt:lpstr>
      <vt:lpstr>Auditor Responsibilities</vt:lpstr>
      <vt:lpstr>What BSCC Expects in the Audit Report</vt:lpstr>
      <vt:lpstr>What BSCC Expects from Grantees</vt:lpstr>
      <vt:lpstr>Failure to Submit Audit Report</vt:lpstr>
      <vt:lpstr>Contact Information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Business Project Plan</dc:title>
  <dc:creator>Sanders, Kally@BSCC</dc:creator>
  <cp:lastModifiedBy>Knapp, Tony@BSCC</cp:lastModifiedBy>
  <cp:revision>120</cp:revision>
  <dcterms:created xsi:type="dcterms:W3CDTF">2013-12-03T00:43:53Z</dcterms:created>
  <dcterms:modified xsi:type="dcterms:W3CDTF">2026-08-26T01:29:18Z</dcterms:modified>
</cp:coreProperties>
</file>