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27"/>
  </p:notesMasterIdLst>
  <p:handoutMasterIdLst>
    <p:handoutMasterId r:id="rId28"/>
  </p:handoutMasterIdLst>
  <p:sldIdLst>
    <p:sldId id="316" r:id="rId5"/>
    <p:sldId id="317" r:id="rId6"/>
    <p:sldId id="393" r:id="rId7"/>
    <p:sldId id="492" r:id="rId8"/>
    <p:sldId id="494" r:id="rId9"/>
    <p:sldId id="493" r:id="rId10"/>
    <p:sldId id="256" r:id="rId11"/>
    <p:sldId id="272" r:id="rId12"/>
    <p:sldId id="257" r:id="rId13"/>
    <p:sldId id="264" r:id="rId14"/>
    <p:sldId id="265" r:id="rId15"/>
    <p:sldId id="263" r:id="rId16"/>
    <p:sldId id="267" r:id="rId17"/>
    <p:sldId id="273" r:id="rId18"/>
    <p:sldId id="266" r:id="rId19"/>
    <p:sldId id="259" r:id="rId20"/>
    <p:sldId id="268" r:id="rId21"/>
    <p:sldId id="271" r:id="rId22"/>
    <p:sldId id="269" r:id="rId23"/>
    <p:sldId id="258" r:id="rId24"/>
    <p:sldId id="495" r:id="rId25"/>
    <p:sldId id="496" r:id="rId2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3C78"/>
    <a:srgbClr val="E1C683"/>
    <a:srgbClr val="BF962F"/>
    <a:srgbClr val="264D9A"/>
    <a:srgbClr val="D5AF54"/>
    <a:srgbClr val="FFFF66"/>
    <a:srgbClr val="FFDA3F"/>
    <a:srgbClr val="6B90DB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0" autoAdjust="0"/>
    <p:restoredTop sz="93285" autoAdjust="0"/>
  </p:normalViewPr>
  <p:slideViewPr>
    <p:cSldViewPr>
      <p:cViewPr varScale="1">
        <p:scale>
          <a:sx n="104" d="100"/>
          <a:sy n="104" d="100"/>
        </p:scale>
        <p:origin x="182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6588"/>
    </p:cViewPr>
  </p:sorterViewPr>
  <p:notesViewPr>
    <p:cSldViewPr>
      <p:cViewPr varScale="1">
        <p:scale>
          <a:sx n="55" d="100"/>
          <a:sy n="55" d="100"/>
        </p:scale>
        <p:origin x="-1806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minguez, Allexus@BSCC" userId="0ab20c26-5d46-44b5-8164-23f954ed3878" providerId="ADAL" clId="{1C24DC93-6076-43B7-A0A1-A9AAB278625C}"/>
    <pc:docChg chg="modSld">
      <pc:chgData name="Dominguez, Allexus@BSCC" userId="0ab20c26-5d46-44b5-8164-23f954ed3878" providerId="ADAL" clId="{1C24DC93-6076-43B7-A0A1-A9AAB278625C}" dt="2026-08-18T21:20:36.825" v="1" actId="20577"/>
      <pc:docMkLst>
        <pc:docMk/>
      </pc:docMkLst>
      <pc:sldChg chg="modSp mod">
        <pc:chgData name="Dominguez, Allexus@BSCC" userId="0ab20c26-5d46-44b5-8164-23f954ed3878" providerId="ADAL" clId="{1C24DC93-6076-43B7-A0A1-A9AAB278625C}" dt="2026-08-18T21:20:36.825" v="1" actId="20577"/>
        <pc:sldMkLst>
          <pc:docMk/>
          <pc:sldMk cId="0" sldId="316"/>
        </pc:sldMkLst>
        <pc:spChg chg="mod">
          <ac:chgData name="Dominguez, Allexus@BSCC" userId="0ab20c26-5d46-44b5-8164-23f954ed3878" providerId="ADAL" clId="{1C24DC93-6076-43B7-A0A1-A9AAB278625C}" dt="2026-08-18T21:20:36.825" v="1" actId="20577"/>
          <ac:spMkLst>
            <pc:docMk/>
            <pc:sldMk cId="0" sldId="316"/>
            <ac:spMk id="22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300"/>
            </a:lvl1pPr>
          </a:lstStyle>
          <a:p>
            <a:pPr>
              <a:defRPr/>
            </a:pPr>
            <a:fld id="{3B7892F4-2BBB-436C-AA5B-421043F639F2}" type="datetimeFigureOut">
              <a:rPr lang="en-US"/>
              <a:pPr>
                <a:defRPr/>
              </a:pPr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121"/>
            <a:ext cx="3038145" cy="465743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29121"/>
            <a:ext cx="3038145" cy="465743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300"/>
            </a:lvl1pPr>
          </a:lstStyle>
          <a:p>
            <a:pPr>
              <a:defRPr/>
            </a:pPr>
            <a:fld id="{0B49206A-C0FE-4D1E-ABC8-B74905044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9666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8" tIns="46575" rIns="93148" bIns="46575" numCol="1" anchor="t" anchorCtr="0" compatLnSpc="1">
            <a:prstTxWarp prst="textNoShape">
              <a:avLst/>
            </a:prstTxWarp>
          </a:bodyPr>
          <a:lstStyle>
            <a:lvl1pPr defTabSz="931582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9214" y="0"/>
            <a:ext cx="3039666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8" tIns="46575" rIns="93148" bIns="46575" numCol="1" anchor="t" anchorCtr="0" compatLnSpc="1">
            <a:prstTxWarp prst="textNoShape">
              <a:avLst/>
            </a:prstTxWarp>
          </a:bodyPr>
          <a:lstStyle>
            <a:lvl1pPr algn="r" defTabSz="931582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27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866" y="4416098"/>
            <a:ext cx="5604669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8" tIns="46575" rIns="93148" bIns="465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27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121"/>
            <a:ext cx="3039666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8" tIns="46575" rIns="93148" bIns="46575" numCol="1" anchor="b" anchorCtr="0" compatLnSpc="1">
            <a:prstTxWarp prst="textNoShape">
              <a:avLst/>
            </a:prstTxWarp>
          </a:bodyPr>
          <a:lstStyle>
            <a:lvl1pPr defTabSz="931582" eaLnBrk="1" hangingPunct="1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27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9214" y="8829121"/>
            <a:ext cx="3039666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48" tIns="46575" rIns="93148" bIns="46575" numCol="1" anchor="b" anchorCtr="0" compatLnSpc="1">
            <a:prstTxWarp prst="textNoShape">
              <a:avLst/>
            </a:prstTxWarp>
          </a:bodyPr>
          <a:lstStyle>
            <a:lvl1pPr algn="r" defTabSz="931582" eaLnBrk="1" hangingPunct="1">
              <a:defRPr sz="1300"/>
            </a:lvl1pPr>
          </a:lstStyle>
          <a:p>
            <a:pPr>
              <a:defRPr/>
            </a:pPr>
            <a:fld id="{A96E7DF0-4989-4C25-B9FB-1ED8B126B1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 morning and welcome back to day 2 of the P64-C4 Grantee Orientation. </a:t>
            </a:r>
          </a:p>
          <a:p>
            <a:endParaRPr lang="en-US" dirty="0"/>
          </a:p>
          <a:p>
            <a:r>
              <a:rPr lang="en-US" dirty="0"/>
              <a:t>My name is Allexus, and I will be assisting Tony and our Research team to ensure the smooth operation of this project. 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Please submit all questions in the chat as we progress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Questions will be addressed via the chat and during a Q&amp;A segment for each topic.</a:t>
            </a:r>
          </a:p>
          <a:p>
            <a:endParaRPr lang="en-US" dirty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356"/>
            <a:fld id="{9B55826A-C67D-4599-9B44-222DD1009CDA}" type="slidenum">
              <a:rPr lang="en-US" smtClean="0"/>
              <a:pPr defTabSz="930356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Today’s presentation is an overview- we will be providing and hosting webinars on each of the topics I am covering today.</a:t>
            </a:r>
          </a:p>
          <a:p>
            <a:endParaRPr lang="en-US" dirty="0"/>
          </a:p>
          <a:p>
            <a:r>
              <a:rPr lang="en-US" dirty="0"/>
              <a:t>This will include instructions on how to locate the Invoice Workbook and the forms contained within it.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6E7DF0-4989-4C25-B9FB-1ED8B126B16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04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important to note that we use the Grantee Contact Sheet to manage SharePoint. Please ensure it is kept up to date at all times.</a:t>
            </a:r>
          </a:p>
          <a:p>
            <a:endParaRPr lang="en-US" dirty="0"/>
          </a:p>
          <a:p>
            <a:r>
              <a:rPr lang="en-US" dirty="0"/>
              <a:t>Once your grant agreement is fully executed, you will receive your access links.</a:t>
            </a:r>
          </a:p>
          <a:p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To the left of your screen, you can see an example of the email you will receive from SharePoint.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cs typeface="Calibri"/>
              </a:rPr>
              <a:t>If you are not already signed in, Microsoft will require you to do-so. Important to ensure you are using the email listed on your GCS.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cs typeface="Calibri"/>
            </a:endParaRPr>
          </a:p>
          <a:p>
            <a:r>
              <a:rPr lang="en-US" dirty="0">
                <a:cs typeface="Calibri"/>
              </a:rPr>
              <a:t>Once you are in, bookmark the link for easy access. 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If you do not see an email in your inbox, Please be sure to check your spam folder!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6E17E-319C-4FEB-9B85-D9D9825C1C9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906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Multiple people managing this grant whom all have access to the inbox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Inquires will be routed as needed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inquires must be documented/stored in the Grant inbox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96E7DF0-4989-4C25-B9FB-1ED8B126B16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573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Reminder: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Grantees must maintain supporting documentation for all grant expenditures.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All Supporting documentation must be maintained by the grantee internally and be readily available for the BSCC as requested.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Sub-recipients or sub-grantees, along with any community based or non-governmental organization you are contracted with, are required to keep the same level of documentation as our primary grantees.</a:t>
            </a:r>
            <a:br>
              <a:rPr lang="en-US" dirty="0"/>
            </a:br>
            <a:r>
              <a:rPr lang="en-US" dirty="0"/>
              <a:t>Examples of supporting documentation are receipts, invoices, work orders, etc. Anything following the transactions of your purchases and salaries.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98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+mn-cs"/>
              </a:rPr>
              <a:t>The Invoice Supporting Documentation Packet, is referred to as the Desk Review.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054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Desk Review Instructions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Requirement</a:t>
            </a:r>
            <a:r>
              <a:rPr lang="en-US" dirty="0"/>
              <a:t>: Submit supporting documentation for all expenditures claimed on the invoice.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Rule</a:t>
            </a:r>
            <a:r>
              <a:rPr lang="en-US" dirty="0"/>
              <a:t>: If you claim it, you must document it.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Provide documentation for each item with the exact amounts you want reimbursed.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Process</a:t>
            </a:r>
            <a:r>
              <a:rPr lang="en-US" dirty="0"/>
              <a:t>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Gather and organize all supporting documents.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Label and number them clearly.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Submit for review.</a:t>
            </a:r>
          </a:p>
          <a:p>
            <a:r>
              <a:rPr lang="en-US" b="1" dirty="0"/>
              <a:t>Forms Provided</a:t>
            </a:r>
            <a:r>
              <a:rPr lang="en-US" dirty="0"/>
              <a:t>: Use </a:t>
            </a:r>
            <a:r>
              <a:rPr lang="en-US" b="0" dirty="0"/>
              <a:t>the Grantee Salaries and Benefits Worksheet and the Grantee Invoice Supporting Documentation Checklist.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Forms are in your Grantee OneDrive folder.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39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b="1" dirty="0"/>
              <a:t>Preparation steps: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dirty="0"/>
              <a:t>Gather Receipts</a:t>
            </a:r>
            <a:r>
              <a:rPr lang="en-US" dirty="0"/>
              <a:t>: Collect all project‑related receipts for each reimbursable item listed on the grant invoice for the reporting period.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b="1" dirty="0"/>
              <a:t>Reference Guide</a:t>
            </a:r>
            <a:r>
              <a:rPr lang="en-US" dirty="0"/>
              <a:t>: If you have questions, see the updated </a:t>
            </a:r>
            <a:r>
              <a:rPr lang="en-US" b="1" dirty="0"/>
              <a:t>BSCC Grant Administration Guide</a:t>
            </a:r>
            <a:r>
              <a:rPr lang="en-US" dirty="0"/>
              <a:t> on our website.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dirty="0"/>
              <a:t>Label Documents</a:t>
            </a:r>
            <a:r>
              <a:rPr lang="en-US" dirty="0"/>
              <a:t>: Mark each document with the </a:t>
            </a:r>
            <a:r>
              <a:rPr lang="en-US" b="1" dirty="0"/>
              <a:t>budget line‑item name</a:t>
            </a:r>
            <a:r>
              <a:rPr lang="en-US" dirty="0"/>
              <a:t> and a </a:t>
            </a:r>
            <a:r>
              <a:rPr lang="en-US" b="1" dirty="0"/>
              <a:t>document number</a:t>
            </a:r>
            <a:r>
              <a:rPr lang="en-US" dirty="0"/>
              <a:t> (e.g., </a:t>
            </a:r>
            <a:r>
              <a:rPr lang="en-US" i="1" dirty="0"/>
              <a:t>Services &amp; Supplies – Document #1</a:t>
            </a:r>
            <a:r>
              <a:rPr lang="en-US" dirty="0"/>
              <a:t>). Handwritten labels are acceptable.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dirty="0"/>
              <a:t>Eligible Expenses</a:t>
            </a:r>
            <a:r>
              <a:rPr lang="en-US" dirty="0"/>
              <a:t>: Only costs incurred and paid during the grant cycle and before the end of the invoicing period are eligible.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dirty="0"/>
              <a:t>Date Requirement</a:t>
            </a:r>
            <a:r>
              <a:rPr lang="en-US" dirty="0"/>
              <a:t>: All supporting documents must show dates between the </a:t>
            </a:r>
            <a:r>
              <a:rPr lang="en-US" b="1" dirty="0"/>
              <a:t>grant start date</a:t>
            </a:r>
            <a:r>
              <a:rPr lang="en-US" dirty="0"/>
              <a:t> and the </a:t>
            </a:r>
            <a:r>
              <a:rPr lang="en-US" b="1" dirty="0"/>
              <a:t>end date of the reporting period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3179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Let’s go over an example.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dirty="0"/>
              <a:t>Number Each Document</a:t>
            </a:r>
            <a:r>
              <a:rPr lang="en-US" dirty="0"/>
              <a:t>: Assign a number to each supporting document (or receipt).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You’ll likely submit several receipts for the quarter, ensure each one is clearly labeled and specifies exactly what is being claimed.</a:t>
            </a:r>
          </a:p>
          <a:p>
            <a:pPr marL="228600" indent="-228600">
              <a:buFont typeface="+mj-lt"/>
              <a:buAutoNum type="arabicPeriod"/>
            </a:pPr>
            <a:r>
              <a:rPr lang="en-US" b="1" dirty="0"/>
              <a:t>Identify</a:t>
            </a:r>
            <a:r>
              <a:rPr lang="en-US" dirty="0"/>
              <a:t>: Make it clear which document corresponds to which claim.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b="1" dirty="0"/>
              <a:t>Highlighting</a:t>
            </a:r>
            <a:r>
              <a:rPr lang="en-US" dirty="0"/>
              <a:t>: You may highlight or add notes directly on the documents to make them clear.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Mark the specific items you are claiming.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Document tax and shipping fees if you are claiming them.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4. Breakdown</a:t>
            </a:r>
            <a:r>
              <a:rPr lang="en-US" dirty="0"/>
              <a:t>: Show the total amount being claimed for those items.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How Can I do this?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Use Adobe to highlight and label if available.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Handwriting and highlighting is fine too (neat and legible).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3581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b="1" dirty="0"/>
              <a:t>What is the Invoice Supporting Document Checklist?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Use this checklist to record the amounts claimed on your invoices and link them to the supporting documents.</a:t>
            </a:r>
            <a:endParaRPr lang="en-US" b="0" dirty="0"/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0" dirty="0"/>
              <a:t>Write the invoice number and reporting period at the top.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/>
              <a:t>Match categories and line items with your invoice workbook.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/>
              <a:t>Fill in the line items: include the amount and supporting documents for each category corresponding to the claim on said invoice.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b="0" dirty="0"/>
              <a:t>Obtain the Authorized Financial Officer’s signature and date at the bottom before submitting.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97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Using the Grantee Invoice Supporting Documentation Checklist</a:t>
            </a:r>
          </a:p>
          <a:p>
            <a:endParaRPr lang="en-US" b="1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sng" dirty="0"/>
              <a:t>PP1 &amp; PPA 2-4: </a:t>
            </a:r>
            <a:r>
              <a:rPr lang="en-US" b="0" u="none" dirty="0"/>
              <a:t>Make sure you are documenting which expenses correlate to which PPA (as shown on INV).</a:t>
            </a:r>
            <a:endParaRPr lang="en-US" b="0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sng" dirty="0"/>
              <a:t>Salaries &amp; Benefits: </a:t>
            </a:r>
            <a:r>
              <a:rPr lang="en-US" dirty="0"/>
              <a:t>Enter the total grant funds claimed, then attach the </a:t>
            </a:r>
            <a:r>
              <a:rPr lang="en-US" b="0" dirty="0"/>
              <a:t>Grantee Salary and Benefits Worksheet.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DO NOT SUBMIT TIMESHEETS.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u="sng" dirty="0"/>
              <a:t>Additional Categories: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List the total amount claimed.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List which supporting documents (by your label) correlates to this claim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all supporting documents are easy to follow and clearly match the amounts claimed.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693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Complete Checklist</a:t>
            </a:r>
            <a:r>
              <a:rPr lang="en-US" dirty="0"/>
              <a:t>: List each document in the correct line on the Supporting Documentation Checklist.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/>
              <a:t>Desk Review</a:t>
            </a:r>
            <a:r>
              <a:rPr lang="en-US" dirty="0"/>
              <a:t>: Expect possible follow‑up questions for clarification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This is normal and ensures everything is complete, especially since this is our first round.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Are there any questions about the desk review or anything else we’ve covered?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337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C764C-96EA-7FD7-1EB3-8FE914653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A6F848-18E9-7379-E8EF-858348D8D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50C0E1-FBBB-7E63-B959-6F5FE29F6A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Using the Salaries &amp; Benefits Worksheet: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List each employee’s </a:t>
            </a:r>
            <a:r>
              <a:rPr lang="en-US" b="0" dirty="0"/>
              <a:t>name and title.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Indicate if they are paid fully or partially with grant funds.</a:t>
            </a:r>
          </a:p>
          <a:p>
            <a:pPr marL="685800" lvl="1" indent="-228600">
              <a:buFont typeface="+mj-lt"/>
              <a:buAutoNum type="arabicPeriod"/>
            </a:pPr>
            <a:r>
              <a:rPr lang="en-US" dirty="0"/>
              <a:t>Provide a breakdown</a:t>
            </a:r>
            <a:r>
              <a:rPr lang="en-US" b="0" dirty="0"/>
              <a:t> of hours, pay, and benefits.</a:t>
            </a:r>
          </a:p>
          <a:p>
            <a:pPr marL="0" lvl="0" indent="0">
              <a:buFont typeface="+mj-lt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/>
              <a:t>NOTE</a:t>
            </a:r>
            <a:r>
              <a:rPr lang="en-US" dirty="0"/>
              <a:t>: Do </a:t>
            </a:r>
            <a:r>
              <a:rPr lang="en-US" b="0" dirty="0"/>
              <a:t>NOT</a:t>
            </a:r>
            <a:r>
              <a:rPr lang="en-US" dirty="0"/>
              <a:t> submit timesheets with Desk Reviews.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Keep them internal.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Timesheets may be requested later during a monitoring visit or by your field representative.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F1E58-4EFE-6E45-5EFC-2B9E39D094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125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b="0" dirty="0"/>
              <a:t>Sample Salaries &amp; Benefits Worksheet</a:t>
            </a:r>
          </a:p>
          <a:p>
            <a:endParaRPr lang="en-US" sz="1100" b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100" b="1" dirty="0"/>
              <a:t>NOTE</a:t>
            </a:r>
            <a:r>
              <a:rPr lang="en-US" sz="1100" b="0" dirty="0"/>
              <a:t>: Complete a separate line for each employee funded by the grant.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u="sng" dirty="0"/>
              <a:t>Hourly vs. Salaried: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dirty="0"/>
              <a:t>Hourly → list hours worked and hourly rate.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dirty="0"/>
              <a:t>Salaried → list % of time on project and monthly salary.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u="sng" dirty="0"/>
              <a:t>Months Claimed: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dirty="0"/>
              <a:t>Salaried → enter number of months (3 for a quarter).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dirty="0"/>
              <a:t>Hourly → enter 1, since hours and rate are already listed.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b="0" u="sng" dirty="0"/>
              <a:t>Totals: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100" b="0" dirty="0"/>
              <a:t>Enter salary claimed, then add benefits (% and amount).</a:t>
            </a:r>
            <a:endParaRPr lang="en-US" sz="1100" b="1" dirty="0"/>
          </a:p>
          <a:p>
            <a:r>
              <a:rPr lang="en-US" sz="1100" b="0" dirty="0"/>
              <a:t>Any questions?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332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Instructions outline examples of what to submit for each category.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Refer to the </a:t>
            </a:r>
            <a:r>
              <a:rPr lang="en-US" b="0" dirty="0"/>
              <a:t>BSCC Grant Administration Guide </a:t>
            </a:r>
            <a:r>
              <a:rPr lang="en-US" dirty="0"/>
              <a:t>for complete details. (on web)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These Instructions are posted within your OneDrive Folder.</a:t>
            </a:r>
          </a:p>
          <a:p>
            <a:r>
              <a:rPr lang="en-US" b="0" u="sng" dirty="0"/>
              <a:t>Review Carefully: </a:t>
            </a:r>
            <a:r>
              <a:rPr lang="en-US" dirty="0"/>
              <a:t>The instructions explain what is required and how to present it clearly.</a:t>
            </a:r>
          </a:p>
          <a:p>
            <a:r>
              <a:rPr lang="en-US" b="0" u="sng" dirty="0"/>
              <a:t>Questions: </a:t>
            </a:r>
            <a:r>
              <a:rPr lang="en-US" dirty="0"/>
              <a:t>Email for clarification if needed prop64_grant4@bscc.ca.gov</a:t>
            </a:r>
          </a:p>
          <a:p>
            <a:r>
              <a:rPr lang="en-US" b="1" dirty="0"/>
              <a:t>Reminder</a:t>
            </a:r>
            <a:r>
              <a:rPr lang="en-US" dirty="0"/>
              <a:t>: Keep BSCC updated on any new Community‑Based Organizations you partner with.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8139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0BC2F-BF6B-3372-4F8C-02C1CAC70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6774D6-0508-D67D-84C5-79F3F94B4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F1FCC-C52A-6F27-77AE-54139C8E58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Ensure all supporting documents are clearly labeled and tied to the correct invoice.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Have the </a:t>
            </a:r>
            <a:r>
              <a:rPr lang="en-US" b="1" dirty="0"/>
              <a:t>Authorized Financial Officer</a:t>
            </a:r>
            <a:r>
              <a:rPr lang="en-US" dirty="0"/>
              <a:t> sign the Grantee Invoice Supporting Documentation Checklist.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this checklist as the cover page for the Desk Review Packet.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Combine all supporting documents into a </a:t>
            </a:r>
            <a:r>
              <a:rPr lang="en-US" b="0" dirty="0"/>
              <a:t>single PDF file </a:t>
            </a:r>
            <a:r>
              <a:rPr lang="en-US" dirty="0"/>
              <a:t>for submission.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Include every document reviewed in the process.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51E9FC-F3E8-9556-8843-DB2C38D43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55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Place the completed packet in your Grantee </a:t>
            </a:r>
            <a:r>
              <a:rPr lang="en-US" b="0" dirty="0"/>
              <a:t>SharePoint folder </a:t>
            </a:r>
            <a:r>
              <a:rPr lang="en-US" dirty="0"/>
              <a:t>under the “Desk Drive” folder.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Email prop64_grant4@bscc.ca.gov once it’s uploaded.</a:t>
            </a:r>
          </a:p>
          <a:p>
            <a:endParaRPr lang="en-US" b="1" dirty="0"/>
          </a:p>
          <a:p>
            <a:r>
              <a:rPr lang="en-US" b="1" dirty="0"/>
              <a:t>Resources</a:t>
            </a:r>
            <a:r>
              <a:rPr lang="en-US" dirty="0"/>
              <a:t>: The “Desk Review” folder already contains copies </a:t>
            </a:r>
            <a:r>
              <a:rPr lang="en-US" b="0" dirty="0"/>
              <a:t>of the Instructions, Supporting Docs Checklist, and Salaries &amp; Benefits Worksheet for your </a:t>
            </a:r>
            <a:r>
              <a:rPr lang="en-US" dirty="0"/>
              <a:t>convenience.</a:t>
            </a:r>
          </a:p>
          <a:p>
            <a:endParaRPr lang="en-US" dirty="0"/>
          </a:p>
          <a:p>
            <a:r>
              <a:rPr lang="en-US" dirty="0"/>
              <a:t>Contact me if you need clarification while assembling your packet.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8531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F1196A-16FB-4D64-BC0E-0B65BE48125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0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17"/>
          <p:cNvSpPr>
            <a:spLocks noChangeArrowheads="1"/>
          </p:cNvSpPr>
          <p:nvPr userDrawn="1"/>
        </p:nvSpPr>
        <p:spPr bwMode="auto">
          <a:xfrm>
            <a:off x="0" y="0"/>
            <a:ext cx="9144000" cy="1714500"/>
          </a:xfrm>
          <a:prstGeom prst="rect">
            <a:avLst/>
          </a:prstGeom>
          <a:solidFill>
            <a:srgbClr val="D5AF54">
              <a:alpha val="52000"/>
            </a:srgbClr>
          </a:solidFill>
          <a:ln w="9525" algn="in">
            <a:noFill/>
            <a:miter lim="800000"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pic>
        <p:nvPicPr>
          <p:cNvPr id="32" name="Picture 220" descr="MP900439486[1]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590800" y="381001"/>
            <a:ext cx="3962400" cy="264292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4" name="Picture 218" descr="MP900422246[1]"/>
          <p:cNvPicPr>
            <a:picLocks noChangeAspect="1" noChangeArrowheads="1"/>
          </p:cNvPicPr>
          <p:nvPr userDrawn="1"/>
        </p:nvPicPr>
        <p:blipFill>
          <a:blip r:embed="rId3" cstate="print"/>
          <a:srcRect t="12969" r="45946" b="6621"/>
          <a:stretch>
            <a:fillRect/>
          </a:stretch>
        </p:blipFill>
        <p:spPr bwMode="auto">
          <a:xfrm>
            <a:off x="6553200" y="381000"/>
            <a:ext cx="2590800" cy="2570629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pic>
        <p:nvPicPr>
          <p:cNvPr id="15" name="Picture 220" descr="MP900439486[1]"/>
          <p:cNvPicPr>
            <a:picLocks noChangeAspect="1" noChangeArrowheads="1"/>
          </p:cNvPicPr>
          <p:nvPr userDrawn="1"/>
        </p:nvPicPr>
        <p:blipFill>
          <a:blip r:embed="rId4" cstate="print"/>
          <a:srcRect l="15387" r="30862"/>
          <a:stretch>
            <a:fillRect/>
          </a:stretch>
        </p:blipFill>
        <p:spPr bwMode="auto">
          <a:xfrm flipH="1">
            <a:off x="0" y="381000"/>
            <a:ext cx="2590800" cy="3072533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17" name="Group 221"/>
          <p:cNvGrpSpPr>
            <a:grpSpLocks/>
          </p:cNvGrpSpPr>
          <p:nvPr userDrawn="1"/>
        </p:nvGrpSpPr>
        <p:grpSpPr bwMode="auto">
          <a:xfrm>
            <a:off x="0" y="1752601"/>
            <a:ext cx="9144000" cy="2527300"/>
            <a:chOff x="106299000" y="112232102"/>
            <a:chExt cx="7772400" cy="2527844"/>
          </a:xfrm>
        </p:grpSpPr>
        <p:sp>
          <p:nvSpPr>
            <p:cNvPr id="18" name="Freeform 222"/>
            <p:cNvSpPr>
              <a:spLocks/>
            </p:cNvSpPr>
            <p:nvPr/>
          </p:nvSpPr>
          <p:spPr bwMode="auto">
            <a:xfrm>
              <a:off x="106299000" y="112357287"/>
              <a:ext cx="7772400" cy="2402659"/>
            </a:xfrm>
            <a:custGeom>
              <a:avLst/>
              <a:gdLst>
                <a:gd name="T0" fmla="*/ 5488891 w 8001000"/>
                <a:gd name="T1" fmla="*/ 137222 h 2473325"/>
                <a:gd name="T2" fmla="*/ 5449688 w 8001000"/>
                <a:gd name="T3" fmla="*/ 124155 h 2473325"/>
                <a:gd name="T4" fmla="*/ 5399589 w 8001000"/>
                <a:gd name="T5" fmla="*/ 111086 h 2473325"/>
                <a:gd name="T6" fmla="*/ 5342959 w 8001000"/>
                <a:gd name="T7" fmla="*/ 95839 h 2473325"/>
                <a:gd name="T8" fmla="*/ 5277613 w 8001000"/>
                <a:gd name="T9" fmla="*/ 78413 h 2473325"/>
                <a:gd name="T10" fmla="*/ 5203559 w 8001000"/>
                <a:gd name="T11" fmla="*/ 63165 h 2473325"/>
                <a:gd name="T12" fmla="*/ 5120785 w 8001000"/>
                <a:gd name="T13" fmla="*/ 47920 h 2473325"/>
                <a:gd name="T14" fmla="*/ 5029304 w 8001000"/>
                <a:gd name="T15" fmla="*/ 34850 h 2473325"/>
                <a:gd name="T16" fmla="*/ 4931291 w 8001000"/>
                <a:gd name="T17" fmla="*/ 21781 h 2473325"/>
                <a:gd name="T18" fmla="*/ 4824566 w 8001000"/>
                <a:gd name="T19" fmla="*/ 13069 h 2473325"/>
                <a:gd name="T20" fmla="*/ 4711301 w 8001000"/>
                <a:gd name="T21" fmla="*/ 4357 h 2473325"/>
                <a:gd name="T22" fmla="*/ 4589321 w 8001000"/>
                <a:gd name="T23" fmla="*/ 0 h 2473325"/>
                <a:gd name="T24" fmla="*/ 4458636 w 8001000"/>
                <a:gd name="T25" fmla="*/ 0 h 2473325"/>
                <a:gd name="T26" fmla="*/ 4321413 w 8001000"/>
                <a:gd name="T27" fmla="*/ 4357 h 2473325"/>
                <a:gd name="T28" fmla="*/ 4175477 w 8001000"/>
                <a:gd name="T29" fmla="*/ 13069 h 2473325"/>
                <a:gd name="T30" fmla="*/ 4023000 w 8001000"/>
                <a:gd name="T31" fmla="*/ 28316 h 2473325"/>
                <a:gd name="T32" fmla="*/ 3864009 w 8001000"/>
                <a:gd name="T33" fmla="*/ 47920 h 2473325"/>
                <a:gd name="T34" fmla="*/ 3696290 w 8001000"/>
                <a:gd name="T35" fmla="*/ 74057 h 2473325"/>
                <a:gd name="T36" fmla="*/ 3522037 w 8001000"/>
                <a:gd name="T37" fmla="*/ 108907 h 2473325"/>
                <a:gd name="T38" fmla="*/ 3341254 w 8001000"/>
                <a:gd name="T39" fmla="*/ 150292 h 2473325"/>
                <a:gd name="T40" fmla="*/ 3153935 w 8001000"/>
                <a:gd name="T41" fmla="*/ 198212 h 2473325"/>
                <a:gd name="T42" fmla="*/ 2957905 w 8001000"/>
                <a:gd name="T43" fmla="*/ 254845 h 2473325"/>
                <a:gd name="T44" fmla="*/ 2757517 w 8001000"/>
                <a:gd name="T45" fmla="*/ 322366 h 2473325"/>
                <a:gd name="T46" fmla="*/ 2554949 w 8001000"/>
                <a:gd name="T47" fmla="*/ 389888 h 2473325"/>
                <a:gd name="T48" fmla="*/ 2358918 w 8001000"/>
                <a:gd name="T49" fmla="*/ 446521 h 2473325"/>
                <a:gd name="T50" fmla="*/ 2169420 w 8001000"/>
                <a:gd name="T51" fmla="*/ 494441 h 2473325"/>
                <a:gd name="T52" fmla="*/ 1988638 w 8001000"/>
                <a:gd name="T53" fmla="*/ 535826 h 2473325"/>
                <a:gd name="T54" fmla="*/ 1812207 w 8001000"/>
                <a:gd name="T55" fmla="*/ 568498 h 2473325"/>
                <a:gd name="T56" fmla="*/ 1644493 w 8001000"/>
                <a:gd name="T57" fmla="*/ 594635 h 2473325"/>
                <a:gd name="T58" fmla="*/ 1483312 w 8001000"/>
                <a:gd name="T59" fmla="*/ 614239 h 2473325"/>
                <a:gd name="T60" fmla="*/ 1328663 w 8001000"/>
                <a:gd name="T61" fmla="*/ 627308 h 2473325"/>
                <a:gd name="T62" fmla="*/ 1182730 w 8001000"/>
                <a:gd name="T63" fmla="*/ 636020 h 2473325"/>
                <a:gd name="T64" fmla="*/ 1043330 w 8001000"/>
                <a:gd name="T65" fmla="*/ 640377 h 2473325"/>
                <a:gd name="T66" fmla="*/ 912641 w 8001000"/>
                <a:gd name="T67" fmla="*/ 638198 h 2473325"/>
                <a:gd name="T68" fmla="*/ 788486 w 8001000"/>
                <a:gd name="T69" fmla="*/ 633842 h 2473325"/>
                <a:gd name="T70" fmla="*/ 673043 w 8001000"/>
                <a:gd name="T71" fmla="*/ 625130 h 2473325"/>
                <a:gd name="T72" fmla="*/ 564137 w 8001000"/>
                <a:gd name="T73" fmla="*/ 614239 h 2473325"/>
                <a:gd name="T74" fmla="*/ 463943 w 8001000"/>
                <a:gd name="T75" fmla="*/ 601170 h 2473325"/>
                <a:gd name="T76" fmla="*/ 372461 w 8001000"/>
                <a:gd name="T77" fmla="*/ 585924 h 2473325"/>
                <a:gd name="T78" fmla="*/ 289694 w 8001000"/>
                <a:gd name="T79" fmla="*/ 570675 h 2473325"/>
                <a:gd name="T80" fmla="*/ 213457 w 8001000"/>
                <a:gd name="T81" fmla="*/ 555428 h 2473325"/>
                <a:gd name="T82" fmla="*/ 148114 w 8001000"/>
                <a:gd name="T83" fmla="*/ 538003 h 2473325"/>
                <a:gd name="T84" fmla="*/ 89304 w 8001000"/>
                <a:gd name="T85" fmla="*/ 522755 h 2473325"/>
                <a:gd name="T86" fmla="*/ 41385 w 8001000"/>
                <a:gd name="T87" fmla="*/ 507510 h 2473325"/>
                <a:gd name="T88" fmla="*/ 0 w 8001000"/>
                <a:gd name="T89" fmla="*/ 494441 h 2473325"/>
                <a:gd name="T90" fmla="*/ 0 w 8001000"/>
                <a:gd name="T91" fmla="*/ 1696776 h 2473325"/>
                <a:gd name="T92" fmla="*/ 5488891 w 8001000"/>
                <a:gd name="T93" fmla="*/ 1696776 h 2473325"/>
                <a:gd name="T94" fmla="*/ 5488891 w 8001000"/>
                <a:gd name="T95" fmla="*/ 137222 h 247332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01000"/>
                <a:gd name="T145" fmla="*/ 0 h 2473325"/>
                <a:gd name="T146" fmla="*/ 8001000 w 8001000"/>
                <a:gd name="T147" fmla="*/ 2473325 h 247332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01000" h="2473325">
                  <a:moveTo>
                    <a:pt x="8001000" y="200025"/>
                  </a:moveTo>
                  <a:lnTo>
                    <a:pt x="7943850" y="180975"/>
                  </a:lnTo>
                  <a:lnTo>
                    <a:pt x="7870825" y="161925"/>
                  </a:lnTo>
                  <a:lnTo>
                    <a:pt x="7788275" y="139700"/>
                  </a:lnTo>
                  <a:lnTo>
                    <a:pt x="7693025" y="114300"/>
                  </a:lnTo>
                  <a:lnTo>
                    <a:pt x="7585075" y="92075"/>
                  </a:lnTo>
                  <a:lnTo>
                    <a:pt x="7464425" y="69850"/>
                  </a:lnTo>
                  <a:lnTo>
                    <a:pt x="7331075" y="50800"/>
                  </a:lnTo>
                  <a:lnTo>
                    <a:pt x="7188200" y="31750"/>
                  </a:lnTo>
                  <a:lnTo>
                    <a:pt x="7032625" y="19050"/>
                  </a:lnTo>
                  <a:lnTo>
                    <a:pt x="6867525" y="6350"/>
                  </a:lnTo>
                  <a:lnTo>
                    <a:pt x="6689725" y="0"/>
                  </a:lnTo>
                  <a:lnTo>
                    <a:pt x="6499225" y="0"/>
                  </a:lnTo>
                  <a:lnTo>
                    <a:pt x="6299200" y="6350"/>
                  </a:lnTo>
                  <a:lnTo>
                    <a:pt x="6086475" y="19050"/>
                  </a:lnTo>
                  <a:lnTo>
                    <a:pt x="5864225" y="41275"/>
                  </a:lnTo>
                  <a:lnTo>
                    <a:pt x="5632450" y="69850"/>
                  </a:lnTo>
                  <a:lnTo>
                    <a:pt x="5387975" y="107950"/>
                  </a:lnTo>
                  <a:lnTo>
                    <a:pt x="5133975" y="158750"/>
                  </a:lnTo>
                  <a:lnTo>
                    <a:pt x="4870450" y="219075"/>
                  </a:lnTo>
                  <a:lnTo>
                    <a:pt x="4597400" y="288925"/>
                  </a:lnTo>
                  <a:lnTo>
                    <a:pt x="4311650" y="371475"/>
                  </a:lnTo>
                  <a:lnTo>
                    <a:pt x="4019550" y="469900"/>
                  </a:lnTo>
                  <a:lnTo>
                    <a:pt x="3724275" y="568325"/>
                  </a:lnTo>
                  <a:lnTo>
                    <a:pt x="3438525" y="650875"/>
                  </a:lnTo>
                  <a:lnTo>
                    <a:pt x="3162300" y="720725"/>
                  </a:lnTo>
                  <a:lnTo>
                    <a:pt x="2898775" y="781050"/>
                  </a:lnTo>
                  <a:lnTo>
                    <a:pt x="2641600" y="828675"/>
                  </a:lnTo>
                  <a:lnTo>
                    <a:pt x="2397125" y="866775"/>
                  </a:lnTo>
                  <a:lnTo>
                    <a:pt x="2162175" y="895350"/>
                  </a:lnTo>
                  <a:lnTo>
                    <a:pt x="1936750" y="914400"/>
                  </a:lnTo>
                  <a:lnTo>
                    <a:pt x="1724025" y="927100"/>
                  </a:lnTo>
                  <a:lnTo>
                    <a:pt x="1520825" y="933450"/>
                  </a:lnTo>
                  <a:lnTo>
                    <a:pt x="1330325" y="930275"/>
                  </a:lnTo>
                  <a:lnTo>
                    <a:pt x="1149350" y="923925"/>
                  </a:lnTo>
                  <a:lnTo>
                    <a:pt x="981075" y="911225"/>
                  </a:lnTo>
                  <a:lnTo>
                    <a:pt x="822325" y="895350"/>
                  </a:lnTo>
                  <a:lnTo>
                    <a:pt x="676275" y="876300"/>
                  </a:lnTo>
                  <a:lnTo>
                    <a:pt x="542925" y="854075"/>
                  </a:lnTo>
                  <a:lnTo>
                    <a:pt x="422275" y="831850"/>
                  </a:lnTo>
                  <a:lnTo>
                    <a:pt x="311150" y="809625"/>
                  </a:lnTo>
                  <a:lnTo>
                    <a:pt x="215900" y="784225"/>
                  </a:lnTo>
                  <a:lnTo>
                    <a:pt x="130175" y="762000"/>
                  </a:lnTo>
                  <a:lnTo>
                    <a:pt x="60325" y="739775"/>
                  </a:lnTo>
                  <a:lnTo>
                    <a:pt x="0" y="720725"/>
                  </a:lnTo>
                  <a:lnTo>
                    <a:pt x="0" y="2473325"/>
                  </a:lnTo>
                  <a:lnTo>
                    <a:pt x="8001000" y="2473325"/>
                  </a:lnTo>
                  <a:lnTo>
                    <a:pt x="8001000" y="200025"/>
                  </a:lnTo>
                  <a:close/>
                </a:path>
              </a:pathLst>
            </a:custGeom>
            <a:solidFill>
              <a:srgbClr val="FFFFFE"/>
            </a:solidFill>
            <a:ln w="0" cap="flat" cmpd="sng" algn="ctr">
              <a:solidFill>
                <a:srgbClr val="FFFFF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23"/>
            <p:cNvSpPr>
              <a:spLocks/>
            </p:cNvSpPr>
            <p:nvPr/>
          </p:nvSpPr>
          <p:spPr bwMode="auto">
            <a:xfrm>
              <a:off x="106299000" y="112232102"/>
              <a:ext cx="7772400" cy="900836"/>
            </a:xfrm>
            <a:custGeom>
              <a:avLst/>
              <a:gdLst>
                <a:gd name="T0" fmla="*/ 8073705 w 7747804"/>
                <a:gd name="T1" fmla="*/ 193695 h 900836"/>
                <a:gd name="T2" fmla="*/ 8016023 w 7747804"/>
                <a:gd name="T3" fmla="*/ 175248 h 900836"/>
                <a:gd name="T4" fmla="*/ 7942338 w 7747804"/>
                <a:gd name="T5" fmla="*/ 153726 h 900836"/>
                <a:gd name="T6" fmla="*/ 7859030 w 7747804"/>
                <a:gd name="T7" fmla="*/ 132205 h 900836"/>
                <a:gd name="T8" fmla="*/ 7762918 w 7747804"/>
                <a:gd name="T9" fmla="*/ 110683 h 900836"/>
                <a:gd name="T10" fmla="*/ 7653997 w 7747804"/>
                <a:gd name="T11" fmla="*/ 86087 h 900836"/>
                <a:gd name="T12" fmla="*/ 7532240 w 7747804"/>
                <a:gd name="T13" fmla="*/ 67640 h 900836"/>
                <a:gd name="T14" fmla="*/ 7400880 w 7747804"/>
                <a:gd name="T15" fmla="*/ 46118 h 900836"/>
                <a:gd name="T16" fmla="*/ 7253510 w 7747804"/>
                <a:gd name="T17" fmla="*/ 30745 h 900836"/>
                <a:gd name="T18" fmla="*/ 7096517 w 7747804"/>
                <a:gd name="T19" fmla="*/ 15373 h 900836"/>
                <a:gd name="T20" fmla="*/ 6929922 w 7747804"/>
                <a:gd name="T21" fmla="*/ 6149 h 900836"/>
                <a:gd name="T22" fmla="*/ 6750506 w 7747804"/>
                <a:gd name="T23" fmla="*/ 0 h 900836"/>
                <a:gd name="T24" fmla="*/ 6558270 w 7747804"/>
                <a:gd name="T25" fmla="*/ 0 h 900836"/>
                <a:gd name="T26" fmla="*/ 6356436 w 7747804"/>
                <a:gd name="T27" fmla="*/ 6149 h 900836"/>
                <a:gd name="T28" fmla="*/ 6141768 w 7747804"/>
                <a:gd name="T29" fmla="*/ 18447 h 900836"/>
                <a:gd name="T30" fmla="*/ 5917511 w 7747804"/>
                <a:gd name="T31" fmla="*/ 36894 h 900836"/>
                <a:gd name="T32" fmla="*/ 5683635 w 7747804"/>
                <a:gd name="T33" fmla="*/ 67640 h 900836"/>
                <a:gd name="T34" fmla="*/ 5436926 w 7747804"/>
                <a:gd name="T35" fmla="*/ 104534 h 900836"/>
                <a:gd name="T36" fmla="*/ 5180623 w 7747804"/>
                <a:gd name="T37" fmla="*/ 150652 h 900836"/>
                <a:gd name="T38" fmla="*/ 4914709 w 7747804"/>
                <a:gd name="T39" fmla="*/ 209068 h 900836"/>
                <a:gd name="T40" fmla="*/ 4639174 w 7747804"/>
                <a:gd name="T41" fmla="*/ 276708 h 900836"/>
                <a:gd name="T42" fmla="*/ 4350825 w 7747804"/>
                <a:gd name="T43" fmla="*/ 359720 h 900836"/>
                <a:gd name="T44" fmla="*/ 4056076 w 7747804"/>
                <a:gd name="T45" fmla="*/ 451956 h 900836"/>
                <a:gd name="T46" fmla="*/ 3758117 w 7747804"/>
                <a:gd name="T47" fmla="*/ 547266 h 900836"/>
                <a:gd name="T48" fmla="*/ 3469770 w 7747804"/>
                <a:gd name="T49" fmla="*/ 627204 h 900836"/>
                <a:gd name="T50" fmla="*/ 3191032 w 7747804"/>
                <a:gd name="T51" fmla="*/ 697918 h 900836"/>
                <a:gd name="T52" fmla="*/ 2925117 w 7747804"/>
                <a:gd name="T53" fmla="*/ 753259 h 900836"/>
                <a:gd name="T54" fmla="*/ 2665602 w 7747804"/>
                <a:gd name="T55" fmla="*/ 802452 h 900836"/>
                <a:gd name="T56" fmla="*/ 2418905 w 7747804"/>
                <a:gd name="T57" fmla="*/ 839346 h 900836"/>
                <a:gd name="T58" fmla="*/ 2181825 w 7747804"/>
                <a:gd name="T59" fmla="*/ 863942 h 900836"/>
                <a:gd name="T60" fmla="*/ 1954354 w 7747804"/>
                <a:gd name="T61" fmla="*/ 885464 h 900836"/>
                <a:gd name="T62" fmla="*/ 1739696 w 7747804"/>
                <a:gd name="T63" fmla="*/ 894687 h 900836"/>
                <a:gd name="T64" fmla="*/ 1534648 w 7747804"/>
                <a:gd name="T65" fmla="*/ 900836 h 900836"/>
                <a:gd name="T66" fmla="*/ 1342417 w 7747804"/>
                <a:gd name="T67" fmla="*/ 900836 h 900836"/>
                <a:gd name="T68" fmla="*/ 1159798 w 7747804"/>
                <a:gd name="T69" fmla="*/ 891613 h 900836"/>
                <a:gd name="T70" fmla="*/ 989991 w 7747804"/>
                <a:gd name="T71" fmla="*/ 882389 h 900836"/>
                <a:gd name="T72" fmla="*/ 829798 w 7747804"/>
                <a:gd name="T73" fmla="*/ 867017 h 900836"/>
                <a:gd name="T74" fmla="*/ 682423 w 7747804"/>
                <a:gd name="T75" fmla="*/ 848569 h 900836"/>
                <a:gd name="T76" fmla="*/ 547860 w 7747804"/>
                <a:gd name="T77" fmla="*/ 827048 h 900836"/>
                <a:gd name="T78" fmla="*/ 426112 w 7747804"/>
                <a:gd name="T79" fmla="*/ 805526 h 900836"/>
                <a:gd name="T80" fmla="*/ 313980 w 7747804"/>
                <a:gd name="T81" fmla="*/ 780930 h 900836"/>
                <a:gd name="T82" fmla="*/ 217862 w 7747804"/>
                <a:gd name="T83" fmla="*/ 756334 h 900836"/>
                <a:gd name="T84" fmla="*/ 131358 w 7747804"/>
                <a:gd name="T85" fmla="*/ 734812 h 900836"/>
                <a:gd name="T86" fmla="*/ 57669 w 7747804"/>
                <a:gd name="T87" fmla="*/ 713290 h 900836"/>
                <a:gd name="T88" fmla="*/ 0 w 7747804"/>
                <a:gd name="T89" fmla="*/ 694843 h 9008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7747804"/>
                <a:gd name="T136" fmla="*/ 0 h 900836"/>
                <a:gd name="T137" fmla="*/ 7747804 w 7747804"/>
                <a:gd name="T138" fmla="*/ 900836 h 9008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7747804" h="900836">
                  <a:moveTo>
                    <a:pt x="7747804" y="193695"/>
                  </a:moveTo>
                  <a:lnTo>
                    <a:pt x="7692462" y="175248"/>
                  </a:lnTo>
                  <a:lnTo>
                    <a:pt x="7621748" y="153726"/>
                  </a:lnTo>
                  <a:lnTo>
                    <a:pt x="7541811" y="132205"/>
                  </a:lnTo>
                  <a:lnTo>
                    <a:pt x="7449575" y="110683"/>
                  </a:lnTo>
                  <a:lnTo>
                    <a:pt x="7345041" y="86087"/>
                  </a:lnTo>
                  <a:lnTo>
                    <a:pt x="7228209" y="67640"/>
                  </a:lnTo>
                  <a:lnTo>
                    <a:pt x="7102154" y="46118"/>
                  </a:lnTo>
                  <a:lnTo>
                    <a:pt x="6960725" y="30745"/>
                  </a:lnTo>
                  <a:lnTo>
                    <a:pt x="6810074" y="15373"/>
                  </a:lnTo>
                  <a:lnTo>
                    <a:pt x="6650198" y="6149"/>
                  </a:lnTo>
                  <a:lnTo>
                    <a:pt x="6478025" y="0"/>
                  </a:lnTo>
                  <a:lnTo>
                    <a:pt x="6293553" y="0"/>
                  </a:lnTo>
                  <a:lnTo>
                    <a:pt x="6099858" y="6149"/>
                  </a:lnTo>
                  <a:lnTo>
                    <a:pt x="5893865" y="18447"/>
                  </a:lnTo>
                  <a:lnTo>
                    <a:pt x="5678648" y="36894"/>
                  </a:lnTo>
                  <a:lnTo>
                    <a:pt x="5454208" y="67640"/>
                  </a:lnTo>
                  <a:lnTo>
                    <a:pt x="5217470" y="104534"/>
                  </a:lnTo>
                  <a:lnTo>
                    <a:pt x="4971508" y="150652"/>
                  </a:lnTo>
                  <a:lnTo>
                    <a:pt x="4716322" y="209068"/>
                  </a:lnTo>
                  <a:lnTo>
                    <a:pt x="4451913" y="276708"/>
                  </a:lnTo>
                  <a:lnTo>
                    <a:pt x="4175205" y="359720"/>
                  </a:lnTo>
                  <a:lnTo>
                    <a:pt x="3892349" y="451956"/>
                  </a:lnTo>
                  <a:lnTo>
                    <a:pt x="3606418" y="547266"/>
                  </a:lnTo>
                  <a:lnTo>
                    <a:pt x="3329711" y="627204"/>
                  </a:lnTo>
                  <a:lnTo>
                    <a:pt x="3062227" y="697918"/>
                  </a:lnTo>
                  <a:lnTo>
                    <a:pt x="2807042" y="753259"/>
                  </a:lnTo>
                  <a:lnTo>
                    <a:pt x="2558005" y="802452"/>
                  </a:lnTo>
                  <a:lnTo>
                    <a:pt x="2321267" y="839346"/>
                  </a:lnTo>
                  <a:lnTo>
                    <a:pt x="2093752" y="863942"/>
                  </a:lnTo>
                  <a:lnTo>
                    <a:pt x="1875461" y="885464"/>
                  </a:lnTo>
                  <a:lnTo>
                    <a:pt x="1669467" y="894687"/>
                  </a:lnTo>
                  <a:lnTo>
                    <a:pt x="1472698" y="900836"/>
                  </a:lnTo>
                  <a:lnTo>
                    <a:pt x="1288226" y="900836"/>
                  </a:lnTo>
                  <a:lnTo>
                    <a:pt x="1112978" y="891613"/>
                  </a:lnTo>
                  <a:lnTo>
                    <a:pt x="950028" y="882389"/>
                  </a:lnTo>
                  <a:lnTo>
                    <a:pt x="796302" y="867017"/>
                  </a:lnTo>
                  <a:lnTo>
                    <a:pt x="654874" y="848569"/>
                  </a:lnTo>
                  <a:lnTo>
                    <a:pt x="525744" y="827048"/>
                  </a:lnTo>
                  <a:lnTo>
                    <a:pt x="408912" y="805526"/>
                  </a:lnTo>
                  <a:lnTo>
                    <a:pt x="301304" y="780930"/>
                  </a:lnTo>
                  <a:lnTo>
                    <a:pt x="209068" y="756334"/>
                  </a:lnTo>
                  <a:lnTo>
                    <a:pt x="126056" y="734812"/>
                  </a:lnTo>
                  <a:lnTo>
                    <a:pt x="55342" y="713290"/>
                  </a:lnTo>
                  <a:lnTo>
                    <a:pt x="0" y="694843"/>
                  </a:lnTo>
                </a:path>
              </a:pathLst>
            </a:custGeom>
            <a:noFill/>
            <a:ln w="9224" algn="ctr">
              <a:solidFill>
                <a:srgbClr val="FFFFF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Line 229"/>
          <p:cNvSpPr>
            <a:spLocks noChangeShapeType="1"/>
          </p:cNvSpPr>
          <p:nvPr userDrawn="1"/>
        </p:nvSpPr>
        <p:spPr bwMode="auto">
          <a:xfrm flipH="1" flipV="1">
            <a:off x="0" y="381001"/>
            <a:ext cx="9144000" cy="0"/>
          </a:xfrm>
          <a:prstGeom prst="line">
            <a:avLst/>
          </a:prstGeom>
          <a:noFill/>
          <a:ln w="9525" algn="ctr">
            <a:solidFill>
              <a:srgbClr val="FFFFFE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sp>
        <p:nvSpPr>
          <p:cNvPr id="23" name="Line 230"/>
          <p:cNvSpPr>
            <a:spLocks noChangeShapeType="1"/>
          </p:cNvSpPr>
          <p:nvPr userDrawn="1"/>
        </p:nvSpPr>
        <p:spPr bwMode="auto">
          <a:xfrm>
            <a:off x="6553200" y="381000"/>
            <a:ext cx="0" cy="1645920"/>
          </a:xfrm>
          <a:prstGeom prst="line">
            <a:avLst/>
          </a:prstGeom>
          <a:noFill/>
          <a:ln w="9525" algn="ctr">
            <a:solidFill>
              <a:srgbClr val="FFFFFE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sp>
        <p:nvSpPr>
          <p:cNvPr id="24" name="Line 231"/>
          <p:cNvSpPr>
            <a:spLocks noChangeShapeType="1"/>
          </p:cNvSpPr>
          <p:nvPr userDrawn="1"/>
        </p:nvSpPr>
        <p:spPr bwMode="auto">
          <a:xfrm>
            <a:off x="2590800" y="381000"/>
            <a:ext cx="0" cy="2377440"/>
          </a:xfrm>
          <a:prstGeom prst="line">
            <a:avLst/>
          </a:prstGeom>
          <a:noFill/>
          <a:ln w="9525" algn="ctr">
            <a:solidFill>
              <a:srgbClr val="FFFFFE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pic>
        <p:nvPicPr>
          <p:cNvPr id="31" name="Picture 9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387975"/>
            <a:ext cx="9144000" cy="147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858000" cy="609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BF962F"/>
                </a:solidFill>
                <a:latin typeface="+mj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156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2133600" y="3124200"/>
            <a:ext cx="6858000" cy="762000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clear"/>
        </p:spPr>
        <p:txBody>
          <a:bodyPr anchor="ctr"/>
          <a:lstStyle>
            <a:lvl1pPr>
              <a:defRPr sz="3200" cap="none" baseline="0">
                <a:solidFill>
                  <a:srgbClr val="1E3C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Rectangle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553200"/>
            <a:ext cx="3810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D48888-3581-4331-A0A4-93E9F0A57B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6" name="Picture 25" descr="Blue Gold Logo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3400" y="5485403"/>
            <a:ext cx="2011680" cy="6867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rgbClr val="1E3C7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5" name="Picture 220" descr="MP900439486[1]"/>
          <p:cNvPicPr>
            <a:picLocks noChangeAspect="1" noChangeArrowheads="1"/>
          </p:cNvPicPr>
          <p:nvPr userDrawn="1"/>
        </p:nvPicPr>
        <p:blipFill>
          <a:blip r:embed="rId2" cstate="print"/>
          <a:srcRect t="27272" r="1989"/>
          <a:stretch>
            <a:fillRect/>
          </a:stretch>
        </p:blipFill>
        <p:spPr bwMode="auto">
          <a:xfrm flipH="1">
            <a:off x="0" y="228600"/>
            <a:ext cx="9144000" cy="243840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  <p:grpSp>
        <p:nvGrpSpPr>
          <p:cNvPr id="2" name="Group 221"/>
          <p:cNvGrpSpPr>
            <a:grpSpLocks/>
          </p:cNvGrpSpPr>
          <p:nvPr userDrawn="1"/>
        </p:nvGrpSpPr>
        <p:grpSpPr bwMode="auto">
          <a:xfrm flipH="1">
            <a:off x="0" y="1600201"/>
            <a:ext cx="9144000" cy="1600199"/>
            <a:chOff x="106299000" y="112232102"/>
            <a:chExt cx="7772400" cy="2527844"/>
          </a:xfrm>
        </p:grpSpPr>
        <p:sp>
          <p:nvSpPr>
            <p:cNvPr id="18" name="Freeform 222"/>
            <p:cNvSpPr>
              <a:spLocks/>
            </p:cNvSpPr>
            <p:nvPr/>
          </p:nvSpPr>
          <p:spPr bwMode="auto">
            <a:xfrm>
              <a:off x="106299000" y="112357287"/>
              <a:ext cx="7772400" cy="2402659"/>
            </a:xfrm>
            <a:custGeom>
              <a:avLst/>
              <a:gdLst>
                <a:gd name="T0" fmla="*/ 5488891 w 8001000"/>
                <a:gd name="T1" fmla="*/ 137222 h 2473325"/>
                <a:gd name="T2" fmla="*/ 5449688 w 8001000"/>
                <a:gd name="T3" fmla="*/ 124155 h 2473325"/>
                <a:gd name="T4" fmla="*/ 5399589 w 8001000"/>
                <a:gd name="T5" fmla="*/ 111086 h 2473325"/>
                <a:gd name="T6" fmla="*/ 5342959 w 8001000"/>
                <a:gd name="T7" fmla="*/ 95839 h 2473325"/>
                <a:gd name="T8" fmla="*/ 5277613 w 8001000"/>
                <a:gd name="T9" fmla="*/ 78413 h 2473325"/>
                <a:gd name="T10" fmla="*/ 5203559 w 8001000"/>
                <a:gd name="T11" fmla="*/ 63165 h 2473325"/>
                <a:gd name="T12" fmla="*/ 5120785 w 8001000"/>
                <a:gd name="T13" fmla="*/ 47920 h 2473325"/>
                <a:gd name="T14" fmla="*/ 5029304 w 8001000"/>
                <a:gd name="T15" fmla="*/ 34850 h 2473325"/>
                <a:gd name="T16" fmla="*/ 4931291 w 8001000"/>
                <a:gd name="T17" fmla="*/ 21781 h 2473325"/>
                <a:gd name="T18" fmla="*/ 4824566 w 8001000"/>
                <a:gd name="T19" fmla="*/ 13069 h 2473325"/>
                <a:gd name="T20" fmla="*/ 4711301 w 8001000"/>
                <a:gd name="T21" fmla="*/ 4357 h 2473325"/>
                <a:gd name="T22" fmla="*/ 4589321 w 8001000"/>
                <a:gd name="T23" fmla="*/ 0 h 2473325"/>
                <a:gd name="T24" fmla="*/ 4458636 w 8001000"/>
                <a:gd name="T25" fmla="*/ 0 h 2473325"/>
                <a:gd name="T26" fmla="*/ 4321413 w 8001000"/>
                <a:gd name="T27" fmla="*/ 4357 h 2473325"/>
                <a:gd name="T28" fmla="*/ 4175477 w 8001000"/>
                <a:gd name="T29" fmla="*/ 13069 h 2473325"/>
                <a:gd name="T30" fmla="*/ 4023000 w 8001000"/>
                <a:gd name="T31" fmla="*/ 28316 h 2473325"/>
                <a:gd name="T32" fmla="*/ 3864009 w 8001000"/>
                <a:gd name="T33" fmla="*/ 47920 h 2473325"/>
                <a:gd name="T34" fmla="*/ 3696290 w 8001000"/>
                <a:gd name="T35" fmla="*/ 74057 h 2473325"/>
                <a:gd name="T36" fmla="*/ 3522037 w 8001000"/>
                <a:gd name="T37" fmla="*/ 108907 h 2473325"/>
                <a:gd name="T38" fmla="*/ 3341254 w 8001000"/>
                <a:gd name="T39" fmla="*/ 150292 h 2473325"/>
                <a:gd name="T40" fmla="*/ 3153935 w 8001000"/>
                <a:gd name="T41" fmla="*/ 198212 h 2473325"/>
                <a:gd name="T42" fmla="*/ 2957905 w 8001000"/>
                <a:gd name="T43" fmla="*/ 254845 h 2473325"/>
                <a:gd name="T44" fmla="*/ 2757517 w 8001000"/>
                <a:gd name="T45" fmla="*/ 322366 h 2473325"/>
                <a:gd name="T46" fmla="*/ 2554949 w 8001000"/>
                <a:gd name="T47" fmla="*/ 389888 h 2473325"/>
                <a:gd name="T48" fmla="*/ 2358918 w 8001000"/>
                <a:gd name="T49" fmla="*/ 446521 h 2473325"/>
                <a:gd name="T50" fmla="*/ 2169420 w 8001000"/>
                <a:gd name="T51" fmla="*/ 494441 h 2473325"/>
                <a:gd name="T52" fmla="*/ 1988638 w 8001000"/>
                <a:gd name="T53" fmla="*/ 535826 h 2473325"/>
                <a:gd name="T54" fmla="*/ 1812207 w 8001000"/>
                <a:gd name="T55" fmla="*/ 568498 h 2473325"/>
                <a:gd name="T56" fmla="*/ 1644493 w 8001000"/>
                <a:gd name="T57" fmla="*/ 594635 h 2473325"/>
                <a:gd name="T58" fmla="*/ 1483312 w 8001000"/>
                <a:gd name="T59" fmla="*/ 614239 h 2473325"/>
                <a:gd name="T60" fmla="*/ 1328663 w 8001000"/>
                <a:gd name="T61" fmla="*/ 627308 h 2473325"/>
                <a:gd name="T62" fmla="*/ 1182730 w 8001000"/>
                <a:gd name="T63" fmla="*/ 636020 h 2473325"/>
                <a:gd name="T64" fmla="*/ 1043330 w 8001000"/>
                <a:gd name="T65" fmla="*/ 640377 h 2473325"/>
                <a:gd name="T66" fmla="*/ 912641 w 8001000"/>
                <a:gd name="T67" fmla="*/ 638198 h 2473325"/>
                <a:gd name="T68" fmla="*/ 788486 w 8001000"/>
                <a:gd name="T69" fmla="*/ 633842 h 2473325"/>
                <a:gd name="T70" fmla="*/ 673043 w 8001000"/>
                <a:gd name="T71" fmla="*/ 625130 h 2473325"/>
                <a:gd name="T72" fmla="*/ 564137 w 8001000"/>
                <a:gd name="T73" fmla="*/ 614239 h 2473325"/>
                <a:gd name="T74" fmla="*/ 463943 w 8001000"/>
                <a:gd name="T75" fmla="*/ 601170 h 2473325"/>
                <a:gd name="T76" fmla="*/ 372461 w 8001000"/>
                <a:gd name="T77" fmla="*/ 585924 h 2473325"/>
                <a:gd name="T78" fmla="*/ 289694 w 8001000"/>
                <a:gd name="T79" fmla="*/ 570675 h 2473325"/>
                <a:gd name="T80" fmla="*/ 213457 w 8001000"/>
                <a:gd name="T81" fmla="*/ 555428 h 2473325"/>
                <a:gd name="T82" fmla="*/ 148114 w 8001000"/>
                <a:gd name="T83" fmla="*/ 538003 h 2473325"/>
                <a:gd name="T84" fmla="*/ 89304 w 8001000"/>
                <a:gd name="T85" fmla="*/ 522755 h 2473325"/>
                <a:gd name="T86" fmla="*/ 41385 w 8001000"/>
                <a:gd name="T87" fmla="*/ 507510 h 2473325"/>
                <a:gd name="T88" fmla="*/ 0 w 8001000"/>
                <a:gd name="T89" fmla="*/ 494441 h 2473325"/>
                <a:gd name="T90" fmla="*/ 0 w 8001000"/>
                <a:gd name="T91" fmla="*/ 1696776 h 2473325"/>
                <a:gd name="T92" fmla="*/ 5488891 w 8001000"/>
                <a:gd name="T93" fmla="*/ 1696776 h 2473325"/>
                <a:gd name="T94" fmla="*/ 5488891 w 8001000"/>
                <a:gd name="T95" fmla="*/ 137222 h 247332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001000"/>
                <a:gd name="T145" fmla="*/ 0 h 2473325"/>
                <a:gd name="T146" fmla="*/ 8001000 w 8001000"/>
                <a:gd name="T147" fmla="*/ 2473325 h 247332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001000" h="2473325">
                  <a:moveTo>
                    <a:pt x="8001000" y="200025"/>
                  </a:moveTo>
                  <a:lnTo>
                    <a:pt x="7943850" y="180975"/>
                  </a:lnTo>
                  <a:lnTo>
                    <a:pt x="7870825" y="161925"/>
                  </a:lnTo>
                  <a:lnTo>
                    <a:pt x="7788275" y="139700"/>
                  </a:lnTo>
                  <a:lnTo>
                    <a:pt x="7693025" y="114300"/>
                  </a:lnTo>
                  <a:lnTo>
                    <a:pt x="7585075" y="92075"/>
                  </a:lnTo>
                  <a:lnTo>
                    <a:pt x="7464425" y="69850"/>
                  </a:lnTo>
                  <a:lnTo>
                    <a:pt x="7331075" y="50800"/>
                  </a:lnTo>
                  <a:lnTo>
                    <a:pt x="7188200" y="31750"/>
                  </a:lnTo>
                  <a:lnTo>
                    <a:pt x="7032625" y="19050"/>
                  </a:lnTo>
                  <a:lnTo>
                    <a:pt x="6867525" y="6350"/>
                  </a:lnTo>
                  <a:lnTo>
                    <a:pt x="6689725" y="0"/>
                  </a:lnTo>
                  <a:lnTo>
                    <a:pt x="6499225" y="0"/>
                  </a:lnTo>
                  <a:lnTo>
                    <a:pt x="6299200" y="6350"/>
                  </a:lnTo>
                  <a:lnTo>
                    <a:pt x="6086475" y="19050"/>
                  </a:lnTo>
                  <a:lnTo>
                    <a:pt x="5864225" y="41275"/>
                  </a:lnTo>
                  <a:lnTo>
                    <a:pt x="5632450" y="69850"/>
                  </a:lnTo>
                  <a:lnTo>
                    <a:pt x="5387975" y="107950"/>
                  </a:lnTo>
                  <a:lnTo>
                    <a:pt x="5133975" y="158750"/>
                  </a:lnTo>
                  <a:lnTo>
                    <a:pt x="4870450" y="219075"/>
                  </a:lnTo>
                  <a:lnTo>
                    <a:pt x="4597400" y="288925"/>
                  </a:lnTo>
                  <a:lnTo>
                    <a:pt x="4311650" y="371475"/>
                  </a:lnTo>
                  <a:lnTo>
                    <a:pt x="4019550" y="469900"/>
                  </a:lnTo>
                  <a:lnTo>
                    <a:pt x="3724275" y="568325"/>
                  </a:lnTo>
                  <a:lnTo>
                    <a:pt x="3438525" y="650875"/>
                  </a:lnTo>
                  <a:lnTo>
                    <a:pt x="3162300" y="720725"/>
                  </a:lnTo>
                  <a:lnTo>
                    <a:pt x="2898775" y="781050"/>
                  </a:lnTo>
                  <a:lnTo>
                    <a:pt x="2641600" y="828675"/>
                  </a:lnTo>
                  <a:lnTo>
                    <a:pt x="2397125" y="866775"/>
                  </a:lnTo>
                  <a:lnTo>
                    <a:pt x="2162175" y="895350"/>
                  </a:lnTo>
                  <a:lnTo>
                    <a:pt x="1936750" y="914400"/>
                  </a:lnTo>
                  <a:lnTo>
                    <a:pt x="1724025" y="927100"/>
                  </a:lnTo>
                  <a:lnTo>
                    <a:pt x="1520825" y="933450"/>
                  </a:lnTo>
                  <a:lnTo>
                    <a:pt x="1330325" y="930275"/>
                  </a:lnTo>
                  <a:lnTo>
                    <a:pt x="1149350" y="923925"/>
                  </a:lnTo>
                  <a:lnTo>
                    <a:pt x="981075" y="911225"/>
                  </a:lnTo>
                  <a:lnTo>
                    <a:pt x="822325" y="895350"/>
                  </a:lnTo>
                  <a:lnTo>
                    <a:pt x="676275" y="876300"/>
                  </a:lnTo>
                  <a:lnTo>
                    <a:pt x="542925" y="854075"/>
                  </a:lnTo>
                  <a:lnTo>
                    <a:pt x="422275" y="831850"/>
                  </a:lnTo>
                  <a:lnTo>
                    <a:pt x="311150" y="809625"/>
                  </a:lnTo>
                  <a:lnTo>
                    <a:pt x="215900" y="784225"/>
                  </a:lnTo>
                  <a:lnTo>
                    <a:pt x="130175" y="762000"/>
                  </a:lnTo>
                  <a:lnTo>
                    <a:pt x="60325" y="739775"/>
                  </a:lnTo>
                  <a:lnTo>
                    <a:pt x="0" y="720725"/>
                  </a:lnTo>
                  <a:lnTo>
                    <a:pt x="0" y="2473325"/>
                  </a:lnTo>
                  <a:lnTo>
                    <a:pt x="8001000" y="2473325"/>
                  </a:lnTo>
                  <a:lnTo>
                    <a:pt x="8001000" y="200025"/>
                  </a:lnTo>
                  <a:close/>
                </a:path>
              </a:pathLst>
            </a:custGeom>
            <a:solidFill>
              <a:srgbClr val="FFFFFE"/>
            </a:solidFill>
            <a:ln w="0" cap="flat" cmpd="sng" algn="ctr">
              <a:solidFill>
                <a:srgbClr val="FFFFF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23"/>
            <p:cNvSpPr>
              <a:spLocks/>
            </p:cNvSpPr>
            <p:nvPr/>
          </p:nvSpPr>
          <p:spPr bwMode="auto">
            <a:xfrm>
              <a:off x="106299000" y="112232102"/>
              <a:ext cx="7772400" cy="900836"/>
            </a:xfrm>
            <a:custGeom>
              <a:avLst/>
              <a:gdLst>
                <a:gd name="T0" fmla="*/ 8073705 w 7747804"/>
                <a:gd name="T1" fmla="*/ 193695 h 900836"/>
                <a:gd name="T2" fmla="*/ 8016023 w 7747804"/>
                <a:gd name="T3" fmla="*/ 175248 h 900836"/>
                <a:gd name="T4" fmla="*/ 7942338 w 7747804"/>
                <a:gd name="T5" fmla="*/ 153726 h 900836"/>
                <a:gd name="T6" fmla="*/ 7859030 w 7747804"/>
                <a:gd name="T7" fmla="*/ 132205 h 900836"/>
                <a:gd name="T8" fmla="*/ 7762918 w 7747804"/>
                <a:gd name="T9" fmla="*/ 110683 h 900836"/>
                <a:gd name="T10" fmla="*/ 7653997 w 7747804"/>
                <a:gd name="T11" fmla="*/ 86087 h 900836"/>
                <a:gd name="T12" fmla="*/ 7532240 w 7747804"/>
                <a:gd name="T13" fmla="*/ 67640 h 900836"/>
                <a:gd name="T14" fmla="*/ 7400880 w 7747804"/>
                <a:gd name="T15" fmla="*/ 46118 h 900836"/>
                <a:gd name="T16" fmla="*/ 7253510 w 7747804"/>
                <a:gd name="T17" fmla="*/ 30745 h 900836"/>
                <a:gd name="T18" fmla="*/ 7096517 w 7747804"/>
                <a:gd name="T19" fmla="*/ 15373 h 900836"/>
                <a:gd name="T20" fmla="*/ 6929922 w 7747804"/>
                <a:gd name="T21" fmla="*/ 6149 h 900836"/>
                <a:gd name="T22" fmla="*/ 6750506 w 7747804"/>
                <a:gd name="T23" fmla="*/ 0 h 900836"/>
                <a:gd name="T24" fmla="*/ 6558270 w 7747804"/>
                <a:gd name="T25" fmla="*/ 0 h 900836"/>
                <a:gd name="T26" fmla="*/ 6356436 w 7747804"/>
                <a:gd name="T27" fmla="*/ 6149 h 900836"/>
                <a:gd name="T28" fmla="*/ 6141768 w 7747804"/>
                <a:gd name="T29" fmla="*/ 18447 h 900836"/>
                <a:gd name="T30" fmla="*/ 5917511 w 7747804"/>
                <a:gd name="T31" fmla="*/ 36894 h 900836"/>
                <a:gd name="T32" fmla="*/ 5683635 w 7747804"/>
                <a:gd name="T33" fmla="*/ 67640 h 900836"/>
                <a:gd name="T34" fmla="*/ 5436926 w 7747804"/>
                <a:gd name="T35" fmla="*/ 104534 h 900836"/>
                <a:gd name="T36" fmla="*/ 5180623 w 7747804"/>
                <a:gd name="T37" fmla="*/ 150652 h 900836"/>
                <a:gd name="T38" fmla="*/ 4914709 w 7747804"/>
                <a:gd name="T39" fmla="*/ 209068 h 900836"/>
                <a:gd name="T40" fmla="*/ 4639174 w 7747804"/>
                <a:gd name="T41" fmla="*/ 276708 h 900836"/>
                <a:gd name="T42" fmla="*/ 4350825 w 7747804"/>
                <a:gd name="T43" fmla="*/ 359720 h 900836"/>
                <a:gd name="T44" fmla="*/ 4056076 w 7747804"/>
                <a:gd name="T45" fmla="*/ 451956 h 900836"/>
                <a:gd name="T46" fmla="*/ 3758117 w 7747804"/>
                <a:gd name="T47" fmla="*/ 547266 h 900836"/>
                <a:gd name="T48" fmla="*/ 3469770 w 7747804"/>
                <a:gd name="T49" fmla="*/ 627204 h 900836"/>
                <a:gd name="T50" fmla="*/ 3191032 w 7747804"/>
                <a:gd name="T51" fmla="*/ 697918 h 900836"/>
                <a:gd name="T52" fmla="*/ 2925117 w 7747804"/>
                <a:gd name="T53" fmla="*/ 753259 h 900836"/>
                <a:gd name="T54" fmla="*/ 2665602 w 7747804"/>
                <a:gd name="T55" fmla="*/ 802452 h 900836"/>
                <a:gd name="T56" fmla="*/ 2418905 w 7747804"/>
                <a:gd name="T57" fmla="*/ 839346 h 900836"/>
                <a:gd name="T58" fmla="*/ 2181825 w 7747804"/>
                <a:gd name="T59" fmla="*/ 863942 h 900836"/>
                <a:gd name="T60" fmla="*/ 1954354 w 7747804"/>
                <a:gd name="T61" fmla="*/ 885464 h 900836"/>
                <a:gd name="T62" fmla="*/ 1739696 w 7747804"/>
                <a:gd name="T63" fmla="*/ 894687 h 900836"/>
                <a:gd name="T64" fmla="*/ 1534648 w 7747804"/>
                <a:gd name="T65" fmla="*/ 900836 h 900836"/>
                <a:gd name="T66" fmla="*/ 1342417 w 7747804"/>
                <a:gd name="T67" fmla="*/ 900836 h 900836"/>
                <a:gd name="T68" fmla="*/ 1159798 w 7747804"/>
                <a:gd name="T69" fmla="*/ 891613 h 900836"/>
                <a:gd name="T70" fmla="*/ 989991 w 7747804"/>
                <a:gd name="T71" fmla="*/ 882389 h 900836"/>
                <a:gd name="T72" fmla="*/ 829798 w 7747804"/>
                <a:gd name="T73" fmla="*/ 867017 h 900836"/>
                <a:gd name="T74" fmla="*/ 682423 w 7747804"/>
                <a:gd name="T75" fmla="*/ 848569 h 900836"/>
                <a:gd name="T76" fmla="*/ 547860 w 7747804"/>
                <a:gd name="T77" fmla="*/ 827048 h 900836"/>
                <a:gd name="T78" fmla="*/ 426112 w 7747804"/>
                <a:gd name="T79" fmla="*/ 805526 h 900836"/>
                <a:gd name="T80" fmla="*/ 313980 w 7747804"/>
                <a:gd name="T81" fmla="*/ 780930 h 900836"/>
                <a:gd name="T82" fmla="*/ 217862 w 7747804"/>
                <a:gd name="T83" fmla="*/ 756334 h 900836"/>
                <a:gd name="T84" fmla="*/ 131358 w 7747804"/>
                <a:gd name="T85" fmla="*/ 734812 h 900836"/>
                <a:gd name="T86" fmla="*/ 57669 w 7747804"/>
                <a:gd name="T87" fmla="*/ 713290 h 900836"/>
                <a:gd name="T88" fmla="*/ 0 w 7747804"/>
                <a:gd name="T89" fmla="*/ 694843 h 9008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7747804"/>
                <a:gd name="T136" fmla="*/ 0 h 900836"/>
                <a:gd name="T137" fmla="*/ 7747804 w 7747804"/>
                <a:gd name="T138" fmla="*/ 900836 h 9008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7747804" h="900836">
                  <a:moveTo>
                    <a:pt x="7747804" y="193695"/>
                  </a:moveTo>
                  <a:lnTo>
                    <a:pt x="7692462" y="175248"/>
                  </a:lnTo>
                  <a:lnTo>
                    <a:pt x="7621748" y="153726"/>
                  </a:lnTo>
                  <a:lnTo>
                    <a:pt x="7541811" y="132205"/>
                  </a:lnTo>
                  <a:lnTo>
                    <a:pt x="7449575" y="110683"/>
                  </a:lnTo>
                  <a:lnTo>
                    <a:pt x="7345041" y="86087"/>
                  </a:lnTo>
                  <a:lnTo>
                    <a:pt x="7228209" y="67640"/>
                  </a:lnTo>
                  <a:lnTo>
                    <a:pt x="7102154" y="46118"/>
                  </a:lnTo>
                  <a:lnTo>
                    <a:pt x="6960725" y="30745"/>
                  </a:lnTo>
                  <a:lnTo>
                    <a:pt x="6810074" y="15373"/>
                  </a:lnTo>
                  <a:lnTo>
                    <a:pt x="6650198" y="6149"/>
                  </a:lnTo>
                  <a:lnTo>
                    <a:pt x="6478025" y="0"/>
                  </a:lnTo>
                  <a:lnTo>
                    <a:pt x="6293553" y="0"/>
                  </a:lnTo>
                  <a:lnTo>
                    <a:pt x="6099858" y="6149"/>
                  </a:lnTo>
                  <a:lnTo>
                    <a:pt x="5893865" y="18447"/>
                  </a:lnTo>
                  <a:lnTo>
                    <a:pt x="5678648" y="36894"/>
                  </a:lnTo>
                  <a:lnTo>
                    <a:pt x="5454208" y="67640"/>
                  </a:lnTo>
                  <a:lnTo>
                    <a:pt x="5217470" y="104534"/>
                  </a:lnTo>
                  <a:lnTo>
                    <a:pt x="4971508" y="150652"/>
                  </a:lnTo>
                  <a:lnTo>
                    <a:pt x="4716322" y="209068"/>
                  </a:lnTo>
                  <a:lnTo>
                    <a:pt x="4451913" y="276708"/>
                  </a:lnTo>
                  <a:lnTo>
                    <a:pt x="4175205" y="359720"/>
                  </a:lnTo>
                  <a:lnTo>
                    <a:pt x="3892349" y="451956"/>
                  </a:lnTo>
                  <a:lnTo>
                    <a:pt x="3606418" y="547266"/>
                  </a:lnTo>
                  <a:lnTo>
                    <a:pt x="3329711" y="627204"/>
                  </a:lnTo>
                  <a:lnTo>
                    <a:pt x="3062227" y="697918"/>
                  </a:lnTo>
                  <a:lnTo>
                    <a:pt x="2807042" y="753259"/>
                  </a:lnTo>
                  <a:lnTo>
                    <a:pt x="2558005" y="802452"/>
                  </a:lnTo>
                  <a:lnTo>
                    <a:pt x="2321267" y="839346"/>
                  </a:lnTo>
                  <a:lnTo>
                    <a:pt x="2093752" y="863942"/>
                  </a:lnTo>
                  <a:lnTo>
                    <a:pt x="1875461" y="885464"/>
                  </a:lnTo>
                  <a:lnTo>
                    <a:pt x="1669467" y="894687"/>
                  </a:lnTo>
                  <a:lnTo>
                    <a:pt x="1472698" y="900836"/>
                  </a:lnTo>
                  <a:lnTo>
                    <a:pt x="1288226" y="900836"/>
                  </a:lnTo>
                  <a:lnTo>
                    <a:pt x="1112978" y="891613"/>
                  </a:lnTo>
                  <a:lnTo>
                    <a:pt x="950028" y="882389"/>
                  </a:lnTo>
                  <a:lnTo>
                    <a:pt x="796302" y="867017"/>
                  </a:lnTo>
                  <a:lnTo>
                    <a:pt x="654874" y="848569"/>
                  </a:lnTo>
                  <a:lnTo>
                    <a:pt x="525744" y="827048"/>
                  </a:lnTo>
                  <a:lnTo>
                    <a:pt x="408912" y="805526"/>
                  </a:lnTo>
                  <a:lnTo>
                    <a:pt x="301304" y="780930"/>
                  </a:lnTo>
                  <a:lnTo>
                    <a:pt x="209068" y="756334"/>
                  </a:lnTo>
                  <a:lnTo>
                    <a:pt x="126056" y="734812"/>
                  </a:lnTo>
                  <a:lnTo>
                    <a:pt x="55342" y="713290"/>
                  </a:lnTo>
                  <a:lnTo>
                    <a:pt x="0" y="694843"/>
                  </a:lnTo>
                </a:path>
              </a:pathLst>
            </a:custGeom>
            <a:noFill/>
            <a:ln w="9224" algn="ctr">
              <a:solidFill>
                <a:srgbClr val="FFFFFE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Line 229"/>
          <p:cNvSpPr>
            <a:spLocks noChangeShapeType="1"/>
          </p:cNvSpPr>
          <p:nvPr userDrawn="1"/>
        </p:nvSpPr>
        <p:spPr bwMode="auto">
          <a:xfrm flipV="1">
            <a:off x="0" y="228601"/>
            <a:ext cx="9144000" cy="0"/>
          </a:xfrm>
          <a:prstGeom prst="line">
            <a:avLst/>
          </a:prstGeom>
          <a:noFill/>
          <a:ln w="9525" algn="ctr">
            <a:solidFill>
              <a:srgbClr val="FFFFFE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sp>
        <p:nvSpPr>
          <p:cNvPr id="23" name="Line 230"/>
          <p:cNvSpPr>
            <a:spLocks noChangeShapeType="1"/>
          </p:cNvSpPr>
          <p:nvPr userDrawn="1"/>
        </p:nvSpPr>
        <p:spPr bwMode="auto">
          <a:xfrm flipH="1">
            <a:off x="2590800" y="228601"/>
            <a:ext cx="0" cy="1645920"/>
          </a:xfrm>
          <a:prstGeom prst="line">
            <a:avLst/>
          </a:prstGeom>
          <a:noFill/>
          <a:ln w="9525" algn="ctr">
            <a:solidFill>
              <a:srgbClr val="FFFFFE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sp>
        <p:nvSpPr>
          <p:cNvPr id="24" name="Line 231"/>
          <p:cNvSpPr>
            <a:spLocks noChangeShapeType="1"/>
          </p:cNvSpPr>
          <p:nvPr userDrawn="1"/>
        </p:nvSpPr>
        <p:spPr bwMode="auto">
          <a:xfrm flipH="1">
            <a:off x="6553200" y="228601"/>
            <a:ext cx="0" cy="2377440"/>
          </a:xfrm>
          <a:prstGeom prst="line">
            <a:avLst/>
          </a:prstGeom>
          <a:noFill/>
          <a:ln w="9525" algn="ctr">
            <a:solidFill>
              <a:srgbClr val="FFFFFE"/>
            </a:solidFill>
            <a:round/>
            <a:headEnd/>
            <a:tailEnd/>
          </a:ln>
        </p:spPr>
        <p:txBody>
          <a:bodyPr lIns="36576" tIns="36576" rIns="36576" bIns="36576"/>
          <a:lstStyle/>
          <a:p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0" y="3886200"/>
            <a:ext cx="9144000" cy="609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400">
                <a:solidFill>
                  <a:srgbClr val="BF962F"/>
                </a:solidFill>
                <a:latin typeface="+mj-lt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156" name="Rectangle 12"/>
          <p:cNvSpPr>
            <a:spLocks noGrp="1" noChangeArrowheads="1"/>
          </p:cNvSpPr>
          <p:nvPr userDrawn="1">
            <p:ph type="ctrTitle"/>
          </p:nvPr>
        </p:nvSpPr>
        <p:spPr>
          <a:xfrm>
            <a:off x="0" y="3124200"/>
            <a:ext cx="9144000" cy="762000"/>
          </a:xfrm>
          <a:noFill/>
          <a:ln>
            <a:noFill/>
          </a:ln>
          <a:scene3d>
            <a:camera prst="orthographicFront"/>
            <a:lightRig rig="balanced" dir="t"/>
          </a:scene3d>
          <a:sp3d prstMaterial="clear"/>
        </p:spPr>
        <p:txBody>
          <a:bodyPr anchor="ctr"/>
          <a:lstStyle>
            <a:lvl1pPr>
              <a:defRPr sz="4400" cap="none" baseline="0">
                <a:solidFill>
                  <a:srgbClr val="1E3C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20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5791200"/>
            <a:ext cx="91567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4000"/>
            <a:ext cx="7661275" cy="4114800"/>
          </a:xfrm>
        </p:spPr>
        <p:txBody>
          <a:bodyPr/>
          <a:lstStyle>
            <a:lvl1pPr>
              <a:defRPr>
                <a:solidFill>
                  <a:srgbClr val="264D9A"/>
                </a:solidFill>
              </a:defRPr>
            </a:lvl1pPr>
            <a:lvl2pPr>
              <a:defRPr>
                <a:solidFill>
                  <a:srgbClr val="264D9A"/>
                </a:solidFill>
              </a:defRPr>
            </a:lvl2pPr>
            <a:lvl3pPr>
              <a:defRPr>
                <a:solidFill>
                  <a:srgbClr val="264D9A"/>
                </a:solidFill>
              </a:defRPr>
            </a:lvl3pPr>
            <a:lvl4pPr>
              <a:defRPr>
                <a:solidFill>
                  <a:srgbClr val="264D9A"/>
                </a:solidFill>
              </a:defRPr>
            </a:lvl4pPr>
            <a:lvl5pPr>
              <a:defRPr>
                <a:solidFill>
                  <a:srgbClr val="264D9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2D946E-3767-4B1B-821F-E197722984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5410200"/>
            <a:ext cx="91567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838200"/>
          </a:xfrm>
          <a:noFill/>
          <a:scene3d>
            <a:camera prst="orthographicFront"/>
            <a:lightRig rig="balanced" dir="t"/>
          </a:scene3d>
          <a:sp3d prstMaterial="clear"/>
        </p:spPr>
        <p:txBody>
          <a:bodyPr tIns="0" bIns="0" anchor="ctr" anchorCtr="0"/>
          <a:lstStyle>
            <a:lvl1pPr marL="400050" indent="0">
              <a:defRPr>
                <a:solidFill>
                  <a:srgbClr val="1E3C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0325" y="1676400"/>
            <a:ext cx="7661275" cy="4114800"/>
          </a:xfrm>
        </p:spPr>
        <p:txBody>
          <a:bodyPr/>
          <a:lstStyle>
            <a:lvl1pPr>
              <a:defRPr>
                <a:solidFill>
                  <a:srgbClr val="264D9A"/>
                </a:solidFill>
              </a:defRPr>
            </a:lvl1pPr>
            <a:lvl2pPr>
              <a:defRPr>
                <a:solidFill>
                  <a:srgbClr val="264D9A"/>
                </a:solidFill>
              </a:defRPr>
            </a:lvl2pPr>
            <a:lvl3pPr>
              <a:defRPr>
                <a:solidFill>
                  <a:srgbClr val="264D9A"/>
                </a:solidFill>
              </a:defRPr>
            </a:lvl3pPr>
            <a:lvl4pPr>
              <a:defRPr>
                <a:solidFill>
                  <a:srgbClr val="264D9A"/>
                </a:solidFill>
              </a:defRPr>
            </a:lvl4pPr>
            <a:lvl5pPr>
              <a:defRPr>
                <a:solidFill>
                  <a:srgbClr val="264D9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r="26784"/>
          <a:stretch>
            <a:fillRect/>
          </a:stretch>
        </p:blipFill>
        <p:spPr bwMode="auto">
          <a:xfrm rot="5400000" flipH="1">
            <a:off x="-2693988" y="2693988"/>
            <a:ext cx="6858001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9" descr="Blue Gold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741363" y="1752600"/>
            <a:ext cx="7661275" cy="4114800"/>
          </a:xfrm>
        </p:spPr>
        <p:txBody>
          <a:bodyPr/>
          <a:lstStyle>
            <a:lvl1pPr>
              <a:defRPr>
                <a:solidFill>
                  <a:srgbClr val="264D9A"/>
                </a:solidFill>
              </a:defRPr>
            </a:lvl1pPr>
            <a:lvl2pPr>
              <a:defRPr>
                <a:solidFill>
                  <a:srgbClr val="264D9A"/>
                </a:solidFill>
              </a:defRPr>
            </a:lvl2pPr>
            <a:lvl3pPr>
              <a:defRPr>
                <a:solidFill>
                  <a:srgbClr val="264D9A"/>
                </a:solidFill>
              </a:defRPr>
            </a:lvl3pPr>
            <a:lvl4pPr>
              <a:defRPr>
                <a:solidFill>
                  <a:srgbClr val="264D9A"/>
                </a:solidFill>
              </a:defRPr>
            </a:lvl4pPr>
            <a:lvl5pPr>
              <a:defRPr>
                <a:solidFill>
                  <a:srgbClr val="264D9A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Blue Gold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524000"/>
            <a:ext cx="3754438" cy="4114800"/>
          </a:xfrm>
        </p:spPr>
        <p:txBody>
          <a:bodyPr/>
          <a:lstStyle>
            <a:lvl1pPr>
              <a:buSzPct val="110000"/>
              <a:buFontTx/>
              <a:buBlip>
                <a:blip r:embed="rId2"/>
              </a:buBlip>
              <a:defRPr sz="2800">
                <a:solidFill>
                  <a:srgbClr val="264D9A"/>
                </a:solidFill>
                <a:latin typeface="Arial Rounded MT Bold" pitchFamily="34" charset="0"/>
              </a:defRPr>
            </a:lvl1pPr>
            <a:lvl2pPr>
              <a:buSzPct val="90000"/>
              <a:buFontTx/>
              <a:buBlip>
                <a:blip r:embed="rId2"/>
              </a:buBlip>
              <a:defRPr sz="2400">
                <a:solidFill>
                  <a:srgbClr val="264D9A"/>
                </a:solidFill>
                <a:latin typeface="Arial Rounded MT Bold" pitchFamily="34" charset="0"/>
              </a:defRPr>
            </a:lvl2pPr>
            <a:lvl3pPr>
              <a:buSzPct val="80000"/>
              <a:buFontTx/>
              <a:buBlip>
                <a:blip r:embed="rId2"/>
              </a:buBlip>
              <a:defRPr sz="2000">
                <a:solidFill>
                  <a:srgbClr val="264D9A"/>
                </a:solidFill>
                <a:latin typeface="Arial Rounded MT Bold" pitchFamily="34" charset="0"/>
              </a:defRPr>
            </a:lvl3pPr>
            <a:lvl4pPr>
              <a:defRPr sz="1800">
                <a:solidFill>
                  <a:srgbClr val="264D9A"/>
                </a:solidFill>
                <a:latin typeface="Arial Rounded MT Bold" pitchFamily="34" charset="0"/>
              </a:defRPr>
            </a:lvl4pPr>
            <a:lvl5pPr>
              <a:defRPr sz="1800">
                <a:solidFill>
                  <a:srgbClr val="264D9A"/>
                </a:solidFill>
                <a:latin typeface="Arial Rounded MT Bold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563" y="1524000"/>
            <a:ext cx="3754437" cy="4114800"/>
          </a:xfrm>
        </p:spPr>
        <p:txBody>
          <a:bodyPr/>
          <a:lstStyle>
            <a:lvl1pPr>
              <a:buSzPct val="110000"/>
              <a:buFontTx/>
              <a:buBlip>
                <a:blip r:embed="rId2"/>
              </a:buBlip>
              <a:defRPr sz="2800">
                <a:solidFill>
                  <a:srgbClr val="264D9A"/>
                </a:solidFill>
              </a:defRPr>
            </a:lvl1pPr>
            <a:lvl2pPr>
              <a:buSzPct val="90000"/>
              <a:buFontTx/>
              <a:buBlip>
                <a:blip r:embed="rId2"/>
              </a:buBlip>
              <a:defRPr sz="2400">
                <a:solidFill>
                  <a:srgbClr val="264D9A"/>
                </a:solidFill>
              </a:defRPr>
            </a:lvl2pPr>
            <a:lvl3pPr>
              <a:buSzPct val="80000"/>
              <a:buFontTx/>
              <a:buBlip>
                <a:blip r:embed="rId2"/>
              </a:buBlip>
              <a:defRPr sz="2000">
                <a:solidFill>
                  <a:srgbClr val="264D9A"/>
                </a:solidFill>
              </a:defRPr>
            </a:lvl3pPr>
            <a:lvl4pPr>
              <a:defRPr sz="1800">
                <a:solidFill>
                  <a:srgbClr val="264D9A"/>
                </a:solidFill>
              </a:defRPr>
            </a:lvl4pPr>
            <a:lvl5pPr>
              <a:defRPr sz="1800">
                <a:solidFill>
                  <a:srgbClr val="264D9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350" y="5410200"/>
            <a:ext cx="91567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0725" y="1600200"/>
            <a:ext cx="3754438" cy="4114800"/>
          </a:xfrm>
        </p:spPr>
        <p:txBody>
          <a:bodyPr/>
          <a:lstStyle>
            <a:lvl1pPr>
              <a:buSzPct val="110000"/>
              <a:buFontTx/>
              <a:buBlip>
                <a:blip r:embed="rId2"/>
              </a:buBlip>
              <a:defRPr sz="2800">
                <a:solidFill>
                  <a:srgbClr val="264D9A"/>
                </a:solidFill>
                <a:latin typeface="Arial Rounded MT Bold" pitchFamily="34" charset="0"/>
              </a:defRPr>
            </a:lvl1pPr>
            <a:lvl2pPr>
              <a:buSzPct val="90000"/>
              <a:buFontTx/>
              <a:buBlip>
                <a:blip r:embed="rId2"/>
              </a:buBlip>
              <a:defRPr sz="2400">
                <a:solidFill>
                  <a:srgbClr val="264D9A"/>
                </a:solidFill>
                <a:latin typeface="Arial Rounded MT Bold" pitchFamily="34" charset="0"/>
              </a:defRPr>
            </a:lvl2pPr>
            <a:lvl3pPr>
              <a:buSzPct val="80000"/>
              <a:buFontTx/>
              <a:buBlip>
                <a:blip r:embed="rId2"/>
              </a:buBlip>
              <a:defRPr sz="2000">
                <a:solidFill>
                  <a:srgbClr val="264D9A"/>
                </a:solidFill>
                <a:latin typeface="Arial Rounded MT Bold" pitchFamily="34" charset="0"/>
              </a:defRPr>
            </a:lvl3pPr>
            <a:lvl4pPr>
              <a:defRPr sz="1800">
                <a:solidFill>
                  <a:srgbClr val="264D9A"/>
                </a:solidFill>
                <a:latin typeface="Arial Rounded MT Bold" pitchFamily="34" charset="0"/>
              </a:defRPr>
            </a:lvl4pPr>
            <a:lvl5pPr>
              <a:defRPr sz="1800">
                <a:solidFill>
                  <a:srgbClr val="264D9A"/>
                </a:solidFill>
                <a:latin typeface="Arial Rounded MT Bold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7563" y="1600200"/>
            <a:ext cx="3754437" cy="4114800"/>
          </a:xfrm>
        </p:spPr>
        <p:txBody>
          <a:bodyPr/>
          <a:lstStyle>
            <a:lvl1pPr>
              <a:buSzPct val="110000"/>
              <a:buFontTx/>
              <a:buBlip>
                <a:blip r:embed="rId2"/>
              </a:buBlip>
              <a:defRPr sz="2800">
                <a:solidFill>
                  <a:srgbClr val="264D9A"/>
                </a:solidFill>
              </a:defRPr>
            </a:lvl1pPr>
            <a:lvl2pPr>
              <a:buSzPct val="90000"/>
              <a:buFontTx/>
              <a:buBlip>
                <a:blip r:embed="rId2"/>
              </a:buBlip>
              <a:defRPr sz="2400">
                <a:solidFill>
                  <a:srgbClr val="264D9A"/>
                </a:solidFill>
              </a:defRPr>
            </a:lvl2pPr>
            <a:lvl3pPr>
              <a:buSzPct val="80000"/>
              <a:buFontTx/>
              <a:buBlip>
                <a:blip r:embed="rId2"/>
              </a:buBlip>
              <a:defRPr sz="2000">
                <a:solidFill>
                  <a:srgbClr val="264D9A"/>
                </a:solidFill>
              </a:defRPr>
            </a:lvl3pPr>
            <a:lvl4pPr>
              <a:defRPr sz="1800">
                <a:solidFill>
                  <a:srgbClr val="264D9A"/>
                </a:solidFill>
              </a:defRPr>
            </a:lvl4pPr>
            <a:lvl5pPr>
              <a:defRPr sz="1800">
                <a:solidFill>
                  <a:srgbClr val="264D9A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 descr="Blue Gold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5410200"/>
            <a:ext cx="9156700" cy="148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838200"/>
          </a:xfrm>
          <a:noFill/>
          <a:scene3d>
            <a:camera prst="orthographicFront"/>
            <a:lightRig rig="balanced" dir="t"/>
          </a:scene3d>
          <a:sp3d prstMaterial="clear"/>
        </p:spPr>
        <p:txBody>
          <a:bodyPr tIns="0" bIns="0" anchor="ctr" anchorCtr="0"/>
          <a:lstStyle>
            <a:lvl1pPr marL="400050" indent="0">
              <a:defRPr>
                <a:solidFill>
                  <a:srgbClr val="1E3C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r="26784"/>
          <a:stretch>
            <a:fillRect/>
          </a:stretch>
        </p:blipFill>
        <p:spPr bwMode="auto">
          <a:xfrm rot="5400000" flipH="1">
            <a:off x="-2693988" y="2693988"/>
            <a:ext cx="6858001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Blue Gold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 descr="Blue Gold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43000"/>
            <a:ext cx="5111750" cy="5029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3000"/>
            <a:ext cx="3008313" cy="50292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 tIns="0" bIns="0" anchor="ctr" anchorCtr="0"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5791200"/>
            <a:ext cx="91567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066800"/>
            <a:ext cx="6217920" cy="4495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95938"/>
            <a:ext cx="621792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r="26784"/>
          <a:stretch>
            <a:fillRect/>
          </a:stretch>
        </p:blipFill>
        <p:spPr bwMode="auto">
          <a:xfrm rot="5400000" flipH="1">
            <a:off x="-2693988" y="2693988"/>
            <a:ext cx="6858001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8229600" cy="838200"/>
          </a:xfrm>
          <a:noFill/>
          <a:scene3d>
            <a:camera prst="orthographicFront"/>
            <a:lightRig rig="balanced" dir="t"/>
          </a:scene3d>
          <a:sp3d prstMaterial="clear"/>
        </p:spPr>
        <p:txBody>
          <a:bodyPr tIns="0" bIns="0" anchor="ctr" anchorCtr="0"/>
          <a:lstStyle>
            <a:lvl1pPr marL="400050" indent="0">
              <a:defRPr>
                <a:solidFill>
                  <a:srgbClr val="1E3C78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Blue Gold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lue Gold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350" y="5791200"/>
            <a:ext cx="9156700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r="26784"/>
          <a:stretch>
            <a:fillRect/>
          </a:stretch>
        </p:blipFill>
        <p:spPr bwMode="auto">
          <a:xfrm rot="5400000" flipH="1">
            <a:off x="-2693988" y="2693988"/>
            <a:ext cx="6858001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Blue Gold Logo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lue Gold 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7863840" y="6309360"/>
            <a:ext cx="1097280" cy="37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5937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EFA56C9-4BA0-42EF-8158-29C93CDF6C53}"/>
              </a:ext>
            </a:extLst>
          </p:cNvPr>
          <p:cNvSpPr/>
          <p:nvPr userDrawn="1"/>
        </p:nvSpPr>
        <p:spPr>
          <a:xfrm>
            <a:off x="0" y="6055762"/>
            <a:ext cx="9144000" cy="802238"/>
          </a:xfrm>
          <a:prstGeom prst="rect">
            <a:avLst/>
          </a:prstGeom>
          <a:solidFill>
            <a:srgbClr val="192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77E499-266F-4B50-A7C2-9CAADF714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760237"/>
            <a:ext cx="7886700" cy="802238"/>
          </a:xfrm>
        </p:spPr>
        <p:txBody>
          <a:bodyPr anchor="b">
            <a:normAutofit/>
          </a:bodyPr>
          <a:lstStyle>
            <a:lvl1pPr algn="ctr">
              <a:defRPr sz="270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AC018-402B-4C03-8786-6AFFDD8DC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51438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C086E-7E10-420A-8025-8E2469DF7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7B7DC-0C69-4786-B7AE-76FF20D9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29EC560-1A0F-42CB-8E16-D1E8D3032E0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0FD429-64C5-4EB6-BD4C-1BA33414EE2C}"/>
              </a:ext>
            </a:extLst>
          </p:cNvPr>
          <p:cNvSpPr/>
          <p:nvPr userDrawn="1"/>
        </p:nvSpPr>
        <p:spPr>
          <a:xfrm>
            <a:off x="0" y="1"/>
            <a:ext cx="9144000" cy="2447995"/>
          </a:xfrm>
          <a:prstGeom prst="rect">
            <a:avLst/>
          </a:prstGeom>
          <a:solidFill>
            <a:srgbClr val="192D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4BA53501-A773-4CB3-98E6-1CD2A15848C5}"/>
              </a:ext>
            </a:extLst>
          </p:cNvPr>
          <p:cNvGrpSpPr/>
          <p:nvPr userDrawn="1"/>
        </p:nvGrpSpPr>
        <p:grpSpPr>
          <a:xfrm>
            <a:off x="0" y="2588261"/>
            <a:ext cx="9144000" cy="5216"/>
            <a:chOff x="-24055" y="1088141"/>
            <a:chExt cx="12216055" cy="1755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3D0864B-2C9C-4B36-B7F5-28B27B3DBDA0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24055" y="1088141"/>
              <a:ext cx="1717831" cy="0"/>
            </a:xfrm>
            <a:prstGeom prst="line">
              <a:avLst/>
            </a:prstGeom>
            <a:ln w="57150">
              <a:solidFill>
                <a:srgbClr val="D5A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35F66235-3776-4963-8A7A-2C6EE9DC5EE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804745" y="1088141"/>
              <a:ext cx="549722" cy="0"/>
            </a:xfrm>
            <a:prstGeom prst="line">
              <a:avLst/>
            </a:prstGeom>
            <a:ln w="57150">
              <a:solidFill>
                <a:srgbClr val="D5A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098F39CA-4038-45C1-AB01-F131D5A60039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2454442" y="1088141"/>
              <a:ext cx="9737558" cy="1755"/>
            </a:xfrm>
            <a:prstGeom prst="line">
              <a:avLst/>
            </a:prstGeom>
            <a:ln w="6350">
              <a:solidFill>
                <a:srgbClr val="D5AF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 descr="Logo&#10;&#10;Description automatically generated with medium confidence">
            <a:extLst>
              <a:ext uri="{FF2B5EF4-FFF2-40B4-BE49-F238E27FC236}">
                <a16:creationId xmlns:a16="http://schemas.microsoft.com/office/drawing/2014/main" id="{6687FE28-BC5B-4780-8452-E20B9364A1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606" y="829514"/>
            <a:ext cx="2588789" cy="788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145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54BD91-FA48-469D-8DA7-22A3B2DCBF76}"/>
              </a:ext>
            </a:extLst>
          </p:cNvPr>
          <p:cNvSpPr/>
          <p:nvPr userDrawn="1"/>
        </p:nvSpPr>
        <p:spPr>
          <a:xfrm>
            <a:off x="5825728" y="2"/>
            <a:ext cx="3318272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0C425-C71D-4783-B9FB-64FA402B5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706" y="555743"/>
            <a:ext cx="2108315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E01DC-D642-4240-B6CD-598D32E73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7066" y="6356350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F81753-8CC2-46B1-88CA-495CD4E5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1950" y="6356350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0A1733A-9F79-4429-81B1-53C6967FB48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44766B5-2D53-4F9A-88D7-F6CE75098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9660" y="806568"/>
            <a:ext cx="4990754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142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1DD3B22-62C6-44B4-9207-952A6B64EB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9661" y="1937358"/>
            <a:ext cx="4990753" cy="4203294"/>
          </a:xfrm>
        </p:spPr>
        <p:txBody>
          <a:bodyPr>
            <a:normAutofit/>
          </a:bodyPr>
          <a:lstStyle>
            <a:lvl1pPr>
              <a:defRPr sz="1800">
                <a:solidFill>
                  <a:srgbClr val="192D64"/>
                </a:solidFill>
              </a:defRPr>
            </a:lvl1pPr>
            <a:lvl2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658EE6D-121D-474C-8244-23D86DC797D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650" y="6173622"/>
            <a:ext cx="1028700" cy="506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79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954BD91-FA48-469D-8DA7-22A3B2DCBF76}"/>
              </a:ext>
            </a:extLst>
          </p:cNvPr>
          <p:cNvSpPr/>
          <p:nvPr userDrawn="1"/>
        </p:nvSpPr>
        <p:spPr>
          <a:xfrm>
            <a:off x="1" y="1"/>
            <a:ext cx="3318272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D0C425-C71D-4783-B9FB-64FA402B5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365126"/>
            <a:ext cx="2108315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E01DC-D642-4240-B6CD-598D32E73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18272" y="6356350"/>
            <a:ext cx="30861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F81753-8CC2-46B1-88CA-495CD4E53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1950" y="6356350"/>
            <a:ext cx="2057400" cy="365125"/>
          </a:xfrm>
        </p:spPr>
        <p:txBody>
          <a:bodyPr/>
          <a:lstStyle/>
          <a:p>
            <a:fld id="{40A1733A-9F79-4429-81B1-53C6967FB48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A1EA44-1B94-4A38-897B-329306FFA8E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650" y="6173621"/>
            <a:ext cx="1028700" cy="506436"/>
          </a:xfrm>
          <a:prstGeom prst="rect">
            <a:avLst/>
          </a:prstGeom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44766B5-2D53-4F9A-88D7-F6CE750984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4893" y="806568"/>
            <a:ext cx="4990754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rgbClr val="1428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51DD3B22-62C6-44B4-9207-952A6B64EB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24893" y="1781870"/>
            <a:ext cx="4990753" cy="4203294"/>
          </a:xfrm>
        </p:spPr>
        <p:txBody>
          <a:bodyPr>
            <a:normAutofit/>
          </a:bodyPr>
          <a:lstStyle>
            <a:lvl1pPr>
              <a:defRPr sz="1800">
                <a:solidFill>
                  <a:srgbClr val="192D64"/>
                </a:solidFill>
              </a:defRPr>
            </a:lvl1pPr>
            <a:lvl2pPr>
              <a:defRPr sz="15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4153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0DE9C-3737-496F-AA86-331BACF6E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7744"/>
            <a:ext cx="9144000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72637-9026-4B0A-8FA5-CC60EFB7F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447898"/>
            <a:ext cx="3868340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192D64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41818A-1368-47CC-B44E-AD57ED941C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318465"/>
            <a:ext cx="3868340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C8D33-028B-4EC4-B071-755105E51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447898"/>
            <a:ext cx="3887391" cy="823912"/>
          </a:xfrm>
        </p:spPr>
        <p:txBody>
          <a:bodyPr anchor="b"/>
          <a:lstStyle>
            <a:lvl1pPr marL="0" indent="0">
              <a:buNone/>
              <a:defRPr sz="1800" b="1">
                <a:solidFill>
                  <a:srgbClr val="192D64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C5B3AF-DB80-447E-BDC6-665A8A489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318465"/>
            <a:ext cx="3887391" cy="368458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51CE9C-4960-4405-922F-8E4F6F4D3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7955C3-47A1-4CBE-ACB5-F88CDA59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9EC560-1A0F-42CB-8E16-D1E8D3032E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46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264D9A"/>
            </a:gs>
            <a:gs pos="21000">
              <a:schemeClr val="bg1"/>
            </a:gs>
            <a:gs pos="10000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0" y="76200"/>
            <a:ext cx="9144000" cy="1295400"/>
          </a:xfrm>
          <a:prstGeom prst="rect">
            <a:avLst/>
          </a:prstGeom>
          <a:solidFill>
            <a:srgbClr val="264D9A"/>
          </a:solidFill>
          <a:ln w="9525">
            <a:noFill/>
            <a:miter lim="800000"/>
            <a:headEnd/>
            <a:tailEnd/>
          </a:ln>
          <a:scene3d>
            <a:camera prst="orthographicFront"/>
            <a:lightRig rig="balanced" dir="t"/>
          </a:scene3d>
          <a:sp3d prstMaterial="clear">
            <a:bevelT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9325" y="1981200"/>
            <a:ext cx="766127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4615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8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A536AC6B-3E1A-4283-88DD-FAF875A3B3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3" r:id="rId1"/>
    <p:sldLayoutId id="2147484314" r:id="rId2"/>
    <p:sldLayoutId id="2147484272" r:id="rId3"/>
    <p:sldLayoutId id="2147484307" r:id="rId4"/>
    <p:sldLayoutId id="2147484294" r:id="rId5"/>
    <p:sldLayoutId id="2147484274" r:id="rId6"/>
    <p:sldLayoutId id="2147484308" r:id="rId7"/>
    <p:sldLayoutId id="2147484309" r:id="rId8"/>
    <p:sldLayoutId id="2147484310" r:id="rId9"/>
    <p:sldLayoutId id="2147484275" r:id="rId10"/>
    <p:sldLayoutId id="2147484278" r:id="rId11"/>
    <p:sldLayoutId id="2147484279" r:id="rId12"/>
    <p:sldLayoutId id="2147484281" r:id="rId13"/>
    <p:sldLayoutId id="2147484311" r:id="rId14"/>
    <p:sldLayoutId id="2147484312" r:id="rId15"/>
    <p:sldLayoutId id="2147484313" r:id="rId16"/>
    <p:sldLayoutId id="2147484316" r:id="rId17"/>
    <p:sldLayoutId id="2147484317" r:id="rId18"/>
    <p:sldLayoutId id="2147484318" r:id="rId19"/>
    <p:sldLayoutId id="2147484319" r:id="rId20"/>
    <p:sldLayoutId id="2147484320" r:id="rId2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cap="small" baseline="0">
          <a:solidFill>
            <a:schemeClr val="bg1"/>
          </a:solidFill>
          <a:latin typeface="Arial Rounded MT Bold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447675" indent="-44767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10000"/>
        <a:buFontTx/>
        <a:buBlip>
          <a:blip r:embed="rId23"/>
        </a:buBlip>
        <a:defRPr sz="3200">
          <a:solidFill>
            <a:srgbClr val="264D9A"/>
          </a:solidFill>
          <a:latin typeface="Arial Rounded MT Bold" pitchFamily="34" charset="0"/>
          <a:ea typeface="+mn-ea"/>
          <a:cs typeface="+mn-cs"/>
        </a:defRPr>
      </a:lvl1pPr>
      <a:lvl2pPr marL="889000" indent="-439738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90000"/>
        <a:buFontTx/>
        <a:buBlip>
          <a:blip r:embed="rId23"/>
        </a:buBlip>
        <a:defRPr sz="2800">
          <a:solidFill>
            <a:srgbClr val="264D9A"/>
          </a:solidFill>
          <a:latin typeface="Arial Rounded MT Bold" pitchFamily="34" charset="0"/>
        </a:defRPr>
      </a:lvl2pPr>
      <a:lvl3pPr marL="1293813" indent="-4032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Tx/>
        <a:buBlip>
          <a:blip r:embed="rId23"/>
        </a:buBlip>
        <a:defRPr sz="2400">
          <a:solidFill>
            <a:srgbClr val="264D9A"/>
          </a:solidFill>
          <a:latin typeface="Arial Rounded MT Bold" pitchFamily="34" charset="0"/>
        </a:defRPr>
      </a:lvl3pPr>
      <a:lvl4pPr marL="1681163" indent="-385763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5000"/>
        <a:buFontTx/>
        <a:buBlip>
          <a:blip r:embed="rId23"/>
        </a:buBlip>
        <a:defRPr sz="2000">
          <a:solidFill>
            <a:srgbClr val="264D9A"/>
          </a:solidFill>
          <a:latin typeface="Arial Rounded MT Bold" pitchFamily="34" charset="0"/>
        </a:defRPr>
      </a:lvl4pPr>
      <a:lvl5pPr marL="2070100" indent="-3873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Tx/>
        <a:buBlip>
          <a:blip r:embed="rId23"/>
        </a:buBlip>
        <a:defRPr sz="2000">
          <a:solidFill>
            <a:srgbClr val="264D9A"/>
          </a:solidFill>
          <a:latin typeface="Arial Rounded MT Bold" pitchFamily="34" charset="0"/>
        </a:defRPr>
      </a:lvl5pPr>
      <a:lvl6pPr marL="25273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845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417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98900" indent="-3873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Prop64_Grant4@bscc.ca.gov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400" dirty="0">
                <a:latin typeface="Aptos Black" panose="020B0004020202020204" pitchFamily="34" charset="0"/>
              </a:rPr>
              <a:t>Proposition 64 Grant </a:t>
            </a:r>
          </a:p>
        </p:txBody>
      </p:sp>
      <p:sp>
        <p:nvSpPr>
          <p:cNvPr id="23" name="Subtitle 22"/>
          <p:cNvSpPr>
            <a:spLocks noGrp="1"/>
          </p:cNvSpPr>
          <p:nvPr>
            <p:ph type="subTitle" idx="1"/>
          </p:nvPr>
        </p:nvSpPr>
        <p:spPr>
          <a:xfrm>
            <a:off x="2933700" y="3886200"/>
            <a:ext cx="5257800" cy="609600"/>
          </a:xfrm>
        </p:spPr>
        <p:txBody>
          <a:bodyPr anchor="ctr"/>
          <a:lstStyle/>
          <a:p>
            <a:pPr marL="12700">
              <a:spcBef>
                <a:spcPts val="130"/>
              </a:spcBef>
            </a:pPr>
            <a:r>
              <a:rPr lang="en-US" sz="2800" dirty="0">
                <a:solidFill>
                  <a:srgbClr val="CC9900"/>
                </a:solidFill>
                <a:latin typeface="Aptos Display" panose="020B0004020202020204" pitchFamily="34" charset="0"/>
                <a:cs typeface="Arial"/>
              </a:rPr>
              <a:t>Fiscal</a:t>
            </a:r>
            <a:r>
              <a:rPr lang="en-US" sz="2800" spc="-165" dirty="0">
                <a:solidFill>
                  <a:srgbClr val="CC9900"/>
                </a:solidFill>
                <a:latin typeface="Aptos Display" panose="020B0004020202020204" pitchFamily="34" charset="0"/>
                <a:cs typeface="Arial"/>
              </a:rPr>
              <a:t> </a:t>
            </a:r>
            <a:r>
              <a:rPr lang="en-US" sz="2800" spc="-10" dirty="0">
                <a:solidFill>
                  <a:srgbClr val="CC9900"/>
                </a:solidFill>
                <a:latin typeface="Aptos Display" panose="020B0004020202020204" pitchFamily="34" charset="0"/>
                <a:cs typeface="Arial"/>
              </a:rPr>
              <a:t>Responsibilities - Invoicing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Aptos Display" panose="020B0004020202020204" pitchFamily="34" charset="0"/>
              <a:cs typeface="Arial"/>
            </a:endParaRPr>
          </a:p>
        </p:txBody>
      </p:sp>
    </p:spTree>
  </p:cSld>
  <p:clrMapOvr>
    <a:masterClrMapping/>
  </p:clrMapOvr>
  <p:transition>
    <p:cover dir="r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686800" cy="838200"/>
          </a:xfrm>
        </p:spPr>
        <p:txBody>
          <a:bodyPr/>
          <a:lstStyle/>
          <a:p>
            <a:r>
              <a:rPr lang="en-US" sz="3200" b="1" dirty="0">
                <a:latin typeface="Aptos Black" panose="020B0004020202020204" pitchFamily="34" charset="0"/>
                <a:cs typeface="Arial"/>
              </a:rPr>
              <a:t>Topics of discussion:</a:t>
            </a:r>
            <a:endParaRPr lang="en-US" sz="3200" dirty="0">
              <a:latin typeface="Aptos Black" panose="020B00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1447800"/>
            <a:ext cx="8077200" cy="3886200"/>
          </a:xfrm>
        </p:spPr>
        <p:txBody>
          <a:bodyPr/>
          <a:lstStyle/>
          <a:p>
            <a:pPr marR="2461895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E3B78"/>
                </a:solidFill>
                <a:latin typeface="Arial"/>
                <a:cs typeface="Arial"/>
              </a:rPr>
              <a:t>SharePoint Live demonstration</a:t>
            </a:r>
          </a:p>
          <a:p>
            <a:pPr marR="2461895" lvl="1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1E3B78"/>
                </a:solidFill>
                <a:latin typeface="Arial"/>
                <a:cs typeface="Arial"/>
              </a:rPr>
              <a:t>Invoice Process</a:t>
            </a:r>
          </a:p>
          <a:p>
            <a:pPr marR="2461895" lvl="1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1E3B78"/>
                </a:solidFill>
                <a:latin typeface="Arial"/>
                <a:cs typeface="Arial"/>
              </a:rPr>
              <a:t>Modifications Request Process</a:t>
            </a:r>
          </a:p>
          <a:p>
            <a:pPr marR="2461895" lvl="1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000" dirty="0">
                <a:solidFill>
                  <a:srgbClr val="1E3B78"/>
                </a:solidFill>
                <a:latin typeface="Arial"/>
                <a:cs typeface="Arial"/>
              </a:rPr>
              <a:t>Special Requests:</a:t>
            </a:r>
          </a:p>
          <a:p>
            <a:pPr marR="2461895" lvl="2">
              <a:spcBef>
                <a:spcPts val="59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1E3B78"/>
                </a:solidFill>
                <a:latin typeface="Arial"/>
                <a:cs typeface="Arial"/>
              </a:rPr>
              <a:t>Fixed Assets</a:t>
            </a:r>
          </a:p>
          <a:p>
            <a:pPr marR="2461895" lvl="2">
              <a:spcBef>
                <a:spcPts val="59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1E3B78"/>
                </a:solidFill>
                <a:latin typeface="Arial"/>
                <a:cs typeface="Arial"/>
              </a:rPr>
              <a:t>Food &amp; Beverage</a:t>
            </a:r>
          </a:p>
          <a:p>
            <a:pPr marR="2461895" lvl="2">
              <a:spcBef>
                <a:spcPts val="59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1E3B78"/>
                </a:solidFill>
                <a:latin typeface="Arial"/>
                <a:cs typeface="Arial"/>
              </a:rPr>
              <a:t>Incentives</a:t>
            </a:r>
          </a:p>
          <a:p>
            <a:pPr marR="2461895" lvl="2">
              <a:spcBef>
                <a:spcPts val="590"/>
              </a:spcBef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rgbClr val="1E3B78"/>
                </a:solidFill>
                <a:latin typeface="Arial"/>
                <a:cs typeface="Arial"/>
              </a:rPr>
              <a:t>Trainings</a:t>
            </a:r>
          </a:p>
          <a:p>
            <a:pPr marR="2461895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E3B78"/>
                </a:solidFill>
                <a:latin typeface="Arial"/>
                <a:cs typeface="Arial"/>
              </a:rPr>
              <a:t>Communications</a:t>
            </a:r>
          </a:p>
          <a:p>
            <a:pPr marR="2461895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E3B78"/>
                </a:solidFill>
                <a:latin typeface="Arial"/>
                <a:cs typeface="Arial"/>
              </a:rPr>
              <a:t>Supporting </a:t>
            </a:r>
            <a:r>
              <a:rPr lang="en-US" sz="2400" dirty="0" err="1">
                <a:solidFill>
                  <a:srgbClr val="1E3B78"/>
                </a:solidFill>
                <a:latin typeface="Arial"/>
                <a:cs typeface="Arial"/>
              </a:rPr>
              <a:t>Documenation</a:t>
            </a:r>
            <a:endParaRPr lang="en-US" sz="2400" dirty="0">
              <a:solidFill>
                <a:srgbClr val="1E3B78"/>
              </a:solidFill>
              <a:latin typeface="Arial"/>
              <a:cs typeface="Arial"/>
            </a:endParaRPr>
          </a:p>
          <a:p>
            <a:pPr marR="2461895">
              <a:spcBef>
                <a:spcPts val="590"/>
              </a:spcBef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rgbClr val="1E3B78"/>
                </a:solidFill>
                <a:latin typeface="Arial"/>
                <a:cs typeface="Arial"/>
              </a:rPr>
              <a:t>Desk Reviews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5B33DC-C570-7F03-03BF-8C135A35D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ptos Black" panose="020B0004020202020204" pitchFamily="34" charset="0"/>
                <a:cs typeface="Arial"/>
              </a:rPr>
              <a:t>SharePoint grant folder</a:t>
            </a:r>
            <a:endParaRPr lang="en-US" dirty="0">
              <a:latin typeface="Aptos Black" panose="020B0004020202020204" pitchFamily="34" charset="0"/>
            </a:endParaRP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02749FD-E09D-4D18-A176-BE0FC03D2F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r="1538"/>
          <a:stretch>
            <a:fillRect/>
          </a:stretch>
        </p:blipFill>
        <p:spPr bwMode="auto">
          <a:xfrm>
            <a:off x="2743200" y="1219200"/>
            <a:ext cx="4876800" cy="4994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0460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AD49952-DA8F-52E4-DD71-31249DAA08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632" y="1676400"/>
            <a:ext cx="8936736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US" sz="5500" b="1" dirty="0">
                <a:solidFill>
                  <a:schemeClr val="tx2">
                    <a:lumMod val="50000"/>
                  </a:schemeClr>
                </a:solidFill>
                <a:latin typeface="Aptos Display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Prop64_Grant4@bscc.ca.gov</a:t>
            </a:r>
            <a:r>
              <a:rPr lang="en-US" sz="5500" b="1" dirty="0">
                <a:latin typeface="Aptos Display" panose="020B0004020202020204" pitchFamily="34" charset="0"/>
              </a:rPr>
              <a:t>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5BF5FF-17EB-5965-F64C-34AF6CAAA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Aptos Black" panose="020B0004020202020204" pitchFamily="34" charset="0"/>
              </a:rPr>
              <a:t>COMMUNICATIONS</a:t>
            </a:r>
            <a:endParaRPr lang="en-US" dirty="0">
              <a:latin typeface="Aptos Black" panose="020B00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EC5FE4-9F0F-5509-0FD5-7BE30DE3880D}"/>
              </a:ext>
            </a:extLst>
          </p:cNvPr>
          <p:cNvSpPr txBox="1"/>
          <p:nvPr/>
        </p:nvSpPr>
        <p:spPr>
          <a:xfrm>
            <a:off x="103633" y="1113711"/>
            <a:ext cx="89367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264D9A"/>
                </a:solidFill>
                <a:latin typeface="Aptos Display" panose="020B0004020202020204" pitchFamily="34" charset="0"/>
              </a:rPr>
              <a:t>Send All Communications to the Grant Inbox: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4342C04-13D6-F10C-1542-EF58F5E1B7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623760"/>
              </p:ext>
            </p:extLst>
          </p:nvPr>
        </p:nvGraphicFramePr>
        <p:xfrm>
          <a:off x="666750" y="2895600"/>
          <a:ext cx="7810500" cy="20373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250">
                  <a:extLst>
                    <a:ext uri="{9D8B030D-6E8A-4147-A177-3AD203B41FA5}">
                      <a16:colId xmlns:a16="http://schemas.microsoft.com/office/drawing/2014/main" val="754257583"/>
                    </a:ext>
                  </a:extLst>
                </a:gridCol>
                <a:gridCol w="3905250">
                  <a:extLst>
                    <a:ext uri="{9D8B030D-6E8A-4147-A177-3AD203B41FA5}">
                      <a16:colId xmlns:a16="http://schemas.microsoft.com/office/drawing/2014/main" val="3715895397"/>
                    </a:ext>
                  </a:extLst>
                </a:gridCol>
              </a:tblGrid>
              <a:tr h="64906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Program/Scope Specific: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Invoicing, Desk Reviews, Administrative Questions: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1571832"/>
                  </a:ext>
                </a:extLst>
              </a:tr>
              <a:tr h="1275358"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Ø"/>
                      </a:pPr>
                      <a:r>
                        <a:rPr lang="en-US" dirty="0"/>
                        <a:t>To Tony Knapp with the Grant inbox CCd</a:t>
                      </a:r>
                    </a:p>
                    <a:p>
                      <a:pPr marL="285750" indent="-285750" algn="ctr">
                        <a:buFont typeface="Wingdings" panose="05000000000000000000" pitchFamily="2" charset="2"/>
                        <a:buChar char="Ø"/>
                      </a:pPr>
                      <a:endParaRPr lang="en-US" sz="1050" dirty="0"/>
                    </a:p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en-US" sz="2400" dirty="0"/>
                        <a:t>Tony.Knapp@bscc.ca.gov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Wingdings" panose="05000000000000000000" pitchFamily="2" charset="2"/>
                        <a:buChar char="Ø"/>
                      </a:pPr>
                      <a:r>
                        <a:rPr lang="en-US" dirty="0"/>
                        <a:t>Grant inbox directly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15159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4445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98A0D-23BE-B8BF-C1DF-B00CF8D5F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6F151B6-A60A-F857-5BAA-6917093DD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Aptos Black" panose="020B0004020202020204" pitchFamily="34" charset="0"/>
              </a:rPr>
              <a:t>COMMUNICATIONS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A30398B-2140-65E3-B382-5A0AB3B38A88}"/>
              </a:ext>
            </a:extLst>
          </p:cNvPr>
          <p:cNvSpPr txBox="1"/>
          <p:nvPr/>
        </p:nvSpPr>
        <p:spPr>
          <a:xfrm>
            <a:off x="762000" y="1524001"/>
            <a:ext cx="7543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1E3C78"/>
                </a:solidFill>
                <a:latin typeface="Aptos Display" panose="020B0004020202020204" pitchFamily="34" charset="0"/>
              </a:rPr>
              <a:t>Please keep your Grantee Contact Sheet updated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1E3C78"/>
                </a:solidFill>
                <a:latin typeface="Aptos Display" panose="020B0004020202020204" pitchFamily="34" charset="0"/>
              </a:rPr>
              <a:t>BSCC will only communicate with individuals listed on this sheet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rgbClr val="1E3C78"/>
                </a:solidFill>
                <a:latin typeface="Aptos Display" panose="020B0004020202020204" pitchFamily="34" charset="0"/>
              </a:rPr>
              <a:t>This sheet grants access to your Prop 64-Cohort 4 folder</a:t>
            </a:r>
          </a:p>
          <a:p>
            <a:pPr lvl="1"/>
            <a:endParaRPr lang="en-US" sz="2200" dirty="0">
              <a:solidFill>
                <a:srgbClr val="1E3C78"/>
              </a:solidFill>
              <a:latin typeface="Aptos Display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1E3C78"/>
                </a:solidFill>
                <a:latin typeface="Aptos Display" panose="020B0004020202020204" pitchFamily="34" charset="0"/>
              </a:rPr>
              <a:t>Please keep Cohort 3 inquires </a:t>
            </a:r>
            <a:r>
              <a:rPr lang="en-US" sz="2200" dirty="0">
                <a:solidFill>
                  <a:srgbClr val="C00000"/>
                </a:solidFill>
                <a:latin typeface="Aptos Display" panose="020B0004020202020204" pitchFamily="34" charset="0"/>
              </a:rPr>
              <a:t>SEPARATE</a:t>
            </a:r>
            <a:r>
              <a:rPr lang="en-US" sz="2200" dirty="0">
                <a:solidFill>
                  <a:srgbClr val="1E3C78"/>
                </a:solidFill>
                <a:latin typeface="Aptos Display" panose="020B0004020202020204" pitchFamily="34" charset="0"/>
              </a:rPr>
              <a:t> from Cohort 4</a:t>
            </a:r>
          </a:p>
          <a:p>
            <a:endParaRPr lang="en-US" sz="2200" dirty="0">
              <a:solidFill>
                <a:srgbClr val="1E3C78"/>
              </a:solidFill>
              <a:latin typeface="Aptos Display" panose="020B00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200" b="1" dirty="0">
                <a:solidFill>
                  <a:srgbClr val="BF962F"/>
                </a:solidFill>
                <a:latin typeface="Aptos Display" panose="020B0004020202020204" pitchFamily="34" charset="0"/>
              </a:rPr>
              <a:t>There are 71 Cohort 4 Grantees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  <a:latin typeface="Aptos Display" panose="020B0004020202020204" pitchFamily="34" charset="0"/>
              </a:rPr>
              <a:t>Include agency name in the subject line:</a:t>
            </a:r>
          </a:p>
          <a:p>
            <a:pPr algn="ctr"/>
            <a:r>
              <a:rPr lang="en-US" sz="2200" dirty="0">
                <a:solidFill>
                  <a:srgbClr val="264D9A"/>
                </a:solidFill>
                <a:latin typeface="Aptos Display" panose="020B0004020202020204" pitchFamily="34" charset="0"/>
              </a:rPr>
              <a:t>“City of XXX, XXX Dept – Invoice #1 Question”</a:t>
            </a:r>
          </a:p>
        </p:txBody>
      </p:sp>
    </p:spTree>
    <p:extLst>
      <p:ext uri="{BB962C8B-B14F-4D97-AF65-F5344CB8AC3E}">
        <p14:creationId xmlns:p14="http://schemas.microsoft.com/office/powerpoint/2010/main" val="523569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E56D53F-6A69-1ADC-66A4-30E1ADD36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>
                <a:solidFill>
                  <a:srgbClr val="1E3C78"/>
                </a:solidFill>
                <a:latin typeface="Aptos Black" panose="020B0004020202020204" pitchFamily="34" charset="0"/>
              </a:rPr>
              <a:t>Supporting Documentation Reminder</a:t>
            </a:r>
            <a:endParaRPr lang="en-US" sz="3300" dirty="0">
              <a:latin typeface="Aptos Black" panose="020B00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4D6B8E-90B5-422A-85A4-C23FA8DAC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ptos Narrow"/>
                <a:cs typeface="Arial"/>
              </a:rPr>
              <a:t> Grantees must maintain supporting documentation for all grant expenditures claimed on invoices.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975" dirty="0">
              <a:solidFill>
                <a:prstClr val="black"/>
              </a:solidFill>
              <a:latin typeface="Aptos Narrow" panose="020B00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ptos Narrow"/>
                <a:cs typeface="Arial"/>
              </a:rPr>
              <a:t> All supporting documentation must be maintained by the grantee on-site and be readily available for review during BSCC site visits (including virtual visits).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975" dirty="0">
              <a:solidFill>
                <a:prstClr val="black"/>
              </a:solidFill>
              <a:latin typeface="Aptos Narrow" panose="020B00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prstClr val="black"/>
                </a:solidFill>
                <a:latin typeface="Aptos Narrow"/>
                <a:cs typeface="Arial"/>
              </a:rPr>
              <a:t> Examples: </a:t>
            </a:r>
          </a:p>
          <a:p>
            <a:pPr lvl="1"/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</a:rPr>
              <a:t>Receipts</a:t>
            </a:r>
          </a:p>
          <a:p>
            <a:pPr lvl="1"/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</a:rPr>
              <a:t>Invoices</a:t>
            </a:r>
          </a:p>
          <a:p>
            <a:pPr lvl="1"/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</a:rPr>
              <a:t>Work orders, etc. </a:t>
            </a:r>
          </a:p>
        </p:txBody>
      </p:sp>
    </p:spTree>
    <p:extLst>
      <p:ext uri="{BB962C8B-B14F-4D97-AF65-F5344CB8AC3E}">
        <p14:creationId xmlns:p14="http://schemas.microsoft.com/office/powerpoint/2010/main" val="1138385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752FD0-7122-EF21-7901-ADEE7D921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6082" y="4572000"/>
            <a:ext cx="3262312" cy="514382"/>
          </a:xfrm>
        </p:spPr>
        <p:txBody>
          <a:bodyPr/>
          <a:lstStyle/>
          <a:p>
            <a:r>
              <a:rPr lang="en-US" sz="2400" b="1" dirty="0">
                <a:latin typeface="Aptos Black" panose="020B0004020202020204" pitchFamily="34" charset="0"/>
              </a:rPr>
              <a:t>A.K.A.  DESK REVIEW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11414D-4513-CA15-FA5F-537E105A84E8}"/>
              </a:ext>
            </a:extLst>
          </p:cNvPr>
          <p:cNvSpPr txBox="1"/>
          <p:nvPr/>
        </p:nvSpPr>
        <p:spPr>
          <a:xfrm>
            <a:off x="300038" y="3833943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264D9A"/>
                </a:solidFill>
                <a:latin typeface="Aptos Black" panose="020B0004020202020204" pitchFamily="34" charset="0"/>
              </a:rPr>
              <a:t>INVOICE SUPPORTING DOCUMENT PACKET</a:t>
            </a:r>
            <a:endParaRPr lang="en-US" sz="3200" dirty="0">
              <a:solidFill>
                <a:srgbClr val="264D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76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3066EC-8BDF-696D-7DE7-15270DD2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b="1" dirty="0">
                <a:latin typeface="Aptos Black"/>
                <a:cs typeface="Arial"/>
              </a:rPr>
              <a:t>Completing the Invoice Supporting Documentation Packet </a:t>
            </a:r>
            <a:endParaRPr lang="en-US" sz="3000" dirty="0">
              <a:latin typeface="Aptos Black"/>
              <a:cs typeface="Arial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142E96-1E61-C3EF-A81B-677255ED76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09212" y="2819916"/>
            <a:ext cx="3886200" cy="1220196"/>
          </a:xfrm>
        </p:spPr>
        <p:txBody>
          <a:bodyPr>
            <a:normAutofit fontScale="92500" lnSpcReduction="20000"/>
          </a:bodyPr>
          <a:lstStyle/>
          <a:p>
            <a:pPr marL="385763" indent="-385763">
              <a:buFont typeface="Arial" panose="020B0604020202020204" pitchFamily="34" charset="0"/>
              <a:buAutoNum type="arabicPeriod"/>
            </a:pPr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</a:rPr>
              <a:t>Supporting Document Checklist</a:t>
            </a:r>
          </a:p>
          <a:p>
            <a:pPr marL="385763" indent="-385763">
              <a:buAutoNum type="arabicPeriod"/>
            </a:pPr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</a:rPr>
              <a:t>Grantee Salaries and Benefits Worksheet</a:t>
            </a:r>
          </a:p>
          <a:p>
            <a:pPr marL="385763" indent="-385763">
              <a:buAutoNum type="arabicPeriod"/>
            </a:pPr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</a:rPr>
              <a:t>Labeled Supporting Documents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984ADD-E204-D177-D1C4-B02667057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756492" y="2209273"/>
            <a:ext cx="1983810" cy="406004"/>
          </a:xfrm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2700" u="sng" dirty="0">
                <a:solidFill>
                  <a:srgbClr val="BF962F"/>
                </a:solidFill>
                <a:latin typeface="Aptos Narrow"/>
                <a:cs typeface="Arial"/>
              </a:rPr>
              <a:t>MUST SUBMIT</a:t>
            </a:r>
            <a:r>
              <a:rPr lang="en-US" sz="2700" dirty="0">
                <a:solidFill>
                  <a:srgbClr val="BF962F"/>
                </a:solidFill>
                <a:latin typeface="Aptos Narrow"/>
                <a:cs typeface="Arial"/>
              </a:rPr>
              <a:t>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85692AC-11B4-39CB-118D-7F3CE8C15B01}"/>
              </a:ext>
            </a:extLst>
          </p:cNvPr>
          <p:cNvGrpSpPr/>
          <p:nvPr/>
        </p:nvGrpSpPr>
        <p:grpSpPr>
          <a:xfrm>
            <a:off x="2393091" y="4629149"/>
            <a:ext cx="4362059" cy="404866"/>
            <a:chOff x="4979543" y="5029198"/>
            <a:chExt cx="6121058" cy="539821"/>
          </a:xfrm>
        </p:grpSpPr>
        <p:sp>
          <p:nvSpPr>
            <p:cNvPr id="7" name="Content Placeholder 3">
              <a:extLst>
                <a:ext uri="{FF2B5EF4-FFF2-40B4-BE49-F238E27FC236}">
                  <a16:creationId xmlns:a16="http://schemas.microsoft.com/office/drawing/2014/main" id="{9B4E04CD-8634-335B-B925-F0271ACEF819}"/>
                </a:ext>
              </a:extLst>
            </p:cNvPr>
            <p:cNvSpPr txBox="1">
              <a:spLocks/>
            </p:cNvSpPr>
            <p:nvPr/>
          </p:nvSpPr>
          <p:spPr>
            <a:xfrm>
              <a:off x="5277851" y="5029198"/>
              <a:ext cx="5822750" cy="539821"/>
            </a:xfrm>
            <a:prstGeom prst="rect">
              <a:avLst/>
            </a:prstGeom>
          </p:spPr>
          <p:txBody>
            <a:bodyPr>
              <a:normAutofit fontScale="92500" lnSpcReduction="10000"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rgbClr val="1E3C78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00000"/>
                </a:lnSpc>
                <a:spcBef>
                  <a:spcPts val="0"/>
                </a:spcBef>
                <a:buNone/>
                <a:defRPr/>
              </a:pPr>
              <a:r>
                <a:rPr lang="en-US" sz="2400" dirty="0">
                  <a:solidFill>
                    <a:schemeClr val="tx1"/>
                  </a:solidFill>
                  <a:latin typeface="Aptos Narrow" panose="020B0004020202020204" pitchFamily="34" charset="0"/>
                </a:rPr>
                <a:t>Different than a Quarterly Invoice</a:t>
              </a:r>
            </a:p>
          </p:txBody>
        </p:sp>
        <p:sp>
          <p:nvSpPr>
            <p:cNvPr id="8" name="Star: 5 Points 7">
              <a:extLst>
                <a:ext uri="{FF2B5EF4-FFF2-40B4-BE49-F238E27FC236}">
                  <a16:creationId xmlns:a16="http://schemas.microsoft.com/office/drawing/2014/main" id="{1A5704AE-D92C-1561-405C-B229BC77EE8A}"/>
                </a:ext>
              </a:extLst>
            </p:cNvPr>
            <p:cNvSpPr/>
            <p:nvPr/>
          </p:nvSpPr>
          <p:spPr>
            <a:xfrm>
              <a:off x="4979543" y="5172777"/>
              <a:ext cx="240632" cy="252663"/>
            </a:xfrm>
            <a:prstGeom prst="star5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9" descr="Nursing checklist clipart - heryspark">
            <a:extLst>
              <a:ext uri="{FF2B5EF4-FFF2-40B4-BE49-F238E27FC236}">
                <a16:creationId xmlns:a16="http://schemas.microsoft.com/office/drawing/2014/main" id="{1ED49916-8DCE-5B7A-0D24-2918ED1BD0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506" y="1764997"/>
            <a:ext cx="3795385" cy="28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41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818968D-023F-4996-B2BA-D3EA2D56AD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828800"/>
            <a:ext cx="4114800" cy="1066800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prstClr val="black"/>
                </a:solidFill>
                <a:latin typeface="Aptos Narrow" panose="020B0004020202020204" pitchFamily="34" charset="0"/>
              </a:rPr>
              <a:t>Gather and label all project related receipts.</a:t>
            </a: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F3E92C-EAEB-4542-80F6-7BFFD8018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ptos Black" panose="020B0004020202020204" pitchFamily="34" charset="0"/>
              </a:rPr>
              <a:t>Preparation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386E5B-BCD6-368F-C812-AD0D7D656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12" y="990600"/>
            <a:ext cx="4267200" cy="5510583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E99C33D8-4023-08A1-1FB2-1E17C1E2F510}"/>
              </a:ext>
            </a:extLst>
          </p:cNvPr>
          <p:cNvSpPr/>
          <p:nvPr/>
        </p:nvSpPr>
        <p:spPr>
          <a:xfrm>
            <a:off x="496649" y="3331255"/>
            <a:ext cx="234270" cy="195490"/>
          </a:xfrm>
          <a:prstGeom prst="star5">
            <a:avLst/>
          </a:prstGeom>
          <a:ln>
            <a:solidFill>
              <a:srgbClr val="FFC000"/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38B5CC-1065-4569-7182-3CA899BA4423}"/>
              </a:ext>
            </a:extLst>
          </p:cNvPr>
          <p:cNvSpPr txBox="1"/>
          <p:nvPr/>
        </p:nvSpPr>
        <p:spPr>
          <a:xfrm>
            <a:off x="730919" y="3200400"/>
            <a:ext cx="36886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Aptos Narrow" panose="020B0004020202020204" pitchFamily="34" charset="0"/>
              </a:rPr>
              <a:t>Dates on all supporting documents must fall between grant start date and the end of the applicable reporting period.</a:t>
            </a:r>
          </a:p>
        </p:txBody>
      </p:sp>
    </p:spTree>
    <p:extLst>
      <p:ext uri="{BB962C8B-B14F-4D97-AF65-F5344CB8AC3E}">
        <p14:creationId xmlns:p14="http://schemas.microsoft.com/office/powerpoint/2010/main" val="4070912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D2E31-3964-9EB3-580C-5BF1E1985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9B62814-D723-3E6B-8B1F-B870192193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78" r="10124" b="3276"/>
          <a:stretch>
            <a:fillRect/>
          </a:stretch>
        </p:blipFill>
        <p:spPr>
          <a:xfrm>
            <a:off x="1658679" y="888811"/>
            <a:ext cx="3078126" cy="4944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760605-0AB0-F828-D98E-6F98D0298A43}"/>
              </a:ext>
            </a:extLst>
          </p:cNvPr>
          <p:cNvSpPr txBox="1"/>
          <p:nvPr/>
        </p:nvSpPr>
        <p:spPr>
          <a:xfrm>
            <a:off x="5872926" y="2263296"/>
            <a:ext cx="315978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rgbClr val="FFFFFF"/>
                </a:solidFill>
                <a:latin typeface="Aptos Narrow" panose="020B0004020202020204" pitchFamily="34" charset="0"/>
              </a:rPr>
              <a:t> Highlight What You Claimed </a:t>
            </a:r>
          </a:p>
          <a:p>
            <a:endParaRPr lang="en-US" sz="2100" dirty="0">
              <a:solidFill>
                <a:srgbClr val="FFFFFF"/>
              </a:solidFill>
              <a:latin typeface="Aptos Narrow" panose="020B00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rgbClr val="FFFFFF"/>
                </a:solidFill>
                <a:latin typeface="Aptos Narrow" panose="020B0004020202020204" pitchFamily="34" charset="0"/>
              </a:rPr>
              <a:t> Clarify the Total Claim per </a:t>
            </a:r>
          </a:p>
          <a:p>
            <a:r>
              <a:rPr lang="en-US" sz="2100" dirty="0">
                <a:solidFill>
                  <a:srgbClr val="FFFFFF"/>
                </a:solidFill>
                <a:latin typeface="Aptos Narrow" panose="020B0004020202020204" pitchFamily="34" charset="0"/>
              </a:rPr>
              <a:t>      document</a:t>
            </a:r>
          </a:p>
          <a:p>
            <a:endParaRPr lang="en-US" sz="2100" dirty="0">
              <a:solidFill>
                <a:srgbClr val="FFFFFF"/>
              </a:solidFill>
              <a:latin typeface="Aptos Narrow" panose="020B00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srgbClr val="FFFFFF"/>
                </a:solidFill>
                <a:latin typeface="Aptos Narrow" panose="020B0004020202020204" pitchFamily="34" charset="0"/>
              </a:rPr>
              <a:t> Show Us the Calculations</a:t>
            </a:r>
            <a:endParaRPr lang="en-US" sz="2100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7953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E91A5-A14C-B07D-BD3D-A58B7BCD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3E801-781B-F060-3CF0-D8C022876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b="1" dirty="0">
                <a:latin typeface="Aptos Black" panose="020B0004020202020204" pitchFamily="34" charset="0"/>
              </a:rPr>
              <a:t>Supporting Documentation Checklist</a:t>
            </a:r>
            <a:endParaRPr lang="en-US" sz="3300" dirty="0">
              <a:latin typeface="Aptos Black" panose="020B00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44FC7C-BB09-1DEF-26CC-DBAE34EEE779}"/>
              </a:ext>
            </a:extLst>
          </p:cNvPr>
          <p:cNvSpPr/>
          <p:nvPr/>
        </p:nvSpPr>
        <p:spPr>
          <a:xfrm>
            <a:off x="164806" y="1947540"/>
            <a:ext cx="3907254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  <a:cs typeface="Arial" panose="020B0604020202020204" pitchFamily="34" charset="0"/>
              </a:rPr>
              <a:t>Required with every Desk Review.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en-US" sz="2100" dirty="0">
              <a:solidFill>
                <a:prstClr val="black"/>
              </a:solidFill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2100" dirty="0">
                <a:latin typeface="Aptos Narrow" panose="020B0004020202020204" pitchFamily="34" charset="0"/>
              </a:rPr>
              <a:t>Each invoiced item must include supporting documentation that verifies the exact amount claimed for reimbursement.</a:t>
            </a:r>
          </a:p>
          <a:p>
            <a:pPr marL="257175" indent="-257175">
              <a:buFont typeface="Wingdings" panose="05000000000000000000" pitchFamily="2" charset="2"/>
              <a:buChar char="Ø"/>
            </a:pPr>
            <a:endParaRPr lang="en-US" sz="2100" dirty="0">
              <a:solidFill>
                <a:prstClr val="black"/>
              </a:solidFill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257175" indent="-257175">
              <a:buFont typeface="Wingdings" panose="05000000000000000000" pitchFamily="2" charset="2"/>
              <a:buChar char="Ø"/>
            </a:pPr>
            <a:r>
              <a:rPr lang="en-US" sz="2100" dirty="0">
                <a:solidFill>
                  <a:prstClr val="black"/>
                </a:solidFill>
                <a:latin typeface="Aptos Narrow" panose="020B0004020202020204" pitchFamily="34" charset="0"/>
                <a:cs typeface="Arial" panose="020B0604020202020204" pitchFamily="34" charset="0"/>
              </a:rPr>
              <a:t>You will list the amount and support documents provided for each category here.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6E368-AA99-A8C5-AC5F-8AE623E22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72000" y="1323680"/>
            <a:ext cx="4267199" cy="460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508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3910E-3FDC-2581-E1AD-ECFD60C6F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1D4AD-AF92-9D7A-D10D-5713C91B2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3" y="302732"/>
            <a:ext cx="3276600" cy="106850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ptos Black" panose="020B0004020202020204" pitchFamily="34" charset="0"/>
              </a:rPr>
              <a:t>Using the Supporting Document Checklist</a:t>
            </a:r>
          </a:p>
        </p:txBody>
      </p:sp>
      <p:pic>
        <p:nvPicPr>
          <p:cNvPr id="3" name="Content Placeholder 12">
            <a:extLst>
              <a:ext uri="{FF2B5EF4-FFF2-40B4-BE49-F238E27FC236}">
                <a16:creationId xmlns:a16="http://schemas.microsoft.com/office/drawing/2014/main" id="{DA7CFC8B-B119-9C65-0A81-3E0DC977FD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505200" y="293496"/>
            <a:ext cx="5518485" cy="627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947E08D-D849-2559-90FE-71CEA3952707}"/>
              </a:ext>
            </a:extLst>
          </p:cNvPr>
          <p:cNvSpPr/>
          <p:nvPr/>
        </p:nvSpPr>
        <p:spPr bwMode="auto">
          <a:xfrm>
            <a:off x="4876800" y="4419600"/>
            <a:ext cx="304800" cy="38100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 cap="flat" cmpd="sng" algn="ctr">
            <a:solidFill>
              <a:schemeClr val="bg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81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7092F-97C3-ED56-9C9A-56FABA30B4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83E327DD-01F4-F065-3FF5-F3923DC11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239" y="1751963"/>
            <a:ext cx="6813512" cy="1772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255231F-82C0-8826-7279-0861615C4B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33" t="4723" r="4857" b="8294"/>
          <a:stretch>
            <a:fillRect/>
          </a:stretch>
        </p:blipFill>
        <p:spPr>
          <a:xfrm>
            <a:off x="1384877" y="3399634"/>
            <a:ext cx="2219827" cy="221531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0A0DF0D-AA56-45EB-0780-B50DF4168C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259" t="6434" r="5135" b="6519"/>
          <a:stretch>
            <a:fillRect/>
          </a:stretch>
        </p:blipFill>
        <p:spPr>
          <a:xfrm>
            <a:off x="3815966" y="3386099"/>
            <a:ext cx="2228850" cy="22288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04E99C-8B65-2D1D-7C76-82F7D57B7A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244" t="1594" r="8051" b="4052"/>
          <a:stretch>
            <a:fillRect/>
          </a:stretch>
        </p:blipFill>
        <p:spPr>
          <a:xfrm>
            <a:off x="6243970" y="2490418"/>
            <a:ext cx="2632259" cy="312453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9219CD-2FA0-4BD1-80AD-E80915497B38}"/>
              </a:ext>
            </a:extLst>
          </p:cNvPr>
          <p:cNvSpPr txBox="1"/>
          <p:nvPr/>
        </p:nvSpPr>
        <p:spPr>
          <a:xfrm>
            <a:off x="583215" y="228600"/>
            <a:ext cx="797756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dirty="0">
                <a:solidFill>
                  <a:srgbClr val="192D64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SAMPLE CHECKLIST &amp; LABELING GUIDE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832E5F0-F58B-1015-5833-0597AFDDAEBA}"/>
              </a:ext>
            </a:extLst>
          </p:cNvPr>
          <p:cNvSpPr/>
          <p:nvPr/>
        </p:nvSpPr>
        <p:spPr>
          <a:xfrm>
            <a:off x="1204138" y="2490417"/>
            <a:ext cx="4354033" cy="51195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7" name="Arrow: Curved Right 26">
            <a:extLst>
              <a:ext uri="{FF2B5EF4-FFF2-40B4-BE49-F238E27FC236}">
                <a16:creationId xmlns:a16="http://schemas.microsoft.com/office/drawing/2014/main" id="{AD9755C5-7413-3ECB-03C2-FF9D648BACCE}"/>
              </a:ext>
            </a:extLst>
          </p:cNvPr>
          <p:cNvSpPr/>
          <p:nvPr/>
        </p:nvSpPr>
        <p:spPr>
          <a:xfrm>
            <a:off x="78065" y="2638345"/>
            <a:ext cx="1052624" cy="2215316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8745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25E2DE-78E6-1BDC-63AC-EEF9C02702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100" dirty="0">
                <a:solidFill>
                  <a:srgbClr val="BF962F"/>
                </a:solidFill>
                <a:latin typeface="Aptos ExtraBold" panose="020B0004020202020204" pitchFamily="34" charset="0"/>
              </a:rPr>
              <a:t>NO TIMESHEETS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EB5595-7CAA-24C7-2154-A1AE00975FA4}"/>
              </a:ext>
            </a:extLst>
          </p:cNvPr>
          <p:cNvSpPr txBox="1"/>
          <p:nvPr/>
        </p:nvSpPr>
        <p:spPr>
          <a:xfrm>
            <a:off x="769144" y="3766066"/>
            <a:ext cx="7596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264D9A"/>
                </a:solidFill>
                <a:latin typeface="Aptos Black" panose="020B0004020202020204" pitchFamily="34" charset="0"/>
              </a:rPr>
              <a:t>Salaries &amp; Benefits Worksheet</a:t>
            </a:r>
            <a:endParaRPr lang="en-US" sz="4000" dirty="0">
              <a:solidFill>
                <a:srgbClr val="264D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673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B72870-4ABE-05BA-99D5-C558C47F2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D72522-08A8-9098-2F1C-A3447F563D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05034" y="143787"/>
            <a:ext cx="5562599" cy="1074737"/>
          </a:xfrm>
        </p:spPr>
        <p:txBody>
          <a:bodyPr>
            <a:normAutofit/>
          </a:bodyPr>
          <a:lstStyle/>
          <a:p>
            <a:pPr algn="ctr"/>
            <a:r>
              <a:rPr lang="en-US" sz="2800" b="0" dirty="0">
                <a:solidFill>
                  <a:srgbClr val="192D64"/>
                </a:solidFill>
                <a:latin typeface="Aptos Black" panose="020B0004020202020204" pitchFamily="34" charset="0"/>
              </a:rPr>
              <a:t>Using the Salaries &amp; Benefits Worksheet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E9E1C8-00D5-7390-7977-EC5EB4049969}"/>
              </a:ext>
            </a:extLst>
          </p:cNvPr>
          <p:cNvSpPr txBox="1"/>
          <p:nvPr/>
        </p:nvSpPr>
        <p:spPr>
          <a:xfrm>
            <a:off x="6824506" y="1597988"/>
            <a:ext cx="23194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ptos Narrow" panose="020B0004020202020204" pitchFamily="34" charset="0"/>
              </a:rPr>
              <a:t>Report Salaries &amp; Benefits by using the Worksheet </a:t>
            </a:r>
          </a:p>
          <a:p>
            <a:endParaRPr lang="en-US" sz="2400" dirty="0">
              <a:latin typeface="Aptos Narrow" panose="020B00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ptos Narrow" panose="020B0004020202020204" pitchFamily="34" charset="0"/>
              </a:rPr>
              <a:t>Do NOT submit timesheets.</a:t>
            </a:r>
            <a:endParaRPr lang="en-US" sz="2400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8241EE1-67F7-22A3-3A50-E89817829344}"/>
              </a:ext>
            </a:extLst>
          </p:cNvPr>
          <p:cNvGrpSpPr/>
          <p:nvPr/>
        </p:nvGrpSpPr>
        <p:grpSpPr>
          <a:xfrm>
            <a:off x="1264860" y="5424463"/>
            <a:ext cx="4267200" cy="461665"/>
            <a:chOff x="304800" y="5509218"/>
            <a:chExt cx="4267200" cy="461665"/>
          </a:xfrm>
        </p:grpSpPr>
        <p:sp>
          <p:nvSpPr>
            <p:cNvPr id="6" name="Star: 5 Points 5">
              <a:extLst>
                <a:ext uri="{FF2B5EF4-FFF2-40B4-BE49-F238E27FC236}">
                  <a16:creationId xmlns:a16="http://schemas.microsoft.com/office/drawing/2014/main" id="{934010FB-B1EE-8E25-F960-3347521CE032}"/>
                </a:ext>
              </a:extLst>
            </p:cNvPr>
            <p:cNvSpPr/>
            <p:nvPr/>
          </p:nvSpPr>
          <p:spPr>
            <a:xfrm>
              <a:off x="304800" y="5509218"/>
              <a:ext cx="304800" cy="361279"/>
            </a:xfrm>
            <a:prstGeom prst="star5">
              <a:avLst/>
            </a:prstGeom>
            <a:ln>
              <a:solidFill>
                <a:srgbClr val="FFC000"/>
              </a:solidFill>
            </a:ln>
          </p:spPr>
          <p:style>
            <a:lnRef idx="2">
              <a:schemeClr val="accent4">
                <a:shade val="15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3D9A3D3-186D-27EC-CAE2-CF235E78014A}"/>
                </a:ext>
              </a:extLst>
            </p:cNvPr>
            <p:cNvSpPr txBox="1"/>
            <p:nvPr/>
          </p:nvSpPr>
          <p:spPr>
            <a:xfrm>
              <a:off x="731763" y="5509218"/>
              <a:ext cx="38402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Aptos Narrow" panose="020B0004020202020204" pitchFamily="34" charset="0"/>
                </a:rPr>
                <a:t>Keep timesheets internal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64F97184-E26E-1D9E-10AD-63EC8D2FE90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11"/>
          <a:stretch>
            <a:fillRect/>
          </a:stretch>
        </p:blipFill>
        <p:spPr>
          <a:xfrm>
            <a:off x="105034" y="1616956"/>
            <a:ext cx="6586853" cy="33973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72163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C09B84-29DD-DDA1-277B-38037E03D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511"/>
          <a:stretch>
            <a:fillRect/>
          </a:stretch>
        </p:blipFill>
        <p:spPr>
          <a:xfrm>
            <a:off x="363990" y="1016739"/>
            <a:ext cx="8416021" cy="43407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BDCC02-E2C5-2DE6-4DE2-0DEA5392AA02}"/>
              </a:ext>
            </a:extLst>
          </p:cNvPr>
          <p:cNvSpPr/>
          <p:nvPr/>
        </p:nvSpPr>
        <p:spPr bwMode="auto">
          <a:xfrm>
            <a:off x="1524000" y="1482880"/>
            <a:ext cx="1371600" cy="2286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Prop 64 Cohort 4</a:t>
            </a:r>
          </a:p>
        </p:txBody>
      </p:sp>
    </p:spTree>
    <p:extLst>
      <p:ext uri="{BB962C8B-B14F-4D97-AF65-F5344CB8AC3E}">
        <p14:creationId xmlns:p14="http://schemas.microsoft.com/office/powerpoint/2010/main" val="10579063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A82F8-D5D2-9D61-FF70-1F40F2C41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DBEF27-BAE4-11B5-1197-1605742DF6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766" t="3016" r="5934" b="11205"/>
          <a:stretch>
            <a:fillRect/>
          </a:stretch>
        </p:blipFill>
        <p:spPr>
          <a:xfrm>
            <a:off x="4038600" y="429350"/>
            <a:ext cx="4500860" cy="593246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08A918-AE50-B1D1-C2CC-D613CB1D287B}"/>
              </a:ext>
            </a:extLst>
          </p:cNvPr>
          <p:cNvSpPr txBox="1"/>
          <p:nvPr/>
        </p:nvSpPr>
        <p:spPr>
          <a:xfrm>
            <a:off x="149667" y="273797"/>
            <a:ext cx="300333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300" b="1" dirty="0">
                <a:solidFill>
                  <a:schemeClr val="bg1"/>
                </a:solidFill>
                <a:latin typeface="Aptos Black" panose="020B0004020202020204" pitchFamily="34" charset="0"/>
              </a:rPr>
              <a:t>Instructions:</a:t>
            </a:r>
            <a:endParaRPr lang="en-US" sz="3300" dirty="0">
              <a:solidFill>
                <a:schemeClr val="bg1"/>
              </a:solidFill>
              <a:latin typeface="Aptos Black" panose="020B00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334D74-38CA-6D22-E2BB-73B425D07B79}"/>
              </a:ext>
            </a:extLst>
          </p:cNvPr>
          <p:cNvSpPr txBox="1"/>
          <p:nvPr/>
        </p:nvSpPr>
        <p:spPr>
          <a:xfrm>
            <a:off x="-29308" y="1674673"/>
            <a:ext cx="33026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/>
              <a:t>Outlines the type of documentation that should be provided in each category.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Difference in each category; please read instructions you receive for your Desk Review fully.</a:t>
            </a:r>
          </a:p>
        </p:txBody>
      </p:sp>
    </p:spTree>
    <p:extLst>
      <p:ext uri="{BB962C8B-B14F-4D97-AF65-F5344CB8AC3E}">
        <p14:creationId xmlns:p14="http://schemas.microsoft.com/office/powerpoint/2010/main" val="22292900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303F44-C6A5-7600-7586-B8EF8B2A8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E8AF7-1830-8CF7-DAFD-2DEBFBD1F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88" y="1651755"/>
            <a:ext cx="3067231" cy="1534026"/>
          </a:xfrm>
        </p:spPr>
        <p:txBody>
          <a:bodyPr>
            <a:noAutofit/>
          </a:bodyPr>
          <a:lstStyle/>
          <a:p>
            <a:pPr marL="342900" indent="-342900" algn="l">
              <a:buFont typeface="Wingdings" panose="05000000000000000000" pitchFamily="2" charset="2"/>
              <a:buChar char="Ø"/>
            </a:pPr>
            <a:r>
              <a:rPr lang="en-US" sz="2400" dirty="0"/>
              <a:t>How to assemble and submit the completed Packet.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B0ED54-FFFD-9F98-CB33-140E9A7921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301410" y="857250"/>
            <a:ext cx="5842591" cy="496710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400" u="sng" dirty="0">
                <a:solidFill>
                  <a:srgbClr val="192D64"/>
                </a:solidFill>
                <a:latin typeface="Aptos Black" panose="020B0004020202020204" pitchFamily="34" charset="0"/>
              </a:rPr>
              <a:t>Invoice Supporting Documentation Packet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15CEF9-BB64-0006-E0FD-058EF358B6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2" t="1403" r="4250" b="8389"/>
          <a:stretch>
            <a:fillRect/>
          </a:stretch>
        </p:blipFill>
        <p:spPr>
          <a:xfrm>
            <a:off x="3633153" y="1525632"/>
            <a:ext cx="5179103" cy="4277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65B21C-DF3A-62C4-E2CD-E304A594B19B}"/>
              </a:ext>
            </a:extLst>
          </p:cNvPr>
          <p:cNvSpPr txBox="1"/>
          <p:nvPr/>
        </p:nvSpPr>
        <p:spPr>
          <a:xfrm>
            <a:off x="234179" y="3429000"/>
            <a:ext cx="30672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1"/>
                </a:solidFill>
                <a:latin typeface="Aptos Narrow" panose="020B0004020202020204" pitchFamily="34" charset="0"/>
              </a:rPr>
              <a:t> Scan into a single        PDF in the order outlined here.</a:t>
            </a:r>
          </a:p>
        </p:txBody>
      </p:sp>
    </p:spTree>
    <p:extLst>
      <p:ext uri="{BB962C8B-B14F-4D97-AF65-F5344CB8AC3E}">
        <p14:creationId xmlns:p14="http://schemas.microsoft.com/office/powerpoint/2010/main" val="1211464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DF37E-843A-5344-98D7-003533FB95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box by Gmail - Animated Icon">
            <a:extLst>
              <a:ext uri="{FF2B5EF4-FFF2-40B4-BE49-F238E27FC236}">
                <a16:creationId xmlns:a16="http://schemas.microsoft.com/office/drawing/2014/main" id="{1453107E-A0A1-188D-6C27-ABB39042E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683" y="4686856"/>
            <a:ext cx="1565991" cy="1174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05C16D8-3A52-42D5-DE4E-CC9B37E47A6F}"/>
              </a:ext>
            </a:extLst>
          </p:cNvPr>
          <p:cNvSpPr/>
          <p:nvPr/>
        </p:nvSpPr>
        <p:spPr>
          <a:xfrm>
            <a:off x="101184" y="947218"/>
            <a:ext cx="8937885" cy="678938"/>
          </a:xfrm>
          <a:prstGeom prst="rect">
            <a:avLst/>
          </a:prstGeom>
          <a:solidFill>
            <a:srgbClr val="1E3C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C143BD-2E33-6FD1-3104-148A006EB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latin typeface="Aptos Black" panose="020B0004020202020204" pitchFamily="34" charset="0"/>
              </a:rPr>
              <a:t>SharePoint Folder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790C4D-2E86-5BB8-6702-59E5FC7D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6553" y="1974129"/>
            <a:ext cx="2456259" cy="389344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100" dirty="0">
                <a:latin typeface="Aptos Display" panose="020B0004020202020204" pitchFamily="34" charset="0"/>
              </a:rPr>
              <a:t>Desk Review Folder</a:t>
            </a:r>
          </a:p>
        </p:txBody>
      </p:sp>
      <p:pic>
        <p:nvPicPr>
          <p:cNvPr id="12" name="Content Placeholder 11" descr="Graphical user interface, text, application&#10;&#10;AI-generated content may be incorrect.">
            <a:extLst>
              <a:ext uri="{FF2B5EF4-FFF2-40B4-BE49-F238E27FC236}">
                <a16:creationId xmlns:a16="http://schemas.microsoft.com/office/drawing/2014/main" id="{6807BFF3-00FE-EC55-4085-860452383E9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123"/>
          <a:stretch>
            <a:fillRect/>
          </a:stretch>
        </p:blipFill>
        <p:spPr>
          <a:xfrm>
            <a:off x="392181" y="2484679"/>
            <a:ext cx="2985003" cy="1749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B1693B-81D5-4161-68A7-FC4ACB0C90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3331" y="2021939"/>
            <a:ext cx="1211974" cy="389344"/>
          </a:xfrm>
        </p:spPr>
        <p:txBody>
          <a:bodyPr>
            <a:normAutofit fontScale="92500"/>
          </a:bodyPr>
          <a:lstStyle/>
          <a:p>
            <a:pPr algn="ctr"/>
            <a:r>
              <a:rPr lang="en-US" sz="2100" dirty="0">
                <a:latin typeface="Aptos Display" panose="020B0004020202020204" pitchFamily="34" charset="0"/>
              </a:rPr>
              <a:t>Contents</a:t>
            </a:r>
          </a:p>
        </p:txBody>
      </p:sp>
      <p:pic>
        <p:nvPicPr>
          <p:cNvPr id="16" name="Content Placeholder 15" descr="Graphical user interface, text, application, email&#10;&#10;AI-generated content may be incorrect.">
            <a:extLst>
              <a:ext uri="{FF2B5EF4-FFF2-40B4-BE49-F238E27FC236}">
                <a16:creationId xmlns:a16="http://schemas.microsoft.com/office/drawing/2014/main" id="{964E3E15-EFD7-16E4-F413-5A4BD05DB80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2" t="1450" r="42930" b="-1450"/>
          <a:stretch>
            <a:fillRect/>
          </a:stretch>
        </p:blipFill>
        <p:spPr>
          <a:xfrm>
            <a:off x="5556102" y="2479428"/>
            <a:ext cx="3406431" cy="1749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F9B11DE9-5C9A-EB73-A452-B95522C492F1}"/>
              </a:ext>
            </a:extLst>
          </p:cNvPr>
          <p:cNvSpPr txBox="1">
            <a:spLocks/>
          </p:cNvSpPr>
          <p:nvPr/>
        </p:nvSpPr>
        <p:spPr>
          <a:xfrm>
            <a:off x="3341997" y="4492183"/>
            <a:ext cx="2456259" cy="389344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192D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100" dirty="0">
                <a:latin typeface="Aptos Display" panose="020B0004020202020204" pitchFamily="34" charset="0"/>
              </a:rPr>
              <a:t>Need Assistance?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A7DF6E81-BF9D-657A-E45D-3791483D38F6}"/>
              </a:ext>
            </a:extLst>
          </p:cNvPr>
          <p:cNvSpPr txBox="1">
            <a:spLocks/>
          </p:cNvSpPr>
          <p:nvPr/>
        </p:nvSpPr>
        <p:spPr>
          <a:xfrm>
            <a:off x="3529942" y="4988512"/>
            <a:ext cx="4052321" cy="524351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192D6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b="0" dirty="0">
                <a:solidFill>
                  <a:srgbClr val="BF962F"/>
                </a:solidFill>
                <a:latin typeface="Aptos Narrow" panose="020B0004020202020204" pitchFamily="34" charset="0"/>
              </a:rPr>
              <a:t>prop64_grant4@bscc.ca.gov</a:t>
            </a:r>
          </a:p>
        </p:txBody>
      </p:sp>
    </p:spTree>
    <p:extLst>
      <p:ext uri="{BB962C8B-B14F-4D97-AF65-F5344CB8AC3E}">
        <p14:creationId xmlns:p14="http://schemas.microsoft.com/office/powerpoint/2010/main" val="824004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C623B-5113-454F-8487-C3D74620D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63912" y="3274620"/>
            <a:ext cx="4946676" cy="1810063"/>
          </a:xfrm>
        </p:spPr>
        <p:txBody>
          <a:bodyPr>
            <a:noAutofit/>
          </a:bodyPr>
          <a:lstStyle/>
          <a:p>
            <a:r>
              <a:rPr lang="en-US" sz="5400" b="1" dirty="0">
                <a:solidFill>
                  <a:srgbClr val="BF962F"/>
                </a:solidFill>
                <a:latin typeface="Aptos Display" panose="020B0004020202020204" pitchFamily="34" charset="0"/>
              </a:rPr>
              <a:t>Any </a:t>
            </a:r>
            <a:br>
              <a:rPr lang="en-US" sz="5400" b="1" dirty="0">
                <a:solidFill>
                  <a:srgbClr val="BF962F"/>
                </a:solidFill>
                <a:latin typeface="Aptos Display" panose="020B0004020202020204" pitchFamily="34" charset="0"/>
              </a:rPr>
            </a:br>
            <a:r>
              <a:rPr lang="en-US" sz="5400" b="1" dirty="0">
                <a:solidFill>
                  <a:srgbClr val="BF962F"/>
                </a:solidFill>
                <a:latin typeface="Aptos Display" panose="020B0004020202020204" pitchFamily="34" charset="0"/>
              </a:rPr>
              <a:t>Questions?</a:t>
            </a:r>
          </a:p>
        </p:txBody>
      </p:sp>
      <p:pic>
        <p:nvPicPr>
          <p:cNvPr id="1028" name="Picture 4" descr="2+ Thousand Snow Question Royalty-Free Images, Stock Photos &amp; Pictures |  Shutterstock">
            <a:extLst>
              <a:ext uri="{FF2B5EF4-FFF2-40B4-BE49-F238E27FC236}">
                <a16:creationId xmlns:a16="http://schemas.microsoft.com/office/drawing/2014/main" id="{D96CC987-7142-94E5-FB8D-1333FB630E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08"/>
          <a:stretch>
            <a:fillRect/>
          </a:stretch>
        </p:blipFill>
        <p:spPr bwMode="auto">
          <a:xfrm>
            <a:off x="263497" y="3274621"/>
            <a:ext cx="3300415" cy="181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59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63564F-09FB-9DC4-B415-16F36AB96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152400"/>
            <a:ext cx="3200400" cy="18288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Aptos Black" panose="020B0004020202020204" pitchFamily="34" charset="0"/>
              </a:rPr>
              <a:t>Project director (PD) call #1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04D3F4-5249-13BE-CED7-DF831200F4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824892" y="152400"/>
            <a:ext cx="4990754" cy="823912"/>
          </a:xfrm>
        </p:spPr>
        <p:txBody>
          <a:bodyPr anchor="ctr">
            <a:normAutofit fontScale="40000" lnSpcReduction="20000"/>
          </a:bodyPr>
          <a:lstStyle/>
          <a:p>
            <a:pPr algn="ctr"/>
            <a:r>
              <a:rPr lang="en-US" sz="5800" dirty="0">
                <a:solidFill>
                  <a:srgbClr val="E1C683"/>
                </a:solidFill>
                <a:latin typeface="Aptos Black" panose="020B0004020202020204" pitchFamily="34" charset="0"/>
              </a:rPr>
              <a:t>SAVE THE DATE</a:t>
            </a:r>
          </a:p>
          <a:p>
            <a:pPr algn="ctr"/>
            <a:r>
              <a:rPr lang="en-US" sz="5900" dirty="0">
                <a:latin typeface="Aptos Black" panose="020B0004020202020204" pitchFamily="34" charset="0"/>
              </a:rPr>
              <a:t>NOVEMBER 2 , 2026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31A16A-C070-EE97-35B6-FB03F28B968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>
                <a:latin typeface="Aptos Display" panose="020B0004020202020204" pitchFamily="34" charset="0"/>
              </a:rPr>
              <a:t>Attendees: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Project Director (Required)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Day-to-day Program (Required)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Financial Officer (Required)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Day-to-day Finance (Required)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Additional contacts may join at your program’s discretion.</a:t>
            </a:r>
          </a:p>
          <a:p>
            <a:pPr lvl="1"/>
            <a:endParaRPr lang="en-US" sz="1600" dirty="0">
              <a:latin typeface="Aptos Display" panose="020B0004020202020204" pitchFamily="34" charset="0"/>
            </a:endParaRPr>
          </a:p>
          <a:p>
            <a:r>
              <a:rPr lang="en-US" sz="2000" dirty="0">
                <a:latin typeface="Aptos Display" panose="020B0004020202020204" pitchFamily="34" charset="0"/>
              </a:rPr>
              <a:t>Topics of Discussion: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Requesting a Modification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Requesting a Special Request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Invoicing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Knowledge Share</a:t>
            </a:r>
          </a:p>
          <a:p>
            <a:pPr lvl="1"/>
            <a:r>
              <a:rPr lang="en-US" sz="1600" dirty="0">
                <a:latin typeface="Aptos Display" panose="020B0004020202020204" pitchFamily="34" charset="0"/>
              </a:rPr>
              <a:t>New Information &amp; Upcoming Events</a:t>
            </a:r>
          </a:p>
          <a:p>
            <a:pPr lvl="1"/>
            <a:endParaRPr lang="en-US" sz="1600" dirty="0">
              <a:latin typeface="Aptos Display" panose="020B0004020202020204" pitchFamily="34" charset="0"/>
            </a:endParaRPr>
          </a:p>
          <a:p>
            <a:r>
              <a:rPr lang="en-US" sz="1900" dirty="0">
                <a:latin typeface="Aptos Display" panose="020B0004020202020204" pitchFamily="34" charset="0"/>
              </a:rPr>
              <a:t>Meeting invitation with formal agenda to come</a:t>
            </a:r>
          </a:p>
        </p:txBody>
      </p:sp>
    </p:spTree>
    <p:extLst>
      <p:ext uri="{BB962C8B-B14F-4D97-AF65-F5344CB8AC3E}">
        <p14:creationId xmlns:p14="http://schemas.microsoft.com/office/powerpoint/2010/main" val="890520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A0C6F3E-287F-F9C3-2788-BB29A81BCE6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5345618"/>
              </p:ext>
            </p:extLst>
          </p:nvPr>
        </p:nvGraphicFramePr>
        <p:xfrm>
          <a:off x="685800" y="1143000"/>
          <a:ext cx="7772400" cy="4258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1358729719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96147788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939374890"/>
                    </a:ext>
                  </a:extLst>
                </a:gridCol>
              </a:tblGrid>
              <a:tr h="483275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ptos Display" panose="020B0004020202020204" pitchFamily="34" charset="0"/>
                        </a:rPr>
                        <a:t>Prop 64 - Cohort 4 Contacts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126482"/>
                  </a:ext>
                </a:extLst>
              </a:tr>
              <a:tr h="483275">
                <a:tc gridSpan="3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1E3C78"/>
                          </a:solidFill>
                          <a:latin typeface="Aptos Display" panose="020B0004020202020204" pitchFamily="34" charset="0"/>
                        </a:rPr>
                        <a:t>Programmatic</a:t>
                      </a:r>
                      <a:r>
                        <a:rPr lang="en-US" dirty="0">
                          <a:solidFill>
                            <a:srgbClr val="1E3C78"/>
                          </a:solidFill>
                          <a:latin typeface="Aptos Display" panose="020B0004020202020204" pitchFamily="34" charset="0"/>
                        </a:rPr>
                        <a:t>: 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547944"/>
                  </a:ext>
                </a:extLst>
              </a:tr>
              <a:tr h="405050"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Tony Knapp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ptos Display" panose="020B0004020202020204" pitchFamily="34" charset="0"/>
                        </a:rPr>
                        <a:t>Field Rep.</a:t>
                      </a:r>
                      <a:endParaRPr lang="en-US" dirty="0">
                        <a:latin typeface="Aptos Display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Tony.knapp@bscc.ca.gov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164451"/>
                  </a:ext>
                </a:extLst>
              </a:tr>
              <a:tr h="483275"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Allexus Dominguez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Analyst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Prop64_grant4@bscc.ca.gov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15994"/>
                  </a:ext>
                </a:extLst>
              </a:tr>
              <a:tr h="483275">
                <a:tc gridSpan="3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rgbClr val="1E3C78"/>
                          </a:solidFill>
                          <a:latin typeface="Aptos Display" panose="020B0004020202020204" pitchFamily="34" charset="0"/>
                        </a:rPr>
                        <a:t>Research &amp; Data Reporting: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71139"/>
                  </a:ext>
                </a:extLst>
              </a:tr>
              <a:tr h="483275"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Dr. Emma Welsh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Research Data Specialist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Emma.Welsh@bscc.ca.gov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594347"/>
                  </a:ext>
                </a:extLst>
              </a:tr>
              <a:tr h="483275"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Megan Jones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Aptos Display" panose="020B0004020202020204" pitchFamily="34" charset="0"/>
                        </a:rPr>
                        <a:t>Research Data Specialist I</a:t>
                      </a:r>
                      <a:endParaRPr lang="en-US" dirty="0">
                        <a:latin typeface="Aptos Display" panose="020B00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Megan.Jones@bscc.ca.gov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361868"/>
                  </a:ext>
                </a:extLst>
              </a:tr>
              <a:tr h="483275"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Ayesha Arata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Research Data Analyst 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Aptos Display" panose="020B0004020202020204" pitchFamily="34" charset="0"/>
                        </a:rPr>
                        <a:t>Ayesha.Arata@bscc.ca.gov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78070"/>
                  </a:ext>
                </a:extLst>
              </a:tr>
            </a:tbl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CF020FB8-8EAD-7180-9CCF-5F3D43E1C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r>
              <a:rPr lang="en-US" sz="4000" dirty="0">
                <a:latin typeface="Aptos Black" panose="020B0004020202020204" pitchFamily="34" charset="0"/>
              </a:rPr>
              <a:t>Thank you for attending</a:t>
            </a:r>
          </a:p>
        </p:txBody>
      </p:sp>
    </p:spTree>
    <p:extLst>
      <p:ext uri="{BB962C8B-B14F-4D97-AF65-F5344CB8AC3E}">
        <p14:creationId xmlns:p14="http://schemas.microsoft.com/office/powerpoint/2010/main" val="987566522"/>
      </p:ext>
    </p:extLst>
  </p:cSld>
  <p:clrMapOvr>
    <a:masterClrMapping/>
  </p:clrMapOvr>
</p:sld>
</file>

<file path=ppt/theme/theme1.xml><?xml version="1.0" encoding="utf-8"?>
<a:theme xmlns:a="http://schemas.openxmlformats.org/drawingml/2006/main" name="Axis">
  <a:themeElements>
    <a:clrScheme name="Custom 1">
      <a:dk1>
        <a:srgbClr val="A0937C"/>
      </a:dk1>
      <a:lt1>
        <a:srgbClr val="FFFFFF"/>
      </a:lt1>
      <a:dk2>
        <a:srgbClr val="666E66"/>
      </a:dk2>
      <a:lt2>
        <a:srgbClr val="FFFFFF"/>
      </a:lt2>
      <a:accent1>
        <a:srgbClr val="B4975A"/>
      </a:accent1>
      <a:accent2>
        <a:srgbClr val="315984"/>
      </a:accent2>
      <a:accent3>
        <a:srgbClr val="FFFFFF"/>
      </a:accent3>
      <a:accent4>
        <a:srgbClr val="28476A"/>
      </a:accent4>
      <a:accent5>
        <a:srgbClr val="C3AB7B"/>
      </a:accent5>
      <a:accent6>
        <a:srgbClr val="B9B98A"/>
      </a:accent6>
      <a:hlink>
        <a:srgbClr val="999933"/>
      </a:hlink>
      <a:folHlink>
        <a:srgbClr val="B2B2B2"/>
      </a:folHlink>
    </a:clrScheme>
    <a:fontScheme name="Axi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Axis 1">
        <a:dk1>
          <a:srgbClr val="080808"/>
        </a:dk1>
        <a:lt1>
          <a:srgbClr val="F8F8F8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ADAAAA"/>
        </a:accent3>
        <a:accent4>
          <a:srgbClr val="D4D4D4"/>
        </a:accent4>
        <a:accent5>
          <a:srgbClr val="FFCAAA"/>
        </a:accent5>
        <a:accent6>
          <a:srgbClr val="B92D00"/>
        </a:accent6>
        <a:hlink>
          <a:srgbClr val="CC66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2">
        <a:dk1>
          <a:srgbClr val="333333"/>
        </a:dk1>
        <a:lt1>
          <a:srgbClr val="F8F8F8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666666"/>
        </a:accent2>
        <a:accent3>
          <a:srgbClr val="C0AAAA"/>
        </a:accent3>
        <a:accent4>
          <a:srgbClr val="D4D4D4"/>
        </a:accent4>
        <a:accent5>
          <a:srgbClr val="E2CAAA"/>
        </a:accent5>
        <a:accent6>
          <a:srgbClr val="5C5C5C"/>
        </a:accent6>
        <a:hlink>
          <a:srgbClr val="CC6600"/>
        </a:hlink>
        <a:folHlink>
          <a:srgbClr val="95A58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3">
        <a:dk1>
          <a:srgbClr val="5F5F5F"/>
        </a:dk1>
        <a:lt1>
          <a:srgbClr val="A4BEE0"/>
        </a:lt1>
        <a:dk2>
          <a:srgbClr val="013253"/>
        </a:dk2>
        <a:lt2>
          <a:srgbClr val="FFFFFF"/>
        </a:lt2>
        <a:accent1>
          <a:srgbClr val="588480"/>
        </a:accent1>
        <a:accent2>
          <a:srgbClr val="6600FF"/>
        </a:accent2>
        <a:accent3>
          <a:srgbClr val="AAADB3"/>
        </a:accent3>
        <a:accent4>
          <a:srgbClr val="8BA2BF"/>
        </a:accent4>
        <a:accent5>
          <a:srgbClr val="B4C2C0"/>
        </a:accent5>
        <a:accent6>
          <a:srgbClr val="5C00E7"/>
        </a:accent6>
        <a:hlink>
          <a:srgbClr val="CCCC00"/>
        </a:hlink>
        <a:folHlink>
          <a:srgbClr val="5F5F5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4">
        <a:dk1>
          <a:srgbClr val="003300"/>
        </a:dk1>
        <a:lt1>
          <a:srgbClr val="F8F8F8"/>
        </a:lt1>
        <a:dk2>
          <a:srgbClr val="3D4A1C"/>
        </a:dk2>
        <a:lt2>
          <a:srgbClr val="FFFFFF"/>
        </a:lt2>
        <a:accent1>
          <a:srgbClr val="99CC00"/>
        </a:accent1>
        <a:accent2>
          <a:srgbClr val="669900"/>
        </a:accent2>
        <a:accent3>
          <a:srgbClr val="AFB1AB"/>
        </a:accent3>
        <a:accent4>
          <a:srgbClr val="D4D4D4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B2B28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5">
        <a:dk1>
          <a:srgbClr val="333333"/>
        </a:dk1>
        <a:lt1>
          <a:srgbClr val="F8F8F8"/>
        </a:lt1>
        <a:dk2>
          <a:srgbClr val="005D8C"/>
        </a:dk2>
        <a:lt2>
          <a:srgbClr val="FFFFFF"/>
        </a:lt2>
        <a:accent1>
          <a:srgbClr val="00CC99"/>
        </a:accent1>
        <a:accent2>
          <a:srgbClr val="0099CC"/>
        </a:accent2>
        <a:accent3>
          <a:srgbClr val="AAB6C5"/>
        </a:accent3>
        <a:accent4>
          <a:srgbClr val="D4D4D4"/>
        </a:accent4>
        <a:accent5>
          <a:srgbClr val="AAE2CA"/>
        </a:accent5>
        <a:accent6>
          <a:srgbClr val="008AB9"/>
        </a:accent6>
        <a:hlink>
          <a:srgbClr val="FFCC00"/>
        </a:hlink>
        <a:folHlink>
          <a:srgbClr val="D8D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xis 6">
        <a:dk1>
          <a:srgbClr val="000000"/>
        </a:dk1>
        <a:lt1>
          <a:srgbClr val="ECAE00"/>
        </a:lt1>
        <a:dk2>
          <a:srgbClr val="FFFFFF"/>
        </a:dk2>
        <a:lt2>
          <a:srgbClr val="333333"/>
        </a:lt2>
        <a:accent1>
          <a:srgbClr val="CC6600"/>
        </a:accent1>
        <a:accent2>
          <a:srgbClr val="BA6D10"/>
        </a:accent2>
        <a:accent3>
          <a:srgbClr val="F4D3AA"/>
        </a:accent3>
        <a:accent4>
          <a:srgbClr val="000000"/>
        </a:accent4>
        <a:accent5>
          <a:srgbClr val="E2B8AA"/>
        </a:accent5>
        <a:accent6>
          <a:srgbClr val="A8620D"/>
        </a:accent6>
        <a:hlink>
          <a:srgbClr val="666633"/>
        </a:hlink>
        <a:folHlink>
          <a:srgbClr val="8D996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7">
        <a:dk1>
          <a:srgbClr val="000000"/>
        </a:dk1>
        <a:lt1>
          <a:srgbClr val="FFFFFF"/>
        </a:lt1>
        <a:dk2>
          <a:srgbClr val="372221"/>
        </a:dk2>
        <a:lt2>
          <a:srgbClr val="808080"/>
        </a:lt2>
        <a:accent1>
          <a:srgbClr val="009999"/>
        </a:accent1>
        <a:accent2>
          <a:srgbClr val="9AAC98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8B9B89"/>
        </a:accent6>
        <a:hlink>
          <a:srgbClr val="666699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xis 8">
        <a:dk1>
          <a:srgbClr val="292929"/>
        </a:dk1>
        <a:lt1>
          <a:srgbClr val="FFFFFF"/>
        </a:lt1>
        <a:dk2>
          <a:srgbClr val="000000"/>
        </a:dk2>
        <a:lt2>
          <a:srgbClr val="808080"/>
        </a:lt2>
        <a:accent1>
          <a:srgbClr val="CC9900"/>
        </a:accent1>
        <a:accent2>
          <a:srgbClr val="CCCC99"/>
        </a:accent2>
        <a:accent3>
          <a:srgbClr val="FFFFFF"/>
        </a:accent3>
        <a:accent4>
          <a:srgbClr val="212121"/>
        </a:accent4>
        <a:accent5>
          <a:srgbClr val="E2CAAA"/>
        </a:accent5>
        <a:accent6>
          <a:srgbClr val="B9B98A"/>
        </a:accent6>
        <a:hlink>
          <a:srgbClr val="9999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3364E3050FB34A9B421A21C1245DEF" ma:contentTypeVersion="15" ma:contentTypeDescription="Create a new document." ma:contentTypeScope="" ma:versionID="a9980214634a0ffe92897f70b9ca1307">
  <xsd:schema xmlns:xsd="http://www.w3.org/2001/XMLSchema" xmlns:xs="http://www.w3.org/2001/XMLSchema" xmlns:p="http://schemas.microsoft.com/office/2006/metadata/properties" xmlns:ns1="http://schemas.microsoft.com/sharepoint/v3" xmlns:ns2="481f48ae-4f53-43f1-a68a-067343f49783" xmlns:ns3="d3b4ef8b-9e14-447e-b552-198e39778238" targetNamespace="http://schemas.microsoft.com/office/2006/metadata/properties" ma:root="true" ma:fieldsID="fbc914dcdc964fa222caa82da9a92825" ns1:_="" ns2:_="" ns3:_="">
    <xsd:import namespace="http://schemas.microsoft.com/sharepoint/v3"/>
    <xsd:import namespace="481f48ae-4f53-43f1-a68a-067343f49783"/>
    <xsd:import namespace="d3b4ef8b-9e14-447e-b552-198e3977823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f48ae-4f53-43f1-a68a-067343f4978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3f20409-c65a-43ea-ae92-c04ccce068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4ef8b-9e14-447e-b552-198e3977823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f73504a5-c5d0-4783-a069-2ea1bd22ca59}" ma:internalName="TaxCatchAll" ma:showField="CatchAllData" ma:web="d3b4ef8b-9e14-447e-b552-198e397782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d3b4ef8b-9e14-447e-b552-198e39778238" xsi:nil="true"/>
    <lcf76f155ced4ddcb4097134ff3c332f xmlns="481f48ae-4f53-43f1-a68a-067343f49783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45DC4C-C040-4B14-8CED-43830CE881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81f48ae-4f53-43f1-a68a-067343f49783"/>
    <ds:schemaRef ds:uri="d3b4ef8b-9e14-447e-b552-198e3977823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688014E-288E-4EEE-A401-7D922879E967}">
  <ds:schemaRefs>
    <ds:schemaRef ds:uri="http://schemas.microsoft.com/office/2006/documentManagement/types"/>
    <ds:schemaRef ds:uri="d3b4ef8b-9e14-447e-b552-198e39778238"/>
    <ds:schemaRef ds:uri="http://schemas.microsoft.com/sharepoint/v3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481f48ae-4f53-43f1-a68a-067343f49783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A75983BD-9AD0-4ABF-942F-702F281891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7092</TotalTime>
  <Words>1936</Words>
  <Application>Microsoft Office PowerPoint</Application>
  <PresentationFormat>On-screen Show (4:3)</PresentationFormat>
  <Paragraphs>256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Aptos Black</vt:lpstr>
      <vt:lpstr>Aptos Display</vt:lpstr>
      <vt:lpstr>Aptos ExtraBold</vt:lpstr>
      <vt:lpstr>Aptos Narrow</vt:lpstr>
      <vt:lpstr>Arial</vt:lpstr>
      <vt:lpstr>Arial Rounded MT Bold</vt:lpstr>
      <vt:lpstr>Calibri</vt:lpstr>
      <vt:lpstr>Wingdings</vt:lpstr>
      <vt:lpstr>Axis</vt:lpstr>
      <vt:lpstr>Proposition 64 Grant </vt:lpstr>
      <vt:lpstr>Topics of discussion:</vt:lpstr>
      <vt:lpstr>SharePoint grant folder</vt:lpstr>
      <vt:lpstr>COMMUNICATIONS</vt:lpstr>
      <vt:lpstr>COMMUNICATIONS </vt:lpstr>
      <vt:lpstr>Supporting Documentation Reminder</vt:lpstr>
      <vt:lpstr>PowerPoint Presentation</vt:lpstr>
      <vt:lpstr>Completing the Invoice Supporting Documentation Packet </vt:lpstr>
      <vt:lpstr>Preparation </vt:lpstr>
      <vt:lpstr>PowerPoint Presentation</vt:lpstr>
      <vt:lpstr>Supporting Documentation Checklist</vt:lpstr>
      <vt:lpstr>Using the Supporting Document Checklist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assemble and submit the completed Packet.</vt:lpstr>
      <vt:lpstr>SharePoint Folder</vt:lpstr>
      <vt:lpstr>Any  Questions?</vt:lpstr>
      <vt:lpstr>Project director (PD) call #1</vt:lpstr>
      <vt:lpstr>Thank you for attending</vt:lpstr>
    </vt:vector>
  </TitlesOfParts>
  <Company>CA Department of Corrections and Rehabilitation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State of California</dc:creator>
  <cp:lastModifiedBy>Dominguez, Allexus@BSCC</cp:lastModifiedBy>
  <cp:revision>352</cp:revision>
  <dcterms:created xsi:type="dcterms:W3CDTF">2009-10-14T22:33:33Z</dcterms:created>
  <dcterms:modified xsi:type="dcterms:W3CDTF">2026-08-27T15:32:59Z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0x010100183364E3050FB34A9B421A21C1245DEF</vt:lpwstr>
  </property>
  <property fmtid="{D5CDD505-2E9C-101B-9397-08002B2CF9AE}" pid="3" name="MediaServiceImageTags">
    <vt:lpwstr/>
  </property>
</Properties>
</file>