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7" r:id="rId4"/>
    <p:sldId id="263" r:id="rId5"/>
    <p:sldId id="262" r:id="rId6"/>
    <p:sldId id="281" r:id="rId7"/>
    <p:sldId id="264" r:id="rId8"/>
    <p:sldId id="278" r:id="rId9"/>
    <p:sldId id="279" r:id="rId10"/>
    <p:sldId id="280" r:id="rId11"/>
    <p:sldId id="268" r:id="rId12"/>
    <p:sldId id="272" r:id="rId13"/>
    <p:sldId id="267" r:id="rId14"/>
    <p:sldId id="286" r:id="rId15"/>
    <p:sldId id="271" r:id="rId16"/>
    <p:sldId id="287" r:id="rId17"/>
    <p:sldId id="282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0000"/>
    <a:srgbClr val="FF0000"/>
    <a:srgbClr val="FF9900"/>
    <a:srgbClr val="CC3300"/>
    <a:srgbClr val="1E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5201" autoAdjust="0"/>
  </p:normalViewPr>
  <p:slideViewPr>
    <p:cSldViewPr snapToGrid="0">
      <p:cViewPr varScale="1">
        <p:scale>
          <a:sx n="69" d="100"/>
          <a:sy n="69" d="100"/>
        </p:scale>
        <p:origin x="792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FA00E-7FB4-4A5B-A625-0507BF8C8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6B4CC-CF17-4C65-AC7F-6190A6663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2457-4220-4306-AA58-8699AC4B67F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BFB77-BEED-44A1-A5CB-154B4D777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29045-7C0A-419A-9A63-0E071665E3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AB0B-E5C5-4834-AC7E-D216F12B3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7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74F1-02D0-44F9-934B-233E67BA693A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6CC3C-8D32-4C17-BA80-4799CC9BE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3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645" y="4954695"/>
            <a:ext cx="6692759" cy="4490191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82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D84BD-B57F-44ED-B432-012949432F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20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79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5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0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66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9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91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C887-CA6F-4673-A769-660948BB58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4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8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6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7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3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5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CC3C-8D32-4C17-BA80-4799CC9BE7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47244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08000" y="3352800"/>
            <a:ext cx="112776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08" y="6400801"/>
            <a:ext cx="6096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38400" y="732109"/>
            <a:ext cx="7315200" cy="11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78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762000"/>
            <a:ext cx="87376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9600" y="1371600"/>
            <a:ext cx="8432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486400"/>
            <a:ext cx="87376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67652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762000"/>
            <a:ext cx="87376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46400" y="1371600"/>
            <a:ext cx="8636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6400" y="5486400"/>
            <a:ext cx="88392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21813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736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30323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13625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4478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47244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08000" y="3352800"/>
            <a:ext cx="112776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08" y="6400801"/>
            <a:ext cx="6096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38400" y="732109"/>
            <a:ext cx="7315200" cy="11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76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97536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97536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51023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97536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97536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239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1143000"/>
            <a:ext cx="9753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2057400"/>
            <a:ext cx="46228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057400"/>
            <a:ext cx="48768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25933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97536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97536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65288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97536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97536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1983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990600"/>
            <a:ext cx="97536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057400"/>
            <a:ext cx="4622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057400"/>
            <a:ext cx="4876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57693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97536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4622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828800"/>
            <a:ext cx="4876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2981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12776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47777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12776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71482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112776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4470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1600200"/>
            <a:ext cx="1016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9600" y="2438400"/>
            <a:ext cx="65024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930400" y="2438400"/>
            <a:ext cx="37592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5948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1676400"/>
            <a:ext cx="99568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9600" y="2514600"/>
            <a:ext cx="64008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930400" y="2514600"/>
            <a:ext cx="37592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00782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600" y="609600"/>
            <a:ext cx="99568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6800" y="1676400"/>
            <a:ext cx="64008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117600" y="1676400"/>
            <a:ext cx="37592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36126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762000"/>
            <a:ext cx="87376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9600" y="1371600"/>
            <a:ext cx="8432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486400"/>
            <a:ext cx="87376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53746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97536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97536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826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762000"/>
            <a:ext cx="87376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46400" y="1371600"/>
            <a:ext cx="8636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6400" y="5486400"/>
            <a:ext cx="88392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8704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762000"/>
            <a:ext cx="87376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8000" y="1371600"/>
            <a:ext cx="8636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86400"/>
            <a:ext cx="88392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63677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38517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2517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21192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7672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825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1143000"/>
            <a:ext cx="9753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2057400"/>
            <a:ext cx="46228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057400"/>
            <a:ext cx="48768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94272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990600"/>
            <a:ext cx="97536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057400"/>
            <a:ext cx="4622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057400"/>
            <a:ext cx="48768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5144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12776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90141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12776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12776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3997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1600200"/>
            <a:ext cx="1016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9600" y="2438400"/>
            <a:ext cx="65024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930400" y="2438400"/>
            <a:ext cx="37592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360" y="6263641"/>
            <a:ext cx="18288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2727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1676400"/>
            <a:ext cx="99568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9600" y="2514600"/>
            <a:ext cx="64008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930400" y="2514600"/>
            <a:ext cx="37592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10119360" y="6263641"/>
            <a:ext cx="18288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6432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2743200"/>
            <a:ext cx="975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1752600"/>
            <a:ext cx="975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475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2743200"/>
            <a:ext cx="975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1752600"/>
            <a:ext cx="975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801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8458200" cy="16764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2021 Prop 47 Grant Program</a:t>
            </a:r>
            <a:br>
              <a:rPr lang="en-US" sz="3200" dirty="0"/>
            </a:br>
            <a:endParaRPr lang="en-US" sz="2400" dirty="0">
              <a:latin typeface="+mn-lt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3954" y="3420762"/>
            <a:ext cx="9338825" cy="2743200"/>
          </a:xfrm>
        </p:spPr>
        <p:txBody>
          <a:bodyPr/>
          <a:lstStyle/>
          <a:p>
            <a:r>
              <a:rPr lang="en-US" dirty="0"/>
              <a:t>Executive Steering Committee Meeting</a:t>
            </a:r>
          </a:p>
          <a:p>
            <a:r>
              <a:rPr lang="en-US" dirty="0"/>
              <a:t>RFP Development: Proposal Evaluation System</a:t>
            </a:r>
          </a:p>
          <a:p>
            <a:r>
              <a:rPr lang="en-US" dirty="0"/>
              <a:t>November 16 - 17, 2021</a:t>
            </a:r>
          </a:p>
        </p:txBody>
      </p:sp>
    </p:spTree>
    <p:extLst>
      <p:ext uri="{BB962C8B-B14F-4D97-AF65-F5344CB8AC3E}">
        <p14:creationId xmlns:p14="http://schemas.microsoft.com/office/powerpoint/2010/main" val="36038333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349" y="839485"/>
            <a:ext cx="7772400" cy="762000"/>
          </a:xfrm>
        </p:spPr>
        <p:txBody>
          <a:bodyPr/>
          <a:lstStyle/>
          <a:p>
            <a:r>
              <a:rPr lang="en-US" dirty="0"/>
              <a:t>Rating Factor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00" y="1946258"/>
            <a:ext cx="9795418" cy="4199709"/>
          </a:xfrm>
        </p:spPr>
        <p:txBody>
          <a:bodyPr/>
          <a:lstStyle/>
          <a:p>
            <a:r>
              <a:rPr lang="en-US" sz="3000" dirty="0"/>
              <a:t>Weights indicate the relative importance of the rating factor in terms of the percent of the maximum possible proposal score.</a:t>
            </a:r>
          </a:p>
          <a:p>
            <a:r>
              <a:rPr lang="en-US" sz="3000" dirty="0"/>
              <a:t>They are assigned using a percentage system (e.g., 10%, 20%, 50%). </a:t>
            </a:r>
          </a:p>
          <a:p>
            <a:r>
              <a:rPr lang="en-US" sz="3000" dirty="0"/>
              <a:t>The weights assigned across all rating factors must sum to 100%. </a:t>
            </a:r>
          </a:p>
        </p:txBody>
      </p:sp>
    </p:spTree>
    <p:extLst>
      <p:ext uri="{BB962C8B-B14F-4D97-AF65-F5344CB8AC3E}">
        <p14:creationId xmlns:p14="http://schemas.microsoft.com/office/powerpoint/2010/main" val="35114176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61" y="836704"/>
            <a:ext cx="8532654" cy="610315"/>
          </a:xfrm>
        </p:spPr>
        <p:txBody>
          <a:bodyPr/>
          <a:lstStyle/>
          <a:p>
            <a:pPr lvl="0"/>
            <a:r>
              <a:rPr lang="en-US" dirty="0"/>
              <a:t>The Six-Point Rating Scale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6E2171-DCD6-4E62-BE8D-2E5C0A721202}"/>
              </a:ext>
            </a:extLst>
          </p:cNvPr>
          <p:cNvSpPr txBox="1">
            <a:spLocks/>
          </p:cNvSpPr>
          <p:nvPr/>
        </p:nvSpPr>
        <p:spPr bwMode="auto">
          <a:xfrm>
            <a:off x="1199094" y="3912889"/>
            <a:ext cx="10208421" cy="27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800">
                <a:solidFill>
                  <a:srgbClr val="1E3C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1E3C7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1E3C7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/>
              <a:t>ESC members assign a single point value to each rating factor that represents how well the response addressed the set of criteria.</a:t>
            </a:r>
          </a:p>
          <a:p>
            <a:r>
              <a:rPr lang="en-US" dirty="0"/>
              <a:t>The Research Unit uses these ratings to calculate the score for each proposal applying the rating factor weights as defined by the ESC.</a:t>
            </a: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5FC989-DE87-4904-8608-F43A31A63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63098"/>
              </p:ext>
            </p:extLst>
          </p:nvPr>
        </p:nvGraphicFramePr>
        <p:xfrm>
          <a:off x="1317412" y="1780794"/>
          <a:ext cx="997178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64">
                  <a:extLst>
                    <a:ext uri="{9D8B030D-6E8A-4147-A177-3AD203B41FA5}">
                      <a16:colId xmlns:a16="http://schemas.microsoft.com/office/drawing/2014/main" val="2151919150"/>
                    </a:ext>
                  </a:extLst>
                </a:gridCol>
                <a:gridCol w="1661964">
                  <a:extLst>
                    <a:ext uri="{9D8B030D-6E8A-4147-A177-3AD203B41FA5}">
                      <a16:colId xmlns:a16="http://schemas.microsoft.com/office/drawing/2014/main" val="1221756727"/>
                    </a:ext>
                  </a:extLst>
                </a:gridCol>
                <a:gridCol w="1661964">
                  <a:extLst>
                    <a:ext uri="{9D8B030D-6E8A-4147-A177-3AD203B41FA5}">
                      <a16:colId xmlns:a16="http://schemas.microsoft.com/office/drawing/2014/main" val="4080467184"/>
                    </a:ext>
                  </a:extLst>
                </a:gridCol>
                <a:gridCol w="1661964">
                  <a:extLst>
                    <a:ext uri="{9D8B030D-6E8A-4147-A177-3AD203B41FA5}">
                      <a16:colId xmlns:a16="http://schemas.microsoft.com/office/drawing/2014/main" val="1429467269"/>
                    </a:ext>
                  </a:extLst>
                </a:gridCol>
                <a:gridCol w="1661964">
                  <a:extLst>
                    <a:ext uri="{9D8B030D-6E8A-4147-A177-3AD203B41FA5}">
                      <a16:colId xmlns:a16="http://schemas.microsoft.com/office/drawing/2014/main" val="699123193"/>
                    </a:ext>
                  </a:extLst>
                </a:gridCol>
                <a:gridCol w="1661964">
                  <a:extLst>
                    <a:ext uri="{9D8B030D-6E8A-4147-A177-3AD203B41FA5}">
                      <a16:colId xmlns:a16="http://schemas.microsoft.com/office/drawing/2014/main" val="1658523169"/>
                    </a:ext>
                  </a:extLst>
                </a:gridCol>
              </a:tblGrid>
              <a:tr h="6159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Responsive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Fair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Satisfactory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269056"/>
                  </a:ext>
                </a:extLst>
              </a:tr>
              <a:tr h="11145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response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fails to address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the criteria.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response addresses the criteria in a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inadequate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response addresses the criteria in a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non-specific or unsatisfactory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response addresses the criteria in an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adequate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response addresses the criteria in a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substantial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response addresses the criteria in an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outstanding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2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6211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314" y="685800"/>
            <a:ext cx="7935686" cy="762000"/>
          </a:xfrm>
        </p:spPr>
        <p:txBody>
          <a:bodyPr/>
          <a:lstStyle/>
          <a:p>
            <a:pPr lvl="0"/>
            <a:r>
              <a:rPr lang="en-US" dirty="0"/>
              <a:t>Preference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556" y="1676399"/>
            <a:ext cx="9343506" cy="4288971"/>
          </a:xfrm>
        </p:spPr>
        <p:txBody>
          <a:bodyPr/>
          <a:lstStyle/>
          <a:p>
            <a:r>
              <a:rPr lang="en-US" dirty="0"/>
              <a:t>Points available for any additional criteria to be considered for funding that is </a:t>
            </a:r>
            <a:r>
              <a:rPr lang="en-US" i="1" dirty="0"/>
              <a:t>not</a:t>
            </a:r>
            <a:r>
              <a:rPr lang="en-US" dirty="0"/>
              <a:t> included in the rating factors. </a:t>
            </a:r>
          </a:p>
          <a:p>
            <a:r>
              <a:rPr lang="en-US" dirty="0"/>
              <a:t>Can be determined either by the ESC or Legislature.</a:t>
            </a:r>
          </a:p>
          <a:p>
            <a:r>
              <a:rPr lang="en-US" dirty="0"/>
              <a:t>Preference points should be based on objective criteria that can be assessed for all applicants. </a:t>
            </a:r>
          </a:p>
          <a:p>
            <a:r>
              <a:rPr lang="en-US" dirty="0"/>
              <a:t>Consider the total points possible when establishing the value. </a:t>
            </a:r>
          </a:p>
        </p:txBody>
      </p:sp>
    </p:spTree>
    <p:extLst>
      <p:ext uri="{BB962C8B-B14F-4D97-AF65-F5344CB8AC3E}">
        <p14:creationId xmlns:p14="http://schemas.microsoft.com/office/powerpoint/2010/main" val="16654089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9DF2-2354-4D0C-8573-CC031E03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013085"/>
            <a:ext cx="9753600" cy="762000"/>
          </a:xfrm>
        </p:spPr>
        <p:txBody>
          <a:bodyPr/>
          <a:lstStyle/>
          <a:p>
            <a:r>
              <a:rPr lang="en-US" dirty="0"/>
              <a:t>Preference Point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2194D-79B6-4397-8BD1-A9004DAF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43" y="2075591"/>
            <a:ext cx="9919820" cy="4210909"/>
          </a:xfrm>
        </p:spPr>
        <p:txBody>
          <a:bodyPr/>
          <a:lstStyle/>
          <a:p>
            <a:r>
              <a:rPr lang="en-US" sz="3200" dirty="0"/>
              <a:t>Prior Prop 47 funding: amount of funding dedicated to subcontracts with non-governmental, community organizations.</a:t>
            </a:r>
          </a:p>
          <a:p>
            <a:pPr lvl="1"/>
            <a:r>
              <a:rPr lang="en-US" dirty="0"/>
              <a:t>50 percent was required (0 additional points)</a:t>
            </a:r>
          </a:p>
          <a:p>
            <a:pPr lvl="1"/>
            <a:r>
              <a:rPr lang="en-US" dirty="0"/>
              <a:t>60 – 69 percent +2 additional points</a:t>
            </a:r>
          </a:p>
          <a:p>
            <a:pPr lvl="1"/>
            <a:r>
              <a:rPr lang="en-US" dirty="0"/>
              <a:t>70 percent or more +4 additional points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Clr>
                <a:schemeClr val="tx1"/>
              </a:buClr>
              <a:buFont typeface="+mj-lt"/>
              <a:buAutoNum type="alphaUcPeriod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276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816429"/>
            <a:ext cx="7772400" cy="762000"/>
          </a:xfrm>
        </p:spPr>
        <p:txBody>
          <a:bodyPr/>
          <a:lstStyle/>
          <a:p>
            <a:r>
              <a:rPr lang="en-US" dirty="0"/>
              <a:t>Minimum Scoring Threshold(s)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364" y="1724030"/>
            <a:ext cx="9829825" cy="4913837"/>
          </a:xfrm>
        </p:spPr>
        <p:txBody>
          <a:bodyPr/>
          <a:lstStyle/>
          <a:p>
            <a:r>
              <a:rPr lang="en-US" sz="2400" dirty="0"/>
              <a:t>A minimum score that a proposal must earn to be considered for funding.</a:t>
            </a:r>
          </a:p>
          <a:p>
            <a:r>
              <a:rPr lang="en-US" sz="2400" dirty="0"/>
              <a:t>May be applied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specific rating factor’s weighted score;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proposal’s overall score;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combination of the two.</a:t>
            </a:r>
          </a:p>
          <a:p>
            <a:r>
              <a:rPr lang="en-US" sz="2400" dirty="0"/>
              <a:t>Prop 47 Cohort 1 and 2 minimum scoring thresholds</a:t>
            </a:r>
          </a:p>
          <a:p>
            <a:pPr lvl="1"/>
            <a:r>
              <a:rPr lang="en-US" sz="2000" dirty="0"/>
              <a:t>Must earn a minimum of 50% of the maximum points in </a:t>
            </a:r>
            <a:r>
              <a:rPr lang="en-US" sz="2000" i="1" dirty="0"/>
              <a:t>the Community Engagement, Project Description</a:t>
            </a:r>
            <a:r>
              <a:rPr lang="en-US" sz="2000" dirty="0"/>
              <a:t> and </a:t>
            </a:r>
            <a:r>
              <a:rPr lang="en-US" sz="2000" i="1" dirty="0"/>
              <a:t>Budget Section </a:t>
            </a:r>
            <a:r>
              <a:rPr lang="en-US" sz="2000" dirty="0"/>
              <a:t>Rating Factors.</a:t>
            </a:r>
          </a:p>
          <a:p>
            <a:pPr lvl="1"/>
            <a:r>
              <a:rPr lang="en-US" sz="2000" dirty="0"/>
              <a:t>Must earn an overall weighted score of </a:t>
            </a:r>
            <a:r>
              <a:rPr lang="en-US" sz="2000" b="1" dirty="0"/>
              <a:t>65% </a:t>
            </a:r>
            <a:r>
              <a:rPr lang="en-US" sz="2000" dirty="0"/>
              <a:t>or higher to be considered for funding.</a:t>
            </a:r>
          </a:p>
          <a:p>
            <a:endParaRPr lang="en-US" sz="36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35140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AE4A-F164-46A9-BAD6-CC132824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Minimum 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77C02-37F6-4D0A-BD96-ED9A6238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2552700"/>
            <a:ext cx="9858375" cy="3505200"/>
          </a:xfrm>
        </p:spPr>
        <p:txBody>
          <a:bodyPr/>
          <a:lstStyle/>
          <a:p>
            <a:r>
              <a:rPr lang="en-US" sz="3200" dirty="0"/>
              <a:t>Could be used to prevent funding “poor” proposals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May result in decisions regarding remaining funds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960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276" y="1116233"/>
            <a:ext cx="9346836" cy="762000"/>
          </a:xfrm>
        </p:spPr>
        <p:txBody>
          <a:bodyPr/>
          <a:lstStyle/>
          <a:p>
            <a:r>
              <a:rPr lang="en-US" sz="3600" dirty="0"/>
              <a:t>Refine/Modify the Prop 47 Proposal Evaluation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2193716"/>
            <a:ext cx="9754874" cy="4092783"/>
          </a:xfrm>
        </p:spPr>
        <p:txBody>
          <a:bodyPr/>
          <a:lstStyle/>
          <a:p>
            <a:r>
              <a:rPr lang="en-US" dirty="0"/>
              <a:t>Prop 47 Proposal Evaluation System Draft will be the starting point. </a:t>
            </a:r>
          </a:p>
          <a:p>
            <a:r>
              <a:rPr lang="en-US" dirty="0"/>
              <a:t>We will review and make any necessary modifications to the:</a:t>
            </a:r>
          </a:p>
          <a:p>
            <a:pPr lvl="1"/>
            <a:r>
              <a:rPr lang="en-US" dirty="0"/>
              <a:t>Rating Factors and their Criteria</a:t>
            </a:r>
          </a:p>
          <a:p>
            <a:pPr lvl="1"/>
            <a:r>
              <a:rPr lang="en-US" dirty="0"/>
              <a:t>Rating Factor Weights</a:t>
            </a:r>
          </a:p>
          <a:p>
            <a:pPr lvl="1"/>
            <a:r>
              <a:rPr lang="en-US" dirty="0"/>
              <a:t>Maximum Proposal Score</a:t>
            </a:r>
          </a:p>
          <a:p>
            <a:pPr lvl="1"/>
            <a:r>
              <a:rPr lang="en-US" dirty="0"/>
              <a:t>Preference Points</a:t>
            </a:r>
          </a:p>
          <a:p>
            <a:pPr lvl="1"/>
            <a:r>
              <a:rPr lang="en-US" dirty="0"/>
              <a:t>Minimum Scoring Threshold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20507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BE3EA-1630-496F-9837-2C16C78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2933700"/>
            <a:ext cx="11091862" cy="990600"/>
          </a:xfrm>
        </p:spPr>
        <p:txBody>
          <a:bodyPr/>
          <a:lstStyle/>
          <a:p>
            <a:r>
              <a:rPr lang="en-US" dirty="0"/>
              <a:t>Refine/Modify the Prop 47</a:t>
            </a:r>
            <a:br>
              <a:rPr lang="en-US" dirty="0"/>
            </a:br>
            <a:r>
              <a:rPr lang="en-US" dirty="0"/>
              <a:t> Evaluation System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618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06E8-5368-437B-A713-41C84496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193" y="728272"/>
            <a:ext cx="9753600" cy="762000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67017B-40B8-4922-9BB8-334E2471BA7C}"/>
              </a:ext>
            </a:extLst>
          </p:cNvPr>
          <p:cNvSpPr txBox="1">
            <a:spLocks/>
          </p:cNvSpPr>
          <p:nvPr/>
        </p:nvSpPr>
        <p:spPr bwMode="auto">
          <a:xfrm>
            <a:off x="1901189" y="1984946"/>
            <a:ext cx="9753600" cy="42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800">
                <a:solidFill>
                  <a:srgbClr val="1E3C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1E3C7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1E3C7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200" kern="0" dirty="0"/>
              <a:t>Overview of the Proposal Evaluation System</a:t>
            </a:r>
          </a:p>
          <a:p>
            <a:pPr marL="0" indent="0">
              <a:buNone/>
            </a:pPr>
            <a:endParaRPr lang="en-US" sz="3200" kern="0" dirty="0"/>
          </a:p>
          <a:p>
            <a:pPr marL="0" indent="0">
              <a:buNone/>
            </a:pPr>
            <a:endParaRPr lang="en-US" sz="3200" kern="0" dirty="0"/>
          </a:p>
          <a:p>
            <a:r>
              <a:rPr lang="en-US" sz="3200" kern="0" dirty="0"/>
              <a:t>Refine/Modify the Prop 47 Evaluation System </a:t>
            </a:r>
          </a:p>
        </p:txBody>
      </p:sp>
    </p:spTree>
    <p:extLst>
      <p:ext uri="{BB962C8B-B14F-4D97-AF65-F5344CB8AC3E}">
        <p14:creationId xmlns:p14="http://schemas.microsoft.com/office/powerpoint/2010/main" val="11029102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34" y="1112520"/>
            <a:ext cx="9922866" cy="762000"/>
          </a:xfrm>
        </p:spPr>
        <p:txBody>
          <a:bodyPr/>
          <a:lstStyle/>
          <a:p>
            <a:pPr lvl="0"/>
            <a:r>
              <a:rPr lang="en-US" sz="3800" dirty="0"/>
              <a:t>Goals of the Proposal Evaluation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1351DF-B76A-4068-B3BA-4C2F88430687}"/>
              </a:ext>
            </a:extLst>
          </p:cNvPr>
          <p:cNvSpPr txBox="1">
            <a:spLocks/>
          </p:cNvSpPr>
          <p:nvPr/>
        </p:nvSpPr>
        <p:spPr bwMode="auto">
          <a:xfrm>
            <a:off x="1901189" y="1984946"/>
            <a:ext cx="9753600" cy="42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800">
                <a:solidFill>
                  <a:srgbClr val="1E3C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1E3C7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1E3C7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200" kern="0" dirty="0"/>
              <a:t>Provide a reliable, valid, and fair method for ranking proposals according to merit.</a:t>
            </a:r>
          </a:p>
          <a:p>
            <a:r>
              <a:rPr lang="en-US" sz="3200" kern="0" dirty="0"/>
              <a:t>Achieved by using: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/>
              <a:t>Accepted measurement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/>
              <a:t>A process that is fair to all applicants</a:t>
            </a:r>
          </a:p>
          <a:p>
            <a:r>
              <a:rPr lang="en-US" sz="3200" kern="0" dirty="0"/>
              <a:t>Ensures the best proposals are selected and applicants feel that they have been treated fairly.</a:t>
            </a:r>
          </a:p>
          <a:p>
            <a:pPr marL="571500" indent="-514350">
              <a:buFont typeface="+mj-lt"/>
              <a:buAutoNum type="arabicPeriod"/>
            </a:pP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209290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260" y="1361294"/>
            <a:ext cx="8244840" cy="762000"/>
          </a:xfrm>
        </p:spPr>
        <p:txBody>
          <a:bodyPr/>
          <a:lstStyle/>
          <a:p>
            <a:pPr lvl="0"/>
            <a:r>
              <a:rPr lang="en-US" sz="3800" dirty="0"/>
              <a:t>Components of the Proposal </a:t>
            </a:r>
            <a:br>
              <a:rPr lang="en-US" sz="3800" dirty="0"/>
            </a:br>
            <a:r>
              <a:rPr lang="en-US" sz="3800" dirty="0"/>
              <a:t>Evaluation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69" y="2563255"/>
            <a:ext cx="8538210" cy="38214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Rating Factors and their Criteria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Rating Factor Weights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Six-Point Rating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Preference Points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Minimum Scoring Threshold(s) </a:t>
            </a:r>
          </a:p>
        </p:txBody>
      </p:sp>
    </p:spTree>
    <p:extLst>
      <p:ext uri="{BB962C8B-B14F-4D97-AF65-F5344CB8AC3E}">
        <p14:creationId xmlns:p14="http://schemas.microsoft.com/office/powerpoint/2010/main" val="13032763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690" y="368632"/>
            <a:ext cx="8662308" cy="975545"/>
          </a:xfrm>
        </p:spPr>
        <p:txBody>
          <a:bodyPr/>
          <a:lstStyle/>
          <a:p>
            <a:pPr algn="ctr"/>
            <a:r>
              <a:rPr lang="en-US" sz="3200" dirty="0"/>
              <a:t>Prior RFP: Overview of the Prop 47 </a:t>
            </a:r>
            <a:br>
              <a:rPr lang="en-US" sz="3200" dirty="0"/>
            </a:br>
            <a:r>
              <a:rPr lang="en-US" sz="3200" dirty="0"/>
              <a:t>Cohort 2 Proposal Evaluation System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C6865B4-75EB-472B-B899-78EC90C4B371}"/>
              </a:ext>
            </a:extLst>
          </p:cNvPr>
          <p:cNvSpPr/>
          <p:nvPr/>
        </p:nvSpPr>
        <p:spPr>
          <a:xfrm rot="5400000">
            <a:off x="3691412" y="1592647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FD6F9E-4C9B-466D-91B6-622670DD7B42}"/>
              </a:ext>
            </a:extLst>
          </p:cNvPr>
          <p:cNvSpPr/>
          <p:nvPr/>
        </p:nvSpPr>
        <p:spPr>
          <a:xfrm rot="5400000">
            <a:off x="7988960" y="1592648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904BD2-EC71-4234-BF53-AEE796523196}"/>
              </a:ext>
            </a:extLst>
          </p:cNvPr>
          <p:cNvSpPr/>
          <p:nvPr/>
        </p:nvSpPr>
        <p:spPr>
          <a:xfrm>
            <a:off x="1613222" y="5069830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BFE5E0E-950C-4944-BF2B-2A8BC326997A}"/>
              </a:ext>
            </a:extLst>
          </p:cNvPr>
          <p:cNvSpPr/>
          <p:nvPr/>
        </p:nvSpPr>
        <p:spPr>
          <a:xfrm rot="10800000">
            <a:off x="10278180" y="4754143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2560C2-9E40-4B4C-98A8-74766BCF5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16652"/>
              </p:ext>
            </p:extLst>
          </p:nvPr>
        </p:nvGraphicFramePr>
        <p:xfrm>
          <a:off x="2354578" y="2156803"/>
          <a:ext cx="7769136" cy="3682292"/>
        </p:xfrm>
        <a:graphic>
          <a:graphicData uri="http://schemas.openxmlformats.org/drawingml/2006/table">
            <a:tbl>
              <a:tblPr/>
              <a:tblGrid>
                <a:gridCol w="645188">
                  <a:extLst>
                    <a:ext uri="{9D8B030D-6E8A-4147-A177-3AD203B41FA5}">
                      <a16:colId xmlns:a16="http://schemas.microsoft.com/office/drawing/2014/main" val="899494220"/>
                    </a:ext>
                  </a:extLst>
                </a:gridCol>
                <a:gridCol w="3696388">
                  <a:extLst>
                    <a:ext uri="{9D8B030D-6E8A-4147-A177-3AD203B41FA5}">
                      <a16:colId xmlns:a16="http://schemas.microsoft.com/office/drawing/2014/main" val="2243453253"/>
                    </a:ext>
                  </a:extLst>
                </a:gridCol>
                <a:gridCol w="1142520">
                  <a:extLst>
                    <a:ext uri="{9D8B030D-6E8A-4147-A177-3AD203B41FA5}">
                      <a16:colId xmlns:a16="http://schemas.microsoft.com/office/drawing/2014/main" val="2355656453"/>
                    </a:ext>
                  </a:extLst>
                </a:gridCol>
                <a:gridCol w="1142520">
                  <a:extLst>
                    <a:ext uri="{9D8B030D-6E8A-4147-A177-3AD203B41FA5}">
                      <a16:colId xmlns:a16="http://schemas.microsoft.com/office/drawing/2014/main" val="1748867694"/>
                    </a:ext>
                  </a:extLst>
                </a:gridCol>
                <a:gridCol w="1142520">
                  <a:extLst>
                    <a:ext uri="{9D8B030D-6E8A-4147-A177-3AD203B41FA5}">
                      <a16:colId xmlns:a16="http://schemas.microsoft.com/office/drawing/2014/main" val="1812331684"/>
                    </a:ext>
                  </a:extLst>
                </a:gridCol>
              </a:tblGrid>
              <a:tr h="88324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 Rating Factors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Point Range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of Total 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 Score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95510"/>
                  </a:ext>
                </a:extLst>
              </a:tr>
              <a:tr h="35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Project Need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0 - 5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3139"/>
                  </a:ext>
                </a:extLst>
              </a:tr>
              <a:tr h="35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Community Engagement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0 - 5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8029"/>
                  </a:ext>
                </a:extLst>
              </a:tr>
              <a:tr h="35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Project 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0 - 5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93190"/>
                  </a:ext>
                </a:extLst>
              </a:tr>
              <a:tr h="35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Project Evaluation Plan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0 - 5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067432"/>
                  </a:ext>
                </a:extLst>
              </a:tr>
              <a:tr h="35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527DD4"/>
                          </a:solidFill>
                          <a:effectLst/>
                          <a:latin typeface="Arial" panose="020B0604020202020204" pitchFamily="34" charset="0"/>
                        </a:rPr>
                        <a:t>Project Budget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0 - 5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696947"/>
                  </a:ext>
                </a:extLst>
              </a:tr>
              <a:tr h="302827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06633"/>
                  </a:ext>
                </a:extLst>
              </a:tr>
              <a:tr h="41218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Preference Points: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63212"/>
                  </a:ext>
                </a:extLst>
              </a:tr>
              <a:tr h="328063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 Possible Score with Preference Points: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8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701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51EF-C5B8-4C71-BEF3-9F237BD4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470" y="850105"/>
            <a:ext cx="8237220" cy="609600"/>
          </a:xfrm>
        </p:spPr>
        <p:txBody>
          <a:bodyPr/>
          <a:lstStyle/>
          <a:p>
            <a:r>
              <a:rPr lang="en-US" sz="3200" dirty="0"/>
              <a:t>What is a Rating Factor?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694E-9481-4C10-851B-9195C8D6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670" y="1969769"/>
            <a:ext cx="9304020" cy="208788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Rating Factors consist of two elements: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 label </a:t>
            </a:r>
            <a:r>
              <a:rPr lang="en-US" sz="3200" dirty="0"/>
              <a:t>– a general name given to refer to the set of information to be supplied in each proposal.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 set of criteria </a:t>
            </a:r>
            <a:r>
              <a:rPr lang="en-US" sz="3200" dirty="0"/>
              <a:t>– specify the type of information requested in the proposal. Usually numbered for convenience. </a:t>
            </a:r>
          </a:p>
        </p:txBody>
      </p:sp>
    </p:spTree>
    <p:extLst>
      <p:ext uri="{BB962C8B-B14F-4D97-AF65-F5344CB8AC3E}">
        <p14:creationId xmlns:p14="http://schemas.microsoft.com/office/powerpoint/2010/main" val="34049254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52E-8503-4FEB-8C78-9FF94DFA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613" y="671412"/>
            <a:ext cx="7169421" cy="762000"/>
          </a:xfrm>
        </p:spPr>
        <p:txBody>
          <a:bodyPr/>
          <a:lstStyle/>
          <a:p>
            <a:pPr algn="ctr"/>
            <a:r>
              <a:rPr lang="en-US" dirty="0"/>
              <a:t>Rating Factor Example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36C1DB6-37E1-4BC3-977F-35A68DA8C998}"/>
              </a:ext>
            </a:extLst>
          </p:cNvPr>
          <p:cNvSpPr/>
          <p:nvPr/>
        </p:nvSpPr>
        <p:spPr>
          <a:xfrm>
            <a:off x="1605299" y="3787586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D00FC-62B0-4CF8-AFAD-CBFA4A8BD2F8}"/>
              </a:ext>
            </a:extLst>
          </p:cNvPr>
          <p:cNvSpPr txBox="1"/>
          <p:nvPr/>
        </p:nvSpPr>
        <p:spPr>
          <a:xfrm>
            <a:off x="889563" y="3483764"/>
            <a:ext cx="97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Set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Criteria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9C2D94B-6B2E-4031-8C06-EDF93CA93BE4}"/>
              </a:ext>
            </a:extLst>
          </p:cNvPr>
          <p:cNvSpPr/>
          <p:nvPr/>
        </p:nvSpPr>
        <p:spPr>
          <a:xfrm>
            <a:off x="2201903" y="2585883"/>
            <a:ext cx="545785" cy="3502953"/>
          </a:xfrm>
          <a:prstGeom prst="leftBrac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7EE30F8-C4C0-4D34-AF3F-CF93274B319E}"/>
              </a:ext>
            </a:extLst>
          </p:cNvPr>
          <p:cNvSpPr/>
          <p:nvPr/>
        </p:nvSpPr>
        <p:spPr>
          <a:xfrm rot="10800000">
            <a:off x="10569082" y="1990000"/>
            <a:ext cx="511629" cy="315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61A9-F76F-4B77-9165-0AAA2887F520}"/>
              </a:ext>
            </a:extLst>
          </p:cNvPr>
          <p:cNvSpPr txBox="1"/>
          <p:nvPr/>
        </p:nvSpPr>
        <p:spPr>
          <a:xfrm>
            <a:off x="11114867" y="1963176"/>
            <a:ext cx="80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Label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532BB41-DF1F-4088-A942-6C2927566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64652"/>
              </p:ext>
            </p:extLst>
          </p:nvPr>
        </p:nvGraphicFramePr>
        <p:xfrm>
          <a:off x="2961564" y="1963176"/>
          <a:ext cx="7449695" cy="4125661"/>
        </p:xfrm>
        <a:graphic>
          <a:graphicData uri="http://schemas.openxmlformats.org/drawingml/2006/table">
            <a:tbl>
              <a:tblPr/>
              <a:tblGrid>
                <a:gridCol w="577682">
                  <a:extLst>
                    <a:ext uri="{9D8B030D-6E8A-4147-A177-3AD203B41FA5}">
                      <a16:colId xmlns:a16="http://schemas.microsoft.com/office/drawing/2014/main" val="875614530"/>
                    </a:ext>
                  </a:extLst>
                </a:gridCol>
                <a:gridCol w="6872013">
                  <a:extLst>
                    <a:ext uri="{9D8B030D-6E8A-4147-A177-3AD203B41FA5}">
                      <a16:colId xmlns:a16="http://schemas.microsoft.com/office/drawing/2014/main" val="3287561575"/>
                    </a:ext>
                  </a:extLst>
                </a:gridCol>
              </a:tblGrid>
              <a:tr h="5894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Rating Factor: Project Need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73113"/>
                  </a:ext>
                </a:extLst>
              </a:tr>
              <a:tr h="957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Identify and describe the need to be addressed by the Proposition 47 program. The description of project need should include: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Quantitative and qualitative data to support the need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Gaps in services that contribute to the need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Citations of data sources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916844"/>
                  </a:ext>
                </a:extLst>
              </a:tr>
              <a:tr h="1027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Identify and describe the target population. The description of the target population should: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Demonstrate that the target population is measurable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How it correlates to the need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Include quantitative and qualitative data to support the description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Include citations of data sources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3052"/>
                  </a:ext>
                </a:extLst>
              </a:tr>
              <a:tr h="6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Describe the steps taken to consider the needs of underserved populations in the community, including disparities based on race, ethnicity, gender, sexual orientation, or immigration status, etc. 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45892"/>
                  </a:ext>
                </a:extLst>
              </a:tr>
              <a:tr h="481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Describe how the need(s) and target population align with the intent of Proposition 47.</a:t>
                      </a:r>
                    </a:p>
                  </a:txBody>
                  <a:tcPr marL="6002" marR="6002" marT="6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2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882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49FB-86BD-44FE-B743-E00BC180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0" y="807720"/>
            <a:ext cx="9753600" cy="762000"/>
          </a:xfrm>
        </p:spPr>
        <p:txBody>
          <a:bodyPr/>
          <a:lstStyle/>
          <a:p>
            <a:r>
              <a:rPr lang="en-US" dirty="0"/>
              <a:t>More About Rating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5DDF-FFB7-4495-A419-88B2DAD3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190" y="1832610"/>
            <a:ext cx="97536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Rating Factors must be: </a:t>
            </a:r>
          </a:p>
          <a:p>
            <a:r>
              <a:rPr lang="en-US" dirty="0"/>
              <a:t>well defined.</a:t>
            </a:r>
          </a:p>
          <a:p>
            <a:r>
              <a:rPr lang="en-US" dirty="0"/>
              <a:t>relevant/valid to the grant goals.</a:t>
            </a:r>
          </a:p>
          <a:p>
            <a:r>
              <a:rPr lang="en-US" dirty="0"/>
              <a:t>mutually exclusive so that a characteristic is only measured once. </a:t>
            </a:r>
          </a:p>
          <a:p>
            <a:r>
              <a:rPr lang="en-US" dirty="0"/>
              <a:t>measurable so that raters can agree on the definition and objectively assess a rating factor. The less gray area, the better. </a:t>
            </a:r>
          </a:p>
        </p:txBody>
      </p:sp>
    </p:spTree>
    <p:extLst>
      <p:ext uri="{BB962C8B-B14F-4D97-AF65-F5344CB8AC3E}">
        <p14:creationId xmlns:p14="http://schemas.microsoft.com/office/powerpoint/2010/main" val="13247621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5DDF-FFB7-4495-A419-88B2DAD3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469" y="1806891"/>
            <a:ext cx="10188893" cy="4851083"/>
          </a:xfrm>
        </p:spPr>
        <p:txBody>
          <a:bodyPr/>
          <a:lstStyle/>
          <a:p>
            <a:r>
              <a:rPr lang="en-US" dirty="0"/>
              <a:t>They are the foundation of the proposal evaluation system</a:t>
            </a:r>
          </a:p>
          <a:p>
            <a:r>
              <a:rPr lang="en-US" dirty="0"/>
              <a:t>Appropriate for addressing the full worth of each proposal</a:t>
            </a:r>
          </a:p>
          <a:p>
            <a:pPr lvl="1"/>
            <a:r>
              <a:rPr lang="en-US" dirty="0"/>
              <a:t>Project Need</a:t>
            </a:r>
          </a:p>
          <a:p>
            <a:pPr lvl="1"/>
            <a:r>
              <a:rPr lang="en-US" dirty="0"/>
              <a:t>Project Description</a:t>
            </a:r>
          </a:p>
          <a:p>
            <a:pPr lvl="1"/>
            <a:r>
              <a:rPr lang="en-US" dirty="0"/>
              <a:t>Data Collection and Evaluation</a:t>
            </a:r>
          </a:p>
          <a:p>
            <a:pPr lvl="1"/>
            <a:r>
              <a:rPr lang="en-US" dirty="0"/>
              <a:t>Budget</a:t>
            </a:r>
          </a:p>
          <a:p>
            <a:r>
              <a:rPr lang="en-US" dirty="0"/>
              <a:t>Clear instructions are given to applicants in the RFP to address each rating factor and their criteria</a:t>
            </a:r>
          </a:p>
          <a:p>
            <a:r>
              <a:rPr lang="en-US" dirty="0"/>
              <a:t>Quality of responses to each rating factor are evaluated by ESC members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BE3DEF-3EE5-47C4-AE3D-8396E6CEC571}"/>
              </a:ext>
            </a:extLst>
          </p:cNvPr>
          <p:cNvSpPr txBox="1">
            <a:spLocks/>
          </p:cNvSpPr>
          <p:nvPr/>
        </p:nvSpPr>
        <p:spPr bwMode="auto">
          <a:xfrm>
            <a:off x="2758440" y="80772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E3C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kern="0"/>
              <a:t>More About Rating Factors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94105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1014</Words>
  <Application>Microsoft Office PowerPoint</Application>
  <PresentationFormat>Widescreen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Symbol</vt:lpstr>
      <vt:lpstr>Tahoma</vt:lpstr>
      <vt:lpstr>Times New Roman</vt:lpstr>
      <vt:lpstr>Wingdings</vt:lpstr>
      <vt:lpstr>01018438</vt:lpstr>
      <vt:lpstr>1_01018438</vt:lpstr>
      <vt:lpstr> 2021 Prop 47 Grant Program </vt:lpstr>
      <vt:lpstr>Agenda </vt:lpstr>
      <vt:lpstr>Goals of the Proposal Evaluation System</vt:lpstr>
      <vt:lpstr>Components of the Proposal  Evaluation System</vt:lpstr>
      <vt:lpstr>Prior RFP: Overview of the Prop 47  Cohort 2 Proposal Evaluation System</vt:lpstr>
      <vt:lpstr>What is a Rating Factor? </vt:lpstr>
      <vt:lpstr>Rating Factor Example</vt:lpstr>
      <vt:lpstr>More About Rating Factors</vt:lpstr>
      <vt:lpstr>PowerPoint Presentation</vt:lpstr>
      <vt:lpstr>Rating Factor Weights</vt:lpstr>
      <vt:lpstr>The Six-Point Rating Scale</vt:lpstr>
      <vt:lpstr>Preference Points</vt:lpstr>
      <vt:lpstr>Preference Point Example</vt:lpstr>
      <vt:lpstr>Minimum Scoring Threshold(s)</vt:lpstr>
      <vt:lpstr>More About Minimum Thresholds</vt:lpstr>
      <vt:lpstr>Refine/Modify the Prop 47 Proposal Evaluation System</vt:lpstr>
      <vt:lpstr>Refine/Modify the Prop 47  Evaluation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Reinvestment Grant</dc:title>
  <dc:creator>Ramm, Ellice@BSCC</dc:creator>
  <cp:lastModifiedBy>Renault, Dameion@BSCC</cp:lastModifiedBy>
  <cp:revision>151</cp:revision>
  <dcterms:created xsi:type="dcterms:W3CDTF">2019-09-10T17:07:36Z</dcterms:created>
  <dcterms:modified xsi:type="dcterms:W3CDTF">2021-11-15T19:05:33Z</dcterms:modified>
</cp:coreProperties>
</file>