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315" r:id="rId2"/>
  </p:sldMasterIdLst>
  <p:notesMasterIdLst>
    <p:notesMasterId r:id="rId34"/>
  </p:notesMasterIdLst>
  <p:handoutMasterIdLst>
    <p:handoutMasterId r:id="rId35"/>
  </p:handoutMasterIdLst>
  <p:sldIdLst>
    <p:sldId id="316" r:id="rId3"/>
    <p:sldId id="334" r:id="rId4"/>
    <p:sldId id="363" r:id="rId5"/>
    <p:sldId id="415" r:id="rId6"/>
    <p:sldId id="397" r:id="rId7"/>
    <p:sldId id="398" r:id="rId8"/>
    <p:sldId id="365" r:id="rId9"/>
    <p:sldId id="406" r:id="rId10"/>
    <p:sldId id="366" r:id="rId11"/>
    <p:sldId id="408" r:id="rId12"/>
    <p:sldId id="407" r:id="rId13"/>
    <p:sldId id="373" r:id="rId14"/>
    <p:sldId id="372" r:id="rId15"/>
    <p:sldId id="410" r:id="rId16"/>
    <p:sldId id="409" r:id="rId17"/>
    <p:sldId id="368" r:id="rId18"/>
    <p:sldId id="417" r:id="rId19"/>
    <p:sldId id="399" r:id="rId20"/>
    <p:sldId id="411" r:id="rId21"/>
    <p:sldId id="380" r:id="rId22"/>
    <p:sldId id="381" r:id="rId23"/>
    <p:sldId id="382" r:id="rId24"/>
    <p:sldId id="386" r:id="rId25"/>
    <p:sldId id="401" r:id="rId26"/>
    <p:sldId id="418" r:id="rId27"/>
    <p:sldId id="383" r:id="rId28"/>
    <p:sldId id="385" r:id="rId29"/>
    <p:sldId id="400" r:id="rId30"/>
    <p:sldId id="388" r:id="rId31"/>
    <p:sldId id="348" r:id="rId32"/>
    <p:sldId id="389" r:id="rId3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D9A"/>
    <a:srgbClr val="070C11"/>
    <a:srgbClr val="BF962F"/>
    <a:srgbClr val="D5AF54"/>
    <a:srgbClr val="E1C683"/>
    <a:srgbClr val="090807"/>
    <a:srgbClr val="2E2A22"/>
    <a:srgbClr val="1E3C78"/>
    <a:srgbClr val="FFDA3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 autoAdjust="0"/>
    <p:restoredTop sz="75812" autoAdjust="0"/>
  </p:normalViewPr>
  <p:slideViewPr>
    <p:cSldViewPr>
      <p:cViewPr varScale="1">
        <p:scale>
          <a:sx n="73" d="100"/>
          <a:sy n="73" d="100"/>
        </p:scale>
        <p:origin x="17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88"/>
    </p:cViewPr>
  </p:sorterViewPr>
  <p:notesViewPr>
    <p:cSldViewPr>
      <p:cViewPr varScale="1">
        <p:scale>
          <a:sx n="55" d="100"/>
          <a:sy n="55" d="100"/>
        </p:scale>
        <p:origin x="-180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145" cy="46574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2"/>
            <a:ext cx="3038145" cy="46574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300"/>
            </a:lvl1pPr>
          </a:lstStyle>
          <a:p>
            <a:pPr>
              <a:defRPr/>
            </a:pPr>
            <a:fld id="{3B7892F4-2BBB-436C-AA5B-421043F639F2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123"/>
            <a:ext cx="3038145" cy="465743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29123"/>
            <a:ext cx="3038145" cy="465743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300"/>
            </a:lvl1pPr>
          </a:lstStyle>
          <a:p>
            <a:pPr>
              <a:defRPr/>
            </a:pPr>
            <a:fld id="{0B49206A-C0FE-4D1E-ABC8-B74905044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6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>
            <a:lvl1pPr defTabSz="931582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214" y="2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>
            <a:lvl1pPr algn="r" defTabSz="931582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867" y="4416100"/>
            <a:ext cx="5604669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3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b" anchorCtr="0" compatLnSpc="1">
            <a:prstTxWarp prst="textNoShape">
              <a:avLst/>
            </a:prstTxWarp>
          </a:bodyPr>
          <a:lstStyle>
            <a:lvl1pPr defTabSz="931582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214" y="8829123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b" anchorCtr="0" compatLnSpc="1">
            <a:prstTxWarp prst="textNoShape">
              <a:avLst/>
            </a:prstTxWarp>
          </a:bodyPr>
          <a:lstStyle>
            <a:lvl1pPr algn="r" defTabSz="931582" eaLnBrk="1" hangingPunct="1">
              <a:defRPr sz="1300"/>
            </a:lvl1pPr>
          </a:lstStyle>
          <a:p>
            <a:pPr>
              <a:defRPr/>
            </a:pPr>
            <a:fld id="{A96E7DF0-4989-4C25-B9FB-1ED8B126B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37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356"/>
            <a:fld id="{9B55826A-C67D-4599-9B44-222DD1009CDA}" type="slidenum">
              <a:rPr lang="en-US" smtClean="0"/>
              <a:pPr defTabSz="930356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80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34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72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3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78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9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14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65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28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7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0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45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31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50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u="sng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5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u="sng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682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u="sng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247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238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91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220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35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856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001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69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92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04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19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6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17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7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17"/>
          <p:cNvSpPr>
            <a:spLocks noChangeArrowheads="1"/>
          </p:cNvSpPr>
          <p:nvPr userDrawn="1"/>
        </p:nvSpPr>
        <p:spPr bwMode="auto">
          <a:xfrm>
            <a:off x="0" y="0"/>
            <a:ext cx="9144000" cy="1714500"/>
          </a:xfrm>
          <a:prstGeom prst="rect">
            <a:avLst/>
          </a:prstGeom>
          <a:solidFill>
            <a:srgbClr val="BF962F">
              <a:alpha val="60000"/>
            </a:srgbClr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15" name="Picture 220" descr="MP900439486[1]"/>
          <p:cNvPicPr>
            <a:picLocks noChangeArrowheads="1"/>
          </p:cNvPicPr>
          <p:nvPr userDrawn="1"/>
        </p:nvPicPr>
        <p:blipFill>
          <a:blip r:embed="rId2" cstate="print"/>
          <a:srcRect l="6728" t="14291" r="5042"/>
          <a:stretch>
            <a:fillRect/>
          </a:stretch>
        </p:blipFill>
        <p:spPr bwMode="auto">
          <a:xfrm>
            <a:off x="3200400" y="381000"/>
            <a:ext cx="2511553" cy="28193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2" name="Line 229"/>
          <p:cNvSpPr>
            <a:spLocks noChangeShapeType="1"/>
          </p:cNvSpPr>
          <p:nvPr userDrawn="1"/>
        </p:nvSpPr>
        <p:spPr bwMode="auto">
          <a:xfrm flipH="1" flipV="1">
            <a:off x="0" y="381001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3" name="Line 230"/>
          <p:cNvSpPr>
            <a:spLocks noChangeShapeType="1"/>
          </p:cNvSpPr>
          <p:nvPr userDrawn="1"/>
        </p:nvSpPr>
        <p:spPr bwMode="auto">
          <a:xfrm>
            <a:off x="6553200" y="381000"/>
            <a:ext cx="0" cy="164592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" name="Line 231"/>
          <p:cNvSpPr>
            <a:spLocks noChangeShapeType="1"/>
          </p:cNvSpPr>
          <p:nvPr userDrawn="1"/>
        </p:nvSpPr>
        <p:spPr bwMode="auto">
          <a:xfrm>
            <a:off x="2590800" y="381000"/>
            <a:ext cx="0" cy="237744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31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87975"/>
            <a:ext cx="9144000" cy="147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858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133600" y="3124200"/>
            <a:ext cx="6858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32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5320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48888-3581-4331-A0A4-93E9F0A57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6" name="Picture 25" descr="Blue Gold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485403"/>
            <a:ext cx="2011680" cy="68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C2E5DA-9F09-4050-9D54-D778A1862B7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1953" y="375830"/>
            <a:ext cx="3432047" cy="2230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EEC44D-3361-4D0A-A5B7-03C7F2243A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" y="370659"/>
            <a:ext cx="3200391" cy="2509065"/>
          </a:xfrm>
          <a:prstGeom prst="rect">
            <a:avLst/>
          </a:prstGeom>
        </p:spPr>
      </p:pic>
      <p:grpSp>
        <p:nvGrpSpPr>
          <p:cNvPr id="17" name="Group 221"/>
          <p:cNvGrpSpPr>
            <a:grpSpLocks/>
          </p:cNvGrpSpPr>
          <p:nvPr userDrawn="1"/>
        </p:nvGrpSpPr>
        <p:grpSpPr bwMode="auto">
          <a:xfrm>
            <a:off x="0" y="1752601"/>
            <a:ext cx="9144000" cy="2527300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502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5029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791200"/>
            <a:ext cx="9156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621792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95938"/>
            <a:ext cx="62179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791200"/>
            <a:ext cx="9156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29"/>
          <p:cNvSpPr>
            <a:spLocks noChangeShapeType="1"/>
          </p:cNvSpPr>
          <p:nvPr userDrawn="1"/>
        </p:nvSpPr>
        <p:spPr bwMode="auto">
          <a:xfrm flipH="1" flipV="1">
            <a:off x="0" y="152400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066800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8862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31242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"/>
          <a:srcRect l="7122"/>
          <a:stretch>
            <a:fillRect/>
          </a:stretch>
        </p:blipFill>
        <p:spPr bwMode="auto">
          <a:xfrm>
            <a:off x="0" y="-3231"/>
            <a:ext cx="9144979" cy="21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0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0" y="318927"/>
            <a:ext cx="2011680" cy="671673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8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29"/>
          <p:cNvSpPr>
            <a:spLocks noChangeShapeType="1"/>
          </p:cNvSpPr>
          <p:nvPr userDrawn="1"/>
        </p:nvSpPr>
        <p:spPr bwMode="auto">
          <a:xfrm flipH="1" flipV="1">
            <a:off x="0" y="152400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066800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3528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25908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"/>
          <a:srcRect l="7122"/>
          <a:stretch>
            <a:fillRect/>
          </a:stretch>
        </p:blipFill>
        <p:spPr bwMode="auto">
          <a:xfrm>
            <a:off x="0" y="-3231"/>
            <a:ext cx="9144979" cy="21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3"/>
          <a:srcRect b="15385"/>
          <a:stretch>
            <a:fillRect/>
          </a:stretch>
        </p:blipFill>
        <p:spPr bwMode="auto">
          <a:xfrm>
            <a:off x="0" y="6019799"/>
            <a:ext cx="9144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240" y="5562600"/>
            <a:ext cx="3566160" cy="85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8922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1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1E3C7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220" descr="MP900439486[1]"/>
          <p:cNvPicPr>
            <a:picLocks noChangeAspect="1" noChangeArrowheads="1"/>
          </p:cNvPicPr>
          <p:nvPr userDrawn="1"/>
        </p:nvPicPr>
        <p:blipFill>
          <a:blip r:embed="rId2" cstate="print"/>
          <a:srcRect t="27272" r="1989"/>
          <a:stretch>
            <a:fillRect/>
          </a:stretch>
        </p:blipFill>
        <p:spPr bwMode="auto">
          <a:xfrm flipH="1">
            <a:off x="0" y="228600"/>
            <a:ext cx="9144000" cy="2438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600201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Line 229"/>
          <p:cNvSpPr>
            <a:spLocks noChangeShapeType="1"/>
          </p:cNvSpPr>
          <p:nvPr userDrawn="1"/>
        </p:nvSpPr>
        <p:spPr bwMode="auto">
          <a:xfrm flipV="1">
            <a:off x="0" y="228601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3" name="Line 230"/>
          <p:cNvSpPr>
            <a:spLocks noChangeShapeType="1"/>
          </p:cNvSpPr>
          <p:nvPr userDrawn="1"/>
        </p:nvSpPr>
        <p:spPr bwMode="auto">
          <a:xfrm flipH="1">
            <a:off x="2590800" y="228601"/>
            <a:ext cx="0" cy="164592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" name="Line 231"/>
          <p:cNvSpPr>
            <a:spLocks noChangeShapeType="1"/>
          </p:cNvSpPr>
          <p:nvPr userDrawn="1"/>
        </p:nvSpPr>
        <p:spPr bwMode="auto">
          <a:xfrm flipH="1">
            <a:off x="6553200" y="228601"/>
            <a:ext cx="0" cy="237744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8862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31242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5791200"/>
            <a:ext cx="9156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325" y="16764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6002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0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1363" y="17526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84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5240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5240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Gold BSC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21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6002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43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26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524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91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98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621792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95938"/>
            <a:ext cx="62179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6002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09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89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04800" y="6400800"/>
            <a:ext cx="1524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9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D946E-3767-4B1B-821F-E19772298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410200"/>
            <a:ext cx="91567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94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89104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53843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325" y="16764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1363" y="17526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5240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5240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5410200"/>
            <a:ext cx="91567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6002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410200"/>
            <a:ext cx="91567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4D9A"/>
            </a:gs>
            <a:gs pos="21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295400"/>
          </a:xfrm>
          <a:prstGeom prst="rect">
            <a:avLst/>
          </a:prstGeom>
          <a:solidFill>
            <a:srgbClr val="264D9A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A536AC6B-3E1A-4283-88DD-FAF875A3B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314" r:id="rId2"/>
    <p:sldLayoutId id="2147484272" r:id="rId3"/>
    <p:sldLayoutId id="2147484307" r:id="rId4"/>
    <p:sldLayoutId id="2147484294" r:id="rId5"/>
    <p:sldLayoutId id="2147484274" r:id="rId6"/>
    <p:sldLayoutId id="2147484308" r:id="rId7"/>
    <p:sldLayoutId id="2147484309" r:id="rId8"/>
    <p:sldLayoutId id="2147484310" r:id="rId9"/>
    <p:sldLayoutId id="2147484275" r:id="rId10"/>
    <p:sldLayoutId id="2147484278" r:id="rId11"/>
    <p:sldLayoutId id="2147484279" r:id="rId12"/>
    <p:sldLayoutId id="2147484281" r:id="rId13"/>
    <p:sldLayoutId id="2147484311" r:id="rId14"/>
    <p:sldLayoutId id="2147484312" r:id="rId15"/>
    <p:sldLayoutId id="214748431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small" baseline="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0000"/>
        <a:buFontTx/>
        <a:buBlip>
          <a:blip r:embed="rId18"/>
        </a:buBlip>
        <a:defRPr sz="3200">
          <a:solidFill>
            <a:srgbClr val="264D9A"/>
          </a:solidFill>
          <a:latin typeface="Arial Rounded MT Bold" pitchFamily="34" charset="0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Tx/>
        <a:buBlip>
          <a:blip r:embed="rId18"/>
        </a:buBlip>
        <a:defRPr sz="2800">
          <a:solidFill>
            <a:srgbClr val="264D9A"/>
          </a:solidFill>
          <a:latin typeface="Arial Rounded MT Bold" pitchFamily="34" charset="0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Tx/>
        <a:buBlip>
          <a:blip r:embed="rId18"/>
        </a:buBlip>
        <a:defRPr sz="2400">
          <a:solidFill>
            <a:srgbClr val="264D9A"/>
          </a:solidFill>
          <a:latin typeface="Arial Rounded MT Bold" pitchFamily="34" charset="0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264D9A"/>
            </a:gs>
            <a:gs pos="21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295400"/>
          </a:xfrm>
          <a:prstGeom prst="rect">
            <a:avLst/>
          </a:prstGeom>
          <a:solidFill>
            <a:srgbClr val="264D9A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4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  <p:sldLayoutId id="2147484327" r:id="rId12"/>
    <p:sldLayoutId id="2147484328" r:id="rId13"/>
    <p:sldLayoutId id="2147484329" r:id="rId14"/>
    <p:sldLayoutId id="2147484330" r:id="rId15"/>
    <p:sldLayoutId id="2147484331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small" baseline="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0000"/>
        <a:buFontTx/>
        <a:buBlip>
          <a:blip r:embed="rId18"/>
        </a:buBlip>
        <a:defRPr sz="3200">
          <a:solidFill>
            <a:srgbClr val="264D9A"/>
          </a:solidFill>
          <a:latin typeface="Arial Rounded MT Bold" pitchFamily="34" charset="0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Tx/>
        <a:buBlip>
          <a:blip r:embed="rId18"/>
        </a:buBlip>
        <a:defRPr sz="2800">
          <a:solidFill>
            <a:srgbClr val="264D9A"/>
          </a:solidFill>
          <a:latin typeface="Arial Rounded MT Bold" pitchFamily="34" charset="0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Tx/>
        <a:buBlip>
          <a:blip r:embed="rId18"/>
        </a:buBlip>
        <a:defRPr sz="2400">
          <a:solidFill>
            <a:srgbClr val="264D9A"/>
          </a:solidFill>
          <a:latin typeface="Arial Rounded MT Bold" pitchFamily="34" charset="0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228600" y="2895600"/>
            <a:ext cx="8839200" cy="914400"/>
          </a:xfrm>
        </p:spPr>
        <p:txBody>
          <a:bodyPr/>
          <a:lstStyle/>
          <a:p>
            <a:br>
              <a:rPr lang="en-US" dirty="0"/>
            </a:br>
            <a:r>
              <a:rPr lang="en-US" sz="4000" b="1" dirty="0"/>
              <a:t>2019 Youth Reinvestment Grant  </a:t>
            </a:r>
            <a:br>
              <a:rPr lang="en-US" dirty="0"/>
            </a:br>
            <a:endParaRPr lang="en-US" dirty="0"/>
          </a:p>
        </p:txBody>
      </p:sp>
      <p:sp>
        <p:nvSpPr>
          <p:cNvPr id="5" name="Title 21"/>
          <p:cNvSpPr txBox="1">
            <a:spLocks/>
          </p:cNvSpPr>
          <p:nvPr/>
        </p:nvSpPr>
        <p:spPr bwMode="auto">
          <a:xfrm>
            <a:off x="228600" y="37338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cap="none" baseline="0">
                <a:solidFill>
                  <a:srgbClr val="1E3C78"/>
                </a:solidFill>
                <a:latin typeface="Arial Rounded MT Bold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rgbClr val="BF962F"/>
                </a:solidFill>
              </a:rPr>
              <a:t>Bidder’s Conference</a:t>
            </a:r>
          </a:p>
        </p:txBody>
      </p:sp>
      <p:sp>
        <p:nvSpPr>
          <p:cNvPr id="4" name="Title 21"/>
          <p:cNvSpPr txBox="1">
            <a:spLocks/>
          </p:cNvSpPr>
          <p:nvPr/>
        </p:nvSpPr>
        <p:spPr bwMode="auto">
          <a:xfrm>
            <a:off x="228600" y="4648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cap="none" baseline="0">
                <a:solidFill>
                  <a:srgbClr val="1E3C78"/>
                </a:solidFill>
                <a:latin typeface="Arial Rounded MT Bold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  December 12, 2019</a:t>
            </a:r>
          </a:p>
        </p:txBody>
      </p:sp>
    </p:spTree>
  </p:cSld>
  <p:clrMapOvr>
    <a:masterClrMapping/>
  </p:clrMapOvr>
  <p:transition>
    <p:cover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066801"/>
            <a:ext cx="7527758" cy="5486393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Diversion services are intended for youth under 18 or 18+ with continuing juvenile court jurisdiction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Applicants must demonstrate a clear referral plan and process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Applicants must ensure participant confidentiality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Applicants must show a commitment to avoid net-widening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Invites broad flexibility</a:t>
            </a: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 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1"/>
            <a:ext cx="8229600" cy="1066800"/>
          </a:xfrm>
        </p:spPr>
        <p:txBody>
          <a:bodyPr/>
          <a:lstStyle/>
          <a:p>
            <a:r>
              <a:rPr lang="en-US" b="1" dirty="0"/>
              <a:t>RFP Overview (5)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719754" y="914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6250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447802"/>
            <a:ext cx="7451558" cy="51053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90807"/>
                </a:solidFill>
              </a:rPr>
              <a:t>Eligible Applicants:  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90807"/>
              </a:solidFill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90807"/>
                </a:solidFill>
              </a:rPr>
              <a:t>Nonprofit Organizations</a:t>
            </a:r>
          </a:p>
          <a:p>
            <a:pPr marL="1257300" lvl="2" indent="-342900">
              <a:spcBef>
                <a:spcPts val="0"/>
              </a:spcBef>
              <a:buClr>
                <a:srgbClr val="B4975A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IRC 501(c)(3) or (4)</a:t>
            </a:r>
          </a:p>
          <a:p>
            <a:pPr marL="1257300" lvl="2" indent="-342900">
              <a:spcBef>
                <a:spcPts val="0"/>
              </a:spcBef>
              <a:buClr>
                <a:srgbClr val="B4975A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Must meet NGO criteria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90807"/>
              </a:solidFill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arabicPeriod" startAt="2"/>
            </a:pPr>
            <a:r>
              <a:rPr lang="en-US" sz="2800" dirty="0">
                <a:solidFill>
                  <a:srgbClr val="090807"/>
                </a:solidFill>
              </a:rPr>
              <a:t>Local Governmental Entities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Pass through 90% of award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800" dirty="0">
                <a:solidFill>
                  <a:srgbClr val="090807"/>
                </a:solidFill>
              </a:rPr>
              <a:t>No applicant may apply more than once</a:t>
            </a:r>
          </a:p>
          <a:p>
            <a:pPr algn="just">
              <a:spcBef>
                <a:spcPts val="0"/>
              </a:spcBef>
            </a:pPr>
            <a:endParaRPr lang="en-US" sz="1200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800" dirty="0">
                <a:solidFill>
                  <a:srgbClr val="090807"/>
                </a:solidFill>
              </a:rPr>
              <a:t>2018 YRG recipients ineligible to apply</a:t>
            </a:r>
          </a:p>
          <a:p>
            <a:pPr algn="just">
              <a:spcBef>
                <a:spcPts val="0"/>
              </a:spcBef>
            </a:pPr>
            <a:endParaRPr lang="en-US" sz="3800" b="1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 4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0"/>
            <a:ext cx="8229600" cy="1066799"/>
          </a:xfrm>
        </p:spPr>
        <p:txBody>
          <a:bodyPr/>
          <a:lstStyle/>
          <a:p>
            <a:r>
              <a:rPr lang="en-US" b="1" dirty="0"/>
              <a:t>RFP Overview (6)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760785" y="1066799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50758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19200" y="1295401"/>
            <a:ext cx="7924800" cy="52577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b="1" dirty="0">
                <a:solidFill>
                  <a:srgbClr val="090807"/>
                </a:solidFill>
              </a:rPr>
              <a:t>Non-Governmental Organizations </a:t>
            </a:r>
          </a:p>
          <a:p>
            <a:pPr>
              <a:spcBef>
                <a:spcPts val="0"/>
              </a:spcBef>
            </a:pPr>
            <a:endParaRPr lang="en-US" sz="800" b="1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Be duly organized, in existence, and in good standing at least six months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Be registered with the California Secretary of State’s Office, if applicable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Have a valid business license, if required by the applicable local jurisdiction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Have any other licenses or certifications necessary to provide the services requested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Have a physical address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 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0"/>
            <a:ext cx="8229600" cy="1142986"/>
          </a:xfrm>
        </p:spPr>
        <p:txBody>
          <a:bodyPr/>
          <a:lstStyle/>
          <a:p>
            <a:r>
              <a:rPr lang="en-US" b="1" dirty="0"/>
              <a:t>RFP Overview (7)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819400" y="10668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93195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600200"/>
            <a:ext cx="7315200" cy="495299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90807"/>
                </a:solidFill>
              </a:rPr>
              <a:t>Project Funding Information </a:t>
            </a:r>
          </a:p>
          <a:p>
            <a:pPr>
              <a:spcBef>
                <a:spcPts val="0"/>
              </a:spcBef>
            </a:pPr>
            <a:endParaRPr lang="en-US" sz="1000" u="sng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Projects funded for 3 years </a:t>
            </a: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90807"/>
                </a:solidFill>
              </a:rPr>
              <a:t>July 1, 2020 – June 30, 2023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$11.8 million available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Minimum request = $50,000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Maximum request = $2 million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b="1" i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 6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(8)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743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86389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371602"/>
            <a:ext cx="7315200" cy="51815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90807"/>
                </a:solidFill>
              </a:rPr>
              <a:t>ESC created 3 funding categories</a:t>
            </a:r>
          </a:p>
          <a:p>
            <a:pPr>
              <a:spcBef>
                <a:spcPts val="0"/>
              </a:spcBef>
            </a:pPr>
            <a:endParaRPr lang="en-US" sz="8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b="1" i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3600" b="1" i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 6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0"/>
            <a:ext cx="8229600" cy="1124039"/>
          </a:xfrm>
        </p:spPr>
        <p:txBody>
          <a:bodyPr/>
          <a:lstStyle/>
          <a:p>
            <a:r>
              <a:rPr lang="en-US" b="1" dirty="0"/>
              <a:t>RFP Overview (9)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743200" y="1124039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08D136-DA3A-4957-B1CF-21E6DB947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109945"/>
              </p:ext>
            </p:extLst>
          </p:nvPr>
        </p:nvGraphicFramePr>
        <p:xfrm>
          <a:off x="1066800" y="2133600"/>
          <a:ext cx="8001001" cy="4392610"/>
        </p:xfrm>
        <a:graphic>
          <a:graphicData uri="http://schemas.openxmlformats.org/drawingml/2006/table">
            <a:tbl>
              <a:tblPr firstRow="1" firstCol="1" bandRow="1"/>
              <a:tblGrid>
                <a:gridCol w="2223774">
                  <a:extLst>
                    <a:ext uri="{9D8B030D-6E8A-4147-A177-3AD203B41FA5}">
                      <a16:colId xmlns:a16="http://schemas.microsoft.com/office/drawing/2014/main" val="2803792202"/>
                    </a:ext>
                  </a:extLst>
                </a:gridCol>
                <a:gridCol w="3713932">
                  <a:extLst>
                    <a:ext uri="{9D8B030D-6E8A-4147-A177-3AD203B41FA5}">
                      <a16:colId xmlns:a16="http://schemas.microsoft.com/office/drawing/2014/main" val="1388159015"/>
                    </a:ext>
                  </a:extLst>
                </a:gridCol>
                <a:gridCol w="2063295">
                  <a:extLst>
                    <a:ext uri="{9D8B030D-6E8A-4147-A177-3AD203B41FA5}">
                      <a16:colId xmlns:a16="http://schemas.microsoft.com/office/drawing/2014/main" val="793092789"/>
                    </a:ext>
                  </a:extLst>
                </a:gridCol>
              </a:tblGrid>
              <a:tr h="825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Category</a:t>
                      </a:r>
                      <a:endParaRPr lang="en-US" sz="20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Applicants Requesting:</a:t>
                      </a:r>
                      <a:endParaRPr lang="en-US" sz="20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Funds Allocated to this Category</a:t>
                      </a:r>
                      <a:endParaRPr lang="en-US" sz="20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957718"/>
                  </a:ext>
                </a:extLst>
              </a:tr>
              <a:tr h="82528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 Request</a:t>
                      </a:r>
                      <a:endParaRPr lang="en-US" sz="20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$600,000 for the entire grant period</a:t>
                      </a:r>
                      <a:endParaRPr lang="en-US" sz="20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$2,500,000</a:t>
                      </a:r>
                      <a:endParaRPr lang="en-US" sz="20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526302"/>
                  </a:ext>
                </a:extLst>
              </a:tr>
              <a:tr h="102579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 Request</a:t>
                      </a:r>
                      <a:endParaRPr lang="en-US" sz="20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 than $600,000 and up to $1.2 million for the entire grant period</a:t>
                      </a:r>
                      <a:endParaRPr lang="en-US" sz="20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$4,000,000</a:t>
                      </a:r>
                      <a:endParaRPr lang="en-US" sz="20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0027"/>
                  </a:ext>
                </a:extLst>
              </a:tr>
              <a:tr h="102579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Large Request</a:t>
                      </a:r>
                      <a:endParaRPr lang="en-US" sz="20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 than $1.2 million and up to $2 million for the entire grant period</a:t>
                      </a:r>
                      <a:endParaRPr lang="en-US" sz="20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$4,000,000</a:t>
                      </a:r>
                      <a:endParaRPr lang="en-US" sz="20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50351"/>
                  </a:ext>
                </a:extLst>
              </a:tr>
              <a:tr h="412644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Total:</a:t>
                      </a:r>
                      <a:endParaRPr lang="en-US" sz="20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$10,500,000</a:t>
                      </a:r>
                      <a:endParaRPr lang="en-US" sz="20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47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27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828808"/>
            <a:ext cx="7315200" cy="4724385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B4975A"/>
              </a:buClr>
            </a:pPr>
            <a:r>
              <a:rPr lang="en-US" sz="2800" b="1" dirty="0">
                <a:solidFill>
                  <a:srgbClr val="090807"/>
                </a:solidFill>
              </a:rPr>
              <a:t>Project Funding Information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Multiple applications not allowed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2018 recipients not eligible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7"/>
                </a:solidFill>
                <a:latin typeface="+mn-lt"/>
              </a:rPr>
              <a:t>25% match… or 10% match (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checkbox</a:t>
            </a:r>
            <a:r>
              <a:rPr lang="en-US" sz="2800" b="1" dirty="0">
                <a:solidFill>
                  <a:srgbClr val="090807"/>
                </a:solidFill>
                <a:latin typeface="+mn-lt"/>
              </a:rPr>
              <a:t>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090807"/>
              </a:solidFill>
              <a:latin typeface="+mn-lt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7"/>
                </a:solidFill>
                <a:latin typeface="+mn-lt"/>
              </a:rPr>
              <a:t>Supplanting of funds not allowed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Pages 4-7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(10)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743200" y="13716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3674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24000"/>
            <a:ext cx="7315200" cy="502919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90807"/>
                </a:solidFill>
              </a:rPr>
              <a:t>Project Evaluation Requirements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Local Evaluation Plan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Identify goals and objectives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How will effectiveness be assessed?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Local Evaluation Report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Was the project successful overall in meeting the goals?</a:t>
            </a:r>
          </a:p>
          <a:p>
            <a:pPr algn="just">
              <a:spcBef>
                <a:spcPts val="0"/>
              </a:spcBef>
            </a:pPr>
            <a:endParaRPr lang="en-US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 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0"/>
            <a:ext cx="8229600" cy="1219200"/>
          </a:xfrm>
        </p:spPr>
        <p:txBody>
          <a:bodyPr/>
          <a:lstStyle/>
          <a:p>
            <a:r>
              <a:rPr lang="en-US" b="1" dirty="0"/>
              <a:t>RFP Overview (11)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819400" y="10668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46913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24000"/>
            <a:ext cx="7315200" cy="502919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090807"/>
                </a:solidFill>
              </a:rPr>
              <a:t>Disqualification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Technical corrections not allowed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Be familiar with the RFP specifications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Use the Checklist on page 80</a:t>
            </a:r>
          </a:p>
          <a:p>
            <a:pPr algn="just"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Pages 9-10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0"/>
            <a:ext cx="8229600" cy="1219200"/>
          </a:xfrm>
        </p:spPr>
        <p:txBody>
          <a:bodyPr/>
          <a:lstStyle/>
          <a:p>
            <a:r>
              <a:rPr lang="en-US" b="1" dirty="0"/>
              <a:t>RFP Overview (12)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819400" y="1166446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BAF66BC-724A-4E3A-85EF-1FAD5BE64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0"/>
            <a:ext cx="10917185" cy="17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8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23999"/>
            <a:ext cx="7527758" cy="50291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90807"/>
                </a:solidFill>
              </a:rPr>
              <a:t>Other Requirements</a:t>
            </a:r>
          </a:p>
          <a:p>
            <a:pPr>
              <a:spcBef>
                <a:spcPts val="0"/>
              </a:spcBef>
            </a:pPr>
            <a:endParaRPr lang="en-US" sz="1200" b="1" u="sng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Grant Agreement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Governing Board Resolution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Audit Requirements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Grantee Orientation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Funding Disbursement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Quarterly Progress Reports</a:t>
            </a:r>
          </a:p>
          <a:p>
            <a:pPr>
              <a:spcBef>
                <a:spcPts val="0"/>
              </a:spcBef>
            </a:pPr>
            <a:endParaRPr lang="en-US" sz="2600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lvl="0" algn="just">
              <a:spcBef>
                <a:spcPts val="0"/>
              </a:spcBef>
              <a:buClr>
                <a:srgbClr val="B4975A"/>
              </a:buClr>
            </a:pPr>
            <a:r>
              <a:rPr lang="en-US" sz="2400" b="1" i="1" dirty="0">
                <a:solidFill>
                  <a:srgbClr val="090807"/>
                </a:solidFill>
              </a:rPr>
              <a:t>RFP Pages 12-13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0"/>
            <a:ext cx="8229600" cy="1219200"/>
          </a:xfrm>
        </p:spPr>
        <p:txBody>
          <a:bodyPr/>
          <a:lstStyle/>
          <a:p>
            <a:r>
              <a:rPr lang="en-US" b="1" dirty="0"/>
              <a:t>RFP Overview (13)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743200" y="11430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36515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371599"/>
            <a:ext cx="7527758" cy="51815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90807"/>
                </a:solidFill>
              </a:rPr>
              <a:t>Other Requirements</a:t>
            </a:r>
            <a:endParaRPr lang="en-US" sz="1000" b="1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Travel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Debarment, Fraud, Theft, Embezzlement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Comprehensive Monitoring Visits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Effective Programs &amp; Data-Driven Approaches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Reducing Racial &amp; Ethnic Disparities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2200" b="1" dirty="0">
              <a:solidFill>
                <a:srgbClr val="090807"/>
              </a:solidFill>
              <a:latin typeface="+mn-lt"/>
            </a:endParaRPr>
          </a:p>
          <a:p>
            <a:pPr lvl="0" algn="just">
              <a:spcBef>
                <a:spcPts val="0"/>
              </a:spcBef>
              <a:buClr>
                <a:srgbClr val="B4975A"/>
              </a:buClr>
            </a:pPr>
            <a:r>
              <a:rPr lang="en-US" sz="2400" b="1" i="1" dirty="0">
                <a:solidFill>
                  <a:srgbClr val="090807"/>
                </a:solidFill>
              </a:rPr>
              <a:t>RFP Pages 13-16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152406"/>
            <a:ext cx="8229600" cy="1066796"/>
          </a:xfrm>
        </p:spPr>
        <p:txBody>
          <a:bodyPr/>
          <a:lstStyle/>
          <a:p>
            <a:r>
              <a:rPr lang="en-US" b="1" dirty="0"/>
              <a:t>RFP Overview (14)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819400" y="1166448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9277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71600" y="1447800"/>
            <a:ext cx="7543800" cy="500674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Introductions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Grant Summary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Executive Steering Committee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Request for Proposals Overview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lvl="0" indent="-457200" algn="just">
              <a:spcBef>
                <a:spcPts val="0"/>
              </a:spcBef>
              <a:buClr>
                <a:srgbClr val="B4975A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Project Budget Overview</a:t>
            </a:r>
          </a:p>
          <a:p>
            <a:pPr marL="342900" lvl="0" indent="-342900" algn="just">
              <a:spcBef>
                <a:spcPts val="0"/>
              </a:spcBef>
              <a:buClr>
                <a:srgbClr val="B4975A"/>
              </a:buClr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Proposal Rating Process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Proposal Instructions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Key Dates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090807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7"/>
                </a:solidFill>
                <a:latin typeface="+mn-lt"/>
              </a:rPr>
              <a:t>Questions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03460"/>
            <a:ext cx="8229600" cy="838200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879959" y="1143000"/>
            <a:ext cx="381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50215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676400"/>
            <a:ext cx="7315200" cy="48896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Electronic submission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Auto-Notification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Disqualification</a:t>
            </a:r>
          </a:p>
          <a:p>
            <a:pPr>
              <a:spcBef>
                <a:spcPts val="0"/>
              </a:spcBef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ESC Rating Process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 lvl="0" algn="just">
              <a:spcBef>
                <a:spcPts val="0"/>
              </a:spcBef>
              <a:buClr>
                <a:srgbClr val="B4975A"/>
              </a:buClr>
            </a:pPr>
            <a:r>
              <a:rPr lang="en-US" sz="2400" b="1" i="1" dirty="0">
                <a:solidFill>
                  <a:srgbClr val="090807"/>
                </a:solidFill>
              </a:rPr>
              <a:t>RFP Pages 9-11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Proposal Rating Process (1)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1600200" y="1295400"/>
            <a:ext cx="617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64153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06584" y="1471616"/>
            <a:ext cx="7496258" cy="509441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90807"/>
                </a:solidFill>
              </a:rPr>
              <a:t>Rating Factors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90807"/>
                </a:solidFill>
              </a:rPr>
              <a:t>Funding Threshold: 60%</a:t>
            </a:r>
          </a:p>
          <a:p>
            <a:pPr>
              <a:spcBef>
                <a:spcPts val="0"/>
              </a:spcBef>
            </a:pPr>
            <a:endParaRPr lang="en-US" sz="2400" b="1" dirty="0">
              <a:solidFill>
                <a:srgbClr val="090807"/>
              </a:solidFill>
              <a:latin typeface="+mn-lt"/>
            </a:endParaRPr>
          </a:p>
          <a:p>
            <a:pPr lvl="0">
              <a:spcBef>
                <a:spcPts val="0"/>
              </a:spcBef>
              <a:buClr>
                <a:srgbClr val="B4975A"/>
              </a:buClr>
            </a:pPr>
            <a:r>
              <a:rPr lang="en-US" sz="2400" i="1" dirty="0">
                <a:solidFill>
                  <a:srgbClr val="090807"/>
                </a:solidFill>
              </a:rPr>
              <a:t>RFP Page 11</a:t>
            </a:r>
            <a:endParaRPr lang="en-US" sz="2800" b="1" i="1" dirty="0">
              <a:solidFill>
                <a:srgbClr val="090807"/>
              </a:solidFill>
              <a:latin typeface="+mn-lt"/>
            </a:endParaRPr>
          </a:p>
          <a:p>
            <a:pPr lvl="0">
              <a:spcBef>
                <a:spcPts val="0"/>
              </a:spcBef>
              <a:buClr>
                <a:srgbClr val="B4975A"/>
              </a:buClr>
            </a:pPr>
            <a:r>
              <a:rPr lang="en-US" sz="2400" i="1" dirty="0">
                <a:solidFill>
                  <a:srgbClr val="090807"/>
                </a:solidFill>
              </a:rPr>
              <a:t>RFP Pages 19-23 for specific rating criteria</a:t>
            </a:r>
          </a:p>
          <a:p>
            <a:pPr lvl="0">
              <a:spcBef>
                <a:spcPts val="0"/>
              </a:spcBef>
              <a:buClr>
                <a:srgbClr val="B4975A"/>
              </a:buClr>
            </a:pPr>
            <a:endParaRPr lang="en-US" sz="2400" i="1" dirty="0">
              <a:solidFill>
                <a:srgbClr val="09080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87192"/>
            <a:ext cx="8229600" cy="1031994"/>
          </a:xfrm>
        </p:spPr>
        <p:txBody>
          <a:bodyPr/>
          <a:lstStyle/>
          <a:p>
            <a:r>
              <a:rPr lang="en-US" b="1" dirty="0"/>
              <a:t>Proposal Rating Process (2)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1652954" y="1136771"/>
            <a:ext cx="617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047515-626F-438A-81B4-52CD56B29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95200"/>
              </p:ext>
            </p:extLst>
          </p:nvPr>
        </p:nvGraphicFramePr>
        <p:xfrm>
          <a:off x="1387642" y="2057400"/>
          <a:ext cx="7496258" cy="3124201"/>
        </p:xfrm>
        <a:graphic>
          <a:graphicData uri="http://schemas.openxmlformats.org/drawingml/2006/table">
            <a:tbl>
              <a:tblPr firstRow="1" firstCol="1" bandRow="1"/>
              <a:tblGrid>
                <a:gridCol w="517358">
                  <a:extLst>
                    <a:ext uri="{9D8B030D-6E8A-4147-A177-3AD203B41FA5}">
                      <a16:colId xmlns:a16="http://schemas.microsoft.com/office/drawing/2014/main" val="915366034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125663692"/>
                    </a:ext>
                  </a:extLst>
                </a:gridCol>
                <a:gridCol w="1368869">
                  <a:extLst>
                    <a:ext uri="{9D8B030D-6E8A-4147-A177-3AD203B41FA5}">
                      <a16:colId xmlns:a16="http://schemas.microsoft.com/office/drawing/2014/main" val="4187025496"/>
                    </a:ext>
                  </a:extLst>
                </a:gridCol>
                <a:gridCol w="1876231">
                  <a:extLst>
                    <a:ext uri="{9D8B030D-6E8A-4147-A177-3AD203B41FA5}">
                      <a16:colId xmlns:a16="http://schemas.microsoft.com/office/drawing/2014/main" val="2611508753"/>
                    </a:ext>
                  </a:extLst>
                </a:gridCol>
              </a:tblGrid>
              <a:tr h="910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Rating Factors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Point Range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of Total Value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897763"/>
                  </a:ext>
                </a:extLst>
              </a:tr>
              <a:tr h="368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Need 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023674"/>
                  </a:ext>
                </a:extLst>
              </a:tr>
              <a:tr h="368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Description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619761"/>
                  </a:ext>
                </a:extLst>
              </a:tr>
              <a:tr h="368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Organizational Capacity &amp; Coordination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786897"/>
                  </a:ext>
                </a:extLst>
              </a:tr>
              <a:tr h="368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Collection/Evaluation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500144"/>
                  </a:ext>
                </a:extLst>
              </a:tr>
              <a:tr h="368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Budget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00666"/>
                  </a:ext>
                </a:extLst>
              </a:tr>
              <a:tr h="368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1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150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24000"/>
            <a:ext cx="7315200" cy="50420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90807"/>
                </a:solidFill>
              </a:rPr>
              <a:t>Scoring Rubric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i="1" dirty="0">
                <a:solidFill>
                  <a:srgbClr val="090807"/>
                </a:solidFill>
              </a:rPr>
              <a:t>RFP Page 11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Proposal Rating Process (3)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1600200" y="1295400"/>
            <a:ext cx="617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104912-25D8-4F19-8601-F017D6EFE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560487"/>
              </p:ext>
            </p:extLst>
          </p:nvPr>
        </p:nvGraphicFramePr>
        <p:xfrm>
          <a:off x="1066800" y="2743200"/>
          <a:ext cx="7772400" cy="2839212"/>
        </p:xfrm>
        <a:graphic>
          <a:graphicData uri="http://schemas.openxmlformats.org/drawingml/2006/table">
            <a:tbl>
              <a:tblPr firstRow="1" firstCol="1" bandRow="1"/>
              <a:tblGrid>
                <a:gridCol w="1564590">
                  <a:extLst>
                    <a:ext uri="{9D8B030D-6E8A-4147-A177-3AD203B41FA5}">
                      <a16:colId xmlns:a16="http://schemas.microsoft.com/office/drawing/2014/main" val="434134888"/>
                    </a:ext>
                  </a:extLst>
                </a:gridCol>
                <a:gridCol w="1568552">
                  <a:extLst>
                    <a:ext uri="{9D8B030D-6E8A-4147-A177-3AD203B41FA5}">
                      <a16:colId xmlns:a16="http://schemas.microsoft.com/office/drawing/2014/main" val="928410647"/>
                    </a:ext>
                  </a:extLst>
                </a:gridCol>
                <a:gridCol w="1497254">
                  <a:extLst>
                    <a:ext uri="{9D8B030D-6E8A-4147-A177-3AD203B41FA5}">
                      <a16:colId xmlns:a16="http://schemas.microsoft.com/office/drawing/2014/main" val="2227968547"/>
                    </a:ext>
                  </a:extLst>
                </a:gridCol>
                <a:gridCol w="1639848">
                  <a:extLst>
                    <a:ext uri="{9D8B030D-6E8A-4147-A177-3AD203B41FA5}">
                      <a16:colId xmlns:a16="http://schemas.microsoft.com/office/drawing/2014/main" val="2152517848"/>
                    </a:ext>
                  </a:extLst>
                </a:gridCol>
                <a:gridCol w="1502156">
                  <a:extLst>
                    <a:ext uri="{9D8B030D-6E8A-4147-A177-3AD203B41FA5}">
                      <a16:colId xmlns:a16="http://schemas.microsoft.com/office/drawing/2014/main" val="1641433515"/>
                    </a:ext>
                  </a:extLst>
                </a:gridCol>
              </a:tblGrid>
              <a:tr h="571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Satisfactory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US" sz="18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US" sz="18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614005"/>
                  </a:ext>
                </a:extLst>
              </a:tr>
              <a:tr h="19429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response addresses the criteria in a very inadequate way. 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response addresses the criteria in a non-specific or unsatisfactory way. 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response addresses the criteria in an adequate way. 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response addresses the criteria in a substantial way. 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response addresses the criteria in an outstanding way.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258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469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95400" y="990609"/>
            <a:ext cx="7696200" cy="5562586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Proposal Abstract – 1 page only</a:t>
            </a:r>
          </a:p>
          <a:p>
            <a:pPr>
              <a:spcBef>
                <a:spcPts val="0"/>
              </a:spcBef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Proposal Narrative – 10 page limit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Project Need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Project Description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Organizational Capacity &amp; Coordination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Data Collection/Evaluation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800" dirty="0">
              <a:solidFill>
                <a:srgbClr val="090807"/>
              </a:solidFill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Project Work Plan</a:t>
            </a: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Font typeface="Wingdings" panose="05000000000000000000" pitchFamily="2" charset="2"/>
              <a:buChar char="v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Project Budget – Excel Document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Additional Documents 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090807"/>
                </a:solidFill>
              </a:rPr>
              <a:t>Optional</a:t>
            </a:r>
            <a:r>
              <a:rPr lang="en-US" sz="2800" dirty="0">
                <a:solidFill>
                  <a:srgbClr val="090807"/>
                </a:solidFill>
              </a:rPr>
              <a:t> Letters of Commitment</a:t>
            </a:r>
            <a:endParaRPr lang="en-US" sz="2800" b="1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Pages 18-24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1"/>
            <a:ext cx="8229600" cy="838200"/>
          </a:xfrm>
        </p:spPr>
        <p:txBody>
          <a:bodyPr/>
          <a:lstStyle/>
          <a:p>
            <a:r>
              <a:rPr lang="en-US" b="1" dirty="0"/>
              <a:t>Proposal Components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286000" y="839307"/>
            <a:ext cx="502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37285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24000"/>
            <a:ext cx="6613358" cy="502919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7200" b="1" dirty="0"/>
              <a:t>Project</a:t>
            </a:r>
          </a:p>
          <a:p>
            <a:pPr algn="ctr">
              <a:spcBef>
                <a:spcPts val="0"/>
              </a:spcBef>
            </a:pPr>
            <a:r>
              <a:rPr lang="en-US" sz="7200" b="1" dirty="0"/>
              <a:t>Budget</a:t>
            </a:r>
          </a:p>
          <a:p>
            <a:pPr algn="ctr">
              <a:spcBef>
                <a:spcPts val="0"/>
              </a:spcBef>
            </a:pPr>
            <a:r>
              <a:rPr lang="en-US" sz="7200" b="1" dirty="0"/>
              <a:t>Presentation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304800"/>
          </a:xfrm>
        </p:spPr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7452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451558" cy="5042028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70C11"/>
                </a:solidFill>
              </a:rPr>
              <a:t>The Budget Table and Budget Narrative are submitted in a separate document</a:t>
            </a: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70C11"/>
                </a:solidFill>
              </a:rPr>
              <a:t>Must reflect the total request amount</a:t>
            </a: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70C11"/>
                </a:solidFill>
              </a:rPr>
              <a:t>The link is built into the RFP </a:t>
            </a: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70C11"/>
                </a:solidFill>
              </a:rPr>
              <a:t>Please don’t hack our form!</a:t>
            </a:r>
            <a:endParaRPr lang="en-US" sz="2800" b="1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 24 &amp; Proposal Summary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304806"/>
            <a:ext cx="8229600" cy="914394"/>
          </a:xfrm>
        </p:spPr>
        <p:txBody>
          <a:bodyPr/>
          <a:lstStyle/>
          <a:p>
            <a:r>
              <a:rPr lang="en-US" b="1" dirty="0"/>
              <a:t>Budget Reminders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286000" y="1295400"/>
            <a:ext cx="502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8404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95400" y="1295401"/>
            <a:ext cx="7696200" cy="525779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70C11"/>
                </a:solidFill>
              </a:rPr>
              <a:t>Appendix A: Glossary - Pg. 26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FF0000"/>
                </a:solidFill>
              </a:rPr>
              <a:t>Appendix B: NGO Criteria - Pg. 29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FF0000"/>
                </a:solidFill>
              </a:rPr>
              <a:t>Appendix C: Certification for Debarment, Theft, Fraud &amp; Embezzlement - Pg. 31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FF0000"/>
                </a:solidFill>
              </a:rPr>
              <a:t>Appendix D: Resolution - Pg. 32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E: Local Evaluation Plan - Pg. 33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F: Proposal Formatting Tool - Pg. 34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0"/>
            <a:ext cx="8229600" cy="1066792"/>
          </a:xfrm>
        </p:spPr>
        <p:txBody>
          <a:bodyPr/>
          <a:lstStyle/>
          <a:p>
            <a:r>
              <a:rPr lang="en-US" b="1" dirty="0"/>
              <a:t>Appendices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895600" y="1066792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07093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19200" y="1511166"/>
            <a:ext cx="7848600" cy="50420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70C11"/>
                </a:solidFill>
              </a:rPr>
              <a:t>Appendix G: ESC Roster - Pg. 35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H: Sample Standard Agreement - Pg. 36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70C11"/>
                </a:solidFill>
              </a:rPr>
              <a:t>Appendix I: Sample Quarterly Progress Report - Pg. 56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J: Sample Monitoring Tool - Pg. 67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K: Evidence-Based Resources - Pg. 77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0"/>
            <a:ext cx="8229600" cy="1142996"/>
          </a:xfrm>
        </p:spPr>
        <p:txBody>
          <a:bodyPr/>
          <a:lstStyle/>
          <a:p>
            <a:r>
              <a:rPr lang="en-US" b="1" dirty="0"/>
              <a:t>Appendices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971800" y="1078519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51467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52600" y="1600201"/>
            <a:ext cx="6950242" cy="490610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FF0000"/>
                </a:solidFill>
              </a:rPr>
              <a:t>Proposal Checklist</a:t>
            </a:r>
          </a:p>
          <a:p>
            <a:pPr>
              <a:spcBef>
                <a:spcPts val="0"/>
              </a:spcBef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Applicant Information Form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Proposal Narrative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Budget Table </a:t>
            </a:r>
            <a:r>
              <a:rPr lang="en-US" sz="2800" u="sng" dirty="0">
                <a:solidFill>
                  <a:srgbClr val="090807"/>
                </a:solidFill>
              </a:rPr>
              <a:t>and</a:t>
            </a:r>
            <a:r>
              <a:rPr lang="en-US" sz="2800" dirty="0">
                <a:solidFill>
                  <a:srgbClr val="090807"/>
                </a:solidFill>
              </a:rPr>
              <a:t> Narrative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FF0000"/>
                </a:solidFill>
              </a:rPr>
              <a:t>Disqualification Instructions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Pages 79-end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Proposal Instructions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286000" y="1295400"/>
            <a:ext cx="502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67531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078945-424F-42E3-9807-1354157E7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04" y="0"/>
            <a:ext cx="8260796" cy="114299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4A4ADA-B918-424F-96C9-7D9E77DA3A12}"/>
              </a:ext>
            </a:extLst>
          </p:cNvPr>
          <p:cNvCxnSpPr>
            <a:cxnSpLocks/>
          </p:cNvCxnSpPr>
          <p:nvPr/>
        </p:nvCxnSpPr>
        <p:spPr bwMode="auto">
          <a:xfrm>
            <a:off x="3505200" y="914400"/>
            <a:ext cx="23797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15CBE8C-E0F0-4FA6-A8AD-974FD713C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136422"/>
              </p:ext>
            </p:extLst>
          </p:nvPr>
        </p:nvGraphicFramePr>
        <p:xfrm>
          <a:off x="426005" y="1142996"/>
          <a:ext cx="8565596" cy="5016759"/>
        </p:xfrm>
        <a:graphic>
          <a:graphicData uri="http://schemas.openxmlformats.org/drawingml/2006/table">
            <a:tbl>
              <a:tblPr/>
              <a:tblGrid>
                <a:gridCol w="5539963">
                  <a:extLst>
                    <a:ext uri="{9D8B030D-6E8A-4147-A177-3AD203B41FA5}">
                      <a16:colId xmlns:a16="http://schemas.microsoft.com/office/drawing/2014/main" val="1335357408"/>
                    </a:ext>
                  </a:extLst>
                </a:gridCol>
                <a:gridCol w="3025633">
                  <a:extLst>
                    <a:ext uri="{9D8B030D-6E8A-4147-A177-3AD203B41FA5}">
                      <a16:colId xmlns:a16="http://schemas.microsoft.com/office/drawing/2014/main" val="342761624"/>
                    </a:ext>
                  </a:extLst>
                </a:gridCol>
              </a:tblGrid>
              <a:tr h="480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20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20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86392"/>
                  </a:ext>
                </a:extLst>
              </a:tr>
              <a:tr h="480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Release Request for Proposals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14,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59222"/>
                  </a:ext>
                </a:extLst>
              </a:tr>
              <a:tr h="480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Letter of Intent to Apply Due to the BSCC</a:t>
                      </a:r>
                      <a:endParaRPr lang="en-US" sz="20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20,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82354"/>
                  </a:ext>
                </a:extLst>
              </a:tr>
              <a:tr h="480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Proposals Due to the BSCC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14, 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838945"/>
                  </a:ext>
                </a:extLst>
              </a:tr>
              <a:tr h="74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Proposal Rating Process and Development of Funding Recommendations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March-May 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66567"/>
                  </a:ext>
                </a:extLst>
              </a:tr>
              <a:tr h="74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BSCC Board Considers Funding Recommendations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11, 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733635"/>
                  </a:ext>
                </a:extLst>
              </a:tr>
              <a:tr h="480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Grants Begin (planned)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1, 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464415"/>
                  </a:ext>
                </a:extLst>
              </a:tr>
              <a:tr h="1119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Mandatory New Grantee Orientation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September-October 2020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(Date to be determined)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835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07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447803"/>
            <a:ext cx="7451558" cy="5105391"/>
          </a:xfrm>
        </p:spPr>
        <p:txBody>
          <a:bodyPr/>
          <a:lstStyle/>
          <a:p>
            <a:r>
              <a:rPr lang="en-US" sz="2800" dirty="0">
                <a:solidFill>
                  <a:srgbClr val="070C11"/>
                </a:solidFill>
              </a:rPr>
              <a:t>The Youth Reinvestment Grant was originally established in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70C1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$35 million available in Round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$28 million awarded to cities &amp; counties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$7 million remaining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70C11"/>
              </a:solidFill>
            </a:endParaRPr>
          </a:p>
          <a:p>
            <a:r>
              <a:rPr lang="en-US" sz="2800" dirty="0">
                <a:solidFill>
                  <a:srgbClr val="070C11"/>
                </a:solidFill>
              </a:rPr>
              <a:t>The 2019 Budget provided $5 million in new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$5M + $7M = $12M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$11.8M available for grants</a:t>
            </a:r>
            <a:endParaRPr lang="en-US" sz="2800" dirty="0">
              <a:solidFill>
                <a:srgbClr val="2E2A22"/>
              </a:solidFill>
            </a:endParaRP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142995"/>
          </a:xfrm>
        </p:spPr>
        <p:txBody>
          <a:bodyPr/>
          <a:lstStyle/>
          <a:p>
            <a:r>
              <a:rPr lang="en-US" b="1" dirty="0"/>
              <a:t>2019 Youth Reinvestment Grant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048000" y="1148857"/>
            <a:ext cx="3505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97607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594995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6362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295400"/>
            <a:ext cx="7315200" cy="525779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Proposals due </a:t>
            </a:r>
            <a:r>
              <a:rPr lang="en-US" sz="2600" dirty="0">
                <a:solidFill>
                  <a:srgbClr val="FF0000"/>
                </a:solidFill>
              </a:rPr>
              <a:t>February 14, 2020</a:t>
            </a:r>
          </a:p>
          <a:p>
            <a:pPr>
              <a:spcBef>
                <a:spcPts val="0"/>
              </a:spcBef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Submit questions to </a:t>
            </a:r>
            <a:r>
              <a:rPr lang="en-US" sz="2600" u="sng" dirty="0">
                <a:solidFill>
                  <a:srgbClr val="0070C0"/>
                </a:solidFill>
              </a:rPr>
              <a:t>YouthReinvestmentGrant</a:t>
            </a:r>
            <a:r>
              <a:rPr lang="en-US" sz="2800" u="sng" dirty="0">
                <a:solidFill>
                  <a:srgbClr val="0070C0"/>
                </a:solidFill>
              </a:rPr>
              <a:t>@bscc.ca.gov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BSCC will respond to questions through  the proposal due date</a:t>
            </a:r>
          </a:p>
          <a:p>
            <a:pPr>
              <a:spcBef>
                <a:spcPts val="0"/>
              </a:spcBef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Q&amp;A will be posted on the BSCC website and updated as needed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FF0000"/>
                </a:solidFill>
              </a:rPr>
              <a:t>Use the Checklist and DQ Instructions!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0"/>
            <a:ext cx="8229600" cy="1066794"/>
          </a:xfrm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276600" y="1066794"/>
            <a:ext cx="30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1865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600200"/>
            <a:ext cx="7451558" cy="495299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70C11"/>
                </a:solidFill>
              </a:rPr>
              <a:t>Eligible Applicants: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Nonprofit organizations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Local government entities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070C1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70C11"/>
                </a:solidFill>
              </a:rPr>
              <a:t>Purpose of the funding: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Diversion programs for minors</a:t>
            </a:r>
            <a:endParaRPr lang="en-US" sz="1200" dirty="0">
              <a:solidFill>
                <a:srgbClr val="070C1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Trauma-informed, evidence-based, culturally relevant, and developmental appropriate</a:t>
            </a:r>
            <a:endParaRPr lang="en-US" sz="2800" dirty="0">
              <a:solidFill>
                <a:srgbClr val="2E2A22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2A22"/>
                </a:solidFill>
              </a:rPr>
              <a:t>Underserved communities with high arrest rates</a:t>
            </a: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57200"/>
            <a:ext cx="8382000" cy="838200"/>
          </a:xfrm>
        </p:spPr>
        <p:txBody>
          <a:bodyPr/>
          <a:lstStyle/>
          <a:p>
            <a:r>
              <a:rPr lang="en-US" b="1" dirty="0"/>
              <a:t>2019 Youth Reinvestment Grant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048000" y="1295400"/>
            <a:ext cx="3505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1869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24000"/>
            <a:ext cx="7315200" cy="502919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16-Members representing various disciplines and communities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Chair: David Steinhart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Full roster is included in the RFP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Develop the RFP, read &amp; rate proposals, and develop award recommendations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Conflict of interest policies prohibit anyone who participated on the ESC from receiving these grant funds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2800" b="1" i="1" dirty="0">
                <a:solidFill>
                  <a:srgbClr val="090807"/>
                </a:solidFill>
              </a:rPr>
              <a:t>RFP Pages 9 &amp; 35</a:t>
            </a: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88442" cy="838200"/>
          </a:xfrm>
        </p:spPr>
        <p:txBody>
          <a:bodyPr/>
          <a:lstStyle/>
          <a:p>
            <a:r>
              <a:rPr lang="en-US" b="1" dirty="0"/>
              <a:t>Executive Steering Committee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352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3397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371600"/>
            <a:ext cx="7315200" cy="54101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90807"/>
                </a:solidFill>
              </a:rPr>
              <a:t>YRG intended to fund diversion projects that are: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0C11"/>
                </a:solidFill>
              </a:rPr>
              <a:t>Trauma Informed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0C11"/>
                </a:solidFill>
              </a:rPr>
              <a:t>Evidence Based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0C11"/>
                </a:solidFill>
              </a:rPr>
              <a:t>Culturally Relevant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0C11"/>
                </a:solidFill>
              </a:rPr>
              <a:t>Developmentally Appropriate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70C1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70C11"/>
                </a:solidFill>
              </a:rPr>
              <a:t>Funded projects should be in communities that: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0C11"/>
                </a:solidFill>
              </a:rPr>
              <a:t>Lack services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0C11"/>
                </a:solidFill>
              </a:rPr>
              <a:t>Have high juvenile arrest rates</a:t>
            </a: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 1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0"/>
            <a:ext cx="8229600" cy="990596"/>
          </a:xfrm>
        </p:spPr>
        <p:txBody>
          <a:bodyPr/>
          <a:lstStyle/>
          <a:p>
            <a:r>
              <a:rPr lang="en-US" b="1" dirty="0"/>
              <a:t>RFP Overview (1)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819400" y="990596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9049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66800" y="1295405"/>
            <a:ext cx="7636042" cy="525779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90807"/>
                </a:solidFill>
              </a:rPr>
              <a:t>     Letters of Intent due: </a:t>
            </a:r>
            <a:endParaRPr lang="en-US" sz="2800" u="sng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FF0000"/>
                </a:solidFill>
              </a:rPr>
              <a:t>		</a:t>
            </a:r>
            <a:r>
              <a:rPr lang="en-US" sz="3200" u="sng" dirty="0">
                <a:solidFill>
                  <a:srgbClr val="FF0000"/>
                </a:solidFill>
              </a:rPr>
              <a:t>December 20, 2019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200" dirty="0">
              <a:solidFill>
                <a:srgbClr val="090807"/>
              </a:solidFill>
            </a:endParaRPr>
          </a:p>
          <a:p>
            <a:pPr marL="9144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Non-Binding </a:t>
            </a:r>
          </a:p>
          <a:p>
            <a:pPr marL="9144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Entities that submit a Letter of Intent and decide later not to apply will not be penalized</a:t>
            </a:r>
          </a:p>
          <a:p>
            <a:pPr marL="9144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Applications will be accepted from eligible applicants who did not submit a Letter of Intent</a:t>
            </a: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Pages 2-3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0"/>
            <a:ext cx="8229600" cy="1079626"/>
          </a:xfrm>
        </p:spPr>
        <p:txBody>
          <a:bodyPr/>
          <a:lstStyle/>
          <a:p>
            <a:r>
              <a:rPr lang="en-US" b="1" dirty="0"/>
              <a:t>RFP Overview (2)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743200" y="1079626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5394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66800" y="1511166"/>
            <a:ext cx="7772400" cy="50420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90807"/>
                </a:solidFill>
              </a:rPr>
              <a:t>     Proposal Due Date: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800" u="sng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F0000"/>
                </a:solidFill>
              </a:rPr>
              <a:t>		</a:t>
            </a:r>
            <a:r>
              <a:rPr lang="en-US" sz="2800" u="sng" dirty="0">
                <a:solidFill>
                  <a:srgbClr val="FF0000"/>
                </a:solidFill>
              </a:rPr>
              <a:t>February 14, 2020</a:t>
            </a:r>
          </a:p>
          <a:p>
            <a:pPr algn="ctr">
              <a:spcBef>
                <a:spcPts val="0"/>
              </a:spcBef>
            </a:pPr>
            <a:endParaRPr lang="en-US" sz="2800" u="sng" dirty="0">
              <a:solidFill>
                <a:srgbClr val="FF0000"/>
              </a:solidFill>
            </a:endParaRPr>
          </a:p>
          <a:p>
            <a:pPr marL="457200">
              <a:spcBef>
                <a:spcPts val="0"/>
              </a:spcBef>
            </a:pPr>
            <a:r>
              <a:rPr lang="en-US" sz="2800" dirty="0">
                <a:solidFill>
                  <a:srgbClr val="090807"/>
                </a:solidFill>
              </a:rPr>
              <a:t>One electronic copy of the signed proposal package sent to:</a:t>
            </a:r>
          </a:p>
          <a:p>
            <a:pPr marL="9144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90807"/>
              </a:solidFill>
            </a:endParaRPr>
          </a:p>
          <a:p>
            <a:pPr marL="457200">
              <a:spcBef>
                <a:spcPts val="0"/>
              </a:spcBef>
            </a:pPr>
            <a:r>
              <a:rPr lang="en-US" sz="2800" u="sng" dirty="0">
                <a:solidFill>
                  <a:srgbClr val="0070C0"/>
                </a:solidFill>
              </a:rPr>
              <a:t>YouthReinvestmentGrant@bscc.ca.gov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 3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152406"/>
            <a:ext cx="8229600" cy="927219"/>
          </a:xfrm>
        </p:spPr>
        <p:txBody>
          <a:bodyPr/>
          <a:lstStyle/>
          <a:p>
            <a:r>
              <a:rPr lang="en-US" b="1" dirty="0"/>
              <a:t>RFP Overview (3)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819400" y="1079625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1700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95400" y="1295400"/>
            <a:ext cx="7543800" cy="52577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90807"/>
                </a:solidFill>
              </a:rPr>
              <a:t>Primary Goal</a:t>
            </a:r>
            <a:r>
              <a:rPr lang="en-US" sz="2800" dirty="0">
                <a:solidFill>
                  <a:srgbClr val="090807"/>
                </a:solidFill>
              </a:rPr>
              <a:t>: Avoid initial contact with law enforcement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90807"/>
                </a:solidFill>
              </a:rPr>
              <a:t>Secondary Goal</a:t>
            </a:r>
            <a:r>
              <a:rPr lang="en-US" sz="2800" dirty="0">
                <a:solidFill>
                  <a:srgbClr val="090807"/>
                </a:solidFill>
              </a:rPr>
              <a:t>: Avoid further involvement in the juvenile justice system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90807"/>
                </a:solidFill>
              </a:rPr>
              <a:t>Diversion Interventions </a:t>
            </a:r>
            <a:r>
              <a:rPr lang="en-US" sz="2800" dirty="0">
                <a:solidFill>
                  <a:srgbClr val="090807"/>
                </a:solidFill>
              </a:rPr>
              <a:t>must include: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Educational Services, incl. academic &amp; vocational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Mentoring Services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Mental Health </a:t>
            </a:r>
            <a:r>
              <a:rPr lang="en-US" sz="2800" dirty="0">
                <a:solidFill>
                  <a:srgbClr val="FF0000"/>
                </a:solidFill>
              </a:rPr>
              <a:t>OR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Behavioral Health</a:t>
            </a:r>
          </a:p>
          <a:p>
            <a:pPr algn="just">
              <a:spcBef>
                <a:spcPts val="0"/>
              </a:spcBef>
            </a:pPr>
            <a:endParaRPr lang="en-US" sz="22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Pages 3-4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0"/>
            <a:ext cx="8229600" cy="1142998"/>
          </a:xfrm>
        </p:spPr>
        <p:txBody>
          <a:bodyPr/>
          <a:lstStyle/>
          <a:p>
            <a:r>
              <a:rPr lang="en-US" b="1" dirty="0"/>
              <a:t>RFP Overview (4)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743200" y="1078521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39321502"/>
      </p:ext>
    </p:extLst>
  </p:cSld>
  <p:clrMapOvr>
    <a:masterClrMapping/>
  </p:clrMapOvr>
</p:sld>
</file>

<file path=ppt/theme/theme1.xml><?xml version="1.0" encoding="utf-8"?>
<a:theme xmlns:a="http://schemas.openxmlformats.org/drawingml/2006/main" name="Axis">
  <a:themeElements>
    <a:clrScheme name="Custom 1">
      <a:dk1>
        <a:srgbClr val="A0937C"/>
      </a:dk1>
      <a:lt1>
        <a:srgbClr val="FFFFFF"/>
      </a:lt1>
      <a:dk2>
        <a:srgbClr val="666E66"/>
      </a:dk2>
      <a:lt2>
        <a:srgbClr val="FFFFFF"/>
      </a:lt2>
      <a:accent1>
        <a:srgbClr val="B4975A"/>
      </a:accent1>
      <a:accent2>
        <a:srgbClr val="315984"/>
      </a:accent2>
      <a:accent3>
        <a:srgbClr val="FFFFFF"/>
      </a:accent3>
      <a:accent4>
        <a:srgbClr val="28476A"/>
      </a:accent4>
      <a:accent5>
        <a:srgbClr val="C3AB7B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xis">
  <a:themeElements>
    <a:clrScheme name="Custom 1">
      <a:dk1>
        <a:srgbClr val="A0937C"/>
      </a:dk1>
      <a:lt1>
        <a:srgbClr val="FFFFFF"/>
      </a:lt1>
      <a:dk2>
        <a:srgbClr val="666E66"/>
      </a:dk2>
      <a:lt2>
        <a:srgbClr val="FFFFFF"/>
      </a:lt2>
      <a:accent1>
        <a:srgbClr val="B4975A"/>
      </a:accent1>
      <a:accent2>
        <a:srgbClr val="315984"/>
      </a:accent2>
      <a:accent3>
        <a:srgbClr val="FFFFFF"/>
      </a:accent3>
      <a:accent4>
        <a:srgbClr val="28476A"/>
      </a:accent4>
      <a:accent5>
        <a:srgbClr val="C3AB7B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20719</TotalTime>
  <Words>1249</Words>
  <Application>Microsoft Office PowerPoint</Application>
  <PresentationFormat>On-screen Show (4:3)</PresentationFormat>
  <Paragraphs>465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Rounded MT Bold</vt:lpstr>
      <vt:lpstr>Calibri</vt:lpstr>
      <vt:lpstr>Courier New</vt:lpstr>
      <vt:lpstr>Times New Roman</vt:lpstr>
      <vt:lpstr>Wingdings</vt:lpstr>
      <vt:lpstr>Axis</vt:lpstr>
      <vt:lpstr>1_Axis</vt:lpstr>
      <vt:lpstr> 2019 Youth Reinvestment Grant   </vt:lpstr>
      <vt:lpstr>Agenda</vt:lpstr>
      <vt:lpstr>2019 Youth Reinvestment Grant</vt:lpstr>
      <vt:lpstr>2019 Youth Reinvestment Grant</vt:lpstr>
      <vt:lpstr>Executive Steering Committee</vt:lpstr>
      <vt:lpstr>RFP Overview (1)</vt:lpstr>
      <vt:lpstr>RFP Overview (2)</vt:lpstr>
      <vt:lpstr>RFP Overview (3)</vt:lpstr>
      <vt:lpstr>RFP Overview (4)</vt:lpstr>
      <vt:lpstr>RFP Overview (5)</vt:lpstr>
      <vt:lpstr>RFP Overview (6)</vt:lpstr>
      <vt:lpstr>RFP Overview (7)</vt:lpstr>
      <vt:lpstr>RFP Overview (8)</vt:lpstr>
      <vt:lpstr>RFP Overview (9)</vt:lpstr>
      <vt:lpstr>RFP Overview (10)</vt:lpstr>
      <vt:lpstr>RFP Overview (11)</vt:lpstr>
      <vt:lpstr>RFP Overview (12)</vt:lpstr>
      <vt:lpstr>RFP Overview (13)</vt:lpstr>
      <vt:lpstr>RFP Overview (14)</vt:lpstr>
      <vt:lpstr>Proposal Rating Process (1)</vt:lpstr>
      <vt:lpstr>Proposal Rating Process (2)</vt:lpstr>
      <vt:lpstr>Proposal Rating Process (3)</vt:lpstr>
      <vt:lpstr>Proposal Components</vt:lpstr>
      <vt:lpstr>PowerPoint Presentation</vt:lpstr>
      <vt:lpstr>Budget Reminders</vt:lpstr>
      <vt:lpstr>Appendices</vt:lpstr>
      <vt:lpstr>Appendices</vt:lpstr>
      <vt:lpstr>Proposal Instructions</vt:lpstr>
      <vt:lpstr>PowerPoint Presentation</vt:lpstr>
      <vt:lpstr>PowerPoint Presentation</vt:lpstr>
      <vt:lpstr>Summary</vt:lpstr>
    </vt:vector>
  </TitlesOfParts>
  <Company>CA Department of Corrections and Rehabilitation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State of California</dc:creator>
  <cp:lastModifiedBy>Bushard, Kimberly@BSCC</cp:lastModifiedBy>
  <cp:revision>592</cp:revision>
  <cp:lastPrinted>2019-12-04T20:53:32Z</cp:lastPrinted>
  <dcterms:created xsi:type="dcterms:W3CDTF">2009-10-14T22:33:33Z</dcterms:created>
  <dcterms:modified xsi:type="dcterms:W3CDTF">2019-12-11T16:48:15Z</dcterms:modified>
</cp:coreProperties>
</file>