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2"/>
  </p:sldMasterIdLst>
  <p:notesMasterIdLst>
    <p:notesMasterId r:id="rId43"/>
  </p:notesMasterIdLst>
  <p:handoutMasterIdLst>
    <p:handoutMasterId r:id="rId44"/>
  </p:handoutMasterIdLst>
  <p:sldIdLst>
    <p:sldId id="256" r:id="rId3"/>
    <p:sldId id="323" r:id="rId4"/>
    <p:sldId id="321" r:id="rId5"/>
    <p:sldId id="266" r:id="rId6"/>
    <p:sldId id="359" r:id="rId7"/>
    <p:sldId id="363" r:id="rId8"/>
    <p:sldId id="366" r:id="rId9"/>
    <p:sldId id="365" r:id="rId10"/>
    <p:sldId id="364" r:id="rId11"/>
    <p:sldId id="367" r:id="rId12"/>
    <p:sldId id="269" r:id="rId13"/>
    <p:sldId id="348" r:id="rId14"/>
    <p:sldId id="373" r:id="rId15"/>
    <p:sldId id="267" r:id="rId16"/>
    <p:sldId id="330" r:id="rId17"/>
    <p:sldId id="283" r:id="rId18"/>
    <p:sldId id="370" r:id="rId19"/>
    <p:sldId id="371" r:id="rId20"/>
    <p:sldId id="372" r:id="rId21"/>
    <p:sldId id="369" r:id="rId22"/>
    <p:sldId id="287" r:id="rId23"/>
    <p:sldId id="286" r:id="rId24"/>
    <p:sldId id="290" r:id="rId25"/>
    <p:sldId id="303" r:id="rId26"/>
    <p:sldId id="341" r:id="rId27"/>
    <p:sldId id="343" r:id="rId28"/>
    <p:sldId id="354" r:id="rId29"/>
    <p:sldId id="346" r:id="rId30"/>
    <p:sldId id="347" r:id="rId31"/>
    <p:sldId id="312" r:id="rId32"/>
    <p:sldId id="313" r:id="rId33"/>
    <p:sldId id="316" r:id="rId34"/>
    <p:sldId id="314" r:id="rId35"/>
    <p:sldId id="319" r:id="rId36"/>
    <p:sldId id="353" r:id="rId37"/>
    <p:sldId id="275" r:id="rId38"/>
    <p:sldId id="276" r:id="rId39"/>
    <p:sldId id="331" r:id="rId40"/>
    <p:sldId id="352" r:id="rId41"/>
    <p:sldId id="322" r:id="rId42"/>
  </p:sldIdLst>
  <p:sldSz cx="9144000" cy="6858000" type="screen4x3"/>
  <p:notesSz cx="7010400" cy="9296400"/>
  <p:custDataLst>
    <p:tags r:id="rId45"/>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CC6600"/>
    <a:srgbClr val="CC9900"/>
    <a:srgbClr val="14285A"/>
    <a:srgbClr val="FFCC66"/>
    <a:srgbClr val="1E3C78"/>
    <a:srgbClr val="996633"/>
    <a:srgbClr val="993300"/>
    <a:srgbClr val="FFCC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7" autoAdjust="0"/>
    <p:restoredTop sz="94434" autoAdjust="0"/>
  </p:normalViewPr>
  <p:slideViewPr>
    <p:cSldViewPr>
      <p:cViewPr varScale="1">
        <p:scale>
          <a:sx n="95" d="100"/>
          <a:sy n="95" d="100"/>
        </p:scale>
        <p:origin x="802" y="77"/>
      </p:cViewPr>
      <p:guideLst>
        <p:guide orient="horz" pos="2160"/>
        <p:guide pos="2880"/>
      </p:guideLst>
    </p:cSldViewPr>
  </p:slideViewPr>
  <p:outlineViewPr>
    <p:cViewPr>
      <p:scale>
        <a:sx n="33" d="100"/>
        <a:sy n="33" d="100"/>
      </p:scale>
      <p:origin x="0" y="-2383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956A581-5AAF-42B2-AE04-39D11A62BEF9}" type="datetimeFigureOut">
              <a:rPr lang="en-US" smtClean="0"/>
              <a:t>2/20/2019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1412CB6-07B4-4AC0-B100-74C63D6B2CA6}" type="slidenum">
              <a:rPr lang="en-US" smtClean="0"/>
              <a:t>‹#›</a:t>
            </a:fld>
            <a:endParaRPr lang="en-US"/>
          </a:p>
        </p:txBody>
      </p:sp>
    </p:spTree>
    <p:extLst>
      <p:ext uri="{BB962C8B-B14F-4D97-AF65-F5344CB8AC3E}">
        <p14:creationId xmlns:p14="http://schemas.microsoft.com/office/powerpoint/2010/main" val="1175360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lvl1pPr defTabSz="931365" eaLnBrk="0" hangingPunct="0">
              <a:defRPr sz="1200">
                <a:latin typeface="Times New Roman" pitchFamily="18" charset="0"/>
              </a:defRPr>
            </a:lvl1pPr>
          </a:lstStyle>
          <a:p>
            <a:endParaRPr lang="en-US"/>
          </a:p>
        </p:txBody>
      </p:sp>
      <p:sp>
        <p:nvSpPr>
          <p:cNvPr id="2057" name="Rectangle 9"/>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8" name="Rectangle 10"/>
          <p:cNvSpPr>
            <a:spLocks noGrp="1" noChangeArrowheads="1"/>
          </p:cNvSpPr>
          <p:nvPr>
            <p:ph type="body" sz="quarter" idx="3"/>
          </p:nvPr>
        </p:nvSpPr>
        <p:spPr bwMode="auto">
          <a:xfrm>
            <a:off x="933974" y="4416108"/>
            <a:ext cx="5142455" cy="418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3972987" y="0"/>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lvl1pPr algn="r" defTabSz="931365" eaLnBrk="0" hangingPunct="0">
              <a:defRPr sz="1200">
                <a:latin typeface="Times New Roman" pitchFamily="18" charset="0"/>
              </a:defRPr>
            </a:lvl1pPr>
          </a:lstStyle>
          <a:p>
            <a:endParaRPr lang="en-US"/>
          </a:p>
        </p:txBody>
      </p:sp>
      <p:sp>
        <p:nvSpPr>
          <p:cNvPr id="2060" name="Rectangle 12"/>
          <p:cNvSpPr>
            <a:spLocks noGrp="1" noChangeArrowheads="1"/>
          </p:cNvSpPr>
          <p:nvPr>
            <p:ph type="ftr" sz="quarter" idx="4"/>
          </p:nvPr>
        </p:nvSpPr>
        <p:spPr bwMode="auto">
          <a:xfrm>
            <a:off x="0" y="8832216"/>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b" anchorCtr="0" compatLnSpc="1">
            <a:prstTxWarp prst="textNoShape">
              <a:avLst/>
            </a:prstTxWarp>
          </a:bodyPr>
          <a:lstStyle>
            <a:lvl1pPr defTabSz="931365" eaLnBrk="0" hangingPunct="0">
              <a:defRPr sz="1200">
                <a:latin typeface="Times New Roman" pitchFamily="18" charset="0"/>
              </a:defRPr>
            </a:lvl1pPr>
          </a:lstStyle>
          <a:p>
            <a:endParaRPr lang="en-US"/>
          </a:p>
        </p:txBody>
      </p:sp>
      <p:sp>
        <p:nvSpPr>
          <p:cNvPr id="2061" name="Rectangle 13"/>
          <p:cNvSpPr>
            <a:spLocks noGrp="1" noChangeArrowheads="1"/>
          </p:cNvSpPr>
          <p:nvPr>
            <p:ph type="sldNum" sz="quarter" idx="5"/>
          </p:nvPr>
        </p:nvSpPr>
        <p:spPr bwMode="auto">
          <a:xfrm>
            <a:off x="3972987" y="8832216"/>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b" anchorCtr="0" compatLnSpc="1">
            <a:prstTxWarp prst="textNoShape">
              <a:avLst/>
            </a:prstTxWarp>
          </a:bodyPr>
          <a:lstStyle>
            <a:lvl1pPr algn="r" defTabSz="931365" eaLnBrk="0" hangingPunct="0">
              <a:defRPr sz="1200">
                <a:latin typeface="Times New Roman" pitchFamily="18" charset="0"/>
              </a:defRPr>
            </a:lvl1pPr>
          </a:lstStyle>
          <a:p>
            <a:fld id="{C5AD84BD-B57F-44ED-B432-012949432F91}" type="slidenum">
              <a:rPr lang="en-US"/>
              <a:pPr/>
              <a:t>‹#›</a:t>
            </a:fld>
            <a:endParaRPr lang="en-US"/>
          </a:p>
        </p:txBody>
      </p:sp>
    </p:spTree>
    <p:extLst>
      <p:ext uri="{BB962C8B-B14F-4D97-AF65-F5344CB8AC3E}">
        <p14:creationId xmlns:p14="http://schemas.microsoft.com/office/powerpoint/2010/main" val="3480004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876800"/>
            <a:ext cx="6553200" cy="4419600"/>
          </a:xfrm>
        </p:spPr>
        <p:txBody>
          <a:bodyPr/>
          <a:lstStyle/>
          <a:p>
            <a:endParaRPr lang="en-US" sz="1400"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a:t>
            </a:fld>
            <a:endParaRPr lang="en-US"/>
          </a:p>
        </p:txBody>
      </p:sp>
    </p:spTree>
    <p:extLst>
      <p:ext uri="{BB962C8B-B14F-4D97-AF65-F5344CB8AC3E}">
        <p14:creationId xmlns:p14="http://schemas.microsoft.com/office/powerpoint/2010/main" val="333691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3974" y="4416108"/>
            <a:ext cx="5142455" cy="4651692"/>
          </a:xfrm>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10</a:t>
            </a:fld>
            <a:endParaRPr lang="en-US"/>
          </a:p>
        </p:txBody>
      </p:sp>
    </p:spTree>
    <p:extLst>
      <p:ext uri="{BB962C8B-B14F-4D97-AF65-F5344CB8AC3E}">
        <p14:creationId xmlns:p14="http://schemas.microsoft.com/office/powerpoint/2010/main" val="229981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3974" y="4416108"/>
            <a:ext cx="5142455" cy="4416108"/>
          </a:xfrm>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11</a:t>
            </a:fld>
            <a:endParaRPr lang="en-US"/>
          </a:p>
        </p:txBody>
      </p:sp>
    </p:spTree>
    <p:extLst>
      <p:ext uri="{BB962C8B-B14F-4D97-AF65-F5344CB8AC3E}">
        <p14:creationId xmlns:p14="http://schemas.microsoft.com/office/powerpoint/2010/main" val="291664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12</a:t>
            </a:fld>
            <a:endParaRPr lang="en-US"/>
          </a:p>
        </p:txBody>
      </p:sp>
    </p:spTree>
    <p:extLst>
      <p:ext uri="{BB962C8B-B14F-4D97-AF65-F5344CB8AC3E}">
        <p14:creationId xmlns:p14="http://schemas.microsoft.com/office/powerpoint/2010/main" val="376541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13</a:t>
            </a:fld>
            <a:endParaRPr lang="en-US"/>
          </a:p>
        </p:txBody>
      </p:sp>
    </p:spTree>
    <p:extLst>
      <p:ext uri="{BB962C8B-B14F-4D97-AF65-F5344CB8AC3E}">
        <p14:creationId xmlns:p14="http://schemas.microsoft.com/office/powerpoint/2010/main" val="3295257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14</a:t>
            </a:fld>
            <a:endParaRPr lang="en-US"/>
          </a:p>
        </p:txBody>
      </p:sp>
    </p:spTree>
    <p:extLst>
      <p:ext uri="{BB962C8B-B14F-4D97-AF65-F5344CB8AC3E}">
        <p14:creationId xmlns:p14="http://schemas.microsoft.com/office/powerpoint/2010/main" val="223557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F25CF19D-607A-421A-B512-A0708A66D9AC}" type="slidenum">
              <a:rPr lang="en-US" smtClean="0"/>
              <a:t>15</a:t>
            </a:fld>
            <a:endParaRPr lang="en-US" dirty="0"/>
          </a:p>
        </p:txBody>
      </p:sp>
    </p:spTree>
    <p:extLst>
      <p:ext uri="{BB962C8B-B14F-4D97-AF65-F5344CB8AC3E}">
        <p14:creationId xmlns:p14="http://schemas.microsoft.com/office/powerpoint/2010/main" val="334606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6108"/>
            <a:ext cx="6781800" cy="4727892"/>
          </a:xfrm>
        </p:spPr>
        <p:txBody>
          <a:bodyPr/>
          <a:lstStyle/>
          <a:p>
            <a:endParaRPr lang="en-US" sz="1000" baseline="0"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16</a:t>
            </a:fld>
            <a:endParaRPr lang="en-US" dirty="0"/>
          </a:p>
        </p:txBody>
      </p:sp>
    </p:spTree>
    <p:extLst>
      <p:ext uri="{BB962C8B-B14F-4D97-AF65-F5344CB8AC3E}">
        <p14:creationId xmlns:p14="http://schemas.microsoft.com/office/powerpoint/2010/main" val="557299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6108"/>
            <a:ext cx="6781800" cy="4727892"/>
          </a:xfrm>
        </p:spPr>
        <p:txBody>
          <a:bodyPr/>
          <a:lstStyle/>
          <a:p>
            <a:pPr lvl="0"/>
            <a:endParaRPr lang="en-US" sz="1000" dirty="0"/>
          </a:p>
          <a:p>
            <a:pPr lvl="0"/>
            <a:endParaRPr lang="en-US" sz="1000" dirty="0"/>
          </a:p>
          <a:p>
            <a:pPr lvl="0"/>
            <a:endParaRPr lang="en-US" sz="1000" dirty="0"/>
          </a:p>
          <a:p>
            <a:endParaRPr lang="en-US" sz="1000" dirty="0"/>
          </a:p>
          <a:p>
            <a:endParaRPr lang="en-US" sz="1000" baseline="0"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17</a:t>
            </a:fld>
            <a:endParaRPr lang="en-US" dirty="0"/>
          </a:p>
        </p:txBody>
      </p:sp>
    </p:spTree>
    <p:extLst>
      <p:ext uri="{BB962C8B-B14F-4D97-AF65-F5344CB8AC3E}">
        <p14:creationId xmlns:p14="http://schemas.microsoft.com/office/powerpoint/2010/main" val="295810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6108"/>
            <a:ext cx="6781800" cy="4727892"/>
          </a:xfrm>
        </p:spPr>
        <p:txBody>
          <a:bodyPr/>
          <a:lstStyle/>
          <a:p>
            <a:endParaRPr lang="en-US" sz="1000" baseline="0"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18</a:t>
            </a:fld>
            <a:endParaRPr lang="en-US" dirty="0"/>
          </a:p>
        </p:txBody>
      </p:sp>
    </p:spTree>
    <p:extLst>
      <p:ext uri="{BB962C8B-B14F-4D97-AF65-F5344CB8AC3E}">
        <p14:creationId xmlns:p14="http://schemas.microsoft.com/office/powerpoint/2010/main" val="2901140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6108"/>
            <a:ext cx="6781800" cy="4727892"/>
          </a:xfrm>
        </p:spPr>
        <p:txBody>
          <a:bodyPr/>
          <a:lstStyle/>
          <a:p>
            <a:endParaRPr lang="en-US" sz="1000" baseline="0"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19</a:t>
            </a:fld>
            <a:endParaRPr lang="en-US" dirty="0"/>
          </a:p>
        </p:txBody>
      </p:sp>
    </p:spTree>
    <p:extLst>
      <p:ext uri="{BB962C8B-B14F-4D97-AF65-F5344CB8AC3E}">
        <p14:creationId xmlns:p14="http://schemas.microsoft.com/office/powerpoint/2010/main" val="309851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2</a:t>
            </a:fld>
            <a:endParaRPr lang="en-US"/>
          </a:p>
        </p:txBody>
      </p:sp>
    </p:spTree>
    <p:extLst>
      <p:ext uri="{BB962C8B-B14F-4D97-AF65-F5344CB8AC3E}">
        <p14:creationId xmlns:p14="http://schemas.microsoft.com/office/powerpoint/2010/main" val="3105779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6108"/>
            <a:ext cx="6629400" cy="4880292"/>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r>
              <a:rPr lang="en-US" dirty="0"/>
              <a:t>f o</a:t>
            </a:r>
            <a:fld id="{C5AD84BD-B57F-44ED-B432-012949432F91}" type="slidenum">
              <a:rPr lang="en-US" smtClean="0"/>
              <a:pPr/>
              <a:t>20</a:t>
            </a:fld>
            <a:endParaRPr lang="en-US" dirty="0"/>
          </a:p>
        </p:txBody>
      </p:sp>
    </p:spTree>
    <p:extLst>
      <p:ext uri="{BB962C8B-B14F-4D97-AF65-F5344CB8AC3E}">
        <p14:creationId xmlns:p14="http://schemas.microsoft.com/office/powerpoint/2010/main" val="2437007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21</a:t>
            </a:fld>
            <a:endParaRPr lang="en-US"/>
          </a:p>
        </p:txBody>
      </p:sp>
    </p:spTree>
    <p:extLst>
      <p:ext uri="{BB962C8B-B14F-4D97-AF65-F5344CB8AC3E}">
        <p14:creationId xmlns:p14="http://schemas.microsoft.com/office/powerpoint/2010/main" val="1473490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dirty="0"/>
            </a:br>
            <a:endParaRPr lang="en-US" dirty="0"/>
          </a:p>
          <a:p>
            <a:pPr eaLnBrk="1" hangingPunct="1">
              <a:defRPr/>
            </a:pPr>
            <a:br>
              <a:rPr lang="en-US" sz="1200" kern="1200" dirty="0">
                <a:solidFill>
                  <a:schemeClr val="tx1"/>
                </a:solidFill>
                <a:latin typeface="Arial" charset="0"/>
                <a:ea typeface="ＭＳ Ｐゴシック" charset="0"/>
                <a:cs typeface="ＭＳ Ｐゴシック"/>
              </a:rPr>
            </a:br>
            <a:endParaRPr lang="en-US" sz="1200" kern="1200" dirty="0">
              <a:solidFill>
                <a:schemeClr val="tx1"/>
              </a:solidFill>
              <a:latin typeface="Arial" charset="0"/>
              <a:ea typeface="ＭＳ Ｐゴシック" charset="0"/>
              <a:cs typeface="ＭＳ Ｐゴシック"/>
            </a:endParaRPr>
          </a:p>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22</a:t>
            </a:fld>
            <a:endParaRPr lang="en-US"/>
          </a:p>
        </p:txBody>
      </p:sp>
    </p:spTree>
    <p:extLst>
      <p:ext uri="{BB962C8B-B14F-4D97-AF65-F5344CB8AC3E}">
        <p14:creationId xmlns:p14="http://schemas.microsoft.com/office/powerpoint/2010/main" val="2578450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23</a:t>
            </a:fld>
            <a:endParaRPr lang="en-US"/>
          </a:p>
        </p:txBody>
      </p:sp>
    </p:spTree>
    <p:extLst>
      <p:ext uri="{BB962C8B-B14F-4D97-AF65-F5344CB8AC3E}">
        <p14:creationId xmlns:p14="http://schemas.microsoft.com/office/powerpoint/2010/main" val="3924066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24</a:t>
            </a:fld>
            <a:endParaRPr lang="en-US"/>
          </a:p>
        </p:txBody>
      </p:sp>
    </p:spTree>
    <p:extLst>
      <p:ext uri="{BB962C8B-B14F-4D97-AF65-F5344CB8AC3E}">
        <p14:creationId xmlns:p14="http://schemas.microsoft.com/office/powerpoint/2010/main" val="3304261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554">
              <a:defRPr sz="2400">
                <a:solidFill>
                  <a:schemeClr val="tx1"/>
                </a:solidFill>
                <a:latin typeface="Arial" panose="020B0604020202020204" pitchFamily="34" charset="0"/>
              </a:defRPr>
            </a:lvl1pPr>
            <a:lvl2pPr marL="746368" indent="-287064" defTabSz="934554">
              <a:defRPr sz="2400">
                <a:solidFill>
                  <a:schemeClr val="tx1"/>
                </a:solidFill>
                <a:latin typeface="Arial" panose="020B0604020202020204" pitchFamily="34" charset="0"/>
              </a:defRPr>
            </a:lvl2pPr>
            <a:lvl3pPr marL="1148258" indent="-229652" defTabSz="934554">
              <a:defRPr sz="2400">
                <a:solidFill>
                  <a:schemeClr val="tx1"/>
                </a:solidFill>
                <a:latin typeface="Arial" panose="020B0604020202020204" pitchFamily="34" charset="0"/>
              </a:defRPr>
            </a:lvl3pPr>
            <a:lvl4pPr marL="1607561" indent="-229652" defTabSz="934554">
              <a:defRPr sz="2400">
                <a:solidFill>
                  <a:schemeClr val="tx1"/>
                </a:solidFill>
                <a:latin typeface="Arial" panose="020B0604020202020204" pitchFamily="34" charset="0"/>
              </a:defRPr>
            </a:lvl4pPr>
            <a:lvl5pPr marL="2066864" indent="-229652" defTabSz="934554">
              <a:defRPr sz="2400">
                <a:solidFill>
                  <a:schemeClr val="tx1"/>
                </a:solidFill>
                <a:latin typeface="Arial" panose="020B0604020202020204" pitchFamily="34" charset="0"/>
              </a:defRPr>
            </a:lvl5pPr>
            <a:lvl6pPr marL="2526167" indent="-229652" defTabSz="934554" eaLnBrk="0" fontAlgn="base" hangingPunct="0">
              <a:spcBef>
                <a:spcPct val="0"/>
              </a:spcBef>
              <a:spcAft>
                <a:spcPct val="0"/>
              </a:spcAft>
              <a:defRPr sz="2400">
                <a:solidFill>
                  <a:schemeClr val="tx1"/>
                </a:solidFill>
                <a:latin typeface="Arial" panose="020B0604020202020204" pitchFamily="34" charset="0"/>
              </a:defRPr>
            </a:lvl6pPr>
            <a:lvl7pPr marL="2985470" indent="-229652" defTabSz="934554" eaLnBrk="0" fontAlgn="base" hangingPunct="0">
              <a:spcBef>
                <a:spcPct val="0"/>
              </a:spcBef>
              <a:spcAft>
                <a:spcPct val="0"/>
              </a:spcAft>
              <a:defRPr sz="2400">
                <a:solidFill>
                  <a:schemeClr val="tx1"/>
                </a:solidFill>
                <a:latin typeface="Arial" panose="020B0604020202020204" pitchFamily="34" charset="0"/>
              </a:defRPr>
            </a:lvl7pPr>
            <a:lvl8pPr marL="3444773" indent="-229652" defTabSz="934554" eaLnBrk="0" fontAlgn="base" hangingPunct="0">
              <a:spcBef>
                <a:spcPct val="0"/>
              </a:spcBef>
              <a:spcAft>
                <a:spcPct val="0"/>
              </a:spcAft>
              <a:defRPr sz="2400">
                <a:solidFill>
                  <a:schemeClr val="tx1"/>
                </a:solidFill>
                <a:latin typeface="Arial" panose="020B0604020202020204" pitchFamily="34" charset="0"/>
              </a:defRPr>
            </a:lvl8pPr>
            <a:lvl9pPr marL="3904077" indent="-229652" defTabSz="934554" eaLnBrk="0" fontAlgn="base" hangingPunct="0">
              <a:spcBef>
                <a:spcPct val="0"/>
              </a:spcBef>
              <a:spcAft>
                <a:spcPct val="0"/>
              </a:spcAft>
              <a:defRPr sz="2400">
                <a:solidFill>
                  <a:schemeClr val="tx1"/>
                </a:solidFill>
                <a:latin typeface="Arial" panose="020B0604020202020204" pitchFamily="34" charset="0"/>
              </a:defRPr>
            </a:lvl9pPr>
          </a:lstStyle>
          <a:p>
            <a:fld id="{9EFFF692-47C2-4836-BDA6-18AEB3C7C6F6}"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412870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554">
              <a:defRPr sz="2400">
                <a:solidFill>
                  <a:schemeClr val="tx1"/>
                </a:solidFill>
                <a:latin typeface="Arial" panose="020B0604020202020204" pitchFamily="34" charset="0"/>
              </a:defRPr>
            </a:lvl1pPr>
            <a:lvl2pPr marL="746368" indent="-287064" defTabSz="934554">
              <a:defRPr sz="2400">
                <a:solidFill>
                  <a:schemeClr val="tx1"/>
                </a:solidFill>
                <a:latin typeface="Arial" panose="020B0604020202020204" pitchFamily="34" charset="0"/>
              </a:defRPr>
            </a:lvl2pPr>
            <a:lvl3pPr marL="1148258" indent="-229652" defTabSz="934554">
              <a:defRPr sz="2400">
                <a:solidFill>
                  <a:schemeClr val="tx1"/>
                </a:solidFill>
                <a:latin typeface="Arial" panose="020B0604020202020204" pitchFamily="34" charset="0"/>
              </a:defRPr>
            </a:lvl3pPr>
            <a:lvl4pPr marL="1607561" indent="-229652" defTabSz="934554">
              <a:defRPr sz="2400">
                <a:solidFill>
                  <a:schemeClr val="tx1"/>
                </a:solidFill>
                <a:latin typeface="Arial" panose="020B0604020202020204" pitchFamily="34" charset="0"/>
              </a:defRPr>
            </a:lvl4pPr>
            <a:lvl5pPr marL="2066864" indent="-229652" defTabSz="934554">
              <a:defRPr sz="2400">
                <a:solidFill>
                  <a:schemeClr val="tx1"/>
                </a:solidFill>
                <a:latin typeface="Arial" panose="020B0604020202020204" pitchFamily="34" charset="0"/>
              </a:defRPr>
            </a:lvl5pPr>
            <a:lvl6pPr marL="2526167" indent="-229652" defTabSz="934554" eaLnBrk="0" fontAlgn="base" hangingPunct="0">
              <a:spcBef>
                <a:spcPct val="0"/>
              </a:spcBef>
              <a:spcAft>
                <a:spcPct val="0"/>
              </a:spcAft>
              <a:defRPr sz="2400">
                <a:solidFill>
                  <a:schemeClr val="tx1"/>
                </a:solidFill>
                <a:latin typeface="Arial" panose="020B0604020202020204" pitchFamily="34" charset="0"/>
              </a:defRPr>
            </a:lvl6pPr>
            <a:lvl7pPr marL="2985470" indent="-229652" defTabSz="934554" eaLnBrk="0" fontAlgn="base" hangingPunct="0">
              <a:spcBef>
                <a:spcPct val="0"/>
              </a:spcBef>
              <a:spcAft>
                <a:spcPct val="0"/>
              </a:spcAft>
              <a:defRPr sz="2400">
                <a:solidFill>
                  <a:schemeClr val="tx1"/>
                </a:solidFill>
                <a:latin typeface="Arial" panose="020B0604020202020204" pitchFamily="34" charset="0"/>
              </a:defRPr>
            </a:lvl7pPr>
            <a:lvl8pPr marL="3444773" indent="-229652" defTabSz="934554" eaLnBrk="0" fontAlgn="base" hangingPunct="0">
              <a:spcBef>
                <a:spcPct val="0"/>
              </a:spcBef>
              <a:spcAft>
                <a:spcPct val="0"/>
              </a:spcAft>
              <a:defRPr sz="2400">
                <a:solidFill>
                  <a:schemeClr val="tx1"/>
                </a:solidFill>
                <a:latin typeface="Arial" panose="020B0604020202020204" pitchFamily="34" charset="0"/>
              </a:defRPr>
            </a:lvl8pPr>
            <a:lvl9pPr marL="3904077" indent="-229652" defTabSz="934554" eaLnBrk="0" fontAlgn="base" hangingPunct="0">
              <a:spcBef>
                <a:spcPct val="0"/>
              </a:spcBef>
              <a:spcAft>
                <a:spcPct val="0"/>
              </a:spcAft>
              <a:defRPr sz="2400">
                <a:solidFill>
                  <a:schemeClr val="tx1"/>
                </a:solidFill>
                <a:latin typeface="Arial" panose="020B0604020202020204" pitchFamily="34" charset="0"/>
              </a:defRPr>
            </a:lvl9pPr>
          </a:lstStyle>
          <a:p>
            <a:fld id="{C15970BB-7EA2-4BF9-A6C4-AD9AD5392BFF}"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182801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D84BD-B57F-44ED-B432-012949432F91}" type="slidenum">
              <a:rPr lang="en-US" smtClean="0"/>
              <a:pPr/>
              <a:t>27</a:t>
            </a:fld>
            <a:endParaRPr lang="en-US"/>
          </a:p>
        </p:txBody>
      </p:sp>
    </p:spTree>
    <p:extLst>
      <p:ext uri="{BB962C8B-B14F-4D97-AF65-F5344CB8AC3E}">
        <p14:creationId xmlns:p14="http://schemas.microsoft.com/office/powerpoint/2010/main" val="2816304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554">
              <a:defRPr sz="2400">
                <a:solidFill>
                  <a:schemeClr val="tx1"/>
                </a:solidFill>
                <a:latin typeface="Arial" panose="020B0604020202020204" pitchFamily="34" charset="0"/>
              </a:defRPr>
            </a:lvl1pPr>
            <a:lvl2pPr marL="746368" indent="-287064" defTabSz="934554">
              <a:defRPr sz="2400">
                <a:solidFill>
                  <a:schemeClr val="tx1"/>
                </a:solidFill>
                <a:latin typeface="Arial" panose="020B0604020202020204" pitchFamily="34" charset="0"/>
              </a:defRPr>
            </a:lvl2pPr>
            <a:lvl3pPr marL="1148258" indent="-229652" defTabSz="934554">
              <a:defRPr sz="2400">
                <a:solidFill>
                  <a:schemeClr val="tx1"/>
                </a:solidFill>
                <a:latin typeface="Arial" panose="020B0604020202020204" pitchFamily="34" charset="0"/>
              </a:defRPr>
            </a:lvl3pPr>
            <a:lvl4pPr marL="1607561" indent="-229652" defTabSz="934554">
              <a:defRPr sz="2400">
                <a:solidFill>
                  <a:schemeClr val="tx1"/>
                </a:solidFill>
                <a:latin typeface="Arial" panose="020B0604020202020204" pitchFamily="34" charset="0"/>
              </a:defRPr>
            </a:lvl4pPr>
            <a:lvl5pPr marL="2066864" indent="-229652" defTabSz="934554">
              <a:defRPr sz="2400">
                <a:solidFill>
                  <a:schemeClr val="tx1"/>
                </a:solidFill>
                <a:latin typeface="Arial" panose="020B0604020202020204" pitchFamily="34" charset="0"/>
              </a:defRPr>
            </a:lvl5pPr>
            <a:lvl6pPr marL="2526167" indent="-229652" defTabSz="934554" eaLnBrk="0" fontAlgn="base" hangingPunct="0">
              <a:spcBef>
                <a:spcPct val="0"/>
              </a:spcBef>
              <a:spcAft>
                <a:spcPct val="0"/>
              </a:spcAft>
              <a:defRPr sz="2400">
                <a:solidFill>
                  <a:schemeClr val="tx1"/>
                </a:solidFill>
                <a:latin typeface="Arial" panose="020B0604020202020204" pitchFamily="34" charset="0"/>
              </a:defRPr>
            </a:lvl6pPr>
            <a:lvl7pPr marL="2985470" indent="-229652" defTabSz="934554" eaLnBrk="0" fontAlgn="base" hangingPunct="0">
              <a:spcBef>
                <a:spcPct val="0"/>
              </a:spcBef>
              <a:spcAft>
                <a:spcPct val="0"/>
              </a:spcAft>
              <a:defRPr sz="2400">
                <a:solidFill>
                  <a:schemeClr val="tx1"/>
                </a:solidFill>
                <a:latin typeface="Arial" panose="020B0604020202020204" pitchFamily="34" charset="0"/>
              </a:defRPr>
            </a:lvl7pPr>
            <a:lvl8pPr marL="3444773" indent="-229652" defTabSz="934554" eaLnBrk="0" fontAlgn="base" hangingPunct="0">
              <a:spcBef>
                <a:spcPct val="0"/>
              </a:spcBef>
              <a:spcAft>
                <a:spcPct val="0"/>
              </a:spcAft>
              <a:defRPr sz="2400">
                <a:solidFill>
                  <a:schemeClr val="tx1"/>
                </a:solidFill>
                <a:latin typeface="Arial" panose="020B0604020202020204" pitchFamily="34" charset="0"/>
              </a:defRPr>
            </a:lvl8pPr>
            <a:lvl9pPr marL="3904077" indent="-229652" defTabSz="934554" eaLnBrk="0" fontAlgn="base" hangingPunct="0">
              <a:spcBef>
                <a:spcPct val="0"/>
              </a:spcBef>
              <a:spcAft>
                <a:spcPct val="0"/>
              </a:spcAft>
              <a:defRPr sz="2400">
                <a:solidFill>
                  <a:schemeClr val="tx1"/>
                </a:solidFill>
                <a:latin typeface="Arial" panose="020B0604020202020204" pitchFamily="34" charset="0"/>
              </a:defRPr>
            </a:lvl9pPr>
          </a:lstStyle>
          <a:p>
            <a:fld id="{802B8245-BCB0-4216-B175-770522AE33FD}"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955299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554">
              <a:defRPr sz="2400">
                <a:solidFill>
                  <a:schemeClr val="tx1"/>
                </a:solidFill>
                <a:latin typeface="Arial" panose="020B0604020202020204" pitchFamily="34" charset="0"/>
              </a:defRPr>
            </a:lvl1pPr>
            <a:lvl2pPr marL="746368" indent="-287064" defTabSz="934554">
              <a:defRPr sz="2400">
                <a:solidFill>
                  <a:schemeClr val="tx1"/>
                </a:solidFill>
                <a:latin typeface="Arial" panose="020B0604020202020204" pitchFamily="34" charset="0"/>
              </a:defRPr>
            </a:lvl2pPr>
            <a:lvl3pPr marL="1148258" indent="-229652" defTabSz="934554">
              <a:defRPr sz="2400">
                <a:solidFill>
                  <a:schemeClr val="tx1"/>
                </a:solidFill>
                <a:latin typeface="Arial" panose="020B0604020202020204" pitchFamily="34" charset="0"/>
              </a:defRPr>
            </a:lvl3pPr>
            <a:lvl4pPr marL="1607561" indent="-229652" defTabSz="934554">
              <a:defRPr sz="2400">
                <a:solidFill>
                  <a:schemeClr val="tx1"/>
                </a:solidFill>
                <a:latin typeface="Arial" panose="020B0604020202020204" pitchFamily="34" charset="0"/>
              </a:defRPr>
            </a:lvl4pPr>
            <a:lvl5pPr marL="2066864" indent="-229652" defTabSz="934554">
              <a:defRPr sz="2400">
                <a:solidFill>
                  <a:schemeClr val="tx1"/>
                </a:solidFill>
                <a:latin typeface="Arial" panose="020B0604020202020204" pitchFamily="34" charset="0"/>
              </a:defRPr>
            </a:lvl5pPr>
            <a:lvl6pPr marL="2526167" indent="-229652" defTabSz="934554" eaLnBrk="0" fontAlgn="base" hangingPunct="0">
              <a:spcBef>
                <a:spcPct val="0"/>
              </a:spcBef>
              <a:spcAft>
                <a:spcPct val="0"/>
              </a:spcAft>
              <a:defRPr sz="2400">
                <a:solidFill>
                  <a:schemeClr val="tx1"/>
                </a:solidFill>
                <a:latin typeface="Arial" panose="020B0604020202020204" pitchFamily="34" charset="0"/>
              </a:defRPr>
            </a:lvl6pPr>
            <a:lvl7pPr marL="2985470" indent="-229652" defTabSz="934554" eaLnBrk="0" fontAlgn="base" hangingPunct="0">
              <a:spcBef>
                <a:spcPct val="0"/>
              </a:spcBef>
              <a:spcAft>
                <a:spcPct val="0"/>
              </a:spcAft>
              <a:defRPr sz="2400">
                <a:solidFill>
                  <a:schemeClr val="tx1"/>
                </a:solidFill>
                <a:latin typeface="Arial" panose="020B0604020202020204" pitchFamily="34" charset="0"/>
              </a:defRPr>
            </a:lvl7pPr>
            <a:lvl8pPr marL="3444773" indent="-229652" defTabSz="934554" eaLnBrk="0" fontAlgn="base" hangingPunct="0">
              <a:spcBef>
                <a:spcPct val="0"/>
              </a:spcBef>
              <a:spcAft>
                <a:spcPct val="0"/>
              </a:spcAft>
              <a:defRPr sz="2400">
                <a:solidFill>
                  <a:schemeClr val="tx1"/>
                </a:solidFill>
                <a:latin typeface="Arial" panose="020B0604020202020204" pitchFamily="34" charset="0"/>
              </a:defRPr>
            </a:lvl8pPr>
            <a:lvl9pPr marL="3904077" indent="-229652" defTabSz="934554" eaLnBrk="0" fontAlgn="base" hangingPunct="0">
              <a:spcBef>
                <a:spcPct val="0"/>
              </a:spcBef>
              <a:spcAft>
                <a:spcPct val="0"/>
              </a:spcAft>
              <a:defRPr sz="2400">
                <a:solidFill>
                  <a:schemeClr val="tx1"/>
                </a:solidFill>
                <a:latin typeface="Arial" panose="020B0604020202020204" pitchFamily="34" charset="0"/>
              </a:defRPr>
            </a:lvl9pPr>
          </a:lstStyle>
          <a:p>
            <a:fld id="{0B1ACA12-96AA-4901-834F-A71BDEB16F2D}"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77666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D84BD-B57F-44ED-B432-012949432F91}" type="slidenum">
              <a:rPr lang="en-US" smtClean="0"/>
              <a:pPr/>
              <a:t>3</a:t>
            </a:fld>
            <a:endParaRPr lang="en-US"/>
          </a:p>
        </p:txBody>
      </p:sp>
    </p:spTree>
    <p:extLst>
      <p:ext uri="{BB962C8B-B14F-4D97-AF65-F5344CB8AC3E}">
        <p14:creationId xmlns:p14="http://schemas.microsoft.com/office/powerpoint/2010/main" val="2844696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554">
              <a:defRPr sz="2400">
                <a:solidFill>
                  <a:schemeClr val="tx1"/>
                </a:solidFill>
                <a:latin typeface="Arial" panose="020B0604020202020204" pitchFamily="34" charset="0"/>
              </a:defRPr>
            </a:lvl1pPr>
            <a:lvl2pPr marL="746368" indent="-287064" defTabSz="934554">
              <a:defRPr sz="2400">
                <a:solidFill>
                  <a:schemeClr val="tx1"/>
                </a:solidFill>
                <a:latin typeface="Arial" panose="020B0604020202020204" pitchFamily="34" charset="0"/>
              </a:defRPr>
            </a:lvl2pPr>
            <a:lvl3pPr marL="1148258" indent="-229652" defTabSz="934554">
              <a:defRPr sz="2400">
                <a:solidFill>
                  <a:schemeClr val="tx1"/>
                </a:solidFill>
                <a:latin typeface="Arial" panose="020B0604020202020204" pitchFamily="34" charset="0"/>
              </a:defRPr>
            </a:lvl3pPr>
            <a:lvl4pPr marL="1607561" indent="-229652" defTabSz="934554">
              <a:defRPr sz="2400">
                <a:solidFill>
                  <a:schemeClr val="tx1"/>
                </a:solidFill>
                <a:latin typeface="Arial" panose="020B0604020202020204" pitchFamily="34" charset="0"/>
              </a:defRPr>
            </a:lvl4pPr>
            <a:lvl5pPr marL="2066864" indent="-229652" defTabSz="934554">
              <a:defRPr sz="2400">
                <a:solidFill>
                  <a:schemeClr val="tx1"/>
                </a:solidFill>
                <a:latin typeface="Arial" panose="020B0604020202020204" pitchFamily="34" charset="0"/>
              </a:defRPr>
            </a:lvl5pPr>
            <a:lvl6pPr marL="2526167" indent="-229652" defTabSz="934554" eaLnBrk="0" fontAlgn="base" hangingPunct="0">
              <a:spcBef>
                <a:spcPct val="0"/>
              </a:spcBef>
              <a:spcAft>
                <a:spcPct val="0"/>
              </a:spcAft>
              <a:defRPr sz="2400">
                <a:solidFill>
                  <a:schemeClr val="tx1"/>
                </a:solidFill>
                <a:latin typeface="Arial" panose="020B0604020202020204" pitchFamily="34" charset="0"/>
              </a:defRPr>
            </a:lvl6pPr>
            <a:lvl7pPr marL="2985470" indent="-229652" defTabSz="934554" eaLnBrk="0" fontAlgn="base" hangingPunct="0">
              <a:spcBef>
                <a:spcPct val="0"/>
              </a:spcBef>
              <a:spcAft>
                <a:spcPct val="0"/>
              </a:spcAft>
              <a:defRPr sz="2400">
                <a:solidFill>
                  <a:schemeClr val="tx1"/>
                </a:solidFill>
                <a:latin typeface="Arial" panose="020B0604020202020204" pitchFamily="34" charset="0"/>
              </a:defRPr>
            </a:lvl7pPr>
            <a:lvl8pPr marL="3444773" indent="-229652" defTabSz="934554" eaLnBrk="0" fontAlgn="base" hangingPunct="0">
              <a:spcBef>
                <a:spcPct val="0"/>
              </a:spcBef>
              <a:spcAft>
                <a:spcPct val="0"/>
              </a:spcAft>
              <a:defRPr sz="2400">
                <a:solidFill>
                  <a:schemeClr val="tx1"/>
                </a:solidFill>
                <a:latin typeface="Arial" panose="020B0604020202020204" pitchFamily="34" charset="0"/>
              </a:defRPr>
            </a:lvl8pPr>
            <a:lvl9pPr marL="3904077" indent="-229652" defTabSz="934554" eaLnBrk="0" fontAlgn="base" hangingPunct="0">
              <a:spcBef>
                <a:spcPct val="0"/>
              </a:spcBef>
              <a:spcAft>
                <a:spcPct val="0"/>
              </a:spcAft>
              <a:defRPr sz="2400">
                <a:solidFill>
                  <a:schemeClr val="tx1"/>
                </a:solidFill>
                <a:latin typeface="Arial" panose="020B0604020202020204" pitchFamily="34" charset="0"/>
              </a:defRPr>
            </a:lvl9pPr>
          </a:lstStyle>
          <a:p>
            <a:fld id="{D1AB723D-8C24-417C-A3F9-31C3DA6904F5}"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078251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31</a:t>
            </a:fld>
            <a:endParaRPr lang="en-US"/>
          </a:p>
        </p:txBody>
      </p:sp>
    </p:spTree>
    <p:extLst>
      <p:ext uri="{BB962C8B-B14F-4D97-AF65-F5344CB8AC3E}">
        <p14:creationId xmlns:p14="http://schemas.microsoft.com/office/powerpoint/2010/main" val="1963211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32</a:t>
            </a:fld>
            <a:endParaRPr lang="en-US"/>
          </a:p>
        </p:txBody>
      </p:sp>
    </p:spTree>
    <p:extLst>
      <p:ext uri="{BB962C8B-B14F-4D97-AF65-F5344CB8AC3E}">
        <p14:creationId xmlns:p14="http://schemas.microsoft.com/office/powerpoint/2010/main" val="936461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33</a:t>
            </a:fld>
            <a:endParaRPr lang="en-US"/>
          </a:p>
        </p:txBody>
      </p:sp>
    </p:spTree>
    <p:extLst>
      <p:ext uri="{BB962C8B-B14F-4D97-AF65-F5344CB8AC3E}">
        <p14:creationId xmlns:p14="http://schemas.microsoft.com/office/powerpoint/2010/main" val="1179800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D84BD-B57F-44ED-B432-012949432F91}" type="slidenum">
              <a:rPr lang="en-US" smtClean="0"/>
              <a:pPr/>
              <a:t>34</a:t>
            </a:fld>
            <a:endParaRPr lang="en-US"/>
          </a:p>
        </p:txBody>
      </p:sp>
    </p:spTree>
    <p:extLst>
      <p:ext uri="{BB962C8B-B14F-4D97-AF65-F5344CB8AC3E}">
        <p14:creationId xmlns:p14="http://schemas.microsoft.com/office/powerpoint/2010/main" val="1385035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D84BD-B57F-44ED-B432-012949432F91}" type="slidenum">
              <a:rPr lang="en-US" smtClean="0"/>
              <a:pPr/>
              <a:t>35</a:t>
            </a:fld>
            <a:endParaRPr lang="en-US"/>
          </a:p>
        </p:txBody>
      </p:sp>
    </p:spTree>
    <p:extLst>
      <p:ext uri="{BB962C8B-B14F-4D97-AF65-F5344CB8AC3E}">
        <p14:creationId xmlns:p14="http://schemas.microsoft.com/office/powerpoint/2010/main" val="3666743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D84BD-B57F-44ED-B432-012949432F91}" type="slidenum">
              <a:rPr lang="en-US" smtClean="0"/>
              <a:pPr/>
              <a:t>36</a:t>
            </a:fld>
            <a:endParaRPr lang="en-US"/>
          </a:p>
        </p:txBody>
      </p:sp>
    </p:spTree>
    <p:extLst>
      <p:ext uri="{BB962C8B-B14F-4D97-AF65-F5344CB8AC3E}">
        <p14:creationId xmlns:p14="http://schemas.microsoft.com/office/powerpoint/2010/main" val="1113788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D84BD-B57F-44ED-B432-012949432F91}" type="slidenum">
              <a:rPr lang="en-US" smtClean="0"/>
              <a:pPr/>
              <a:t>37</a:t>
            </a:fld>
            <a:endParaRPr lang="en-US"/>
          </a:p>
        </p:txBody>
      </p:sp>
    </p:spTree>
    <p:extLst>
      <p:ext uri="{BB962C8B-B14F-4D97-AF65-F5344CB8AC3E}">
        <p14:creationId xmlns:p14="http://schemas.microsoft.com/office/powerpoint/2010/main" val="2231979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D84BD-B57F-44ED-B432-012949432F91}" type="slidenum">
              <a:rPr lang="en-US" smtClean="0"/>
              <a:pPr/>
              <a:t>38</a:t>
            </a:fld>
            <a:endParaRPr lang="en-US"/>
          </a:p>
        </p:txBody>
      </p:sp>
    </p:spTree>
    <p:extLst>
      <p:ext uri="{BB962C8B-B14F-4D97-AF65-F5344CB8AC3E}">
        <p14:creationId xmlns:p14="http://schemas.microsoft.com/office/powerpoint/2010/main" val="520071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D84BD-B57F-44ED-B432-012949432F91}" type="slidenum">
              <a:rPr lang="en-US" smtClean="0"/>
              <a:pPr/>
              <a:t>39</a:t>
            </a:fld>
            <a:endParaRPr lang="en-US"/>
          </a:p>
        </p:txBody>
      </p:sp>
    </p:spTree>
    <p:extLst>
      <p:ext uri="{BB962C8B-B14F-4D97-AF65-F5344CB8AC3E}">
        <p14:creationId xmlns:p14="http://schemas.microsoft.com/office/powerpoint/2010/main" val="84732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3974" y="4416108"/>
            <a:ext cx="5238226" cy="4575492"/>
          </a:xfrm>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4</a:t>
            </a:fld>
            <a:endParaRPr lang="en-US"/>
          </a:p>
        </p:txBody>
      </p:sp>
    </p:spTree>
    <p:extLst>
      <p:ext uri="{BB962C8B-B14F-4D97-AF65-F5344CB8AC3E}">
        <p14:creationId xmlns:p14="http://schemas.microsoft.com/office/powerpoint/2010/main" val="98972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D84BD-B57F-44ED-B432-012949432F91}" type="slidenum">
              <a:rPr lang="en-US" smtClean="0"/>
              <a:pPr/>
              <a:t>40</a:t>
            </a:fld>
            <a:endParaRPr lang="en-US"/>
          </a:p>
        </p:txBody>
      </p:sp>
    </p:spTree>
    <p:extLst>
      <p:ext uri="{BB962C8B-B14F-4D97-AF65-F5344CB8AC3E}">
        <p14:creationId xmlns:p14="http://schemas.microsoft.com/office/powerpoint/2010/main" val="352823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5</a:t>
            </a:fld>
            <a:endParaRPr lang="en-US"/>
          </a:p>
        </p:txBody>
      </p:sp>
    </p:spTree>
    <p:extLst>
      <p:ext uri="{BB962C8B-B14F-4D97-AF65-F5344CB8AC3E}">
        <p14:creationId xmlns:p14="http://schemas.microsoft.com/office/powerpoint/2010/main" val="328987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6</a:t>
            </a:fld>
            <a:endParaRPr lang="en-US"/>
          </a:p>
        </p:txBody>
      </p:sp>
    </p:spTree>
    <p:extLst>
      <p:ext uri="{BB962C8B-B14F-4D97-AF65-F5344CB8AC3E}">
        <p14:creationId xmlns:p14="http://schemas.microsoft.com/office/powerpoint/2010/main" val="76846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3974" y="4416108"/>
            <a:ext cx="5142455" cy="4727892"/>
          </a:xfrm>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7</a:t>
            </a:fld>
            <a:endParaRPr lang="en-US"/>
          </a:p>
        </p:txBody>
      </p:sp>
    </p:spTree>
    <p:extLst>
      <p:ext uri="{BB962C8B-B14F-4D97-AF65-F5344CB8AC3E}">
        <p14:creationId xmlns:p14="http://schemas.microsoft.com/office/powerpoint/2010/main" val="516674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416108"/>
            <a:ext cx="6629400" cy="4804092"/>
          </a:xfrm>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8</a:t>
            </a:fld>
            <a:endParaRPr lang="en-US"/>
          </a:p>
        </p:txBody>
      </p:sp>
    </p:spTree>
    <p:extLst>
      <p:ext uri="{BB962C8B-B14F-4D97-AF65-F5344CB8AC3E}">
        <p14:creationId xmlns:p14="http://schemas.microsoft.com/office/powerpoint/2010/main" val="4042767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3974" y="4416108"/>
            <a:ext cx="5142455" cy="4651692"/>
          </a:xfrm>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9</a:t>
            </a:fld>
            <a:endParaRPr lang="en-US"/>
          </a:p>
        </p:txBody>
      </p:sp>
    </p:spTree>
    <p:extLst>
      <p:ext uri="{BB962C8B-B14F-4D97-AF65-F5344CB8AC3E}">
        <p14:creationId xmlns:p14="http://schemas.microsoft.com/office/powerpoint/2010/main" val="1397641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4" name="Rectangle 4"/>
          <p:cNvSpPr>
            <a:spLocks noGrp="1" noChangeArrowheads="1"/>
          </p:cNvSpPr>
          <p:nvPr>
            <p:ph type="subTitle" idx="1"/>
          </p:nvPr>
        </p:nvSpPr>
        <p:spPr>
          <a:xfrm>
            <a:off x="381000" y="4724400"/>
            <a:ext cx="8458200" cy="685800"/>
          </a:xfrm>
        </p:spPr>
        <p:txBody>
          <a:bodyPr anchor="ctr" anchorCtr="0"/>
          <a:lstStyle>
            <a:lvl1pPr marL="0" indent="0" algn="ctr">
              <a:lnSpc>
                <a:spcPct val="80000"/>
              </a:lnSpc>
              <a:buFont typeface="Wingdings" pitchFamily="2" charset="2"/>
              <a:buNone/>
              <a:defRPr sz="3200">
                <a:solidFill>
                  <a:srgbClr val="CC9900"/>
                </a:solidFill>
              </a:defRPr>
            </a:lvl1pPr>
          </a:lstStyle>
          <a:p>
            <a:pPr lvl="0"/>
            <a:r>
              <a:rPr lang="en-US" noProof="0" dirty="0"/>
              <a:t>Click to edit Master subtitle style</a:t>
            </a:r>
          </a:p>
        </p:txBody>
      </p:sp>
      <p:sp>
        <p:nvSpPr>
          <p:cNvPr id="6" name="Title 5"/>
          <p:cNvSpPr>
            <a:spLocks noGrp="1"/>
          </p:cNvSpPr>
          <p:nvPr>
            <p:ph type="title" hasCustomPrompt="1"/>
          </p:nvPr>
        </p:nvSpPr>
        <p:spPr>
          <a:xfrm>
            <a:off x="381000" y="3352800"/>
            <a:ext cx="8458200" cy="1371600"/>
          </a:xfrm>
        </p:spPr>
        <p:txBody>
          <a:bodyPr anchor="ctr" anchorCtr="0"/>
          <a:lstStyle>
            <a:lvl1pPr algn="ctr">
              <a:defRPr b="1">
                <a:solidFill>
                  <a:schemeClr val="tx1"/>
                </a:solidFill>
                <a:latin typeface="Tahoma" pitchFamily="34" charset="0"/>
                <a:ea typeface="Tahoma" pitchFamily="34" charset="0"/>
                <a:cs typeface="Tahoma" pitchFamily="34" charset="0"/>
              </a:defRPr>
            </a:lvl1pPr>
          </a:lstStyle>
          <a:p>
            <a:r>
              <a:rPr lang="en-US" dirty="0"/>
              <a:t>Click to Edit Master Title Style</a:t>
            </a:r>
          </a:p>
        </p:txBody>
      </p:sp>
      <p:pic>
        <p:nvPicPr>
          <p:cNvPr id="1027" name="Picture 3"/>
          <p:cNvPicPr>
            <a:picLocks noChangeAspect="1" noChangeArrowheads="1"/>
          </p:cNvPicPr>
          <p:nvPr userDrawn="1"/>
        </p:nvPicPr>
        <p:blipFill>
          <a:blip r:embed="rId3" cstate="print"/>
          <a:srcRect/>
          <a:stretch>
            <a:fillRect/>
          </a:stretch>
        </p:blipFill>
        <p:spPr bwMode="auto">
          <a:xfrm>
            <a:off x="2276856" y="6400800"/>
            <a:ext cx="4572000" cy="463883"/>
          </a:xfrm>
          <a:prstGeom prst="rect">
            <a:avLst/>
          </a:prstGeom>
          <a:noFill/>
          <a:ln w="9525">
            <a:noFill/>
            <a:miter lim="800000"/>
            <a:headEnd/>
            <a:tailEnd/>
          </a:ln>
          <a:effectLst/>
        </p:spPr>
      </p:pic>
      <p:pic>
        <p:nvPicPr>
          <p:cNvPr id="8" name="Picture 7" descr="newest logo medium.png"/>
          <p:cNvPicPr>
            <a:picLocks noChangeAspect="1"/>
          </p:cNvPicPr>
          <p:nvPr userDrawn="1"/>
        </p:nvPicPr>
        <p:blipFill>
          <a:blip r:embed="rId4" cstate="print"/>
          <a:stretch>
            <a:fillRect/>
          </a:stretch>
        </p:blipFill>
        <p:spPr>
          <a:xfrm>
            <a:off x="1828800" y="732109"/>
            <a:ext cx="5486400" cy="116392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3429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1600200"/>
            <a:ext cx="7620000" cy="762000"/>
          </a:xfrm>
        </p:spPr>
        <p:txBody>
          <a:bodyPr/>
          <a:lstStyle>
            <a:lvl1pPr algn="l">
              <a:defRPr sz="4000" b="1"/>
            </a:lvl1pPr>
          </a:lstStyle>
          <a:p>
            <a:r>
              <a:rPr lang="en-US" dirty="0"/>
              <a:t>Click to edit Master Title Style</a:t>
            </a:r>
          </a:p>
        </p:txBody>
      </p:sp>
      <p:sp>
        <p:nvSpPr>
          <p:cNvPr id="3" name="Content Placeholder 2"/>
          <p:cNvSpPr>
            <a:spLocks noGrp="1"/>
          </p:cNvSpPr>
          <p:nvPr>
            <p:ph idx="1" hasCustomPrompt="1"/>
          </p:nvPr>
        </p:nvSpPr>
        <p:spPr>
          <a:xfrm>
            <a:off x="4267200" y="2438400"/>
            <a:ext cx="4876800" cy="2819400"/>
          </a:xfrm>
        </p:spPr>
        <p:txBody>
          <a:bodyPr/>
          <a:lstStyle>
            <a:lvl1pPr>
              <a:defRPr sz="3200"/>
            </a:lvl1pPr>
            <a:lvl2pPr marL="460375" indent="-288925">
              <a:defRPr sz="2400"/>
            </a:lvl2pPr>
            <a:lvl3pPr marL="688975" indent="-228600">
              <a:defRPr sz="2200"/>
            </a:lvl3pPr>
            <a:lvl4pPr marL="1031875" indent="-230188">
              <a:defRPr sz="2000"/>
            </a:lvl4pPr>
            <a:lvl5pPr marL="1374775" indent="-227013">
              <a:defRPr sz="2000"/>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438400"/>
            <a:ext cx="2819400" cy="28194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8"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0" y="16764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4267200" y="25146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5146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096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3657600" y="16764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838200" y="16764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2362200" y="1371600"/>
            <a:ext cx="6324600" cy="41148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0" y="5486400"/>
            <a:ext cx="6553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22098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098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3335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573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_Blank">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CC9900"/>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2"/>
              </a:buBlip>
              <a:defRPr>
                <a:solidFill>
                  <a:schemeClr val="tx1"/>
                </a:solidFill>
              </a:defRPr>
            </a:lvl1pPr>
            <a:lvl2pPr>
              <a:buSzPct val="100000"/>
              <a:buFontTx/>
              <a:buBlip>
                <a:blip r:embed="rId2"/>
              </a:buBlip>
              <a:defRPr>
                <a:solidFill>
                  <a:schemeClr val="tx1"/>
                </a:solidFill>
              </a:defRPr>
            </a:lvl2pPr>
            <a:lvl3pPr>
              <a:buSzPct val="100000"/>
              <a:buFontTx/>
              <a:buBlip>
                <a:blip r:embed="rId2"/>
              </a:buBlip>
              <a:defRPr>
                <a:solidFill>
                  <a:schemeClr val="tx1"/>
                </a:solidFill>
              </a:defRPr>
            </a:lvl3pPr>
            <a:lvl4pPr>
              <a:buSzPct val="100000"/>
              <a:buFontTx/>
              <a:buBlip>
                <a:blip r:embed="rId2"/>
              </a:buBlip>
              <a:defRPr>
                <a:solidFill>
                  <a:schemeClr val="tx1"/>
                </a:solidFill>
              </a:defRPr>
            </a:lvl4pPr>
            <a:lvl5pPr>
              <a:buSzPct val="1000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14285A"/>
        </a:solid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914400" y="19050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315200" cy="838200"/>
          </a:xfrm>
        </p:spPr>
        <p:txBody>
          <a:bodyPr/>
          <a:lstStyle/>
          <a:p>
            <a:r>
              <a:rPr lang="en-US"/>
              <a:t>Click to edit Master title style</a:t>
            </a:r>
          </a:p>
        </p:txBody>
      </p:sp>
      <p:sp>
        <p:nvSpPr>
          <p:cNvPr id="3" name="Content Placeholder 2"/>
          <p:cNvSpPr>
            <a:spLocks noGrp="1"/>
          </p:cNvSpPr>
          <p:nvPr>
            <p:ph sz="half" idx="1"/>
          </p:nvPr>
        </p:nvSpPr>
        <p:spPr>
          <a:xfrm>
            <a:off x="1676400" y="2057400"/>
            <a:ext cx="34671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1714500" y="20574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914400" y="18288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33900" y="18288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rgbClr val="CC9900"/>
                </a:solidFill>
              </a:defRPr>
            </a:lvl1pPr>
          </a:lstStyle>
          <a:p>
            <a:r>
              <a:rPr lang="en-US" dirty="0"/>
              <a:t>Click to edit Master title style</a:t>
            </a:r>
          </a:p>
        </p:txBody>
      </p:sp>
      <p:sp>
        <p:nvSpPr>
          <p:cNvPr id="10"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tx1"/>
                </a:solidFill>
              </a:defRPr>
            </a:lvl1pPr>
          </a:lstStyle>
          <a:p>
            <a:pPr lvl="0"/>
            <a:r>
              <a:rPr lang="en-US" noProof="0" dirty="0"/>
              <a:t>Click to edit Master subtitle style</a:t>
            </a:r>
          </a:p>
        </p:txBody>
      </p:sp>
      <p:pic>
        <p:nvPicPr>
          <p:cNvPr id="11"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752600" y="2743200"/>
            <a:ext cx="731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13" name="Rectangle 17"/>
          <p:cNvSpPr>
            <a:spLocks noGrp="1" noChangeArrowheads="1"/>
          </p:cNvSpPr>
          <p:nvPr>
            <p:ph type="title"/>
          </p:nvPr>
        </p:nvSpPr>
        <p:spPr bwMode="auto">
          <a:xfrm>
            <a:off x="1752600" y="17526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76" r:id="rId3"/>
    <p:sldLayoutId id="2147483679" r:id="rId4"/>
    <p:sldLayoutId id="2147483664" r:id="rId5"/>
    <p:sldLayoutId id="2147483670" r:id="rId6"/>
    <p:sldLayoutId id="2147483680" r:id="rId7"/>
    <p:sldLayoutId id="2147483672" r:id="rId8"/>
    <p:sldLayoutId id="2147483666" r:id="rId9"/>
    <p:sldLayoutId id="2147483681" r:id="rId10"/>
    <p:sldLayoutId id="2147483668" r:id="rId11"/>
    <p:sldLayoutId id="2147483674" r:id="rId12"/>
    <p:sldLayoutId id="2147483682" r:id="rId13"/>
    <p:sldLayoutId id="2147483669" r:id="rId14"/>
    <p:sldLayoutId id="2147483675" r:id="rId15"/>
    <p:sldLayoutId id="2147483683" r:id="rId16"/>
    <p:sldLayoutId id="2147483667" r:id="rId17"/>
    <p:sldLayoutId id="2147483673" r:id="rId18"/>
    <p:sldLayoutId id="2147483684" r:id="rId19"/>
    <p:sldLayoutId id="2147483677" r:id="rId20"/>
    <p:sldLayoutId id="2147483678" r:id="rId21"/>
  </p:sldLayoutIdLst>
  <p:transition/>
  <p:txStyles>
    <p:title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chemeClr val="accent1">
            <a:lumMod val="50000"/>
          </a:schemeClr>
        </a:buClr>
        <a:buSzPct val="100000"/>
        <a:buFontTx/>
        <a:buBlip>
          <a:blip r:embed="rId24"/>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lumMod val="50000"/>
          </a:schemeClr>
        </a:buClr>
        <a:buSzPct val="100000"/>
        <a:buFontTx/>
        <a:buBlip>
          <a:blip r:embed="rId24"/>
        </a:buBlip>
        <a:defRPr sz="2400">
          <a:solidFill>
            <a:schemeClr val="tx1"/>
          </a:solidFill>
          <a:latin typeface="+mn-lt"/>
        </a:defRPr>
      </a:lvl2pPr>
      <a:lvl3pPr marL="1143000" indent="-228600" algn="l" rtl="0" eaLnBrk="1" fontAlgn="base" hangingPunct="1">
        <a:spcBef>
          <a:spcPct val="20000"/>
        </a:spcBef>
        <a:spcAft>
          <a:spcPct val="0"/>
        </a:spcAft>
        <a:buClr>
          <a:schemeClr val="accent1">
            <a:lumMod val="50000"/>
          </a:schemeClr>
        </a:buClr>
        <a:buSzPct val="100000"/>
        <a:buFontTx/>
        <a:buBlip>
          <a:blip r:embed="rId24"/>
        </a:buBlip>
        <a:defRPr sz="2000">
          <a:solidFill>
            <a:schemeClr val="tx1"/>
          </a:solidFill>
          <a:latin typeface="+mn-lt"/>
        </a:defRPr>
      </a:lvl3pPr>
      <a:lvl4pPr marL="1600200" indent="-228600" algn="l" rtl="0" eaLnBrk="1" fontAlgn="base" hangingPunct="1">
        <a:spcBef>
          <a:spcPct val="20000"/>
        </a:spcBef>
        <a:spcAft>
          <a:spcPct val="0"/>
        </a:spcAft>
        <a:buClr>
          <a:schemeClr val="accent1">
            <a:lumMod val="50000"/>
          </a:schemeClr>
        </a:buClr>
        <a:buSzPct val="100000"/>
        <a:buFontTx/>
        <a:buBlip>
          <a:blip r:embed="rId24"/>
        </a:buBlip>
        <a:defRPr>
          <a:solidFill>
            <a:schemeClr val="tx1"/>
          </a:solidFill>
          <a:latin typeface="+mn-lt"/>
        </a:defRPr>
      </a:lvl4pPr>
      <a:lvl5pPr marL="2057400" indent="-228600" algn="l" rtl="0" eaLnBrk="1" fontAlgn="base" hangingPunct="1">
        <a:spcBef>
          <a:spcPct val="20000"/>
        </a:spcBef>
        <a:spcAft>
          <a:spcPct val="0"/>
        </a:spcAft>
        <a:buClr>
          <a:schemeClr val="accent1">
            <a:lumMod val="50000"/>
          </a:schemeClr>
        </a:buClr>
        <a:buSzPct val="100000"/>
        <a:buFontTx/>
        <a:buBlip>
          <a:blip r:embed="rId24"/>
        </a:buBlip>
        <a:defRPr>
          <a:solidFill>
            <a:schemeClr val="tx1"/>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openjustice.doj.c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daryle.mcdaniel@bscc.ca.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mailto:colleen.stoner@bscc.c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457200" y="2286000"/>
            <a:ext cx="8458200" cy="1066800"/>
          </a:xfrm>
        </p:spPr>
        <p:txBody>
          <a:bodyPr/>
          <a:lstStyle/>
          <a:p>
            <a:r>
              <a:rPr lang="en-US" sz="4400" dirty="0">
                <a:latin typeface="+mn-lt"/>
              </a:rPr>
              <a:t> Bidders’ Conference</a:t>
            </a:r>
          </a:p>
        </p:txBody>
      </p:sp>
      <p:sp>
        <p:nvSpPr>
          <p:cNvPr id="4103" name="Rectangle 7"/>
          <p:cNvSpPr>
            <a:spLocks noGrp="1" noChangeArrowheads="1"/>
          </p:cNvSpPr>
          <p:nvPr>
            <p:ph type="subTitle" idx="1"/>
          </p:nvPr>
        </p:nvSpPr>
        <p:spPr>
          <a:xfrm>
            <a:off x="304800" y="3352800"/>
            <a:ext cx="8458200" cy="2438400"/>
          </a:xfrm>
        </p:spPr>
        <p:txBody>
          <a:bodyPr/>
          <a:lstStyle/>
          <a:p>
            <a:endParaRPr lang="en-US" b="1" dirty="0"/>
          </a:p>
          <a:p>
            <a:endParaRPr lang="en-US" sz="4000" b="1" dirty="0"/>
          </a:p>
          <a:p>
            <a:r>
              <a:rPr lang="en-US" sz="4000" b="1" dirty="0"/>
              <a:t>Law Enforcement Assisted Diversion (LEAD) Grant Project</a:t>
            </a:r>
            <a:endParaRPr lang="en-US" sz="4000" baseline="30000" dirty="0"/>
          </a:p>
          <a:p>
            <a:endParaRPr lang="en-US" baseline="30000" dirty="0"/>
          </a:p>
          <a:p>
            <a:endParaRPr lang="en-US" baseline="30000" dirty="0"/>
          </a:p>
          <a:p>
            <a:endParaRPr lang="en-US" baseline="30000" dirty="0"/>
          </a:p>
          <a:p>
            <a:r>
              <a:rPr lang="en-US" baseline="30000" dirty="0"/>
              <a:t>LEAD is a registered trademark of the Seattle/King County LEAD Policy Coordinating Group.</a:t>
            </a:r>
          </a:p>
          <a:p>
            <a:endParaRPr lang="en-US" b="1"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6629400" cy="838200"/>
          </a:xfrm>
        </p:spPr>
        <p:txBody>
          <a:bodyPr/>
          <a:lstStyle/>
          <a:p>
            <a:r>
              <a:rPr lang="en-US" dirty="0"/>
              <a:t>Assembly Bill 843</a:t>
            </a:r>
          </a:p>
        </p:txBody>
      </p:sp>
      <p:sp>
        <p:nvSpPr>
          <p:cNvPr id="3" name="Content Placeholder 2"/>
          <p:cNvSpPr>
            <a:spLocks noGrp="1"/>
          </p:cNvSpPr>
          <p:nvPr>
            <p:ph idx="1"/>
          </p:nvPr>
        </p:nvSpPr>
        <p:spPr>
          <a:xfrm>
            <a:off x="1447800" y="1219200"/>
            <a:ext cx="7620000" cy="6248400"/>
          </a:xfrm>
        </p:spPr>
        <p:txBody>
          <a:bodyPr/>
          <a:lstStyle/>
          <a:p>
            <a:r>
              <a:rPr lang="en-US" sz="2200" dirty="0"/>
              <a:t>Grant funding may be used to support any of the following:</a:t>
            </a:r>
          </a:p>
          <a:p>
            <a:r>
              <a:rPr lang="en-US" sz="2200" dirty="0"/>
              <a:t> Project management and community engagement.</a:t>
            </a:r>
          </a:p>
          <a:p>
            <a:r>
              <a:rPr lang="en-US" sz="2200" dirty="0"/>
              <a:t>Temporary services and treatment necessary to stabilize a participant’s condition, including necessary housing.</a:t>
            </a:r>
          </a:p>
          <a:p>
            <a:r>
              <a:rPr lang="en-US" sz="2200" dirty="0"/>
              <a:t>Outreach and direct service costs for services</a:t>
            </a:r>
          </a:p>
          <a:p>
            <a:r>
              <a:rPr lang="en-US" sz="2200" dirty="0"/>
              <a:t>Civil legal services for LEAD participants.</a:t>
            </a:r>
          </a:p>
          <a:p>
            <a:r>
              <a:rPr lang="en-US" sz="2200" dirty="0"/>
              <a:t>Dedicated prosecutorial resources, including for coordinating any </a:t>
            </a:r>
            <a:r>
              <a:rPr lang="en-US" sz="2200" dirty="0" err="1"/>
              <a:t>nondiverted</a:t>
            </a:r>
            <a:r>
              <a:rPr lang="en-US" sz="2200" dirty="0"/>
              <a:t> criminal cases of LEAD participants.</a:t>
            </a:r>
          </a:p>
          <a:p>
            <a:r>
              <a:rPr lang="en-US" sz="2200" dirty="0"/>
              <a:t>Dedicated law enforcement resources, including overtime required for participation in operational meetings and training.</a:t>
            </a:r>
          </a:p>
          <a:p>
            <a:r>
              <a:rPr lang="en-US" sz="2200" dirty="0"/>
              <a:t>Training and technical assistance from experts in the implementation of LEAD in other jurisdictions.</a:t>
            </a:r>
          </a:p>
          <a:p>
            <a:r>
              <a:rPr lang="en-US" sz="2200" dirty="0"/>
              <a:t>Collecting and maintaining the data necessary for program evaluation.</a:t>
            </a:r>
          </a:p>
        </p:txBody>
      </p:sp>
    </p:spTree>
    <p:extLst>
      <p:ext uri="{BB962C8B-B14F-4D97-AF65-F5344CB8AC3E}">
        <p14:creationId xmlns:p14="http://schemas.microsoft.com/office/powerpoint/2010/main" val="5019198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066800"/>
            <a:ext cx="7315200" cy="762000"/>
          </a:xfrm>
        </p:spPr>
        <p:txBody>
          <a:bodyPr/>
          <a:lstStyle/>
          <a:p>
            <a:pPr marL="0" indent="0"/>
            <a:r>
              <a:rPr lang="en-US" dirty="0">
                <a:solidFill>
                  <a:srgbClr val="FFC000"/>
                </a:solidFill>
              </a:rPr>
              <a:t>Evaluators</a:t>
            </a:r>
          </a:p>
        </p:txBody>
      </p:sp>
      <p:sp>
        <p:nvSpPr>
          <p:cNvPr id="3" name="Content Placeholder 2"/>
          <p:cNvSpPr>
            <a:spLocks noGrp="1"/>
          </p:cNvSpPr>
          <p:nvPr>
            <p:ph idx="1"/>
          </p:nvPr>
        </p:nvSpPr>
        <p:spPr>
          <a:xfrm>
            <a:off x="1838325" y="1828800"/>
            <a:ext cx="7315200" cy="3962400"/>
          </a:xfrm>
        </p:spPr>
        <p:txBody>
          <a:bodyPr/>
          <a:lstStyle/>
          <a:p>
            <a:r>
              <a:rPr lang="en-US" dirty="0"/>
              <a:t>California State University Long Beach (CSULB)</a:t>
            </a:r>
          </a:p>
          <a:p>
            <a:pPr marL="0" indent="0">
              <a:buNone/>
            </a:pPr>
            <a:endParaRPr lang="en-US" b="1" dirty="0">
              <a:solidFill>
                <a:srgbClr val="FFC000"/>
              </a:solidFill>
            </a:endParaRPr>
          </a:p>
          <a:p>
            <a:pPr marL="0" indent="0">
              <a:buNone/>
            </a:pPr>
            <a:r>
              <a:rPr lang="en-US" sz="4000" b="1" dirty="0">
                <a:solidFill>
                  <a:srgbClr val="FFC000"/>
                </a:solidFill>
              </a:rPr>
              <a:t>  Expert Consultants</a:t>
            </a:r>
          </a:p>
          <a:p>
            <a:r>
              <a:rPr lang="en-US" dirty="0"/>
              <a:t>LEAD National Support Bureau, Seattle Washington</a:t>
            </a:r>
          </a:p>
          <a:p>
            <a:endParaRPr lang="en-US" dirty="0"/>
          </a:p>
          <a:p>
            <a:pPr marL="0" indent="0">
              <a:buNone/>
            </a:pPr>
            <a:endParaRPr lang="en-US" dirty="0"/>
          </a:p>
        </p:txBody>
      </p:sp>
    </p:spTree>
    <p:extLst>
      <p:ext uri="{BB962C8B-B14F-4D97-AF65-F5344CB8AC3E}">
        <p14:creationId xmlns:p14="http://schemas.microsoft.com/office/powerpoint/2010/main" val="23255018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3600" y="2895600"/>
            <a:ext cx="4343400" cy="461665"/>
          </a:xfrm>
          <a:prstGeom prst="rect">
            <a:avLst/>
          </a:prstGeom>
        </p:spPr>
        <p:txBody>
          <a:bodyPr wrap="square">
            <a:spAutoFit/>
          </a:bodyPr>
          <a:lstStyle/>
          <a:p>
            <a:pPr algn="ctr"/>
            <a:endParaRPr lang="en-US" b="1" dirty="0"/>
          </a:p>
        </p:txBody>
      </p:sp>
      <p:sp>
        <p:nvSpPr>
          <p:cNvPr id="5" name="TextBox 4"/>
          <p:cNvSpPr txBox="1"/>
          <p:nvPr/>
        </p:nvSpPr>
        <p:spPr>
          <a:xfrm>
            <a:off x="1379621" y="230579"/>
            <a:ext cx="5997743" cy="1985159"/>
          </a:xfrm>
          <a:prstGeom prst="rect">
            <a:avLst/>
          </a:prstGeom>
          <a:solidFill>
            <a:srgbClr val="CC9900"/>
          </a:solidFill>
          <a:ln>
            <a:solidFill>
              <a:schemeClr val="bg1">
                <a:lumMod val="50000"/>
              </a:schemeClr>
            </a:solidFill>
          </a:ln>
        </p:spPr>
        <p:txBody>
          <a:bodyPr wrap="square" rtlCol="0">
            <a:spAutoFit/>
          </a:bodyPr>
          <a:lstStyle/>
          <a:p>
            <a:pPr marL="0" marR="0" algn="ctr">
              <a:spcBef>
                <a:spcPts val="0"/>
              </a:spcBef>
              <a:spcAft>
                <a:spcPts val="500"/>
              </a:spcAft>
            </a:pPr>
            <a:endParaRPr lang="en-US" sz="4800" baseline="30000" dirty="0">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500"/>
              </a:spcAft>
            </a:pPr>
            <a:r>
              <a:rPr lang="en-US" sz="4400" baseline="30000" dirty="0">
                <a:latin typeface="Arial" panose="020B0604020202020204" pitchFamily="34" charset="0"/>
                <a:ea typeface="Calibri" panose="020F0502020204030204" pitchFamily="34" charset="0"/>
                <a:cs typeface="Times New Roman" panose="02020603050405020304" pitchFamily="18" charset="0"/>
              </a:rPr>
              <a:t>Seattle/King County LEAD Policy Coordinating Group.</a:t>
            </a:r>
          </a:p>
          <a:p>
            <a:endParaRPr lang="en-US" b="1" dirty="0">
              <a:solidFill>
                <a:schemeClr val="bg2"/>
              </a:solidFill>
            </a:endParaRPr>
          </a:p>
        </p:txBody>
      </p:sp>
      <p:sp>
        <p:nvSpPr>
          <p:cNvPr id="2" name="Rectangle 1"/>
          <p:cNvSpPr/>
          <p:nvPr/>
        </p:nvSpPr>
        <p:spPr>
          <a:xfrm rot="10800000" flipV="1">
            <a:off x="1241257" y="2226916"/>
            <a:ext cx="6128086" cy="4539704"/>
          </a:xfrm>
          <a:prstGeom prst="rect">
            <a:avLst/>
          </a:prstGeom>
        </p:spPr>
        <p:txBody>
          <a:bodyPr wrap="square">
            <a:spAutoFit/>
          </a:bodyPr>
          <a:lstStyle/>
          <a:p>
            <a:pPr algn="ctr"/>
            <a:endParaRPr lang="en-US" sz="900" dirty="0"/>
          </a:p>
          <a:p>
            <a:pPr algn="ctr"/>
            <a:r>
              <a:rPr lang="en-US" sz="2000" dirty="0"/>
              <a:t>Lisa </a:t>
            </a:r>
            <a:r>
              <a:rPr lang="en-US" sz="2000" dirty="0" err="1"/>
              <a:t>Daugaard</a:t>
            </a:r>
            <a:endParaRPr lang="en-US" sz="2000" dirty="0"/>
          </a:p>
          <a:p>
            <a:pPr algn="ctr"/>
            <a:r>
              <a:rPr lang="en-US" sz="2000" dirty="0"/>
              <a:t>Director, Public Defender Association</a:t>
            </a:r>
          </a:p>
          <a:p>
            <a:pPr algn="ctr"/>
            <a:r>
              <a:rPr lang="en-US" sz="2000" dirty="0"/>
              <a:t>LEAD National Support Bureau</a:t>
            </a:r>
          </a:p>
          <a:p>
            <a:pPr algn="ctr"/>
            <a:r>
              <a:rPr lang="en-US" sz="2000" dirty="0"/>
              <a:t>Seattle, Washington</a:t>
            </a:r>
          </a:p>
          <a:p>
            <a:pPr algn="ctr"/>
            <a:endParaRPr lang="en-US" sz="2000" dirty="0"/>
          </a:p>
          <a:p>
            <a:pPr algn="ctr"/>
            <a:r>
              <a:rPr lang="en-US" sz="2000" dirty="0"/>
              <a:t>Jim </a:t>
            </a:r>
            <a:r>
              <a:rPr lang="en-US" sz="2000" dirty="0" err="1"/>
              <a:t>Pugel</a:t>
            </a:r>
            <a:endParaRPr lang="en-US" sz="2000" dirty="0"/>
          </a:p>
          <a:p>
            <a:pPr algn="ctr"/>
            <a:r>
              <a:rPr lang="en-US" sz="2000" dirty="0"/>
              <a:t>Chief Deputy Sheriff, King County</a:t>
            </a:r>
          </a:p>
          <a:p>
            <a:pPr algn="ctr"/>
            <a:r>
              <a:rPr lang="en-US" sz="2000" dirty="0"/>
              <a:t>Seattle, Washington</a:t>
            </a:r>
          </a:p>
          <a:p>
            <a:pPr algn="ctr"/>
            <a:endParaRPr lang="en-US" sz="2000" dirty="0"/>
          </a:p>
          <a:p>
            <a:pPr algn="ctr"/>
            <a:r>
              <a:rPr lang="en-US" sz="2000" dirty="0"/>
              <a:t>Kris </a:t>
            </a:r>
            <a:r>
              <a:rPr lang="en-US" sz="2000" dirty="0" err="1"/>
              <a:t>Nyrop</a:t>
            </a:r>
            <a:endParaRPr lang="en-US" sz="2000" dirty="0"/>
          </a:p>
          <a:p>
            <a:pPr algn="ctr"/>
            <a:r>
              <a:rPr lang="en-US" sz="2000" dirty="0"/>
              <a:t>Public Defender Association</a:t>
            </a:r>
          </a:p>
          <a:p>
            <a:pPr algn="ctr"/>
            <a:r>
              <a:rPr lang="en-US" sz="2000" dirty="0"/>
              <a:t>LEAD National Support Bureau</a:t>
            </a:r>
          </a:p>
          <a:p>
            <a:pPr algn="ctr"/>
            <a:r>
              <a:rPr lang="en-US" sz="2000" dirty="0"/>
              <a:t>Seattle, Washington </a:t>
            </a:r>
          </a:p>
          <a:p>
            <a:pPr algn="ctr"/>
            <a:endParaRPr lang="en-US" sz="2000" dirty="0"/>
          </a:p>
        </p:txBody>
      </p:sp>
    </p:spTree>
    <p:extLst>
      <p:ext uri="{BB962C8B-B14F-4D97-AF65-F5344CB8AC3E}">
        <p14:creationId xmlns:p14="http://schemas.microsoft.com/office/powerpoint/2010/main" val="30548835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429000"/>
            <a:ext cx="7315200" cy="2133600"/>
          </a:xfrm>
        </p:spPr>
        <p:txBody>
          <a:bodyPr/>
          <a:lstStyle/>
          <a:p>
            <a:pPr algn="ctr"/>
            <a:br>
              <a:rPr lang="en-US" sz="5400" i="1" dirty="0">
                <a:solidFill>
                  <a:schemeClr val="tx1"/>
                </a:solidFill>
              </a:rPr>
            </a:br>
            <a:br>
              <a:rPr lang="en-US" sz="5400" i="1" dirty="0">
                <a:solidFill>
                  <a:schemeClr val="tx1"/>
                </a:solidFill>
              </a:rPr>
            </a:br>
            <a:br>
              <a:rPr lang="en-US" sz="2800" i="1" dirty="0"/>
            </a:br>
            <a:endParaRPr lang="en-US" sz="5400" i="1" dirty="0"/>
          </a:p>
        </p:txBody>
      </p:sp>
      <p:sp>
        <p:nvSpPr>
          <p:cNvPr id="3" name="Rectangle 2"/>
          <p:cNvSpPr/>
          <p:nvPr/>
        </p:nvSpPr>
        <p:spPr>
          <a:xfrm>
            <a:off x="3200400" y="381000"/>
            <a:ext cx="4490332" cy="707886"/>
          </a:xfrm>
          <a:prstGeom prst="rect">
            <a:avLst/>
          </a:prstGeom>
        </p:spPr>
        <p:txBody>
          <a:bodyPr wrap="none">
            <a:spAutoFit/>
          </a:bodyPr>
          <a:lstStyle/>
          <a:p>
            <a:r>
              <a:rPr lang="en-US" sz="4000" dirty="0">
                <a:solidFill>
                  <a:srgbClr val="FFCC00"/>
                </a:solidFill>
              </a:rPr>
              <a:t>Project Description</a:t>
            </a:r>
          </a:p>
        </p:txBody>
      </p:sp>
      <p:sp>
        <p:nvSpPr>
          <p:cNvPr id="4" name="Rectangle 3"/>
          <p:cNvSpPr/>
          <p:nvPr/>
        </p:nvSpPr>
        <p:spPr>
          <a:xfrm>
            <a:off x="1676401" y="1219200"/>
            <a:ext cx="7162800" cy="5068054"/>
          </a:xfrm>
          <a:prstGeom prst="rect">
            <a:avLst/>
          </a:prstGeom>
        </p:spPr>
        <p:txBody>
          <a:bodyPr wrap="square">
            <a:spAutoFit/>
          </a:bodyPr>
          <a:lstStyle/>
          <a:p>
            <a:pPr marL="0" marR="0" algn="just">
              <a:spcBef>
                <a:spcPts val="0"/>
              </a:spcBef>
              <a:spcAft>
                <a:spcPts val="500"/>
              </a:spcAft>
            </a:pPr>
            <a:r>
              <a:rPr lang="en-US" sz="2000" dirty="0">
                <a:latin typeface="Arial" panose="020B0604020202020204" pitchFamily="34" charset="0"/>
                <a:ea typeface="Calibri" panose="020F0502020204030204" pitchFamily="34" charset="0"/>
                <a:cs typeface="Times New Roman" panose="02020603050405020304" pitchFamily="18" charset="0"/>
              </a:rPr>
              <a:t>In addition to the guiding principles established through SB 843, the ESC identified the following foundational approaches are also to be included in the LEAD project design: </a:t>
            </a:r>
          </a:p>
          <a:p>
            <a:pPr marR="0" lvl="0">
              <a:spcBef>
                <a:spcPts val="0"/>
              </a:spcBef>
              <a:spcAft>
                <a:spcPts val="500"/>
              </a:spcAft>
            </a:pPr>
            <a:endParaRPr lang="en-US" sz="1000" dirty="0">
              <a:latin typeface="Arial" panose="020B060402020202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1800"/>
              </a:spcAft>
              <a:buFont typeface="+mj-lt"/>
              <a:buAutoNum type="alphaUcPeriod"/>
            </a:pPr>
            <a:r>
              <a:rPr lang="en-US" sz="2000" dirty="0">
                <a:latin typeface="Arial" panose="020B0604020202020204" pitchFamily="34" charset="0"/>
                <a:ea typeface="Calibri" panose="020F0502020204030204" pitchFamily="34" charset="0"/>
                <a:cs typeface="Times New Roman" panose="02020603050405020304" pitchFamily="18" charset="0"/>
              </a:rPr>
              <a:t>The LEAD Grant is to be guided by harm reduction principles. </a:t>
            </a:r>
            <a:endParaRPr lang="en-US" sz="1000" dirty="0">
              <a:latin typeface="Arial" panose="020B060402020202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1800"/>
              </a:spcAft>
              <a:buFont typeface="+mj-lt"/>
              <a:buAutoNum type="alphaUcPeriod"/>
            </a:pPr>
            <a:r>
              <a:rPr lang="en-US" sz="2000" dirty="0">
                <a:latin typeface="Arial" panose="020B0604020202020204" pitchFamily="34" charset="0"/>
                <a:ea typeface="Calibri" panose="020F0502020204030204" pitchFamily="34" charset="0"/>
                <a:cs typeface="Times New Roman" panose="02020603050405020304" pitchFamily="18" charset="0"/>
              </a:rPr>
              <a:t>The LEAD Grant is systems change-oriented – a new role for law enforcement reflecting an integrated approach with collaborative partners and service providers.</a:t>
            </a:r>
            <a:endParaRPr lang="en-US" sz="1000" dirty="0">
              <a:latin typeface="Arial" panose="020B060402020202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1800"/>
              </a:spcAft>
              <a:buFont typeface="+mj-lt"/>
              <a:buAutoNum type="alphaUcPeriod"/>
            </a:pPr>
            <a:r>
              <a:rPr lang="en-US" sz="2000" dirty="0">
                <a:latin typeface="Arial" panose="020B0604020202020204" pitchFamily="34" charset="0"/>
                <a:ea typeface="Calibri" panose="020F0502020204030204" pitchFamily="34" charset="0"/>
                <a:cs typeface="Times New Roman" panose="02020603050405020304" pitchFamily="18" charset="0"/>
              </a:rPr>
              <a:t>The LEAD Grant reflects a shift from the punitive approach for community safety to a psycho-social, public health approach.</a:t>
            </a:r>
            <a:endParaRPr lang="en-US" sz="1000" dirty="0">
              <a:latin typeface="Arial" panose="020B0604020202020204" pitchFamily="34" charset="0"/>
              <a:ea typeface="Calibri" panose="020F0502020204030204" pitchFamily="34" charset="0"/>
              <a:cs typeface="Times New Roman" panose="02020603050405020304" pitchFamily="18" charset="0"/>
            </a:endParaRPr>
          </a:p>
          <a:p>
            <a:pPr marL="457200" indent="-457200">
              <a:spcAft>
                <a:spcPts val="1800"/>
              </a:spcAft>
              <a:buFont typeface="+mj-lt"/>
              <a:buAutoNum type="alphaUcPeriod"/>
            </a:pPr>
            <a:r>
              <a:rPr lang="en-US" sz="2000" dirty="0">
                <a:latin typeface="Arial" panose="020B0604020202020204" pitchFamily="34" charset="0"/>
                <a:ea typeface="Calibri" panose="020F0502020204030204" pitchFamily="34" charset="0"/>
                <a:cs typeface="Times New Roman" panose="02020603050405020304" pitchFamily="18" charset="0"/>
              </a:rPr>
              <a:t>The LEAD Grant is to be founded upon the Seattle LEAD model</a:t>
            </a:r>
            <a:endParaRPr lang="en-US" sz="2000" dirty="0"/>
          </a:p>
        </p:txBody>
      </p:sp>
    </p:spTree>
    <p:extLst>
      <p:ext uri="{BB962C8B-B14F-4D97-AF65-F5344CB8AC3E}">
        <p14:creationId xmlns:p14="http://schemas.microsoft.com/office/powerpoint/2010/main" val="7038131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066800"/>
            <a:ext cx="7315200" cy="762000"/>
          </a:xfrm>
        </p:spPr>
        <p:txBody>
          <a:bodyPr/>
          <a:lstStyle/>
          <a:p>
            <a:r>
              <a:rPr lang="en-US" dirty="0"/>
              <a:t>Project Description</a:t>
            </a:r>
          </a:p>
        </p:txBody>
      </p:sp>
      <p:sp>
        <p:nvSpPr>
          <p:cNvPr id="3" name="Content Placeholder 2"/>
          <p:cNvSpPr>
            <a:spLocks noGrp="1"/>
          </p:cNvSpPr>
          <p:nvPr>
            <p:ph idx="1"/>
          </p:nvPr>
        </p:nvSpPr>
        <p:spPr>
          <a:xfrm>
            <a:off x="1828800" y="1905000"/>
            <a:ext cx="7315200" cy="4495800"/>
          </a:xfrm>
        </p:spPr>
        <p:txBody>
          <a:bodyPr/>
          <a:lstStyle/>
          <a:p>
            <a:pPr marL="0" indent="0">
              <a:buNone/>
            </a:pPr>
            <a:endParaRPr lang="en-US" sz="1400" dirty="0"/>
          </a:p>
          <a:p>
            <a:r>
              <a:rPr lang="en-US" dirty="0"/>
              <a:t>Eligibility</a:t>
            </a:r>
          </a:p>
          <a:p>
            <a:r>
              <a:rPr lang="en-US" dirty="0"/>
              <a:t>Funding Amounts/ Match</a:t>
            </a:r>
          </a:p>
          <a:p>
            <a:r>
              <a:rPr lang="en-US" dirty="0"/>
              <a:t>Grant Period</a:t>
            </a:r>
          </a:p>
          <a:p>
            <a:r>
              <a:rPr lang="en-US" dirty="0"/>
              <a:t>Independent Evaluation</a:t>
            </a:r>
          </a:p>
          <a:p>
            <a:r>
              <a:rPr lang="en-US" dirty="0"/>
              <a:t>Technical Assistance</a:t>
            </a:r>
          </a:p>
          <a:p>
            <a:r>
              <a:rPr lang="en-US" dirty="0"/>
              <a:t> Leveraging funds</a:t>
            </a:r>
          </a:p>
          <a:p>
            <a:endParaRPr lang="en-US" dirty="0"/>
          </a:p>
          <a:p>
            <a:pPr marL="0" indent="0">
              <a:buNone/>
            </a:pPr>
            <a:endParaRPr lang="en-US" dirty="0"/>
          </a:p>
        </p:txBody>
      </p:sp>
    </p:spTree>
    <p:extLst>
      <p:ext uri="{BB962C8B-B14F-4D97-AF65-F5344CB8AC3E}">
        <p14:creationId xmlns:p14="http://schemas.microsoft.com/office/powerpoint/2010/main" val="399470020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28" name="Straight Connector 27"/>
          <p:cNvCxnSpPr/>
          <p:nvPr/>
        </p:nvCxnSpPr>
        <p:spPr>
          <a:xfrm>
            <a:off x="990600" y="914400"/>
            <a:ext cx="7162800" cy="0"/>
          </a:xfrm>
          <a:prstGeom prst="line">
            <a:avLst/>
          </a:prstGeom>
          <a:ln w="57150">
            <a:solidFill>
              <a:srgbClr val="CC9900"/>
            </a:solidFill>
          </a:ln>
        </p:spPr>
        <p:style>
          <a:lnRef idx="1">
            <a:schemeClr val="accent1"/>
          </a:lnRef>
          <a:fillRef idx="0">
            <a:schemeClr val="accent1"/>
          </a:fillRef>
          <a:effectRef idx="0">
            <a:schemeClr val="accent1"/>
          </a:effectRef>
          <a:fontRef idx="minor">
            <a:schemeClr val="tx1"/>
          </a:fontRef>
        </p:style>
      </p:cxnSp>
      <p:sp>
        <p:nvSpPr>
          <p:cNvPr id="21" name="Title 1"/>
          <p:cNvSpPr>
            <a:spLocks/>
          </p:cNvSpPr>
          <p:nvPr/>
        </p:nvSpPr>
        <p:spPr bwMode="auto">
          <a:xfrm>
            <a:off x="-1066800" y="-1548"/>
            <a:ext cx="8229600" cy="1143000"/>
          </a:xfrm>
          <a:prstGeom prst="rect">
            <a:avLst/>
          </a:prstGeom>
          <a:noFill/>
          <a:ln w="9525">
            <a:noFill/>
            <a:miter lim="800000"/>
            <a:headEnd/>
            <a:tailEnd/>
          </a:ln>
        </p:spPr>
        <p:txBody>
          <a:bodyPr anchor="ctr"/>
          <a:lstStyle/>
          <a:p>
            <a:pPr algn="ctr" eaLnBrk="0" hangingPunct="0"/>
            <a:r>
              <a:rPr lang="en-US" sz="3500" b="1" dirty="0">
                <a:solidFill>
                  <a:srgbClr val="CC9900"/>
                </a:solidFill>
                <a:latin typeface="Calibri" pitchFamily="34" charset="0"/>
              </a:rPr>
              <a:t>                                    Project Design</a:t>
            </a:r>
            <a:endParaRPr lang="en-US" sz="2000" i="1" dirty="0">
              <a:solidFill>
                <a:srgbClr val="CC9900"/>
              </a:solidFill>
              <a:latin typeface="Calibri" pitchFamily="34" charset="0"/>
            </a:endParaRPr>
          </a:p>
        </p:txBody>
      </p:sp>
      <p:pic>
        <p:nvPicPr>
          <p:cNvPr id="2" name="Picture 1"/>
          <p:cNvPicPr>
            <a:picLocks noChangeAspect="1"/>
          </p:cNvPicPr>
          <p:nvPr/>
        </p:nvPicPr>
        <p:blipFill>
          <a:blip r:embed="rId3"/>
          <a:stretch>
            <a:fillRect/>
          </a:stretch>
        </p:blipFill>
        <p:spPr>
          <a:xfrm>
            <a:off x="228600" y="1066800"/>
            <a:ext cx="8763000" cy="5670822"/>
          </a:xfrm>
          <a:prstGeom prst="rect">
            <a:avLst/>
          </a:prstGeom>
        </p:spPr>
      </p:pic>
    </p:spTree>
    <p:extLst>
      <p:ext uri="{BB962C8B-B14F-4D97-AF65-F5344CB8AC3E}">
        <p14:creationId xmlns:p14="http://schemas.microsoft.com/office/powerpoint/2010/main" val="173718764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85800"/>
            <a:ext cx="7315200" cy="685800"/>
          </a:xfrm>
        </p:spPr>
        <p:txBody>
          <a:bodyPr/>
          <a:lstStyle/>
          <a:p>
            <a:r>
              <a:rPr lang="en-US" dirty="0"/>
              <a:t>Project Design</a:t>
            </a:r>
          </a:p>
        </p:txBody>
      </p:sp>
      <p:sp>
        <p:nvSpPr>
          <p:cNvPr id="3" name="Content Placeholder 2"/>
          <p:cNvSpPr>
            <a:spLocks noGrp="1"/>
          </p:cNvSpPr>
          <p:nvPr>
            <p:ph idx="1"/>
          </p:nvPr>
        </p:nvSpPr>
        <p:spPr>
          <a:xfrm>
            <a:off x="1676400" y="2133600"/>
            <a:ext cx="7315200" cy="4038600"/>
          </a:xfrm>
        </p:spPr>
        <p:txBody>
          <a:bodyPr/>
          <a:lstStyle/>
          <a:p>
            <a:r>
              <a:rPr lang="en-US" dirty="0"/>
              <a:t>Key Stakeholder Partners</a:t>
            </a:r>
          </a:p>
          <a:p>
            <a:pPr lvl="1"/>
            <a:r>
              <a:rPr lang="en-US" dirty="0"/>
              <a:t> Key Stakeholder Policy Committee</a:t>
            </a:r>
          </a:p>
          <a:p>
            <a:pPr marL="0" indent="0">
              <a:buNone/>
            </a:pPr>
            <a:endParaRPr lang="en-US" dirty="0"/>
          </a:p>
          <a:p>
            <a:r>
              <a:rPr lang="en-US" dirty="0"/>
              <a:t>Community Engagement</a:t>
            </a:r>
          </a:p>
          <a:p>
            <a:endParaRPr lang="en-US" dirty="0"/>
          </a:p>
          <a:p>
            <a:r>
              <a:rPr lang="en-US" dirty="0"/>
              <a:t>MOUs With Individualized Statement of Intent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50199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85800"/>
            <a:ext cx="7315200" cy="685800"/>
          </a:xfrm>
        </p:spPr>
        <p:txBody>
          <a:bodyPr/>
          <a:lstStyle/>
          <a:p>
            <a:r>
              <a:rPr lang="en-US" dirty="0"/>
              <a:t>Project Design</a:t>
            </a:r>
          </a:p>
        </p:txBody>
      </p:sp>
      <p:sp>
        <p:nvSpPr>
          <p:cNvPr id="3" name="Content Placeholder 2"/>
          <p:cNvSpPr>
            <a:spLocks noGrp="1"/>
          </p:cNvSpPr>
          <p:nvPr>
            <p:ph idx="1"/>
          </p:nvPr>
        </p:nvSpPr>
        <p:spPr>
          <a:xfrm>
            <a:off x="2133600" y="1905000"/>
            <a:ext cx="6858000" cy="4114800"/>
          </a:xfrm>
        </p:spPr>
        <p:txBody>
          <a:bodyPr/>
          <a:lstStyle/>
          <a:p>
            <a:pPr lvl="0">
              <a:spcBef>
                <a:spcPct val="0"/>
              </a:spcBef>
              <a:buClr>
                <a:srgbClr val="CC6600"/>
              </a:buClr>
              <a:buSzTx/>
              <a:buFont typeface="Wingdings" panose="05000000000000000000" pitchFamily="2" charset="2"/>
              <a:buChar char="v"/>
            </a:pPr>
            <a:r>
              <a:rPr lang="en-US" kern="1200" dirty="0">
                <a:solidFill>
                  <a:srgbClr val="FFFFFF"/>
                </a:solidFill>
                <a:latin typeface="Arial" charset="0"/>
              </a:rPr>
              <a:t>Eligible Participants</a:t>
            </a:r>
          </a:p>
          <a:p>
            <a:pPr marL="0" lvl="0" indent="0">
              <a:spcBef>
                <a:spcPct val="0"/>
              </a:spcBef>
              <a:buClrTx/>
              <a:buSzTx/>
              <a:buNone/>
            </a:pPr>
            <a:endParaRPr lang="en-US" kern="1200" dirty="0">
              <a:solidFill>
                <a:srgbClr val="FFFFFF"/>
              </a:solidFill>
              <a:latin typeface="Arial" charset="0"/>
            </a:endParaRPr>
          </a:p>
          <a:p>
            <a:pPr lvl="0">
              <a:spcBef>
                <a:spcPct val="0"/>
              </a:spcBef>
              <a:buClr>
                <a:srgbClr val="CC6600"/>
              </a:buClr>
              <a:buSzTx/>
              <a:buFont typeface="Wingdings" panose="05000000000000000000" pitchFamily="2" charset="2"/>
              <a:buChar char="v"/>
            </a:pPr>
            <a:r>
              <a:rPr lang="en-US" kern="1200" dirty="0">
                <a:solidFill>
                  <a:srgbClr val="FFFFFF"/>
                </a:solidFill>
                <a:latin typeface="Arial" charset="0"/>
              </a:rPr>
              <a:t>Referral Process</a:t>
            </a:r>
          </a:p>
          <a:p>
            <a:pPr marL="0" lvl="0" indent="0">
              <a:spcBef>
                <a:spcPct val="0"/>
              </a:spcBef>
              <a:buClr>
                <a:srgbClr val="CC6600"/>
              </a:buClr>
              <a:buSzTx/>
              <a:buNone/>
            </a:pPr>
            <a:endParaRPr lang="en-US" kern="1200" dirty="0">
              <a:solidFill>
                <a:srgbClr val="FFFFFF"/>
              </a:solidFill>
              <a:latin typeface="Arial" charset="0"/>
            </a:endParaRPr>
          </a:p>
          <a:p>
            <a:pPr lvl="0">
              <a:spcBef>
                <a:spcPct val="0"/>
              </a:spcBef>
              <a:buClr>
                <a:srgbClr val="CC6600"/>
              </a:buClr>
              <a:buSzTx/>
              <a:buFont typeface="Wingdings" panose="05000000000000000000" pitchFamily="2" charset="2"/>
              <a:buChar char="v"/>
            </a:pPr>
            <a:r>
              <a:rPr lang="en-US" kern="1200" dirty="0">
                <a:solidFill>
                  <a:srgbClr val="FFFFFF"/>
                </a:solidFill>
                <a:latin typeface="Arial" charset="0"/>
              </a:rPr>
              <a:t>Service Area/Catchment</a:t>
            </a:r>
          </a:p>
          <a:p>
            <a:pPr marL="0" lvl="0" indent="0">
              <a:spcBef>
                <a:spcPct val="0"/>
              </a:spcBef>
              <a:buClr>
                <a:srgbClr val="CC6600"/>
              </a:buClr>
              <a:buSzTx/>
              <a:buNone/>
            </a:pPr>
            <a:endParaRPr lang="en-US" sz="2400" kern="1200" dirty="0">
              <a:solidFill>
                <a:srgbClr val="FFFFFF"/>
              </a:solidFill>
              <a:latin typeface="Arial" charset="0"/>
            </a:endParaRPr>
          </a:p>
          <a:p>
            <a:pPr marL="0" indent="0">
              <a:buNone/>
            </a:pPr>
            <a:endParaRPr lang="en-US" sz="800" dirty="0">
              <a:solidFill>
                <a:schemeClr val="bg1"/>
              </a:solidFill>
            </a:endParaRPr>
          </a:p>
        </p:txBody>
      </p:sp>
    </p:spTree>
    <p:extLst>
      <p:ext uri="{BB962C8B-B14F-4D97-AF65-F5344CB8AC3E}">
        <p14:creationId xmlns:p14="http://schemas.microsoft.com/office/powerpoint/2010/main" val="16919666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28600"/>
            <a:ext cx="5715000" cy="609600"/>
          </a:xfrm>
        </p:spPr>
        <p:txBody>
          <a:bodyPr/>
          <a:lstStyle/>
          <a:p>
            <a:r>
              <a:rPr lang="en-US" dirty="0"/>
              <a:t>Project Design</a:t>
            </a:r>
          </a:p>
        </p:txBody>
      </p:sp>
      <p:sp>
        <p:nvSpPr>
          <p:cNvPr id="3" name="Content Placeholder 2"/>
          <p:cNvSpPr>
            <a:spLocks noGrp="1"/>
          </p:cNvSpPr>
          <p:nvPr>
            <p:ph idx="1"/>
          </p:nvPr>
        </p:nvSpPr>
        <p:spPr>
          <a:xfrm>
            <a:off x="1676400" y="1905000"/>
            <a:ext cx="7315200" cy="4114800"/>
          </a:xfrm>
        </p:spPr>
        <p:txBody>
          <a:bodyPr/>
          <a:lstStyle/>
          <a:p>
            <a:pPr marL="0" lvl="0" indent="0">
              <a:spcBef>
                <a:spcPct val="0"/>
              </a:spcBef>
              <a:buClr>
                <a:srgbClr val="CC6600"/>
              </a:buClr>
              <a:buSzTx/>
              <a:buNone/>
            </a:pPr>
            <a:endParaRPr lang="en-US" sz="2400" kern="1200" dirty="0">
              <a:solidFill>
                <a:srgbClr val="FFFFFF"/>
              </a:solidFill>
              <a:latin typeface="Arial" charset="0"/>
            </a:endParaRPr>
          </a:p>
          <a:p>
            <a:pPr marL="0" indent="0">
              <a:buNone/>
            </a:pPr>
            <a:endParaRPr lang="en-US" sz="800"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674763246"/>
              </p:ext>
            </p:extLst>
          </p:nvPr>
        </p:nvGraphicFramePr>
        <p:xfrm>
          <a:off x="1600200" y="1143001"/>
          <a:ext cx="7239000" cy="5472747"/>
        </p:xfrm>
        <a:graphic>
          <a:graphicData uri="http://schemas.openxmlformats.org/drawingml/2006/table">
            <a:tbl>
              <a:tblPr firstRow="1" firstCol="1" bandRow="1"/>
              <a:tblGrid>
                <a:gridCol w="7239000">
                  <a:extLst>
                    <a:ext uri="{9D8B030D-6E8A-4147-A177-3AD203B41FA5}">
                      <a16:colId xmlns:a16="http://schemas.microsoft.com/office/drawing/2014/main" val="20000"/>
                    </a:ext>
                  </a:extLst>
                </a:gridCol>
              </a:tblGrid>
              <a:tr h="685799">
                <a:tc>
                  <a:txBody>
                    <a:bodyPr/>
                    <a:lstStyle/>
                    <a:p>
                      <a:pPr marL="0" marR="0" algn="ctr">
                        <a:lnSpc>
                          <a:spcPct val="107000"/>
                        </a:lnSpc>
                        <a:spcBef>
                          <a:spcPts val="0"/>
                        </a:spcBef>
                        <a:spcAft>
                          <a:spcPts val="0"/>
                        </a:spcAft>
                      </a:pPr>
                      <a:r>
                        <a:rPr lang="en-US" sz="1700" kern="1200" dirty="0">
                          <a:ln>
                            <a:noFill/>
                          </a:ln>
                          <a:solidFill>
                            <a:srgbClr val="FFCC00"/>
                          </a:solidFill>
                          <a:effectLst/>
                          <a:latin typeface="Arial" panose="020B0604020202020204" pitchFamily="34" charset="0"/>
                          <a:ea typeface="Calibri" panose="020F0502020204030204" pitchFamily="34" charset="0"/>
                          <a:cs typeface="Times New Roman" panose="02020603050405020304" pitchFamily="18" charset="0"/>
                        </a:rPr>
                        <a:t>Offenses Eligible for Referral To LEAD Program</a:t>
                      </a:r>
                    </a:p>
                    <a:p>
                      <a:pPr marL="0" marR="0" algn="ctr">
                        <a:lnSpc>
                          <a:spcPct val="107000"/>
                        </a:lnSpc>
                        <a:spcBef>
                          <a:spcPts val="0"/>
                        </a:spcBef>
                        <a:spcAft>
                          <a:spcPts val="0"/>
                        </a:spcAft>
                      </a:pPr>
                      <a:r>
                        <a:rPr lang="en-US" sz="1700" kern="1200" dirty="0">
                          <a:ln>
                            <a:noFill/>
                          </a:ln>
                          <a:solidFill>
                            <a:srgbClr val="FFCC00"/>
                          </a:solidFill>
                          <a:effectLst/>
                          <a:latin typeface="Arial" panose="020B0604020202020204" pitchFamily="34" charset="0"/>
                          <a:ea typeface="Calibri" panose="020F0502020204030204" pitchFamily="34" charset="0"/>
                          <a:cs typeface="Times New Roman" panose="02020603050405020304" pitchFamily="18" charset="0"/>
                        </a:rPr>
                        <a:t>For </a:t>
                      </a:r>
                      <a:r>
                        <a:rPr lang="en-US" sz="1700" kern="1200" dirty="0" err="1">
                          <a:ln>
                            <a:noFill/>
                          </a:ln>
                          <a:solidFill>
                            <a:srgbClr val="FFCC00"/>
                          </a:solidFill>
                          <a:effectLst/>
                          <a:latin typeface="Arial" panose="020B0604020202020204" pitchFamily="34" charset="0"/>
                          <a:ea typeface="Calibri" panose="020F0502020204030204" pitchFamily="34" charset="0"/>
                          <a:cs typeface="Times New Roman" panose="02020603050405020304" pitchFamily="18" charset="0"/>
                        </a:rPr>
                        <a:t>Prebooking</a:t>
                      </a:r>
                      <a:r>
                        <a:rPr lang="en-US" sz="1700" kern="1200" dirty="0">
                          <a:ln>
                            <a:noFill/>
                          </a:ln>
                          <a:solidFill>
                            <a:srgbClr val="FFCC00"/>
                          </a:solidFill>
                          <a:effectLst/>
                          <a:latin typeface="Arial" panose="020B0604020202020204" pitchFamily="34" charset="0"/>
                          <a:ea typeface="Calibri" panose="020F0502020204030204" pitchFamily="34" charset="0"/>
                          <a:cs typeface="Times New Roman" panose="02020603050405020304" pitchFamily="18" charset="0"/>
                        </a:rPr>
                        <a:t> Diversion And Social Contact Referrals</a:t>
                      </a:r>
                    </a:p>
                  </a:txBody>
                  <a:tcPr marL="73025" marR="73025" marT="18415" marB="184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44380">
                <a:tc>
                  <a:txBody>
                    <a:bodyPr/>
                    <a:lstStyle/>
                    <a:p>
                      <a:pPr marL="342900" marR="0" lvl="0" indent="-342900" algn="l">
                        <a:lnSpc>
                          <a:spcPct val="107000"/>
                        </a:lnSpc>
                        <a:spcBef>
                          <a:spcPts val="0"/>
                        </a:spcBef>
                        <a:spcAft>
                          <a:spcPts val="0"/>
                        </a:spcAft>
                        <a:buFont typeface="+mj-lt"/>
                        <a:buAutoNum type="arabicParenR"/>
                      </a:pPr>
                      <a:r>
                        <a:rPr lang="en-US" sz="16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Possession for sale or transfer of a controlled substance or other prohibited substance where the circumstances indicate that the sale or transfer is intended to provide a subsistence living or to allow the person to obtain or afford drugs for his or her own consumption.</a:t>
                      </a:r>
                    </a:p>
                    <a:p>
                      <a:pPr marL="342900" marR="0" lvl="0" indent="-342900" algn="l">
                        <a:lnSpc>
                          <a:spcPct val="107000"/>
                        </a:lnSpc>
                        <a:spcBef>
                          <a:spcPts val="0"/>
                        </a:spcBef>
                        <a:spcAft>
                          <a:spcPts val="0"/>
                        </a:spcAft>
                        <a:buFont typeface="+mj-lt"/>
                        <a:buAutoNum type="arabicParenR"/>
                      </a:pPr>
                      <a:endParaRPr lang="en-US" sz="8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33273">
                <a:tc>
                  <a:txBody>
                    <a:bodyPr/>
                    <a:lstStyle/>
                    <a:p>
                      <a:pPr marL="347472" marR="0" lvl="0" indent="-347472" algn="l">
                        <a:lnSpc>
                          <a:spcPct val="107000"/>
                        </a:lnSpc>
                        <a:spcBef>
                          <a:spcPts val="0"/>
                        </a:spcBef>
                        <a:spcAft>
                          <a:spcPts val="0"/>
                        </a:spcAft>
                        <a:buFont typeface="+mj-lt"/>
                        <a:buNone/>
                      </a:pPr>
                      <a:r>
                        <a:rPr lang="en-US" sz="16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2) 	Sale or transfer of a controlled substance or other prohibited substance where the circumstances indicate that the sale or transfer is intended to provide a subsistence living or to allow the person to obtain or afford drugs for his or her own consumption.</a:t>
                      </a:r>
                    </a:p>
                    <a:p>
                      <a:pPr marL="347472" marR="0" lvl="0" indent="-347472" algn="l">
                        <a:lnSpc>
                          <a:spcPct val="107000"/>
                        </a:lnSpc>
                        <a:spcBef>
                          <a:spcPts val="0"/>
                        </a:spcBef>
                        <a:spcAft>
                          <a:spcPts val="0"/>
                        </a:spcAft>
                        <a:buFont typeface="+mj-lt"/>
                        <a:buNone/>
                      </a:pPr>
                      <a:endParaRPr lang="en-US" sz="8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7816">
                <a:tc>
                  <a:txBody>
                    <a:bodyPr/>
                    <a:lstStyle/>
                    <a:p>
                      <a:pPr marL="347472" marR="0" lvl="0" indent="-347472" algn="l">
                        <a:lnSpc>
                          <a:spcPct val="107000"/>
                        </a:lnSpc>
                        <a:spcBef>
                          <a:spcPts val="0"/>
                        </a:spcBef>
                        <a:spcAft>
                          <a:spcPts val="0"/>
                        </a:spcAft>
                        <a:buFont typeface="+mj-lt"/>
                        <a:buNone/>
                      </a:pPr>
                      <a:r>
                        <a:rPr lang="en-US" sz="16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3) 	Possession of a controlled substance or other prohibited substance.</a:t>
                      </a:r>
                    </a:p>
                    <a:p>
                      <a:pPr marL="347472" marR="0" lvl="0" indent="-347472" algn="l">
                        <a:lnSpc>
                          <a:spcPct val="107000"/>
                        </a:lnSpc>
                        <a:spcBef>
                          <a:spcPts val="0"/>
                        </a:spcBef>
                        <a:spcAft>
                          <a:spcPts val="0"/>
                        </a:spcAft>
                        <a:buFont typeface="+mj-lt"/>
                        <a:buNone/>
                      </a:pPr>
                      <a:endParaRPr lang="en-US" sz="8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7816">
                <a:tc>
                  <a:txBody>
                    <a:bodyPr/>
                    <a:lstStyle/>
                    <a:p>
                      <a:pPr marL="347472" marR="0" lvl="0" indent="-347472" algn="l">
                        <a:lnSpc>
                          <a:spcPct val="107000"/>
                        </a:lnSpc>
                        <a:spcBef>
                          <a:spcPts val="0"/>
                        </a:spcBef>
                        <a:spcAft>
                          <a:spcPts val="0"/>
                        </a:spcAft>
                        <a:buFont typeface="+mj-lt"/>
                        <a:buNone/>
                      </a:pPr>
                      <a:r>
                        <a:rPr lang="en-US" sz="16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4) 	Being under the influence of a controlled substance or other prohibited substance.</a:t>
                      </a:r>
                    </a:p>
                    <a:p>
                      <a:pPr marL="347472" marR="0" lvl="0" indent="-347472" algn="l">
                        <a:lnSpc>
                          <a:spcPct val="107000"/>
                        </a:lnSpc>
                        <a:spcBef>
                          <a:spcPts val="0"/>
                        </a:spcBef>
                        <a:spcAft>
                          <a:spcPts val="0"/>
                        </a:spcAft>
                        <a:buFont typeface="+mj-lt"/>
                        <a:buNone/>
                      </a:pPr>
                      <a:endParaRPr lang="en-US" sz="8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0544">
                <a:tc>
                  <a:txBody>
                    <a:bodyPr/>
                    <a:lstStyle/>
                    <a:p>
                      <a:pPr marL="347472" marR="0" lvl="0" indent="-347472" algn="l">
                        <a:lnSpc>
                          <a:spcPct val="107000"/>
                        </a:lnSpc>
                        <a:spcBef>
                          <a:spcPts val="0"/>
                        </a:spcBef>
                        <a:spcAft>
                          <a:spcPts val="0"/>
                        </a:spcAft>
                        <a:buFont typeface="+mj-lt"/>
                        <a:buNone/>
                      </a:pPr>
                      <a:r>
                        <a:rPr lang="en-US" sz="16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5) 	Being under the influence of alcohol and a controlled substance or other prohibited substance.</a:t>
                      </a:r>
                    </a:p>
                    <a:p>
                      <a:pPr marL="347472" marR="0" lvl="0" indent="-347472" algn="l">
                        <a:lnSpc>
                          <a:spcPct val="107000"/>
                        </a:lnSpc>
                        <a:spcBef>
                          <a:spcPts val="0"/>
                        </a:spcBef>
                        <a:spcAft>
                          <a:spcPts val="0"/>
                        </a:spcAft>
                        <a:buFont typeface="+mj-lt"/>
                        <a:buNone/>
                      </a:pPr>
                      <a:endParaRPr lang="en-US" sz="8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7816">
                <a:tc>
                  <a:txBody>
                    <a:bodyPr/>
                    <a:lstStyle/>
                    <a:p>
                      <a:pPr marL="347472" marR="0" lvl="0" indent="-347472" algn="l">
                        <a:lnSpc>
                          <a:spcPct val="107000"/>
                        </a:lnSpc>
                        <a:spcBef>
                          <a:spcPts val="0"/>
                        </a:spcBef>
                        <a:spcAft>
                          <a:spcPts val="0"/>
                        </a:spcAft>
                        <a:buFont typeface="+mj-lt"/>
                        <a:buNone/>
                      </a:pPr>
                      <a:r>
                        <a:rPr lang="en-US" sz="16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6) 	Prostitution pursuant to subdivision (b) of Section 647</a:t>
                      </a:r>
                      <a:r>
                        <a:rPr lang="en-US" sz="1600" baseline="300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of the California Penal Code.</a:t>
                      </a: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2" name="Rectangle 4"/>
          <p:cNvSpPr>
            <a:spLocks noChangeArrowheads="1"/>
          </p:cNvSpPr>
          <p:nvPr/>
        </p:nvSpPr>
        <p:spPr bwMode="auto">
          <a:xfrm>
            <a:off x="1981200" y="220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4050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76200"/>
            <a:ext cx="3733800" cy="533400"/>
          </a:xfrm>
        </p:spPr>
        <p:txBody>
          <a:bodyPr/>
          <a:lstStyle/>
          <a:p>
            <a:r>
              <a:rPr lang="en-US" sz="2400" dirty="0"/>
              <a:t>Project Design</a:t>
            </a:r>
          </a:p>
        </p:txBody>
      </p:sp>
      <p:sp>
        <p:nvSpPr>
          <p:cNvPr id="3" name="Content Placeholder 2"/>
          <p:cNvSpPr>
            <a:spLocks noGrp="1"/>
          </p:cNvSpPr>
          <p:nvPr>
            <p:ph idx="1"/>
          </p:nvPr>
        </p:nvSpPr>
        <p:spPr>
          <a:xfrm>
            <a:off x="1676400" y="1905000"/>
            <a:ext cx="7315200" cy="4114800"/>
          </a:xfrm>
        </p:spPr>
        <p:txBody>
          <a:bodyPr/>
          <a:lstStyle/>
          <a:p>
            <a:pPr marL="0" lvl="0" indent="0">
              <a:spcBef>
                <a:spcPct val="0"/>
              </a:spcBef>
              <a:buClr>
                <a:srgbClr val="CC6600"/>
              </a:buClr>
              <a:buSzTx/>
              <a:buNone/>
            </a:pPr>
            <a:endParaRPr lang="en-US" sz="2400" kern="1200" dirty="0">
              <a:solidFill>
                <a:srgbClr val="FFFFFF"/>
              </a:solidFill>
              <a:latin typeface="Arial" charset="0"/>
            </a:endParaRPr>
          </a:p>
          <a:p>
            <a:pPr marL="0" indent="0">
              <a:buNone/>
            </a:pPr>
            <a:endParaRPr lang="en-US" sz="8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4606719"/>
              </p:ext>
            </p:extLst>
          </p:nvPr>
        </p:nvGraphicFramePr>
        <p:xfrm>
          <a:off x="1447800" y="685799"/>
          <a:ext cx="7467600" cy="6181232"/>
        </p:xfrm>
        <a:graphic>
          <a:graphicData uri="http://schemas.openxmlformats.org/drawingml/2006/table">
            <a:tbl>
              <a:tblPr firstRow="1" firstCol="1" bandRow="1"/>
              <a:tblGrid>
                <a:gridCol w="7467600">
                  <a:extLst>
                    <a:ext uri="{9D8B030D-6E8A-4147-A177-3AD203B41FA5}">
                      <a16:colId xmlns:a16="http://schemas.microsoft.com/office/drawing/2014/main" val="20000"/>
                    </a:ext>
                  </a:extLst>
                </a:gridCol>
              </a:tblGrid>
              <a:tr h="618759">
                <a:tc>
                  <a:txBody>
                    <a:bodyPr/>
                    <a:lstStyle/>
                    <a:p>
                      <a:pPr marL="0" marR="0" algn="ctr">
                        <a:lnSpc>
                          <a:spcPct val="107000"/>
                        </a:lnSpc>
                        <a:spcBef>
                          <a:spcPts val="0"/>
                        </a:spcBef>
                        <a:spcAft>
                          <a:spcPts val="0"/>
                        </a:spcAft>
                      </a:pPr>
                      <a:r>
                        <a:rPr lang="en-US" sz="1800" dirty="0">
                          <a:solidFill>
                            <a:srgbClr val="FFCC00"/>
                          </a:solidFill>
                          <a:effectLst/>
                          <a:latin typeface="Arial" panose="020B0604020202020204" pitchFamily="34" charset="0"/>
                          <a:ea typeface="Calibri" panose="020F0502020204030204" pitchFamily="34" charset="0"/>
                          <a:cs typeface="Times New Roman" panose="02020603050405020304" pitchFamily="18" charset="0"/>
                        </a:rPr>
                        <a:t>Eligibility Criteria To Be Met</a:t>
                      </a:r>
                    </a:p>
                    <a:p>
                      <a:pPr marL="0" marR="0" algn="ctr">
                        <a:lnSpc>
                          <a:spcPct val="107000"/>
                        </a:lnSpc>
                        <a:spcBef>
                          <a:spcPts val="0"/>
                        </a:spcBef>
                        <a:spcAft>
                          <a:spcPts val="0"/>
                        </a:spcAft>
                      </a:pPr>
                      <a:r>
                        <a:rPr lang="en-US" sz="1800" dirty="0">
                          <a:solidFill>
                            <a:srgbClr val="FFCC00"/>
                          </a:solidFill>
                          <a:effectLst/>
                          <a:latin typeface="Arial" panose="020B0604020202020204" pitchFamily="34" charset="0"/>
                          <a:ea typeface="Calibri" panose="020F0502020204030204" pitchFamily="34" charset="0"/>
                          <a:cs typeface="Times New Roman" panose="02020603050405020304" pitchFamily="18" charset="0"/>
                        </a:rPr>
                        <a:t>For Social Contact Referral To The LEAD Project</a:t>
                      </a:r>
                    </a:p>
                  </a:txBody>
                  <a:tcPr marL="58716" marR="58716" marT="14807" marB="1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952987">
                <a:tc>
                  <a:txBody>
                    <a:bodyPr/>
                    <a:lstStyle/>
                    <a:p>
                      <a:pPr marL="347472" marR="0" lvl="0" indent="-347472" algn="l">
                        <a:lnSpc>
                          <a:spcPct val="107000"/>
                        </a:lnSpc>
                        <a:spcBef>
                          <a:spcPts val="0"/>
                        </a:spcBef>
                        <a:spcAft>
                          <a:spcPts val="0"/>
                        </a:spcAft>
                        <a:buFont typeface="Arial" panose="020B0604020202020204" pitchFamily="34" charset="0"/>
                        <a:buNone/>
                      </a:pPr>
                      <a:r>
                        <a:rPr lang="en-US" sz="1400" dirty="0">
                          <a:effectLst/>
                          <a:latin typeface="Arial" panose="020B0604020202020204" pitchFamily="34" charset="0"/>
                          <a:ea typeface="Calibri" panose="020F0502020204030204" pitchFamily="34" charset="0"/>
                          <a:cs typeface="Times New Roman" panose="02020603050405020304" pitchFamily="18" charset="0"/>
                        </a:rPr>
                        <a:t>1. 	</a:t>
                      </a:r>
                      <a:r>
                        <a:rPr lang="en-US" sz="1500" dirty="0">
                          <a:effectLst/>
                          <a:latin typeface="Arial" panose="020B0604020202020204" pitchFamily="34" charset="0"/>
                          <a:ea typeface="Calibri" panose="020F0502020204030204" pitchFamily="34" charset="0"/>
                          <a:cs typeface="Times New Roman" panose="02020603050405020304" pitchFamily="18" charset="0"/>
                        </a:rPr>
                        <a:t>Verification by law enforcement that the individual has had prior involvement with low-level drug activity or prostitution. Verification shall consist of any of the following:</a:t>
                      </a:r>
                    </a:p>
                    <a:p>
                      <a:pPr marL="800100" marR="0" lvl="1" indent="-342900" algn="l">
                        <a:lnSpc>
                          <a:spcPct val="107000"/>
                        </a:lnSpc>
                        <a:spcBef>
                          <a:spcPts val="0"/>
                        </a:spcBef>
                        <a:spcAft>
                          <a:spcPts val="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Times New Roman" panose="02020603050405020304" pitchFamily="18" charset="0"/>
                        </a:rPr>
                        <a:t>Criminal history records, including, but not limited to, prior police reports, arrests, jail bookings, criminal charges, or convictions indicating that he or she was engaged in low-level drug or prostitution activity.</a:t>
                      </a:r>
                    </a:p>
                    <a:p>
                      <a:pPr marL="800100" marR="0" lvl="1" indent="-342900" algn="l">
                        <a:lnSpc>
                          <a:spcPct val="107000"/>
                        </a:lnSpc>
                        <a:spcBef>
                          <a:spcPts val="0"/>
                        </a:spcBef>
                        <a:spcAft>
                          <a:spcPts val="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Times New Roman" panose="02020603050405020304" pitchFamily="18" charset="0"/>
                        </a:rPr>
                        <a:t>Law enforcement has directly observed the individual’s low-level drug or prostitution activity on prior occasions.</a:t>
                      </a:r>
                    </a:p>
                    <a:p>
                      <a:pPr marL="800100" marR="0" lvl="1" indent="-342900" algn="l">
                        <a:lnSpc>
                          <a:spcPct val="107000"/>
                        </a:lnSpc>
                        <a:spcBef>
                          <a:spcPts val="0"/>
                        </a:spcBef>
                        <a:spcAft>
                          <a:spcPts val="0"/>
                        </a:spcAft>
                        <a:buFont typeface="Symbol" panose="05050102010706020507" pitchFamily="18" charset="2"/>
                        <a:buChar char=""/>
                      </a:pPr>
                      <a:r>
                        <a:rPr lang="en-US" sz="1500" dirty="0">
                          <a:effectLst/>
                          <a:latin typeface="Arial" panose="020B0604020202020204" pitchFamily="34" charset="0"/>
                          <a:ea typeface="Calibri" panose="020F0502020204030204" pitchFamily="34" charset="0"/>
                          <a:cs typeface="Times New Roman" panose="02020603050405020304" pitchFamily="18" charset="0"/>
                        </a:rPr>
                        <a:t>Law enforcement has a reliable basis of information to believe that the individual is engaged in low-level drug or prostitution activity, including, but not limited to, information provided by another first responder, a professional, or a credible community member.</a:t>
                      </a:r>
                    </a:p>
                    <a:p>
                      <a:pPr marL="457200" marR="0" lvl="1" indent="0" algn="l">
                        <a:lnSpc>
                          <a:spcPct val="107000"/>
                        </a:lnSpc>
                        <a:spcBef>
                          <a:spcPts val="0"/>
                        </a:spcBef>
                        <a:spcAft>
                          <a:spcPts val="0"/>
                        </a:spcAft>
                        <a:buFont typeface="Symbol" panose="05050102010706020507" pitchFamily="18" charset="2"/>
                        <a:buNone/>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8716" marR="58716" marT="14807" marB="1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6541">
                <a:tc>
                  <a:txBody>
                    <a:bodyPr/>
                    <a:lstStyle/>
                    <a:p>
                      <a:pPr marL="347472" marR="0" lvl="0" indent="-347472" algn="l">
                        <a:lnSpc>
                          <a:spcPct val="107000"/>
                        </a:lnSpc>
                        <a:spcBef>
                          <a:spcPts val="0"/>
                        </a:spcBef>
                        <a:spcAft>
                          <a:spcPts val="0"/>
                        </a:spcAft>
                        <a:buFont typeface="Arial" panose="020B0604020202020204" pitchFamily="34" charset="0"/>
                        <a:buNone/>
                      </a:pPr>
                      <a:r>
                        <a:rPr lang="en-US" sz="1400" dirty="0">
                          <a:effectLst/>
                          <a:latin typeface="Arial" panose="020B0604020202020204" pitchFamily="34" charset="0"/>
                          <a:ea typeface="Calibri" panose="020F0502020204030204" pitchFamily="34" charset="0"/>
                          <a:cs typeface="Times New Roman" panose="02020603050405020304" pitchFamily="18" charset="0"/>
                        </a:rPr>
                        <a:t>2. 	</a:t>
                      </a:r>
                      <a:r>
                        <a:rPr lang="en-US" sz="1500" dirty="0">
                          <a:effectLst/>
                          <a:latin typeface="Arial" panose="020B0604020202020204" pitchFamily="34" charset="0"/>
                          <a:ea typeface="Calibri" panose="020F0502020204030204" pitchFamily="34" charset="0"/>
                          <a:cs typeface="Times New Roman" panose="02020603050405020304" pitchFamily="18" charset="0"/>
                        </a:rPr>
                        <a:t>The individual’s prior involvement with low-level drug or prostitution activity occurred within the LEAD pilot program area.</a:t>
                      </a:r>
                    </a:p>
                  </a:txBody>
                  <a:tcPr marL="58716" marR="58716" marT="14807" marB="1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4957">
                <a:tc>
                  <a:txBody>
                    <a:bodyPr/>
                    <a:lstStyle/>
                    <a:p>
                      <a:pPr marL="347472" marR="0" lvl="0" indent="-347472" algn="l">
                        <a:lnSpc>
                          <a:spcPct val="107000"/>
                        </a:lnSpc>
                        <a:spcBef>
                          <a:spcPts val="0"/>
                        </a:spcBef>
                        <a:spcAft>
                          <a:spcPts val="0"/>
                        </a:spcAft>
                        <a:buFont typeface="Arial" panose="020B0604020202020204" pitchFamily="34" charset="0"/>
                        <a:buNone/>
                      </a:pPr>
                      <a:r>
                        <a:rPr lang="en-US" sz="1400" dirty="0">
                          <a:effectLst/>
                          <a:latin typeface="Arial" panose="020B0604020202020204" pitchFamily="34" charset="0"/>
                          <a:ea typeface="Calibri" panose="020F0502020204030204" pitchFamily="34" charset="0"/>
                          <a:cs typeface="Times New Roman" panose="02020603050405020304" pitchFamily="18" charset="0"/>
                        </a:rPr>
                        <a:t>3. 	</a:t>
                      </a:r>
                      <a:r>
                        <a:rPr lang="en-US" sz="1500" dirty="0">
                          <a:effectLst/>
                          <a:latin typeface="Arial" panose="020B0604020202020204" pitchFamily="34" charset="0"/>
                          <a:ea typeface="Calibri" panose="020F0502020204030204" pitchFamily="34" charset="0"/>
                          <a:cs typeface="Times New Roman" panose="02020603050405020304" pitchFamily="18" charset="0"/>
                        </a:rPr>
                        <a:t>The individual’s prior involvement with low-level drug or prostitution activity occurred within 24 months of the date of referral.</a:t>
                      </a:r>
                    </a:p>
                    <a:p>
                      <a:pPr marL="347472" marR="0" lvl="0" indent="-347472" algn="l">
                        <a:lnSpc>
                          <a:spcPct val="107000"/>
                        </a:lnSpc>
                        <a:spcBef>
                          <a:spcPts val="0"/>
                        </a:spcBef>
                        <a:spcAft>
                          <a:spcPts val="0"/>
                        </a:spcAft>
                        <a:buFont typeface="Arial" panose="020B0604020202020204" pitchFamily="34" charset="0"/>
                        <a:buNone/>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8716" marR="58716" marT="14807" marB="1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0732">
                <a:tc>
                  <a:txBody>
                    <a:bodyPr/>
                    <a:lstStyle/>
                    <a:p>
                      <a:pPr marL="347472" marR="0" lvl="0" indent="-347472" algn="l">
                        <a:lnSpc>
                          <a:spcPct val="107000"/>
                        </a:lnSpc>
                        <a:spcBef>
                          <a:spcPts val="0"/>
                        </a:spcBef>
                        <a:spcAft>
                          <a:spcPts val="0"/>
                        </a:spcAft>
                        <a:buFont typeface="Arial" panose="020B0604020202020204" pitchFamily="34" charset="0"/>
                        <a:buNone/>
                      </a:pPr>
                      <a:r>
                        <a:rPr lang="en-US" sz="1400" dirty="0">
                          <a:effectLst/>
                          <a:latin typeface="Arial" panose="020B0604020202020204" pitchFamily="34" charset="0"/>
                          <a:ea typeface="Calibri" panose="020F0502020204030204" pitchFamily="34" charset="0"/>
                          <a:cs typeface="Times New Roman" panose="02020603050405020304" pitchFamily="18" charset="0"/>
                        </a:rPr>
                        <a:t>4. 	</a:t>
                      </a:r>
                      <a:r>
                        <a:rPr lang="en-US" sz="1500" dirty="0">
                          <a:effectLst/>
                          <a:latin typeface="Arial" panose="020B0604020202020204" pitchFamily="34" charset="0"/>
                          <a:ea typeface="Calibri" panose="020F0502020204030204" pitchFamily="34" charset="0"/>
                          <a:cs typeface="Times New Roman" panose="02020603050405020304" pitchFamily="18" charset="0"/>
                        </a:rPr>
                        <a:t>The individual does not have a pending case in drug court or mental health court</a:t>
                      </a:r>
                      <a:r>
                        <a:rPr lang="en-US" sz="1400" dirty="0">
                          <a:effectLst/>
                          <a:latin typeface="Arial" panose="020B0604020202020204" pitchFamily="34" charset="0"/>
                          <a:ea typeface="Calibri" panose="020F0502020204030204" pitchFamily="34" charset="0"/>
                          <a:cs typeface="Times New Roman" panose="02020603050405020304" pitchFamily="18" charset="0"/>
                        </a:rPr>
                        <a:t>.</a:t>
                      </a:r>
                    </a:p>
                    <a:p>
                      <a:pPr marL="347472" marR="0" lvl="0" indent="-347472" algn="l">
                        <a:lnSpc>
                          <a:spcPct val="107000"/>
                        </a:lnSpc>
                        <a:spcBef>
                          <a:spcPts val="0"/>
                        </a:spcBef>
                        <a:spcAft>
                          <a:spcPts val="0"/>
                        </a:spcAft>
                        <a:buFont typeface="Arial" panose="020B0604020202020204" pitchFamily="34" charset="0"/>
                        <a:buNone/>
                      </a:pPr>
                      <a:endParaRPr lang="en-US" sz="800" dirty="0">
                        <a:effectLst/>
                        <a:latin typeface="Arial" panose="020B0604020202020204" pitchFamily="34" charset="0"/>
                        <a:ea typeface="Calibri" panose="020F0502020204030204" pitchFamily="34" charset="0"/>
                        <a:cs typeface="Times New Roman" panose="02020603050405020304" pitchFamily="18" charset="0"/>
                      </a:endParaRPr>
                    </a:p>
                  </a:txBody>
                  <a:tcPr marL="58716" marR="58716" marT="14807" marB="1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74976">
                <a:tc>
                  <a:txBody>
                    <a:bodyPr/>
                    <a:lstStyle/>
                    <a:p>
                      <a:pPr marL="347472" marR="0" lvl="0" indent="-347472" algn="l">
                        <a:lnSpc>
                          <a:spcPct val="107000"/>
                        </a:lnSpc>
                        <a:spcBef>
                          <a:spcPts val="0"/>
                        </a:spcBef>
                        <a:spcAft>
                          <a:spcPts val="0"/>
                        </a:spcAft>
                        <a:buFont typeface="Arial" panose="020B0604020202020204" pitchFamily="34" charset="0"/>
                        <a:buNone/>
                      </a:pPr>
                      <a:r>
                        <a:rPr lang="en-US" sz="1400" dirty="0">
                          <a:effectLst/>
                          <a:latin typeface="Arial" panose="020B0604020202020204" pitchFamily="34" charset="0"/>
                          <a:ea typeface="Calibri" panose="020F0502020204030204" pitchFamily="34" charset="0"/>
                          <a:cs typeface="Times New Roman" panose="02020603050405020304" pitchFamily="18" charset="0"/>
                        </a:rPr>
                        <a:t>5. 	</a:t>
                      </a:r>
                      <a:r>
                        <a:rPr lang="en-US" sz="1500" dirty="0">
                          <a:effectLst/>
                          <a:latin typeface="Arial" panose="020B0604020202020204" pitchFamily="34" charset="0"/>
                          <a:ea typeface="Calibri" panose="020F0502020204030204" pitchFamily="34" charset="0"/>
                          <a:cs typeface="Times New Roman" panose="02020603050405020304" pitchFamily="18" charset="0"/>
                        </a:rPr>
                        <a:t>The individual is not prohibited, by means of an existing no-contact order, temporary restraining order, or anti-harassment order, from making contact with a current LEAD participant.</a:t>
                      </a:r>
                    </a:p>
                  </a:txBody>
                  <a:tcPr marL="58716" marR="58716" marT="14807" marB="1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51749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066800"/>
            <a:ext cx="7315200" cy="1295400"/>
          </a:xfrm>
        </p:spPr>
        <p:txBody>
          <a:bodyPr/>
          <a:lstStyle/>
          <a:p>
            <a:br>
              <a:rPr lang="en-US" dirty="0"/>
            </a:br>
            <a:br>
              <a:rPr lang="en-US" dirty="0"/>
            </a:br>
            <a:br>
              <a:rPr lang="en-US" dirty="0"/>
            </a:br>
            <a:br>
              <a:rPr lang="en-US" dirty="0"/>
            </a:br>
            <a:br>
              <a:rPr lang="en-US" dirty="0"/>
            </a:br>
            <a:br>
              <a:rPr lang="en-US" dirty="0"/>
            </a:br>
            <a:br>
              <a:rPr lang="en-US" dirty="0"/>
            </a:br>
            <a:r>
              <a:rPr lang="en-US" dirty="0"/>
              <a:t>Overview of the day</a:t>
            </a:r>
            <a:br>
              <a:rPr lang="en-US" dirty="0"/>
            </a:br>
            <a:endParaRPr lang="en-US" dirty="0"/>
          </a:p>
        </p:txBody>
      </p:sp>
      <p:sp>
        <p:nvSpPr>
          <p:cNvPr id="3" name="Content Placeholder 2"/>
          <p:cNvSpPr>
            <a:spLocks noGrp="1"/>
          </p:cNvSpPr>
          <p:nvPr>
            <p:ph idx="1"/>
          </p:nvPr>
        </p:nvSpPr>
        <p:spPr/>
        <p:txBody>
          <a:bodyPr/>
          <a:lstStyle/>
          <a:p>
            <a:r>
              <a:rPr lang="en-US" sz="3600" dirty="0"/>
              <a:t>Agenda</a:t>
            </a:r>
          </a:p>
          <a:p>
            <a:r>
              <a:rPr lang="en-US" sz="3600" dirty="0"/>
              <a:t>Introductions</a:t>
            </a:r>
          </a:p>
          <a:p>
            <a:r>
              <a:rPr lang="en-US" sz="3600" dirty="0"/>
              <a:t>Housekeeping</a:t>
            </a:r>
          </a:p>
          <a:p>
            <a:r>
              <a:rPr lang="en-US" sz="3600" dirty="0"/>
              <a:t>FAQs</a:t>
            </a:r>
          </a:p>
        </p:txBody>
      </p:sp>
    </p:spTree>
    <p:extLst>
      <p:ext uri="{BB962C8B-B14F-4D97-AF65-F5344CB8AC3E}">
        <p14:creationId xmlns:p14="http://schemas.microsoft.com/office/powerpoint/2010/main" val="23371656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7315200" cy="838200"/>
          </a:xfrm>
        </p:spPr>
        <p:txBody>
          <a:bodyPr/>
          <a:lstStyle/>
          <a:p>
            <a:r>
              <a:rPr lang="en-US" dirty="0"/>
              <a:t>Project Design</a:t>
            </a:r>
          </a:p>
        </p:txBody>
      </p:sp>
      <p:sp>
        <p:nvSpPr>
          <p:cNvPr id="3" name="Content Placeholder 2"/>
          <p:cNvSpPr>
            <a:spLocks noGrp="1"/>
          </p:cNvSpPr>
          <p:nvPr>
            <p:ph idx="1"/>
          </p:nvPr>
        </p:nvSpPr>
        <p:spPr>
          <a:xfrm>
            <a:off x="1676400" y="1143000"/>
            <a:ext cx="7315200" cy="5105400"/>
          </a:xfrm>
        </p:spPr>
        <p:txBody>
          <a:bodyPr/>
          <a:lstStyle/>
          <a:p>
            <a:r>
              <a:rPr lang="en-US" dirty="0"/>
              <a:t>Delivery of Services</a:t>
            </a:r>
          </a:p>
          <a:p>
            <a:pPr lvl="1"/>
            <a:r>
              <a:rPr lang="en-US" dirty="0"/>
              <a:t>Types of services</a:t>
            </a:r>
          </a:p>
          <a:p>
            <a:pPr lvl="1"/>
            <a:r>
              <a:rPr lang="en-US" dirty="0"/>
              <a:t>Harm reduction model</a:t>
            </a:r>
          </a:p>
          <a:p>
            <a:pPr lvl="1"/>
            <a:r>
              <a:rPr lang="en-US" dirty="0"/>
              <a:t>Integrated system</a:t>
            </a:r>
          </a:p>
          <a:p>
            <a:pPr lvl="1"/>
            <a:r>
              <a:rPr lang="en-US" dirty="0"/>
              <a:t>Non- displacement principle</a:t>
            </a:r>
          </a:p>
          <a:p>
            <a:pPr lvl="1"/>
            <a:r>
              <a:rPr lang="en-US" dirty="0"/>
              <a:t>Project  manager</a:t>
            </a:r>
          </a:p>
          <a:p>
            <a:pPr lvl="1"/>
            <a:r>
              <a:rPr lang="en-US" dirty="0"/>
              <a:t>Operational work group</a:t>
            </a:r>
          </a:p>
          <a:p>
            <a:pPr lvl="1"/>
            <a:r>
              <a:rPr lang="en-US" dirty="0"/>
              <a:t>Work Plan</a:t>
            </a:r>
          </a:p>
          <a:p>
            <a:pPr lvl="1"/>
            <a:r>
              <a:rPr lang="en-US" dirty="0"/>
              <a:t>Ramp-up Period</a:t>
            </a:r>
          </a:p>
          <a:p>
            <a:pPr lvl="1"/>
            <a:r>
              <a:rPr lang="en-US" dirty="0"/>
              <a:t>Consensus building and training</a:t>
            </a:r>
          </a:p>
          <a:p>
            <a:r>
              <a:rPr lang="en-US" dirty="0"/>
              <a:t>Evidence-Based Practices</a:t>
            </a:r>
          </a:p>
          <a:p>
            <a:r>
              <a:rPr lang="en-US" dirty="0"/>
              <a:t>R.E.D.</a:t>
            </a:r>
          </a:p>
          <a:p>
            <a:pPr marL="0" indent="0">
              <a:buNone/>
            </a:pPr>
            <a:endParaRPr lang="en-US" dirty="0"/>
          </a:p>
        </p:txBody>
      </p:sp>
    </p:spTree>
    <p:extLst>
      <p:ext uri="{BB962C8B-B14F-4D97-AF65-F5344CB8AC3E}">
        <p14:creationId xmlns:p14="http://schemas.microsoft.com/office/powerpoint/2010/main" val="42113795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575" y="381000"/>
            <a:ext cx="7315200" cy="2819400"/>
          </a:xfrm>
        </p:spPr>
        <p:txBody>
          <a:bodyPr/>
          <a:lstStyle/>
          <a:p>
            <a:pPr marL="0" lvl="0" indent="0" algn="ctr">
              <a:buClr>
                <a:srgbClr val="14285A">
                  <a:lumMod val="50000"/>
                </a:srgbClr>
              </a:buClr>
              <a:buNone/>
            </a:pPr>
            <a:r>
              <a:rPr lang="en-US" dirty="0"/>
              <a:t>	</a:t>
            </a:r>
            <a:r>
              <a:rPr lang="en-US" dirty="0">
                <a:solidFill>
                  <a:srgbClr val="FFCC66"/>
                </a:solidFill>
              </a:rPr>
              <a:t>What Do We Mean By         	Evidence-based?</a:t>
            </a:r>
            <a:br>
              <a:rPr lang="en-US" dirty="0">
                <a:solidFill>
                  <a:srgbClr val="FFCC66"/>
                </a:solidFill>
              </a:rPr>
            </a:br>
            <a:r>
              <a:rPr lang="en-US" sz="3200" dirty="0"/>
              <a:t>There are different forms of evidence:</a:t>
            </a:r>
          </a:p>
        </p:txBody>
      </p:sp>
      <p:sp>
        <p:nvSpPr>
          <p:cNvPr id="3" name="Content Placeholder 2"/>
          <p:cNvSpPr>
            <a:spLocks noGrp="1"/>
          </p:cNvSpPr>
          <p:nvPr>
            <p:ph idx="1"/>
          </p:nvPr>
        </p:nvSpPr>
        <p:spPr>
          <a:xfrm>
            <a:off x="1524000" y="2895600"/>
            <a:ext cx="7315200" cy="3581400"/>
          </a:xfrm>
        </p:spPr>
        <p:txBody>
          <a:bodyPr/>
          <a:lstStyle/>
          <a:p>
            <a:pPr marL="0" lvl="0" indent="0">
              <a:buClr>
                <a:srgbClr val="14285A">
                  <a:lumMod val="50000"/>
                </a:srgbClr>
              </a:buClr>
              <a:buNone/>
            </a:pPr>
            <a:endParaRPr lang="en-US" sz="2400" dirty="0"/>
          </a:p>
          <a:p>
            <a:pPr lvl="1">
              <a:buClr>
                <a:srgbClr val="14285A">
                  <a:lumMod val="50000"/>
                </a:srgbClr>
              </a:buClr>
              <a:buNone/>
            </a:pPr>
            <a:r>
              <a:rPr lang="en-US" dirty="0"/>
              <a:t>● 	The lowest form is anecdotal evidence; stories, opinions, testimonials, case studies, etc. – No concrete data but it often makes us feel good</a:t>
            </a:r>
          </a:p>
          <a:p>
            <a:pPr lvl="1">
              <a:buClr>
                <a:srgbClr val="14285A">
                  <a:lumMod val="50000"/>
                </a:srgbClr>
              </a:buClr>
              <a:buFont typeface="Arial" pitchFamily="34" charset="0"/>
              <a:buChar char="•"/>
            </a:pPr>
            <a:endParaRPr lang="en-US" sz="1000" dirty="0"/>
          </a:p>
          <a:p>
            <a:pPr lvl="1">
              <a:buClr>
                <a:srgbClr val="14285A">
                  <a:lumMod val="50000"/>
                </a:srgbClr>
              </a:buClr>
              <a:buNone/>
            </a:pPr>
            <a:r>
              <a:rPr lang="en-US" dirty="0"/>
              <a:t>● 	The highest form is empirical evidence – research, data, results from controlled studies, etc. - but sometimes it doesn‘t</a:t>
            </a:r>
            <a:r>
              <a:rPr lang="ja-JP" altLang="en-US" dirty="0"/>
              <a:t> </a:t>
            </a:r>
            <a:r>
              <a:rPr lang="en-US" altLang="ja-JP" dirty="0"/>
              <a:t>make us feel good</a:t>
            </a:r>
          </a:p>
          <a:p>
            <a:pPr marL="0" indent="0">
              <a:buNone/>
            </a:pPr>
            <a:endParaRPr lang="en-US" sz="2400" dirty="0"/>
          </a:p>
        </p:txBody>
      </p:sp>
    </p:spTree>
    <p:extLst>
      <p:ext uri="{BB962C8B-B14F-4D97-AF65-F5344CB8AC3E}">
        <p14:creationId xmlns:p14="http://schemas.microsoft.com/office/powerpoint/2010/main" val="34158952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7315200" cy="1371600"/>
          </a:xfrm>
        </p:spPr>
        <p:txBody>
          <a:bodyPr/>
          <a:lstStyle/>
          <a:p>
            <a:r>
              <a:rPr lang="en-US" dirty="0">
                <a:solidFill>
                  <a:srgbClr val="FFCC66"/>
                </a:solidFill>
              </a:rPr>
              <a:t>Evidence-based Means…</a:t>
            </a:r>
          </a:p>
        </p:txBody>
      </p:sp>
      <p:sp>
        <p:nvSpPr>
          <p:cNvPr id="3" name="Content Placeholder 2"/>
          <p:cNvSpPr>
            <a:spLocks noGrp="1"/>
          </p:cNvSpPr>
          <p:nvPr>
            <p:ph idx="1"/>
          </p:nvPr>
        </p:nvSpPr>
        <p:spPr>
          <a:xfrm>
            <a:off x="1524000" y="2057400"/>
            <a:ext cx="7315200" cy="4419600"/>
          </a:xfrm>
        </p:spPr>
        <p:txBody>
          <a:bodyPr/>
          <a:lstStyle/>
          <a:p>
            <a:pPr marL="0" lvl="0" indent="0">
              <a:buClr>
                <a:srgbClr val="14285A">
                  <a:lumMod val="50000"/>
                </a:srgbClr>
              </a:buClr>
              <a:buNone/>
            </a:pPr>
            <a:endParaRPr lang="en-US" sz="1200" dirty="0"/>
          </a:p>
          <a:p>
            <a:pPr marL="0" lvl="0" indent="0" algn="ctr">
              <a:buClr>
                <a:srgbClr val="14285A">
                  <a:lumMod val="50000"/>
                </a:srgbClr>
              </a:buClr>
              <a:buNone/>
            </a:pPr>
            <a:r>
              <a:rPr lang="en-US" sz="3600" dirty="0">
                <a:solidFill>
                  <a:srgbClr val="CC6600"/>
                </a:solidFill>
              </a:rPr>
              <a:t>Doing “what works”.</a:t>
            </a:r>
          </a:p>
          <a:p>
            <a:pPr marL="0" lvl="0" indent="0" algn="ctr">
              <a:buClr>
                <a:srgbClr val="14285A">
                  <a:lumMod val="50000"/>
                </a:srgbClr>
              </a:buClr>
              <a:buNone/>
            </a:pPr>
            <a:endParaRPr lang="en-US" sz="2400" dirty="0"/>
          </a:p>
          <a:p>
            <a:pPr marL="0" indent="0">
              <a:buNone/>
            </a:pPr>
            <a:r>
              <a:rPr lang="en-US" sz="2400" dirty="0"/>
              <a:t>This means evidence exists that the program or intervention is effective in reducing recidivism.</a:t>
            </a:r>
          </a:p>
          <a:p>
            <a:pPr marL="0" indent="0">
              <a:buNone/>
            </a:pPr>
            <a:endParaRPr lang="en-US" sz="2400" dirty="0"/>
          </a:p>
          <a:p>
            <a:pPr marL="0" indent="0">
              <a:buNone/>
            </a:pPr>
            <a:r>
              <a:rPr lang="en-US" sz="2400" dirty="0"/>
              <a:t>Effectiveness is demonstrated through empirical research – </a:t>
            </a:r>
            <a:r>
              <a:rPr lang="en-US" sz="2400" u="sng" dirty="0"/>
              <a:t>not</a:t>
            </a:r>
            <a:r>
              <a:rPr lang="en-US" sz="2400" dirty="0"/>
              <a:t> stories, anecdotes, common sense, or personal beliefs about effectiveness.</a:t>
            </a:r>
          </a:p>
          <a:p>
            <a:pPr marL="0" lvl="0" indent="0" algn="ctr">
              <a:buClr>
                <a:srgbClr val="14285A">
                  <a:lumMod val="50000"/>
                </a:srgbClr>
              </a:buClr>
              <a:buNone/>
            </a:pPr>
            <a:endParaRPr lang="en-US" sz="2400" dirty="0"/>
          </a:p>
        </p:txBody>
      </p:sp>
    </p:spTree>
    <p:extLst>
      <p:ext uri="{BB962C8B-B14F-4D97-AF65-F5344CB8AC3E}">
        <p14:creationId xmlns:p14="http://schemas.microsoft.com/office/powerpoint/2010/main" val="224634495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7315200" cy="2057400"/>
          </a:xfrm>
        </p:spPr>
        <p:txBody>
          <a:bodyPr/>
          <a:lstStyle/>
          <a:p>
            <a:br>
              <a:rPr lang="en-US" sz="2800" dirty="0"/>
            </a:br>
            <a:br>
              <a:rPr lang="en-US" sz="2800" dirty="0"/>
            </a:br>
            <a:br>
              <a:rPr lang="en-US" sz="2800" dirty="0"/>
            </a:br>
            <a:br>
              <a:rPr lang="en-US" sz="2800" dirty="0"/>
            </a:br>
            <a:r>
              <a:rPr lang="en-US" sz="2800" dirty="0"/>
              <a:t>Research says that services and interventions can be effective in reducing recidivism, however, not all programs are equally effective…</a:t>
            </a:r>
            <a:endParaRPr lang="en-US" dirty="0">
              <a:latin typeface="Arial Rounded MT Bold" panose="020F0704030504030204" pitchFamily="34" charset="0"/>
            </a:endParaRPr>
          </a:p>
        </p:txBody>
      </p:sp>
      <p:sp>
        <p:nvSpPr>
          <p:cNvPr id="3" name="Content Placeholder 2"/>
          <p:cNvSpPr>
            <a:spLocks noGrp="1"/>
          </p:cNvSpPr>
          <p:nvPr>
            <p:ph idx="1"/>
          </p:nvPr>
        </p:nvSpPr>
        <p:spPr>
          <a:xfrm>
            <a:off x="1828800" y="2743200"/>
            <a:ext cx="7315200" cy="3886200"/>
          </a:xfrm>
        </p:spPr>
        <p:txBody>
          <a:bodyPr/>
          <a:lstStyle/>
          <a:p>
            <a:pPr marL="0" indent="0">
              <a:buNone/>
            </a:pPr>
            <a:r>
              <a:rPr lang="en-US" sz="2400" dirty="0"/>
              <a:t>The most effective programs are based on principles of effective intervention:</a:t>
            </a:r>
          </a:p>
          <a:p>
            <a:r>
              <a:rPr lang="en-US" sz="2400" dirty="0"/>
              <a:t>Risk (Who)</a:t>
            </a:r>
          </a:p>
          <a:p>
            <a:endParaRPr lang="en-US" sz="1200" dirty="0"/>
          </a:p>
          <a:p>
            <a:r>
              <a:rPr lang="en-US" sz="2400" dirty="0"/>
              <a:t>Need (What)</a:t>
            </a:r>
          </a:p>
          <a:p>
            <a:endParaRPr lang="en-US" sz="1200" dirty="0"/>
          </a:p>
          <a:p>
            <a:r>
              <a:rPr lang="en-US" sz="2400" dirty="0"/>
              <a:t>Responsivity (How)</a:t>
            </a:r>
          </a:p>
          <a:p>
            <a:endParaRPr lang="en-US" sz="1200" dirty="0"/>
          </a:p>
          <a:p>
            <a:r>
              <a:rPr lang="en-US" sz="2400" dirty="0"/>
              <a:t>Fidelity (How Well)</a:t>
            </a:r>
          </a:p>
        </p:txBody>
      </p:sp>
    </p:spTree>
    <p:extLst>
      <p:ext uri="{BB962C8B-B14F-4D97-AF65-F5344CB8AC3E}">
        <p14:creationId xmlns:p14="http://schemas.microsoft.com/office/powerpoint/2010/main" val="8275869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7315200" cy="762000"/>
          </a:xfrm>
        </p:spPr>
        <p:txBody>
          <a:bodyPr/>
          <a:lstStyle/>
          <a:p>
            <a:r>
              <a:rPr lang="en-US" altLang="en-US" sz="2800" dirty="0"/>
              <a:t>EBP and the LEAD Grant Project</a:t>
            </a:r>
            <a:endParaRPr lang="en-US" dirty="0"/>
          </a:p>
        </p:txBody>
      </p:sp>
      <p:sp>
        <p:nvSpPr>
          <p:cNvPr id="3" name="Content Placeholder 2"/>
          <p:cNvSpPr>
            <a:spLocks noGrp="1"/>
          </p:cNvSpPr>
          <p:nvPr>
            <p:ph idx="1"/>
          </p:nvPr>
        </p:nvSpPr>
        <p:spPr>
          <a:xfrm>
            <a:off x="1828800" y="1676400"/>
            <a:ext cx="7315200" cy="4953000"/>
          </a:xfrm>
        </p:spPr>
        <p:txBody>
          <a:bodyPr/>
          <a:lstStyle/>
          <a:p>
            <a:pPr marL="457200" lvl="1" indent="0">
              <a:buNone/>
            </a:pPr>
            <a:r>
              <a:rPr lang="en-US" altLang="en-US" dirty="0"/>
              <a:t>The use of EBP is woven into the rating criteria.</a:t>
            </a:r>
          </a:p>
          <a:p>
            <a:pPr marL="457200" lvl="1" indent="0">
              <a:buNone/>
            </a:pPr>
            <a:endParaRPr lang="en-US" altLang="en-US" sz="1200" dirty="0"/>
          </a:p>
          <a:p>
            <a:pPr marL="457200" lvl="1" indent="0">
              <a:buNone/>
            </a:pPr>
            <a:r>
              <a:rPr lang="en-US" altLang="en-US" dirty="0"/>
              <a:t>Applicants should be able to adequately describe the evidence that demonstrates the proposed intervention will work.</a:t>
            </a:r>
          </a:p>
          <a:p>
            <a:pPr marL="457200" lvl="1" indent="0">
              <a:buNone/>
            </a:pPr>
            <a:endParaRPr lang="en-US" altLang="en-US" sz="1200" dirty="0"/>
          </a:p>
          <a:p>
            <a:pPr marL="457200" lvl="1" indent="0">
              <a:buNone/>
            </a:pPr>
            <a:r>
              <a:rPr lang="en-US" altLang="en-US" dirty="0"/>
              <a:t>Describe why it is suited to the need and objectives described in the application for funding.</a:t>
            </a:r>
          </a:p>
          <a:p>
            <a:pPr marL="457200" lvl="1" indent="0">
              <a:buNone/>
            </a:pPr>
            <a:endParaRPr lang="en-US" altLang="en-US" sz="1200" dirty="0"/>
          </a:p>
          <a:p>
            <a:pPr marL="457200" lvl="1" indent="0">
              <a:buNone/>
            </a:pPr>
            <a:r>
              <a:rPr lang="en-US" altLang="en-US" dirty="0"/>
              <a:t>How the </a:t>
            </a:r>
            <a:r>
              <a:rPr lang="en-US" dirty="0"/>
              <a:t>principles of effective intervention are addressed in the project</a:t>
            </a:r>
          </a:p>
          <a:p>
            <a:pPr marL="457200" lvl="1" indent="0">
              <a:buNone/>
            </a:pPr>
            <a:endParaRPr lang="en-US" altLang="en-US" dirty="0"/>
          </a:p>
          <a:p>
            <a:pPr marL="457200" lvl="1" indent="0">
              <a:buNone/>
            </a:pPr>
            <a:endParaRPr lang="en-US" altLang="en-US" dirty="0"/>
          </a:p>
          <a:p>
            <a:pPr lvl="1"/>
            <a:endParaRPr lang="en-US" altLang="en-US" dirty="0"/>
          </a:p>
          <a:p>
            <a:pPr marL="0" indent="0">
              <a:buNone/>
            </a:pPr>
            <a:endParaRPr lang="en-US" sz="2400" dirty="0"/>
          </a:p>
        </p:txBody>
      </p:sp>
    </p:spTree>
    <p:extLst>
      <p:ext uri="{BB962C8B-B14F-4D97-AF65-F5344CB8AC3E}">
        <p14:creationId xmlns:p14="http://schemas.microsoft.com/office/powerpoint/2010/main" val="37792387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4285A"/>
        </a:solidFill>
        <a:effectLst/>
      </p:bgPr>
    </p:bg>
    <p:spTree>
      <p:nvGrpSpPr>
        <p:cNvPr id="1" name=""/>
        <p:cNvGrpSpPr/>
        <p:nvPr/>
      </p:nvGrpSpPr>
      <p:grpSpPr>
        <a:xfrm>
          <a:off x="0" y="0"/>
          <a:ext cx="0" cy="0"/>
          <a:chOff x="0" y="0"/>
          <a:chExt cx="0" cy="0"/>
        </a:xfrm>
      </p:grpSpPr>
      <p:sp>
        <p:nvSpPr>
          <p:cNvPr id="19458" name="Title 3"/>
          <p:cNvSpPr>
            <a:spLocks noGrp="1"/>
          </p:cNvSpPr>
          <p:nvPr>
            <p:ph type="title"/>
          </p:nvPr>
        </p:nvSpPr>
        <p:spPr>
          <a:xfrm>
            <a:off x="914400" y="762000"/>
            <a:ext cx="7315200" cy="762000"/>
          </a:xfrm>
        </p:spPr>
        <p:txBody>
          <a:bodyPr/>
          <a:lstStyle/>
          <a:p>
            <a:pPr eaLnBrk="1" hangingPunct="1"/>
            <a:r>
              <a:rPr lang="en-US" altLang="en-US" dirty="0"/>
              <a:t>What is the R.E.D. Initiative?</a:t>
            </a:r>
          </a:p>
        </p:txBody>
      </p:sp>
      <p:sp>
        <p:nvSpPr>
          <p:cNvPr id="5" name="Content Placeholder 4"/>
          <p:cNvSpPr>
            <a:spLocks noGrp="1"/>
          </p:cNvSpPr>
          <p:nvPr>
            <p:ph idx="1"/>
          </p:nvPr>
        </p:nvSpPr>
        <p:spPr>
          <a:xfrm>
            <a:off x="838200" y="2514600"/>
            <a:ext cx="7391400" cy="2628900"/>
          </a:xfrm>
        </p:spPr>
        <p:txBody>
          <a:bodyPr/>
          <a:lstStyle/>
          <a:p>
            <a:pPr marL="0" indent="0" eaLnBrk="1" hangingPunct="1">
              <a:spcBef>
                <a:spcPct val="0"/>
              </a:spcBef>
              <a:buClr>
                <a:schemeClr val="accent1">
                  <a:lumMod val="50000"/>
                </a:schemeClr>
              </a:buClr>
              <a:buFontTx/>
              <a:buNone/>
              <a:defRPr/>
            </a:pPr>
            <a:r>
              <a:rPr lang="en-US" dirty="0"/>
              <a:t>	</a:t>
            </a:r>
            <a:r>
              <a:rPr lang="en-US" sz="2400" dirty="0"/>
              <a:t>The Racial and Ethnic Disparity (R.E.D.) Initiative refers to reducing the overrepresentation of individuals of color who come into contact (at all decision points along the continuum) with the justice system relative to their numbers in the general population.  </a:t>
            </a:r>
          </a:p>
          <a:p>
            <a:pPr algn="just" eaLnBrk="1" hangingPunct="1">
              <a:buClr>
                <a:schemeClr val="accent1">
                  <a:lumMod val="50000"/>
                </a:schemeClr>
              </a:buClr>
              <a:defRPr/>
            </a:pPr>
            <a:endParaRPr lang="en-US" dirty="0"/>
          </a:p>
        </p:txBody>
      </p:sp>
    </p:spTree>
    <p:extLst>
      <p:ext uri="{BB962C8B-B14F-4D97-AF65-F5344CB8AC3E}">
        <p14:creationId xmlns:p14="http://schemas.microsoft.com/office/powerpoint/2010/main" val="2253241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285A"/>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990600"/>
            <a:ext cx="7315200" cy="762000"/>
          </a:xfrm>
        </p:spPr>
        <p:txBody>
          <a:bodyPr/>
          <a:lstStyle/>
          <a:p>
            <a:r>
              <a:rPr lang="en-US" altLang="en-US" dirty="0"/>
              <a:t>Attorney General Announces </a:t>
            </a:r>
            <a:r>
              <a:rPr lang="en-US" altLang="en-US" dirty="0" err="1"/>
              <a:t>OpenJustice</a:t>
            </a:r>
            <a:r>
              <a:rPr lang="en-US" altLang="en-US" dirty="0"/>
              <a:t>, 9/2/15</a:t>
            </a:r>
          </a:p>
        </p:txBody>
      </p:sp>
      <p:sp>
        <p:nvSpPr>
          <p:cNvPr id="21507" name="Content Placeholder 2"/>
          <p:cNvSpPr>
            <a:spLocks noGrp="1"/>
          </p:cNvSpPr>
          <p:nvPr>
            <p:ph idx="1"/>
          </p:nvPr>
        </p:nvSpPr>
        <p:spPr>
          <a:xfrm>
            <a:off x="381000" y="2209800"/>
            <a:ext cx="8305800" cy="3505200"/>
          </a:xfrm>
        </p:spPr>
        <p:txBody>
          <a:bodyPr/>
          <a:lstStyle/>
          <a:p>
            <a:r>
              <a:rPr lang="en-US" altLang="en-US" dirty="0"/>
              <a:t>“There are large racial/ethnic disparities in arrest rates that hold across men and women.  African Americans are the most likely to be arrested at any age, most notably between 18 and 40.  Asians have the lowest arrest rates.”</a:t>
            </a:r>
          </a:p>
          <a:p>
            <a:r>
              <a:rPr lang="en-US" altLang="en-US" dirty="0">
                <a:hlinkClick r:id="rId3"/>
              </a:rPr>
              <a:t>https://openjustice.doj.c</a:t>
            </a:r>
            <a:r>
              <a:rPr lang="en-US" altLang="en-US" sz="2400" dirty="0">
                <a:hlinkClick r:id="rId3"/>
              </a:rPr>
              <a:t>a.gov</a:t>
            </a:r>
            <a:endParaRPr lang="en-US" altLang="en-US" sz="2400" dirty="0"/>
          </a:p>
          <a:p>
            <a:pPr>
              <a:buFontTx/>
              <a:buNone/>
            </a:pPr>
            <a:endParaRPr lang="en-US" altLang="en-US" dirty="0"/>
          </a:p>
          <a:p>
            <a:endParaRPr lang="en-US" altLang="en-US" dirty="0"/>
          </a:p>
        </p:txBody>
      </p:sp>
    </p:spTree>
    <p:extLst>
      <p:ext uri="{BB962C8B-B14F-4D97-AF65-F5344CB8AC3E}">
        <p14:creationId xmlns:p14="http://schemas.microsoft.com/office/powerpoint/2010/main" val="28310355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6dbae6e-a457-4da7-96b0-67289eaaa498@XY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71487"/>
            <a:ext cx="8077200" cy="565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90498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4285A"/>
        </a:soli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1676400" y="381000"/>
            <a:ext cx="6267450" cy="800100"/>
          </a:xfrm>
        </p:spPr>
        <p:txBody>
          <a:bodyPr/>
          <a:lstStyle/>
          <a:p>
            <a:r>
              <a:rPr lang="en-US" altLang="en-US" sz="2800" dirty="0"/>
              <a:t>R.E.D. and the LEAD Grant Project</a:t>
            </a:r>
          </a:p>
        </p:txBody>
      </p:sp>
      <p:sp>
        <p:nvSpPr>
          <p:cNvPr id="25603" name="Content Placeholder 2"/>
          <p:cNvSpPr>
            <a:spLocks noGrp="1"/>
          </p:cNvSpPr>
          <p:nvPr>
            <p:ph idx="1"/>
          </p:nvPr>
        </p:nvSpPr>
        <p:spPr>
          <a:xfrm>
            <a:off x="304800" y="1752600"/>
            <a:ext cx="8229600" cy="3714750"/>
          </a:xfrm>
        </p:spPr>
        <p:txBody>
          <a:bodyPr/>
          <a:lstStyle/>
          <a:p>
            <a:pPr>
              <a:buFont typeface="Arial" panose="020B0604020202020204" pitchFamily="34" charset="0"/>
              <a:buChar char="•"/>
            </a:pPr>
            <a:r>
              <a:rPr lang="en-US" altLang="en-US" sz="1800" dirty="0"/>
              <a:t>Although R.E.D. is not specifically factored into the rating criteria for the LEAD Grant project, it is a good practice to ask questions during proposal development and throughout program:</a:t>
            </a:r>
          </a:p>
          <a:p>
            <a:pPr>
              <a:buFont typeface="Arial" panose="020B0604020202020204" pitchFamily="34" charset="0"/>
              <a:buChar char="•"/>
            </a:pPr>
            <a:endParaRPr lang="en-US" altLang="en-US" sz="1000" dirty="0"/>
          </a:p>
          <a:p>
            <a:pPr lvl="1"/>
            <a:r>
              <a:rPr lang="en-US" altLang="en-US" dirty="0"/>
              <a:t>How do local departments measure effectiveness with underserved communities?</a:t>
            </a:r>
          </a:p>
          <a:p>
            <a:pPr lvl="1"/>
            <a:r>
              <a:rPr lang="en-US" altLang="en-US" dirty="0"/>
              <a:t>How does the agency deal with issues of linguistic diversity?</a:t>
            </a:r>
          </a:p>
          <a:p>
            <a:pPr lvl="1"/>
            <a:r>
              <a:rPr lang="en-US" altLang="en-US" dirty="0"/>
              <a:t>Do you explore relationships with the community relative to the LEAD project?</a:t>
            </a:r>
          </a:p>
          <a:p>
            <a:pPr lvl="1"/>
            <a:r>
              <a:rPr lang="en-US" altLang="en-US" dirty="0"/>
              <a:t>Does your project reflect specific needs of diverse communities?</a:t>
            </a:r>
          </a:p>
          <a:p>
            <a:pPr marL="457200" lvl="1" indent="0">
              <a:buNone/>
            </a:pPr>
            <a:endParaRPr lang="en-US" altLang="en-US" dirty="0"/>
          </a:p>
        </p:txBody>
      </p:sp>
    </p:spTree>
    <p:extLst>
      <p:ext uri="{BB962C8B-B14F-4D97-AF65-F5344CB8AC3E}">
        <p14:creationId xmlns:p14="http://schemas.microsoft.com/office/powerpoint/2010/main" val="7984035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285A"/>
        </a:soli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1295400" y="457200"/>
            <a:ext cx="7315200" cy="571500"/>
          </a:xfrm>
        </p:spPr>
        <p:txBody>
          <a:bodyPr>
            <a:noAutofit/>
          </a:bodyPr>
          <a:lstStyle/>
          <a:p>
            <a:pPr eaLnBrk="1" hangingPunct="1"/>
            <a:r>
              <a:rPr lang="en-US" altLang="en-US" sz="2800" dirty="0"/>
              <a:t>Key Tools/Strategies to Reduce R.E.D.</a:t>
            </a:r>
          </a:p>
        </p:txBody>
      </p:sp>
      <p:sp>
        <p:nvSpPr>
          <p:cNvPr id="3" name="Content Placeholder 2"/>
          <p:cNvSpPr>
            <a:spLocks noGrp="1"/>
          </p:cNvSpPr>
          <p:nvPr>
            <p:ph idx="1"/>
          </p:nvPr>
        </p:nvSpPr>
        <p:spPr>
          <a:xfrm>
            <a:off x="533400" y="1524000"/>
            <a:ext cx="8077200" cy="2628900"/>
          </a:xfrm>
        </p:spPr>
        <p:txBody>
          <a:bodyPr>
            <a:noAutofit/>
          </a:bodyPr>
          <a:lstStyle/>
          <a:p>
            <a:pPr eaLnBrk="1" hangingPunct="1">
              <a:buClr>
                <a:schemeClr val="accent1">
                  <a:lumMod val="50000"/>
                </a:schemeClr>
              </a:buClr>
              <a:defRPr/>
            </a:pPr>
            <a:r>
              <a:rPr lang="en-US" sz="2400" dirty="0"/>
              <a:t>Development of structured decision-making instruments (e.g., booking protocols, risk assessment tools, etc.).</a:t>
            </a:r>
          </a:p>
          <a:p>
            <a:pPr eaLnBrk="1" hangingPunct="1">
              <a:buClr>
                <a:schemeClr val="accent1">
                  <a:lumMod val="50000"/>
                </a:schemeClr>
              </a:buClr>
              <a:defRPr/>
            </a:pPr>
            <a:r>
              <a:rPr lang="ja-JP" altLang="en-US" sz="2400" dirty="0"/>
              <a:t>“</a:t>
            </a:r>
            <a:r>
              <a:rPr lang="en-US" sz="2400" dirty="0"/>
              <a:t>Competency</a:t>
            </a:r>
            <a:r>
              <a:rPr lang="ja-JP" altLang="en-US" sz="2400" dirty="0"/>
              <a:t>”</a:t>
            </a:r>
            <a:r>
              <a:rPr lang="en-US" sz="2400" dirty="0"/>
              <a:t> scan of policies and practices to reduce individual and structural bias against communities of color (e.g., bed assignments, race neutral policies that produce differential outcomes by race/ethnicity, etc.).</a:t>
            </a:r>
          </a:p>
          <a:p>
            <a:pPr eaLnBrk="1" hangingPunct="1">
              <a:buClr>
                <a:schemeClr val="accent1">
                  <a:lumMod val="50000"/>
                </a:schemeClr>
              </a:buClr>
              <a:defRPr/>
            </a:pPr>
            <a:r>
              <a:rPr lang="en-US" sz="2400" dirty="0"/>
              <a:t>Evaluation of </a:t>
            </a:r>
            <a:r>
              <a:rPr lang="ja-JP" altLang="en-US" sz="2400" dirty="0"/>
              <a:t>“</a:t>
            </a:r>
            <a:r>
              <a:rPr lang="en-US" sz="2400" dirty="0"/>
              <a:t>systems</a:t>
            </a:r>
            <a:r>
              <a:rPr lang="ja-JP" altLang="en-US" sz="2400" dirty="0"/>
              <a:t>”</a:t>
            </a:r>
            <a:r>
              <a:rPr lang="en-US" sz="2400" dirty="0"/>
              <a:t> to prevent structural bias in communities of color (e.g. handling processes, reconciling differential paradigms of justice, etc.).</a:t>
            </a:r>
          </a:p>
          <a:p>
            <a:pPr eaLnBrk="1" hangingPunct="1">
              <a:buClr>
                <a:schemeClr val="accent1">
                  <a:lumMod val="50000"/>
                </a:schemeClr>
              </a:buClr>
              <a:defRPr/>
            </a:pPr>
            <a:r>
              <a:rPr lang="en-US" sz="2400" dirty="0"/>
              <a:t>Procedural Justice:  transparency, consistency, community buy-in.  </a:t>
            </a:r>
          </a:p>
        </p:txBody>
      </p:sp>
    </p:spTree>
    <p:extLst>
      <p:ext uri="{BB962C8B-B14F-4D97-AF65-F5344CB8AC3E}">
        <p14:creationId xmlns:p14="http://schemas.microsoft.com/office/powerpoint/2010/main" val="5179752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6629400" cy="1066800"/>
          </a:xfrm>
        </p:spPr>
        <p:txBody>
          <a:bodyPr/>
          <a:lstStyle/>
          <a:p>
            <a:r>
              <a:rPr lang="en-US" dirty="0"/>
              <a:t>BSCC Grant Process</a:t>
            </a:r>
          </a:p>
        </p:txBody>
      </p:sp>
      <p:sp>
        <p:nvSpPr>
          <p:cNvPr id="3" name="Content Placeholder 2"/>
          <p:cNvSpPr>
            <a:spLocks noGrp="1"/>
          </p:cNvSpPr>
          <p:nvPr>
            <p:ph idx="1"/>
          </p:nvPr>
        </p:nvSpPr>
        <p:spPr>
          <a:xfrm>
            <a:off x="2209800" y="2362200"/>
            <a:ext cx="6324600" cy="3505200"/>
          </a:xfrm>
        </p:spPr>
        <p:txBody>
          <a:bodyPr/>
          <a:lstStyle/>
          <a:p>
            <a:r>
              <a:rPr lang="en-US" dirty="0"/>
              <a:t>Board Authorization</a:t>
            </a:r>
          </a:p>
          <a:p>
            <a:pPr>
              <a:buFont typeface="Arial" panose="020B0604020202020204" pitchFamily="34" charset="0"/>
              <a:buChar char="•"/>
            </a:pPr>
            <a:endParaRPr lang="en-US" sz="1200" dirty="0"/>
          </a:p>
          <a:p>
            <a:r>
              <a:rPr lang="en-US" dirty="0"/>
              <a:t>Executive Steering Committee</a:t>
            </a:r>
          </a:p>
          <a:p>
            <a:pPr marL="0" indent="0">
              <a:buNone/>
            </a:pPr>
            <a:endParaRPr lang="en-US" sz="1200" dirty="0"/>
          </a:p>
          <a:p>
            <a:r>
              <a:rPr lang="en-US" dirty="0"/>
              <a:t>RFP Development</a:t>
            </a:r>
          </a:p>
          <a:p>
            <a:pPr marL="0" indent="0">
              <a:buNone/>
            </a:pPr>
            <a:endParaRPr lang="en-US" sz="1200" dirty="0"/>
          </a:p>
          <a:p>
            <a:r>
              <a:rPr lang="en-US" dirty="0"/>
              <a:t>Fair and Equitable Process</a:t>
            </a:r>
          </a:p>
          <a:p>
            <a:endParaRPr lang="en-US" sz="1200" dirty="0"/>
          </a:p>
          <a:p>
            <a:r>
              <a:rPr lang="en-US" dirty="0"/>
              <a:t>Transparency </a:t>
            </a:r>
          </a:p>
        </p:txBody>
      </p:sp>
    </p:spTree>
    <p:extLst>
      <p:ext uri="{BB962C8B-B14F-4D97-AF65-F5344CB8AC3E}">
        <p14:creationId xmlns:p14="http://schemas.microsoft.com/office/powerpoint/2010/main" val="33038565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285A"/>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1600200" y="228600"/>
            <a:ext cx="7543800" cy="1981200"/>
          </a:xfrm>
        </p:spPr>
        <p:txBody>
          <a:bodyPr/>
          <a:lstStyle/>
          <a:p>
            <a:pPr eaLnBrk="1" hangingPunct="1"/>
            <a:br>
              <a:rPr lang="en-US" altLang="en-US" dirty="0"/>
            </a:br>
            <a:br>
              <a:rPr lang="en-US" altLang="en-US" dirty="0"/>
            </a:br>
            <a:r>
              <a:rPr lang="en-US" altLang="en-US" dirty="0"/>
              <a:t>For more information </a:t>
            </a:r>
            <a:br>
              <a:rPr lang="en-US" altLang="en-US" dirty="0"/>
            </a:br>
            <a:r>
              <a:rPr lang="en-US" altLang="en-US" dirty="0"/>
              <a:t>about R.E.D.:  </a:t>
            </a:r>
          </a:p>
        </p:txBody>
      </p:sp>
      <p:sp>
        <p:nvSpPr>
          <p:cNvPr id="51203" name="Content Placeholder 2"/>
          <p:cNvSpPr>
            <a:spLocks noGrp="1"/>
          </p:cNvSpPr>
          <p:nvPr>
            <p:ph idx="1"/>
          </p:nvPr>
        </p:nvSpPr>
        <p:spPr>
          <a:xfrm>
            <a:off x="1219200" y="1066800"/>
            <a:ext cx="6781800" cy="4648200"/>
          </a:xfrm>
          <a:ln>
            <a:miter lim="800000"/>
            <a:headEnd/>
            <a:tailEnd/>
          </a:ln>
          <a:extLst/>
        </p:spPr>
        <p:txBody>
          <a:bodyPr/>
          <a:lstStyle/>
          <a:p>
            <a:pPr lvl="6">
              <a:defRPr/>
            </a:pPr>
            <a:endParaRPr lang="en-US" altLang="en-US" sz="1200" dirty="0"/>
          </a:p>
          <a:p>
            <a:pPr marL="0" indent="0" algn="ctr" eaLnBrk="1" hangingPunct="1">
              <a:buNone/>
              <a:defRPr/>
            </a:pPr>
            <a:endParaRPr lang="en-US" altLang="en-US" sz="2000" dirty="0"/>
          </a:p>
          <a:p>
            <a:pPr eaLnBrk="1" hangingPunct="1">
              <a:defRPr/>
            </a:pPr>
            <a:endParaRPr lang="en-US" altLang="en-US" dirty="0"/>
          </a:p>
          <a:p>
            <a:pPr marL="0" indent="0" eaLnBrk="1" hangingPunct="1">
              <a:buNone/>
              <a:defRPr/>
            </a:pPr>
            <a:endParaRPr lang="en-US" altLang="en-US" dirty="0"/>
          </a:p>
          <a:p>
            <a:pPr eaLnBrk="1" hangingPunct="1">
              <a:defRPr/>
            </a:pPr>
            <a:r>
              <a:rPr lang="en-US" altLang="en-US" dirty="0"/>
              <a:t>Contact:  Nicole Woodman, Field Representative and R.E.D. Lead</a:t>
            </a:r>
          </a:p>
          <a:p>
            <a:pPr eaLnBrk="1" hangingPunct="1">
              <a:defRPr/>
            </a:pPr>
            <a:r>
              <a:rPr lang="en-US" altLang="en-US" dirty="0"/>
              <a:t>916/322-1427</a:t>
            </a:r>
          </a:p>
          <a:p>
            <a:pPr eaLnBrk="1" hangingPunct="1">
              <a:defRPr/>
            </a:pPr>
            <a:r>
              <a:rPr lang="en-US" altLang="en-US" dirty="0"/>
              <a:t>nicole.woodman@bscc.ca.gov</a:t>
            </a:r>
          </a:p>
          <a:p>
            <a:pPr eaLnBrk="1" hangingPunct="1">
              <a:buFontTx/>
              <a:buNone/>
              <a:defRPr/>
            </a:pPr>
            <a:endParaRPr lang="en-US" altLang="en-US" sz="2400" dirty="0"/>
          </a:p>
        </p:txBody>
      </p:sp>
    </p:spTree>
    <p:extLst>
      <p:ext uri="{BB962C8B-B14F-4D97-AF65-F5344CB8AC3E}">
        <p14:creationId xmlns:p14="http://schemas.microsoft.com/office/powerpoint/2010/main" val="85239875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6705600" cy="685800"/>
          </a:xfrm>
        </p:spPr>
        <p:txBody>
          <a:bodyPr/>
          <a:lstStyle/>
          <a:p>
            <a:r>
              <a:rPr lang="en-US" dirty="0"/>
              <a:t>Grant Requirements</a:t>
            </a:r>
          </a:p>
        </p:txBody>
      </p:sp>
      <p:sp>
        <p:nvSpPr>
          <p:cNvPr id="3" name="Content Placeholder 2"/>
          <p:cNvSpPr>
            <a:spLocks noGrp="1"/>
          </p:cNvSpPr>
          <p:nvPr>
            <p:ph idx="1"/>
          </p:nvPr>
        </p:nvSpPr>
        <p:spPr>
          <a:xfrm>
            <a:off x="1600200" y="914400"/>
            <a:ext cx="6858000" cy="4953000"/>
          </a:xfrm>
        </p:spPr>
        <p:txBody>
          <a:bodyPr/>
          <a:lstStyle/>
          <a:p>
            <a:pPr marL="0" indent="0">
              <a:buNone/>
            </a:pPr>
            <a:endParaRPr lang="en-US" dirty="0"/>
          </a:p>
          <a:p>
            <a:r>
              <a:rPr lang="en-US" sz="3200" dirty="0"/>
              <a:t>Grant Agreement</a:t>
            </a:r>
          </a:p>
          <a:p>
            <a:r>
              <a:rPr lang="en-US" sz="3200" dirty="0"/>
              <a:t>Match</a:t>
            </a:r>
          </a:p>
          <a:p>
            <a:r>
              <a:rPr lang="en-US" sz="3200" dirty="0"/>
              <a:t>Governing Board Resolution</a:t>
            </a:r>
          </a:p>
          <a:p>
            <a:r>
              <a:rPr lang="en-US" sz="3200" dirty="0"/>
              <a:t>Audit</a:t>
            </a:r>
          </a:p>
          <a:p>
            <a:r>
              <a:rPr lang="en-US" sz="3200" dirty="0"/>
              <a:t>Orientation - TBD</a:t>
            </a:r>
          </a:p>
          <a:p>
            <a:r>
              <a:rPr lang="en-US" sz="3200" dirty="0"/>
              <a:t>Invoicing-Quarterly </a:t>
            </a:r>
          </a:p>
          <a:p>
            <a:r>
              <a:rPr lang="en-US" sz="3200" dirty="0"/>
              <a:t>Progress Reports-Quarterly </a:t>
            </a:r>
          </a:p>
          <a:p>
            <a:pPr marL="0" indent="0">
              <a:buNone/>
            </a:pPr>
            <a:endParaRPr lang="en-US" dirty="0"/>
          </a:p>
        </p:txBody>
      </p:sp>
    </p:spTree>
    <p:extLst>
      <p:ext uri="{BB962C8B-B14F-4D97-AF65-F5344CB8AC3E}">
        <p14:creationId xmlns:p14="http://schemas.microsoft.com/office/powerpoint/2010/main" val="240876905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6705600" cy="685800"/>
          </a:xfrm>
        </p:spPr>
        <p:txBody>
          <a:bodyPr/>
          <a:lstStyle/>
          <a:p>
            <a:r>
              <a:rPr lang="en-US" sz="3600" dirty="0"/>
              <a:t>Grant Requirements Cont.</a:t>
            </a:r>
          </a:p>
        </p:txBody>
      </p:sp>
      <p:sp>
        <p:nvSpPr>
          <p:cNvPr id="3" name="Content Placeholder 2"/>
          <p:cNvSpPr>
            <a:spLocks noGrp="1"/>
          </p:cNvSpPr>
          <p:nvPr>
            <p:ph idx="1"/>
          </p:nvPr>
        </p:nvSpPr>
        <p:spPr>
          <a:xfrm>
            <a:off x="1295400" y="1143000"/>
            <a:ext cx="7620000" cy="5410200"/>
          </a:xfrm>
        </p:spPr>
        <p:txBody>
          <a:bodyPr/>
          <a:lstStyle/>
          <a:p>
            <a:pPr marL="0" indent="0">
              <a:buNone/>
            </a:pPr>
            <a:endParaRPr lang="en-US" dirty="0"/>
          </a:p>
          <a:p>
            <a:r>
              <a:rPr lang="en-US" dirty="0"/>
              <a:t>Monitoring </a:t>
            </a:r>
            <a:endParaRPr lang="en-US" sz="1200" dirty="0"/>
          </a:p>
          <a:p>
            <a:pPr lvl="1"/>
            <a:r>
              <a:rPr lang="en-US" dirty="0"/>
              <a:t>Periodic monitoring by BSCC for program and fiscal and to provide technical assistance and training</a:t>
            </a:r>
          </a:p>
          <a:p>
            <a:pPr lvl="1"/>
            <a:endParaRPr lang="en-US" dirty="0"/>
          </a:p>
          <a:p>
            <a:r>
              <a:rPr lang="en-US" dirty="0"/>
              <a:t>Technical Assistance with National LEAD    Bureau </a:t>
            </a:r>
          </a:p>
          <a:p>
            <a:pPr lvl="1"/>
            <a:r>
              <a:rPr lang="en-US" dirty="0"/>
              <a:t>Grantee meetings and training</a:t>
            </a:r>
          </a:p>
          <a:p>
            <a:pPr lvl="1"/>
            <a:r>
              <a:rPr lang="en-US" dirty="0"/>
              <a:t>Fidelity to the model</a:t>
            </a:r>
          </a:p>
          <a:p>
            <a:pPr lvl="1"/>
            <a:endParaRPr lang="en-US" dirty="0"/>
          </a:p>
          <a:p>
            <a:pPr lvl="1"/>
            <a:endParaRPr lang="en-US" dirty="0"/>
          </a:p>
        </p:txBody>
      </p:sp>
    </p:spTree>
    <p:extLst>
      <p:ext uri="{BB962C8B-B14F-4D97-AF65-F5344CB8AC3E}">
        <p14:creationId xmlns:p14="http://schemas.microsoft.com/office/powerpoint/2010/main" val="373524309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6705600" cy="685800"/>
          </a:xfrm>
        </p:spPr>
        <p:txBody>
          <a:bodyPr/>
          <a:lstStyle/>
          <a:p>
            <a:r>
              <a:rPr lang="en-US" sz="3600" dirty="0"/>
              <a:t>Grant Requirements Cont.</a:t>
            </a:r>
          </a:p>
        </p:txBody>
      </p:sp>
      <p:sp>
        <p:nvSpPr>
          <p:cNvPr id="3" name="Content Placeholder 2"/>
          <p:cNvSpPr>
            <a:spLocks noGrp="1"/>
          </p:cNvSpPr>
          <p:nvPr>
            <p:ph idx="1"/>
          </p:nvPr>
        </p:nvSpPr>
        <p:spPr>
          <a:xfrm>
            <a:off x="1447800" y="1143000"/>
            <a:ext cx="7467600" cy="5029200"/>
          </a:xfrm>
        </p:spPr>
        <p:txBody>
          <a:bodyPr/>
          <a:lstStyle/>
          <a:p>
            <a:pPr marL="0" indent="0">
              <a:buNone/>
            </a:pPr>
            <a:endParaRPr lang="en-US" sz="1800" dirty="0"/>
          </a:p>
          <a:p>
            <a:r>
              <a:rPr lang="en-US" dirty="0"/>
              <a:t>Independent Evaluation </a:t>
            </a:r>
          </a:p>
          <a:p>
            <a:pPr lvl="1"/>
            <a:r>
              <a:rPr lang="en-US" dirty="0"/>
              <a:t>CSULB</a:t>
            </a:r>
          </a:p>
          <a:p>
            <a:pPr lvl="1"/>
            <a:r>
              <a:rPr lang="en-US" dirty="0"/>
              <a:t>Grantees must be able to cooperate fully and  work closely with evaluators, provide required data and meet timelines.</a:t>
            </a:r>
          </a:p>
          <a:p>
            <a:pPr lvl="1"/>
            <a:r>
              <a:rPr lang="en-US" dirty="0"/>
              <a:t>Identify performance objectives that demonstrate recidivism reduction and other outcomes are due to project’s methodologies</a:t>
            </a:r>
          </a:p>
          <a:p>
            <a:pPr lvl="1"/>
            <a:r>
              <a:rPr lang="en-US" dirty="0"/>
              <a:t>Identify process for determining whether performance targets have been met </a:t>
            </a:r>
          </a:p>
          <a:p>
            <a:pPr lvl="1"/>
            <a:r>
              <a:rPr lang="en-US" dirty="0"/>
              <a:t>Conduct a control group study research design </a:t>
            </a:r>
          </a:p>
        </p:txBody>
      </p:sp>
    </p:spTree>
    <p:extLst>
      <p:ext uri="{BB962C8B-B14F-4D97-AF65-F5344CB8AC3E}">
        <p14:creationId xmlns:p14="http://schemas.microsoft.com/office/powerpoint/2010/main" val="18744918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7086600" cy="1371600"/>
          </a:xfrm>
        </p:spPr>
        <p:txBody>
          <a:bodyPr/>
          <a:lstStyle/>
          <a:p>
            <a:pPr algn="ctr"/>
            <a:r>
              <a:rPr lang="en-US" sz="3600" dirty="0"/>
              <a:t>The RFP Process</a:t>
            </a:r>
            <a:br>
              <a:rPr lang="en-US" dirty="0"/>
            </a:br>
            <a:br>
              <a:rPr lang="en-US" sz="1200" dirty="0"/>
            </a:br>
            <a:r>
              <a:rPr lang="en-US" sz="3200" dirty="0"/>
              <a:t>After Your Proposal Is Submitted...</a:t>
            </a:r>
          </a:p>
        </p:txBody>
      </p:sp>
      <p:sp>
        <p:nvSpPr>
          <p:cNvPr id="3" name="Content Placeholder 2"/>
          <p:cNvSpPr>
            <a:spLocks noGrp="1"/>
          </p:cNvSpPr>
          <p:nvPr>
            <p:ph idx="1"/>
          </p:nvPr>
        </p:nvSpPr>
        <p:spPr>
          <a:xfrm>
            <a:off x="1943100" y="1997676"/>
            <a:ext cx="7315200" cy="4876800"/>
          </a:xfrm>
        </p:spPr>
        <p:txBody>
          <a:bodyPr/>
          <a:lstStyle/>
          <a:p>
            <a:pPr marL="0" indent="0">
              <a:buNone/>
            </a:pPr>
            <a:endParaRPr lang="en-US" sz="1100" dirty="0"/>
          </a:p>
          <a:p>
            <a:r>
              <a:rPr lang="en-US" dirty="0"/>
              <a:t>Technical Compliance Review</a:t>
            </a:r>
            <a:endParaRPr lang="en-US" sz="1200" dirty="0"/>
          </a:p>
          <a:p>
            <a:r>
              <a:rPr lang="en-US" dirty="0"/>
              <a:t>Proposal Evaluation Process</a:t>
            </a:r>
            <a:endParaRPr lang="en-US" sz="1200" dirty="0"/>
          </a:p>
          <a:p>
            <a:r>
              <a:rPr lang="en-US" dirty="0"/>
              <a:t>Point value weights given to each section of the application</a:t>
            </a:r>
            <a:endParaRPr lang="en-US" sz="1200" dirty="0"/>
          </a:p>
          <a:p>
            <a:r>
              <a:rPr lang="en-US" dirty="0"/>
              <a:t>Minimum scoring threshold</a:t>
            </a:r>
          </a:p>
          <a:p>
            <a:r>
              <a:rPr lang="en-US" dirty="0"/>
              <a:t>ESC recommendations made</a:t>
            </a:r>
          </a:p>
          <a:p>
            <a:r>
              <a:rPr lang="en-US" dirty="0"/>
              <a:t>Board Approval</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71970434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031302838"/>
              </p:ext>
            </p:extLst>
          </p:nvPr>
        </p:nvGraphicFramePr>
        <p:xfrm>
          <a:off x="228600" y="1600200"/>
          <a:ext cx="8534400" cy="4869644"/>
        </p:xfrm>
        <a:graphic>
          <a:graphicData uri="http://schemas.openxmlformats.org/drawingml/2006/table">
            <a:tbl>
              <a:tblPr firstRow="1" firstCol="1" bandRow="1">
                <a:tableStyleId>{5C22544A-7EE6-4342-B048-85BDC9FD1C3A}</a:tableStyleId>
              </a:tblPr>
              <a:tblGrid>
                <a:gridCol w="3480748">
                  <a:extLst>
                    <a:ext uri="{9D8B030D-6E8A-4147-A177-3AD203B41FA5}">
                      <a16:colId xmlns:a16="http://schemas.microsoft.com/office/drawing/2014/main" val="20000"/>
                    </a:ext>
                  </a:extLst>
                </a:gridCol>
                <a:gridCol w="5053652">
                  <a:extLst>
                    <a:ext uri="{9D8B030D-6E8A-4147-A177-3AD203B41FA5}">
                      <a16:colId xmlns:a16="http://schemas.microsoft.com/office/drawing/2014/main" val="20001"/>
                    </a:ext>
                  </a:extLst>
                </a:gridCol>
              </a:tblGrid>
              <a:tr h="453479">
                <a:tc>
                  <a:txBody>
                    <a:bodyPr/>
                    <a:lstStyle/>
                    <a:p>
                      <a:pPr marL="0" marR="0" algn="ctr">
                        <a:lnSpc>
                          <a:spcPct val="115000"/>
                        </a:lnSpc>
                        <a:spcBef>
                          <a:spcPts val="0"/>
                        </a:spcBef>
                        <a:spcAft>
                          <a:spcPts val="0"/>
                        </a:spcAft>
                      </a:pPr>
                      <a:r>
                        <a:rPr lang="en-US" sz="1800" dirty="0">
                          <a:effectLst/>
                        </a:rPr>
                        <a:t>TENTATIVE TIMELINE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rPr>
                        <a:t>ACTIVITY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25874">
                <a:tc>
                  <a:txBody>
                    <a:bodyPr/>
                    <a:lstStyle/>
                    <a:p>
                      <a:pPr marL="0" marR="0">
                        <a:lnSpc>
                          <a:spcPct val="115000"/>
                        </a:lnSpc>
                        <a:spcBef>
                          <a:spcPts val="0"/>
                        </a:spcBef>
                        <a:spcAft>
                          <a:spcPts val="0"/>
                        </a:spcAft>
                      </a:pPr>
                      <a:r>
                        <a:rPr lang="en-US" sz="1800" dirty="0">
                          <a:effectLst/>
                        </a:rPr>
                        <a:t>February 1, 2017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dirty="0">
                          <a:effectLst/>
                        </a:rPr>
                        <a:t>Proposals due to BSCC</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5171">
                <a:tc>
                  <a:txBody>
                    <a:bodyPr/>
                    <a:lstStyle/>
                    <a:p>
                      <a:pPr marL="0" marR="0">
                        <a:lnSpc>
                          <a:spcPct val="115000"/>
                        </a:lnSpc>
                        <a:spcBef>
                          <a:spcPts val="0"/>
                        </a:spcBef>
                        <a:spcAft>
                          <a:spcPts val="0"/>
                        </a:spcAft>
                      </a:pPr>
                      <a:r>
                        <a:rPr lang="en-US" sz="1800" dirty="0">
                          <a:effectLst/>
                        </a:rPr>
                        <a:t>February 2 -</a:t>
                      </a:r>
                      <a:r>
                        <a:rPr lang="en-US" sz="1800" baseline="0" dirty="0">
                          <a:effectLst/>
                        </a:rPr>
                        <a:t> </a:t>
                      </a:r>
                      <a:r>
                        <a:rPr lang="en-US" sz="1800" dirty="0">
                          <a:effectLst/>
                        </a:rPr>
                        <a:t>8, 2017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dirty="0">
                          <a:effectLst/>
                        </a:rPr>
                        <a:t>BSCC Technical compliance review</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05171">
                <a:tc>
                  <a:txBody>
                    <a:bodyPr/>
                    <a:lstStyle/>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February 15, 2017 due </a:t>
                      </a:r>
                    </a:p>
                  </a:txBody>
                  <a:tcPr marL="68580" marR="68580" marT="0" marB="0" anchor="ctr"/>
                </a:tc>
                <a:tc>
                  <a:txBody>
                    <a:bodyPr/>
                    <a:lstStyle/>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Non-substantive changes due by noon</a:t>
                      </a:r>
                    </a:p>
                  </a:txBody>
                  <a:tcPr marL="68580" marR="68580" marT="0" marB="0"/>
                </a:tc>
                <a:extLst>
                  <a:ext uri="{0D108BD9-81ED-4DB2-BD59-A6C34878D82A}">
                    <a16:rowId xmlns:a16="http://schemas.microsoft.com/office/drawing/2014/main" val="10003"/>
                  </a:ext>
                </a:extLst>
              </a:tr>
              <a:tr h="425874">
                <a:tc>
                  <a:txBody>
                    <a:bodyPr/>
                    <a:lstStyle/>
                    <a:p>
                      <a:pPr marL="0" marR="0">
                        <a:lnSpc>
                          <a:spcPct val="115000"/>
                        </a:lnSpc>
                        <a:spcBef>
                          <a:spcPts val="0"/>
                        </a:spcBef>
                        <a:spcAft>
                          <a:spcPts val="0"/>
                        </a:spcAft>
                      </a:pPr>
                      <a:r>
                        <a:rPr lang="en-US" sz="1800" dirty="0">
                          <a:effectLst/>
                        </a:rPr>
                        <a:t>February 22, 2016</a:t>
                      </a:r>
                    </a:p>
                  </a:txBody>
                  <a:tcPr marL="68580" marR="68580" marT="0" marB="0" anchor="ctr"/>
                </a:tc>
                <a:tc>
                  <a:txBody>
                    <a:bodyPr/>
                    <a:lstStyle/>
                    <a:p>
                      <a:pPr marL="0" marR="0">
                        <a:lnSpc>
                          <a:spcPct val="115000"/>
                        </a:lnSpc>
                        <a:spcBef>
                          <a:spcPts val="0"/>
                        </a:spcBef>
                        <a:spcAft>
                          <a:spcPts val="0"/>
                        </a:spcAft>
                      </a:pPr>
                      <a:r>
                        <a:rPr lang="en-US" sz="1800" dirty="0">
                          <a:effectLst/>
                        </a:rPr>
                        <a:t>Rater training</a:t>
                      </a:r>
                    </a:p>
                  </a:txBody>
                  <a:tcPr marL="68580" marR="68580" marT="0" marB="0" anchor="ctr"/>
                </a:tc>
                <a:extLst>
                  <a:ext uri="{0D108BD9-81ED-4DB2-BD59-A6C34878D82A}">
                    <a16:rowId xmlns:a16="http://schemas.microsoft.com/office/drawing/2014/main" val="10004"/>
                  </a:ext>
                </a:extLst>
              </a:tr>
              <a:tr h="425874">
                <a:tc>
                  <a:txBody>
                    <a:bodyPr/>
                    <a:lstStyle/>
                    <a:p>
                      <a:pPr marL="0" marR="0">
                        <a:lnSpc>
                          <a:spcPct val="115000"/>
                        </a:lnSpc>
                        <a:spcBef>
                          <a:spcPts val="0"/>
                        </a:spcBef>
                        <a:spcAft>
                          <a:spcPts val="0"/>
                        </a:spcAft>
                      </a:pPr>
                      <a:r>
                        <a:rPr lang="en-US" sz="1800">
                          <a:effectLst/>
                        </a:rPr>
                        <a:t>February 19 – March 8, 2016</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dirty="0">
                          <a:effectLst/>
                        </a:rPr>
                        <a:t>Proposal reading and rating process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075039">
                <a:tc>
                  <a:txBody>
                    <a:bodyPr/>
                    <a:lstStyle/>
                    <a:p>
                      <a:pPr marL="0" marR="0">
                        <a:lnSpc>
                          <a:spcPct val="115000"/>
                        </a:lnSpc>
                        <a:spcBef>
                          <a:spcPts val="0"/>
                        </a:spcBef>
                        <a:spcAft>
                          <a:spcPts val="0"/>
                        </a:spcAft>
                      </a:pPr>
                      <a:r>
                        <a:rPr lang="en-US" sz="1800" dirty="0">
                          <a:effectLst/>
                        </a:rPr>
                        <a:t>March 22, 2017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800" dirty="0">
                          <a:effectLst/>
                        </a:rPr>
                        <a:t>Funding recommendation based on reading/rating process</a:t>
                      </a:r>
                      <a:r>
                        <a:rPr lang="en-US" sz="1800" baseline="0" dirty="0">
                          <a:effectLst/>
                        </a:rPr>
                        <a:t> </a:t>
                      </a:r>
                      <a:r>
                        <a:rPr lang="en-US" sz="1800" dirty="0">
                          <a:effectLst/>
                        </a:rPr>
                        <a:t>and review/approval by ESC</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01414">
                <a:tc>
                  <a:txBody>
                    <a:bodyPr/>
                    <a:lstStyle/>
                    <a:p>
                      <a:pPr marL="0" marR="0">
                        <a:lnSpc>
                          <a:spcPct val="115000"/>
                        </a:lnSpc>
                        <a:spcBef>
                          <a:spcPts val="0"/>
                        </a:spcBef>
                        <a:spcAft>
                          <a:spcPts val="0"/>
                        </a:spcAft>
                      </a:pPr>
                      <a:r>
                        <a:rPr lang="en-US" sz="1800" dirty="0">
                          <a:effectLst/>
                        </a:rPr>
                        <a:t>April 20, 2017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dirty="0">
                          <a:effectLst/>
                        </a:rPr>
                        <a:t>Present funding recommendations to the Board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25874">
                <a:tc>
                  <a:txBody>
                    <a:bodyPr/>
                    <a:lstStyle/>
                    <a:p>
                      <a:pPr marL="0" marR="0">
                        <a:lnSpc>
                          <a:spcPct val="115000"/>
                        </a:lnSpc>
                        <a:spcBef>
                          <a:spcPts val="0"/>
                        </a:spcBef>
                        <a:spcAft>
                          <a:spcPts val="0"/>
                        </a:spcAft>
                      </a:pPr>
                      <a:r>
                        <a:rPr lang="en-US" sz="1800" dirty="0">
                          <a:effectLst/>
                        </a:rPr>
                        <a:t>April 21, 2017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dirty="0">
                          <a:effectLst/>
                        </a:rPr>
                        <a:t>Contract start date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25874">
                <a:tc>
                  <a:txBody>
                    <a:bodyPr/>
                    <a:lstStyle/>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TBD May 2017</a:t>
                      </a:r>
                    </a:p>
                  </a:txBody>
                  <a:tcPr marL="68580" marR="68580" marT="0" marB="0" anchor="ctr"/>
                </a:tc>
                <a:tc>
                  <a:txBody>
                    <a:bodyPr/>
                    <a:lstStyle/>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Grantee orientation </a:t>
                      </a:r>
                    </a:p>
                  </a:txBody>
                  <a:tcPr marL="68580" marR="68580" marT="0" marB="0"/>
                </a:tc>
                <a:extLst>
                  <a:ext uri="{0D108BD9-81ED-4DB2-BD59-A6C34878D82A}">
                    <a16:rowId xmlns:a16="http://schemas.microsoft.com/office/drawing/2014/main" val="10009"/>
                  </a:ext>
                </a:extLst>
              </a:tr>
            </a:tbl>
          </a:graphicData>
        </a:graphic>
      </p:graphicFrame>
      <p:sp>
        <p:nvSpPr>
          <p:cNvPr id="3" name="Title 1"/>
          <p:cNvSpPr txBox="1">
            <a:spLocks/>
          </p:cNvSpPr>
          <p:nvPr/>
        </p:nvSpPr>
        <p:spPr>
          <a:xfrm>
            <a:off x="1981200" y="381000"/>
            <a:ext cx="5257800" cy="685800"/>
          </a:xfrm>
          <a:prstGeom prst="rect">
            <a:avLst/>
          </a:prstGeom>
        </p:spPr>
        <p:txBody>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ctr"/>
            <a:r>
              <a:rPr lang="en-US" kern="0" dirty="0"/>
              <a:t>Review of Key Dates </a:t>
            </a:r>
          </a:p>
        </p:txBody>
      </p:sp>
    </p:spTree>
    <p:extLst>
      <p:ext uri="{BB962C8B-B14F-4D97-AF65-F5344CB8AC3E}">
        <p14:creationId xmlns:p14="http://schemas.microsoft.com/office/powerpoint/2010/main" val="110826356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90600"/>
            <a:ext cx="7315200" cy="762000"/>
          </a:xfrm>
        </p:spPr>
        <p:txBody>
          <a:bodyPr/>
          <a:lstStyle/>
          <a:p>
            <a:r>
              <a:rPr lang="en-US" dirty="0"/>
              <a:t>Proposal Instructions</a:t>
            </a:r>
          </a:p>
        </p:txBody>
      </p:sp>
      <p:sp>
        <p:nvSpPr>
          <p:cNvPr id="3" name="Content Placeholder 2"/>
          <p:cNvSpPr>
            <a:spLocks noGrp="1"/>
          </p:cNvSpPr>
          <p:nvPr>
            <p:ph idx="1"/>
          </p:nvPr>
        </p:nvSpPr>
        <p:spPr>
          <a:xfrm>
            <a:off x="1981200" y="1752600"/>
            <a:ext cx="6400800" cy="4267200"/>
          </a:xfrm>
        </p:spPr>
        <p:txBody>
          <a:bodyPr/>
          <a:lstStyle/>
          <a:p>
            <a:pPr marL="0" indent="0">
              <a:buNone/>
            </a:pPr>
            <a:endParaRPr lang="en-US" sz="1400" dirty="0"/>
          </a:p>
          <a:p>
            <a:r>
              <a:rPr lang="en-US" dirty="0"/>
              <a:t>Section I, I(a), VII(b), VIII, IX and X are tables and do not count toward 25 </a:t>
            </a:r>
            <a:r>
              <a:rPr lang="en-US" dirty="0" err="1"/>
              <a:t>pg</a:t>
            </a:r>
            <a:r>
              <a:rPr lang="en-US" dirty="0"/>
              <a:t> limit</a:t>
            </a:r>
          </a:p>
          <a:p>
            <a:pPr marL="0" indent="0">
              <a:buNone/>
            </a:pPr>
            <a:endParaRPr lang="en-US" sz="1000" dirty="0"/>
          </a:p>
          <a:p>
            <a:r>
              <a:rPr lang="en-US" dirty="0"/>
              <a:t>Sections II - VII (a) are narrative</a:t>
            </a:r>
          </a:p>
          <a:p>
            <a:pPr marL="0" indent="0">
              <a:buNone/>
            </a:pPr>
            <a:endParaRPr lang="en-US" sz="1000" dirty="0"/>
          </a:p>
          <a:p>
            <a:r>
              <a:rPr lang="en-US" dirty="0"/>
              <a:t>25 page limit for narrative (12pt Arial font 1.5 spacing, one inch margins)</a:t>
            </a:r>
          </a:p>
          <a:p>
            <a:pPr marL="0" indent="0">
              <a:buNone/>
            </a:pPr>
            <a:endParaRPr lang="en-US" sz="1000" dirty="0"/>
          </a:p>
          <a:p>
            <a:r>
              <a:rPr lang="en-US" dirty="0"/>
              <a:t>Point value assigned to each section </a:t>
            </a:r>
          </a:p>
          <a:p>
            <a:endParaRPr lang="en-US" sz="1200" dirty="0"/>
          </a:p>
          <a:p>
            <a:pPr marL="0" indent="0">
              <a:buNone/>
            </a:pPr>
            <a:endParaRPr lang="en-US" dirty="0"/>
          </a:p>
        </p:txBody>
      </p:sp>
    </p:spTree>
    <p:extLst>
      <p:ext uri="{BB962C8B-B14F-4D97-AF65-F5344CB8AC3E}">
        <p14:creationId xmlns:p14="http://schemas.microsoft.com/office/powerpoint/2010/main" val="19466548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7315200" cy="838200"/>
          </a:xfrm>
        </p:spPr>
        <p:txBody>
          <a:bodyPr/>
          <a:lstStyle/>
          <a:p>
            <a:r>
              <a:rPr lang="en-US" dirty="0"/>
              <a:t>Proposal Instructions</a:t>
            </a:r>
          </a:p>
        </p:txBody>
      </p:sp>
      <p:sp>
        <p:nvSpPr>
          <p:cNvPr id="3" name="Content Placeholder 2"/>
          <p:cNvSpPr>
            <a:spLocks noGrp="1"/>
          </p:cNvSpPr>
          <p:nvPr>
            <p:ph idx="1"/>
          </p:nvPr>
        </p:nvSpPr>
        <p:spPr>
          <a:xfrm>
            <a:off x="2133600" y="1066800"/>
            <a:ext cx="6858000" cy="5410200"/>
          </a:xfrm>
        </p:spPr>
        <p:txBody>
          <a:bodyPr/>
          <a:lstStyle/>
          <a:p>
            <a:r>
              <a:rPr lang="en-US" dirty="0"/>
              <a:t>Proposal Checklist</a:t>
            </a:r>
          </a:p>
          <a:p>
            <a:pPr marL="0" indent="0">
              <a:buNone/>
            </a:pPr>
            <a:endParaRPr lang="en-US" sz="1000" dirty="0"/>
          </a:p>
          <a:p>
            <a:r>
              <a:rPr lang="en-US" dirty="0"/>
              <a:t>Project Abstract</a:t>
            </a:r>
          </a:p>
          <a:p>
            <a:pPr marL="0" indent="0">
              <a:buNone/>
            </a:pPr>
            <a:endParaRPr lang="en-US" sz="1000" dirty="0"/>
          </a:p>
          <a:p>
            <a:r>
              <a:rPr lang="en-US" dirty="0"/>
              <a:t> Project Work Plan</a:t>
            </a:r>
          </a:p>
          <a:p>
            <a:pPr marL="0" indent="0">
              <a:buNone/>
            </a:pPr>
            <a:endParaRPr lang="en-US" sz="1000" dirty="0"/>
          </a:p>
          <a:p>
            <a:r>
              <a:rPr lang="en-US" dirty="0"/>
              <a:t> MOU with Statements of Intent</a:t>
            </a:r>
          </a:p>
          <a:p>
            <a:pPr marL="0" indent="0">
              <a:buNone/>
            </a:pPr>
            <a:endParaRPr lang="en-US" sz="1000" dirty="0"/>
          </a:p>
          <a:p>
            <a:r>
              <a:rPr lang="en-US" dirty="0"/>
              <a:t> Governing Resolution (if available prior</a:t>
            </a:r>
          </a:p>
          <a:p>
            <a:pPr marL="0" indent="0">
              <a:buNone/>
            </a:pPr>
            <a:r>
              <a:rPr lang="en-US" dirty="0"/>
              <a:t>     to proposal submission) </a:t>
            </a:r>
          </a:p>
          <a:p>
            <a:pPr marL="0" indent="0">
              <a:buNone/>
            </a:pPr>
            <a:endParaRPr lang="en-US" sz="1000" dirty="0"/>
          </a:p>
          <a:p>
            <a:r>
              <a:rPr lang="en-US" dirty="0"/>
              <a:t>Optional Docs:</a:t>
            </a:r>
          </a:p>
          <a:p>
            <a:pPr lvl="1"/>
            <a:r>
              <a:rPr lang="en-US" dirty="0"/>
              <a:t>Geographical Map of Service Area</a:t>
            </a:r>
          </a:p>
          <a:p>
            <a:pPr lvl="1"/>
            <a:r>
              <a:rPr lang="en-US" dirty="0"/>
              <a:t>Endnote Page</a:t>
            </a:r>
          </a:p>
          <a:p>
            <a:endParaRPr lang="en-US" dirty="0"/>
          </a:p>
        </p:txBody>
      </p:sp>
    </p:spTree>
    <p:extLst>
      <p:ext uri="{BB962C8B-B14F-4D97-AF65-F5344CB8AC3E}">
        <p14:creationId xmlns:p14="http://schemas.microsoft.com/office/powerpoint/2010/main" val="33452525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4285A"/>
        </a:solidFill>
        <a:effectLst/>
      </p:bgPr>
    </p:bg>
    <p:spTree>
      <p:nvGrpSpPr>
        <p:cNvPr id="1" name=""/>
        <p:cNvGrpSpPr/>
        <p:nvPr/>
      </p:nvGrpSpPr>
      <p:grpSpPr>
        <a:xfrm>
          <a:off x="0" y="0"/>
          <a:ext cx="0" cy="0"/>
          <a:chOff x="0" y="0"/>
          <a:chExt cx="0" cy="0"/>
        </a:xfrm>
      </p:grpSpPr>
      <p:sp>
        <p:nvSpPr>
          <p:cNvPr id="8" name="Shape 7"/>
          <p:cNvSpPr/>
          <p:nvPr/>
        </p:nvSpPr>
        <p:spPr>
          <a:xfrm>
            <a:off x="6660" y="533400"/>
            <a:ext cx="9099240" cy="5687025"/>
          </a:xfrm>
          <a:prstGeom prst="swooshArrow">
            <a:avLst>
              <a:gd name="adj1" fmla="val 25000"/>
              <a:gd name="adj2" fmla="val 25000"/>
            </a:avLst>
          </a:prstGeom>
          <a:solidFill>
            <a:srgbClr val="CC99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cxnSp>
        <p:nvCxnSpPr>
          <p:cNvPr id="4" name="Straight Connector 3"/>
          <p:cNvCxnSpPr/>
          <p:nvPr/>
        </p:nvCxnSpPr>
        <p:spPr>
          <a:xfrm>
            <a:off x="0" y="1116624"/>
            <a:ext cx="7239000" cy="0"/>
          </a:xfrm>
          <a:prstGeom prst="line">
            <a:avLst/>
          </a:prstGeom>
          <a:ln w="57150">
            <a:solidFill>
              <a:srgbClr val="CC9900"/>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228600" y="274638"/>
            <a:ext cx="8839200" cy="1143000"/>
          </a:xfrm>
          <a:prstGeom prst="rect">
            <a:avLst/>
          </a:prstGeom>
        </p:spPr>
        <p:txBody>
          <a:bodyPr vert="horz" lIns="91440" tIns="45720" rIns="91440" bIns="45720" rtlCol="0" anchor="t">
            <a:noAutofit/>
          </a:bodyPr>
          <a:lstStyle/>
          <a:p>
            <a:pPr algn="ctr">
              <a:spcBef>
                <a:spcPct val="0"/>
              </a:spcBef>
              <a:defRPr/>
            </a:pPr>
            <a:r>
              <a:rPr lang="en-US" sz="3600" b="1" dirty="0">
                <a:solidFill>
                  <a:srgbClr val="CC9900"/>
                </a:solidFill>
              </a:rPr>
              <a:t>Roadmap</a:t>
            </a:r>
          </a:p>
        </p:txBody>
      </p:sp>
      <p:sp>
        <p:nvSpPr>
          <p:cNvPr id="3" name="TextBox 2"/>
          <p:cNvSpPr txBox="1"/>
          <p:nvPr/>
        </p:nvSpPr>
        <p:spPr>
          <a:xfrm>
            <a:off x="609600" y="1587651"/>
            <a:ext cx="8458200" cy="4893647"/>
          </a:xfrm>
          <a:prstGeom prst="rect">
            <a:avLst/>
          </a:prstGeom>
          <a:noFill/>
        </p:spPr>
        <p:txBody>
          <a:bodyPr wrap="square" rtlCol="0">
            <a:spAutoFit/>
          </a:bodyPr>
          <a:lstStyle/>
          <a:p>
            <a:r>
              <a:rPr lang="en-US" sz="2800" b="1" dirty="0"/>
              <a:t>To-Dos:</a:t>
            </a:r>
            <a:endParaRPr lang="en-US" sz="2800" dirty="0"/>
          </a:p>
          <a:p>
            <a:pPr marL="285750" indent="-285750">
              <a:buFont typeface="Wingdings" panose="05000000000000000000" pitchFamily="2" charset="2"/>
              <a:buChar char="q"/>
            </a:pPr>
            <a:r>
              <a:rPr lang="en-US" sz="2800" dirty="0"/>
              <a:t>  Read the RFP</a:t>
            </a:r>
          </a:p>
          <a:p>
            <a:pPr marL="285750" indent="-285750">
              <a:buFont typeface="Wingdings" panose="05000000000000000000" pitchFamily="2" charset="2"/>
              <a:buChar char="q"/>
            </a:pPr>
            <a:r>
              <a:rPr lang="en-US" sz="2800" dirty="0"/>
              <a:t>  Read and be familiar with SB 843 Legislation </a:t>
            </a:r>
          </a:p>
          <a:p>
            <a:pPr marL="285750" indent="-285750">
              <a:buFont typeface="Wingdings" panose="05000000000000000000" pitchFamily="2" charset="2"/>
              <a:buChar char="q"/>
            </a:pPr>
            <a:r>
              <a:rPr lang="en-US" sz="2800" dirty="0"/>
              <a:t>  Engage Stakeholder Partners </a:t>
            </a:r>
          </a:p>
          <a:p>
            <a:pPr marL="285750" indent="-285750">
              <a:buFont typeface="Wingdings" panose="05000000000000000000" pitchFamily="2" charset="2"/>
              <a:buChar char="q"/>
            </a:pPr>
            <a:r>
              <a:rPr lang="en-US" sz="2800" dirty="0"/>
              <a:t>  Determine Need</a:t>
            </a:r>
          </a:p>
          <a:p>
            <a:pPr marL="285750" indent="-285750">
              <a:buFont typeface="Wingdings" panose="05000000000000000000" pitchFamily="2" charset="2"/>
              <a:buChar char="q"/>
            </a:pPr>
            <a:r>
              <a:rPr lang="en-US" sz="2800" dirty="0"/>
              <a:t>  Commit 10% Cash Match</a:t>
            </a:r>
          </a:p>
          <a:p>
            <a:pPr marL="285750" indent="-285750">
              <a:buFont typeface="Wingdings" panose="05000000000000000000" pitchFamily="2" charset="2"/>
              <a:buChar char="q"/>
            </a:pPr>
            <a:r>
              <a:rPr lang="en-US" sz="2800" dirty="0"/>
              <a:t>  Select Service/Catchment Area</a:t>
            </a:r>
          </a:p>
          <a:p>
            <a:pPr marL="285750" indent="-285750">
              <a:buFont typeface="Wingdings" panose="05000000000000000000" pitchFamily="2" charset="2"/>
              <a:buChar char="q"/>
            </a:pPr>
            <a:r>
              <a:rPr lang="en-US" sz="2800" dirty="0"/>
              <a:t>  Determine Outcomes </a:t>
            </a:r>
          </a:p>
          <a:p>
            <a:pPr marL="285750" indent="-285750">
              <a:buFont typeface="Wingdings" panose="05000000000000000000" pitchFamily="2" charset="2"/>
              <a:buChar char="q"/>
            </a:pPr>
            <a:r>
              <a:rPr lang="en-US" sz="2800" dirty="0"/>
              <a:t>  Identify/Select Services, Resources &amp; Providers</a:t>
            </a:r>
          </a:p>
          <a:p>
            <a:pPr marL="285750" indent="-285750">
              <a:buFont typeface="Wingdings" panose="05000000000000000000" pitchFamily="2" charset="2"/>
              <a:buChar char="q"/>
            </a:pPr>
            <a:r>
              <a:rPr lang="en-US" sz="2800" dirty="0"/>
              <a:t>  Develop Work Plan</a:t>
            </a:r>
          </a:p>
          <a:p>
            <a:endParaRPr lang="en-US" sz="3200" dirty="0"/>
          </a:p>
        </p:txBody>
      </p:sp>
    </p:spTree>
    <p:extLst>
      <p:ext uri="{BB962C8B-B14F-4D97-AF65-F5344CB8AC3E}">
        <p14:creationId xmlns:p14="http://schemas.microsoft.com/office/powerpoint/2010/main" val="234730429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1828800"/>
            <a:ext cx="3886200" cy="2585323"/>
          </a:xfrm>
          <a:prstGeom prst="rect">
            <a:avLst/>
          </a:prstGeom>
        </p:spPr>
        <p:txBody>
          <a:bodyPr wrap="square">
            <a:spAutoFit/>
          </a:bodyPr>
          <a:lstStyle/>
          <a:p>
            <a:pPr marL="0" indent="0" algn="ctr">
              <a:buNone/>
            </a:pPr>
            <a:r>
              <a:rPr lang="en-US" sz="5400" dirty="0"/>
              <a:t>Review </a:t>
            </a:r>
          </a:p>
          <a:p>
            <a:pPr marL="0" indent="0" algn="ctr">
              <a:buNone/>
            </a:pPr>
            <a:r>
              <a:rPr lang="en-US" sz="5400" dirty="0"/>
              <a:t>&amp;</a:t>
            </a:r>
          </a:p>
          <a:p>
            <a:pPr marL="0" indent="0" algn="ctr">
              <a:buNone/>
            </a:pPr>
            <a:r>
              <a:rPr lang="en-US" sz="5400"/>
              <a:t>Wrap-up</a:t>
            </a:r>
            <a:endParaRPr lang="en-US" sz="5400" dirty="0"/>
          </a:p>
        </p:txBody>
      </p:sp>
    </p:spTree>
    <p:extLst>
      <p:ext uri="{BB962C8B-B14F-4D97-AF65-F5344CB8AC3E}">
        <p14:creationId xmlns:p14="http://schemas.microsoft.com/office/powerpoint/2010/main" val="42095645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7315200" cy="1600200"/>
          </a:xfrm>
        </p:spPr>
        <p:txBody>
          <a:bodyPr/>
          <a:lstStyle/>
          <a:p>
            <a:pPr algn="ctr"/>
            <a:br>
              <a:rPr lang="en-US" dirty="0"/>
            </a:br>
            <a:br>
              <a:rPr lang="en-US" dirty="0"/>
            </a:br>
            <a:br>
              <a:rPr lang="en-US" dirty="0"/>
            </a:br>
            <a:br>
              <a:rPr lang="en-US" dirty="0"/>
            </a:br>
            <a:br>
              <a:rPr lang="en-US" dirty="0"/>
            </a:br>
            <a:br>
              <a:rPr lang="en-US" dirty="0"/>
            </a:br>
            <a:br>
              <a:rPr lang="en-US" dirty="0"/>
            </a:br>
            <a:r>
              <a:rPr lang="en-US" dirty="0"/>
              <a:t>Introduction</a:t>
            </a:r>
            <a:br>
              <a:rPr lang="en-US" dirty="0"/>
            </a:br>
            <a:r>
              <a:rPr lang="en-US" dirty="0"/>
              <a:t> </a:t>
            </a:r>
            <a:br>
              <a:rPr lang="en-US" dirty="0"/>
            </a:br>
            <a:br>
              <a:rPr lang="en-US" dirty="0"/>
            </a:br>
            <a:br>
              <a:rPr lang="en-US" dirty="0"/>
            </a:br>
            <a:br>
              <a:rPr lang="en-US" dirty="0"/>
            </a:br>
            <a:br>
              <a:rPr lang="en-US" dirty="0"/>
            </a:br>
            <a:br>
              <a:rPr lang="en-US" dirty="0"/>
            </a:br>
            <a:r>
              <a:rPr lang="en-US" dirty="0"/>
              <a:t>Assembly Bill 843</a:t>
            </a:r>
            <a:br>
              <a:rPr lang="en-US" dirty="0"/>
            </a:br>
            <a:r>
              <a:rPr lang="en-US" dirty="0"/>
              <a:t> </a:t>
            </a:r>
            <a:br>
              <a:rPr lang="en-US" dirty="0"/>
            </a:br>
            <a:endParaRPr lang="en-US" dirty="0"/>
          </a:p>
        </p:txBody>
      </p:sp>
      <p:sp>
        <p:nvSpPr>
          <p:cNvPr id="3" name="Content Placeholder 2"/>
          <p:cNvSpPr>
            <a:spLocks noGrp="1"/>
          </p:cNvSpPr>
          <p:nvPr>
            <p:ph idx="1"/>
          </p:nvPr>
        </p:nvSpPr>
        <p:spPr>
          <a:xfrm>
            <a:off x="1524000" y="1295400"/>
            <a:ext cx="7162800" cy="5105400"/>
          </a:xfrm>
        </p:spPr>
        <p:txBody>
          <a:bodyPr/>
          <a:lstStyle/>
          <a:p>
            <a:pPr lvl="0"/>
            <a:r>
              <a:rPr lang="en-US" dirty="0"/>
              <a:t>$15 million</a:t>
            </a:r>
          </a:p>
          <a:p>
            <a:pPr lvl="1"/>
            <a:r>
              <a:rPr lang="en-US" sz="2000" dirty="0"/>
              <a:t>$550,000 for contracts with Evaluators and Technical Assistance</a:t>
            </a:r>
          </a:p>
          <a:p>
            <a:pPr lvl="1"/>
            <a:r>
              <a:rPr lang="en-US" sz="2000" dirty="0"/>
              <a:t>$14,450,000 million for  up to three jurisdictions</a:t>
            </a:r>
          </a:p>
          <a:p>
            <a:pPr marL="457200" lvl="1" indent="0">
              <a:buNone/>
            </a:pPr>
            <a:endParaRPr lang="en-US" sz="1000" dirty="0"/>
          </a:p>
          <a:p>
            <a:r>
              <a:rPr lang="en-US" dirty="0"/>
              <a:t>Purpose:</a:t>
            </a:r>
          </a:p>
          <a:p>
            <a:pPr lvl="1"/>
            <a:r>
              <a:rPr lang="en-US" sz="2000" dirty="0"/>
              <a:t>Improve public safety and reduce recidivism by increasing availability and use of social services while reducing cost of repeated incarceration</a:t>
            </a:r>
          </a:p>
          <a:p>
            <a:pPr marL="457200" lvl="1" indent="0">
              <a:buNone/>
            </a:pPr>
            <a:endParaRPr lang="en-US" sz="1000" dirty="0"/>
          </a:p>
          <a:p>
            <a:r>
              <a:rPr lang="en-US" dirty="0"/>
              <a:t>Identifies the requirements for </a:t>
            </a:r>
          </a:p>
          <a:p>
            <a:pPr lvl="1"/>
            <a:r>
              <a:rPr lang="en-US" sz="2000" dirty="0"/>
              <a:t>referral of people who may be arrested for, or who have a history of, low-level drug offenses or prostitution, to social services in lieu of prosecution.</a:t>
            </a:r>
          </a:p>
          <a:p>
            <a:pPr marL="457200" lvl="1" indent="0">
              <a:buNone/>
            </a:pPr>
            <a:endParaRPr lang="en-US" sz="1400" dirty="0"/>
          </a:p>
        </p:txBody>
      </p:sp>
    </p:spTree>
    <p:extLst>
      <p:ext uri="{BB962C8B-B14F-4D97-AF65-F5344CB8AC3E}">
        <p14:creationId xmlns:p14="http://schemas.microsoft.com/office/powerpoint/2010/main" val="82217793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772400" cy="1828800"/>
          </a:xfrm>
        </p:spPr>
        <p:txBody>
          <a:bodyPr/>
          <a:lstStyle/>
          <a:p>
            <a:pPr marL="0" indent="0" algn="ctr">
              <a:buNone/>
            </a:pPr>
            <a:br>
              <a:rPr lang="en-US" dirty="0"/>
            </a:br>
            <a:br>
              <a:rPr lang="en-US" dirty="0"/>
            </a:br>
            <a:br>
              <a:rPr lang="en-US" dirty="0"/>
            </a:br>
            <a:br>
              <a:rPr lang="en-US" dirty="0"/>
            </a:br>
            <a:r>
              <a:rPr lang="en-US" sz="3600" dirty="0"/>
              <a:t>Submit additional questions</a:t>
            </a:r>
            <a:br>
              <a:rPr lang="en-US" sz="3600" dirty="0"/>
            </a:br>
            <a:r>
              <a:rPr lang="en-US" sz="3600" dirty="0"/>
              <a:t>about the LEAD Grant </a:t>
            </a:r>
            <a:br>
              <a:rPr lang="en-US" sz="3600" dirty="0"/>
            </a:br>
            <a:r>
              <a:rPr lang="en-US" sz="3600" dirty="0"/>
              <a:t>or RFP to:</a:t>
            </a:r>
          </a:p>
        </p:txBody>
      </p:sp>
      <p:sp>
        <p:nvSpPr>
          <p:cNvPr id="3" name="Content Placeholder 2"/>
          <p:cNvSpPr>
            <a:spLocks noGrp="1"/>
          </p:cNvSpPr>
          <p:nvPr>
            <p:ph idx="1"/>
          </p:nvPr>
        </p:nvSpPr>
        <p:spPr>
          <a:xfrm>
            <a:off x="1066800" y="2971800"/>
            <a:ext cx="7772400" cy="3505200"/>
          </a:xfrm>
        </p:spPr>
        <p:txBody>
          <a:bodyPr/>
          <a:lstStyle/>
          <a:p>
            <a:pPr marL="0" indent="0" algn="ctr">
              <a:buNone/>
            </a:pPr>
            <a:endParaRPr lang="en-US" dirty="0">
              <a:solidFill>
                <a:srgbClr val="CC9900"/>
              </a:solidFill>
              <a:latin typeface="Arial Rounded MT Bold" panose="020F0704030504030204" pitchFamily="34" charset="0"/>
            </a:endParaRPr>
          </a:p>
          <a:p>
            <a:pPr marL="0" indent="0" algn="ctr">
              <a:buNone/>
            </a:pPr>
            <a:r>
              <a:rPr lang="en-US" dirty="0" err="1"/>
              <a:t>Daryle</a:t>
            </a:r>
            <a:r>
              <a:rPr lang="en-US" dirty="0"/>
              <a:t> McDaniel</a:t>
            </a:r>
          </a:p>
          <a:p>
            <a:pPr marL="0" indent="0" algn="ctr">
              <a:buNone/>
            </a:pPr>
            <a:r>
              <a:rPr lang="en-US" dirty="0">
                <a:solidFill>
                  <a:srgbClr val="CC9900"/>
                </a:solidFill>
                <a:hlinkClick r:id="rId3"/>
              </a:rPr>
              <a:t>daryle.mcdaniel@bscc.ca.gov</a:t>
            </a:r>
            <a:endParaRPr lang="en-US" dirty="0">
              <a:solidFill>
                <a:srgbClr val="CC9900"/>
              </a:solidFill>
            </a:endParaRPr>
          </a:p>
          <a:p>
            <a:pPr marL="0" indent="0" algn="ctr">
              <a:buNone/>
            </a:pPr>
            <a:endParaRPr lang="en-US" dirty="0">
              <a:solidFill>
                <a:srgbClr val="CC9900"/>
              </a:solidFill>
            </a:endParaRPr>
          </a:p>
          <a:p>
            <a:pPr marL="0" indent="0" algn="ctr">
              <a:buNone/>
            </a:pPr>
            <a:r>
              <a:rPr lang="en-US" dirty="0"/>
              <a:t>Colleen Stoner</a:t>
            </a:r>
          </a:p>
          <a:p>
            <a:pPr marL="0" indent="0" algn="ctr">
              <a:buNone/>
            </a:pPr>
            <a:r>
              <a:rPr lang="en-US" dirty="0">
                <a:solidFill>
                  <a:srgbClr val="CC9900"/>
                </a:solidFill>
                <a:hlinkClick r:id="rId4"/>
              </a:rPr>
              <a:t>colleen.stoner@bscc.ca.gov</a:t>
            </a:r>
            <a:endParaRPr lang="en-US" dirty="0">
              <a:solidFill>
                <a:srgbClr val="CC9900"/>
              </a:solidFill>
            </a:endParaRPr>
          </a:p>
          <a:p>
            <a:pPr marL="0" indent="0" algn="ctr">
              <a:buNone/>
            </a:pPr>
            <a:endParaRPr lang="en-US" dirty="0">
              <a:solidFill>
                <a:srgbClr val="CC9900"/>
              </a:solidFill>
            </a:endParaRPr>
          </a:p>
          <a:p>
            <a:pPr marL="0" indent="0" algn="ctr">
              <a:buNone/>
            </a:pPr>
            <a:endParaRPr lang="en-US" dirty="0">
              <a:solidFill>
                <a:srgbClr val="CC9900"/>
              </a:solidFill>
              <a:latin typeface="Arial Rounded MT Bold" panose="020F0704030504030204" pitchFamily="34" charset="0"/>
            </a:endParaRPr>
          </a:p>
        </p:txBody>
      </p:sp>
    </p:spTree>
    <p:extLst>
      <p:ext uri="{BB962C8B-B14F-4D97-AF65-F5344CB8AC3E}">
        <p14:creationId xmlns:p14="http://schemas.microsoft.com/office/powerpoint/2010/main" val="18278741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7315200" cy="1447800"/>
          </a:xfrm>
        </p:spPr>
        <p:txBody>
          <a:bodyPr/>
          <a:lstStyle/>
          <a:p>
            <a:pPr algn="ctr"/>
            <a:br>
              <a:rPr lang="en-US" dirty="0"/>
            </a:br>
            <a:br>
              <a:rPr lang="en-US" dirty="0"/>
            </a:br>
            <a:br>
              <a:rPr lang="en-US" dirty="0"/>
            </a:br>
            <a:br>
              <a:rPr lang="en-US" dirty="0"/>
            </a:br>
            <a:br>
              <a:rPr lang="en-US" dirty="0"/>
            </a:br>
            <a:br>
              <a:rPr lang="en-US" dirty="0"/>
            </a:br>
            <a:br>
              <a:rPr lang="en-US" dirty="0"/>
            </a:br>
            <a:r>
              <a:rPr lang="en-US" dirty="0"/>
              <a:t>Introduction</a:t>
            </a:r>
            <a:br>
              <a:rPr lang="en-US" dirty="0"/>
            </a:br>
            <a:r>
              <a:rPr lang="en-US" dirty="0"/>
              <a:t> </a:t>
            </a:r>
            <a:br>
              <a:rPr lang="en-US" dirty="0"/>
            </a:br>
            <a:br>
              <a:rPr lang="en-US" dirty="0"/>
            </a:br>
            <a:br>
              <a:rPr lang="en-US" dirty="0"/>
            </a:br>
            <a:br>
              <a:rPr lang="en-US" dirty="0"/>
            </a:br>
            <a:br>
              <a:rPr lang="en-US" dirty="0"/>
            </a:br>
            <a:br>
              <a:rPr lang="en-US" dirty="0"/>
            </a:br>
            <a:r>
              <a:rPr lang="en-US" dirty="0"/>
              <a:t>Assembly Bill 1837</a:t>
            </a:r>
            <a:br>
              <a:rPr lang="en-US" dirty="0"/>
            </a:br>
            <a:r>
              <a:rPr lang="en-US" dirty="0"/>
              <a:t> </a:t>
            </a:r>
            <a:br>
              <a:rPr lang="en-US" dirty="0"/>
            </a:br>
            <a:endParaRPr lang="en-US" dirty="0"/>
          </a:p>
        </p:txBody>
      </p:sp>
      <p:sp>
        <p:nvSpPr>
          <p:cNvPr id="3" name="Content Placeholder 2"/>
          <p:cNvSpPr>
            <a:spLocks noGrp="1"/>
          </p:cNvSpPr>
          <p:nvPr>
            <p:ph idx="1"/>
          </p:nvPr>
        </p:nvSpPr>
        <p:spPr>
          <a:xfrm>
            <a:off x="1371600" y="1143000"/>
            <a:ext cx="7315200" cy="5257800"/>
          </a:xfrm>
        </p:spPr>
        <p:txBody>
          <a:bodyPr/>
          <a:lstStyle/>
          <a:p>
            <a:pPr marL="0" lvl="0" indent="0">
              <a:buClr>
                <a:srgbClr val="14285A">
                  <a:lumMod val="50000"/>
                </a:srgbClr>
              </a:buClr>
              <a:buNone/>
            </a:pPr>
            <a:r>
              <a:rPr lang="en-US" sz="2200" dirty="0"/>
              <a:t>  Principles :</a:t>
            </a:r>
          </a:p>
          <a:p>
            <a:pPr lvl="1">
              <a:buClr>
                <a:srgbClr val="14285A">
                  <a:lumMod val="50000"/>
                </a:srgbClr>
              </a:buClr>
            </a:pPr>
            <a:r>
              <a:rPr lang="en-US" sz="2200" dirty="0"/>
              <a:t>Provide </a:t>
            </a:r>
            <a:r>
              <a:rPr lang="en-US" sz="2200" u="sng" dirty="0"/>
              <a:t>intensive case management </a:t>
            </a:r>
            <a:r>
              <a:rPr lang="en-US" sz="2200" dirty="0"/>
              <a:t>services and an individually tailored intervention plan that acts as a blueprint for assisting LEAD participants.</a:t>
            </a:r>
          </a:p>
          <a:p>
            <a:pPr marL="457200" lvl="1" indent="0">
              <a:buClr>
                <a:srgbClr val="14285A">
                  <a:lumMod val="50000"/>
                </a:srgbClr>
              </a:buClr>
              <a:buNone/>
            </a:pPr>
            <a:endParaRPr lang="en-US" sz="1200" dirty="0"/>
          </a:p>
          <a:p>
            <a:pPr lvl="1">
              <a:buClr>
                <a:srgbClr val="14285A">
                  <a:lumMod val="50000"/>
                </a:srgbClr>
              </a:buClr>
            </a:pPr>
            <a:r>
              <a:rPr lang="en-US" sz="2200" u="sng" dirty="0"/>
              <a:t>Prioritize</a:t>
            </a:r>
            <a:r>
              <a:rPr lang="en-US" sz="2200" dirty="0"/>
              <a:t> temporary and permanent </a:t>
            </a:r>
            <a:r>
              <a:rPr lang="en-US" sz="2200" u="sng" dirty="0"/>
              <a:t>housing without preconditions</a:t>
            </a:r>
            <a:r>
              <a:rPr lang="en-US" sz="2200" dirty="0"/>
              <a:t> of drug or alcohol treatment or abstinence from drugs or alcohol.</a:t>
            </a:r>
          </a:p>
          <a:p>
            <a:pPr marL="457200" lvl="1" indent="0">
              <a:buClr>
                <a:srgbClr val="14285A">
                  <a:lumMod val="50000"/>
                </a:srgbClr>
              </a:buClr>
              <a:buNone/>
            </a:pPr>
            <a:endParaRPr lang="en-US" sz="1200" dirty="0"/>
          </a:p>
          <a:p>
            <a:pPr lvl="1">
              <a:buClr>
                <a:srgbClr val="14285A">
                  <a:lumMod val="50000"/>
                </a:srgbClr>
              </a:buClr>
            </a:pPr>
            <a:r>
              <a:rPr lang="en-US" sz="2200" dirty="0"/>
              <a:t>Employ human and social service </a:t>
            </a:r>
            <a:r>
              <a:rPr lang="en-US" sz="2200" u="sng" dirty="0"/>
              <a:t>resources in coordination with law enforcement .</a:t>
            </a:r>
          </a:p>
          <a:p>
            <a:pPr marL="457200" lvl="1" indent="0">
              <a:buClr>
                <a:srgbClr val="14285A">
                  <a:lumMod val="50000"/>
                </a:srgbClr>
              </a:buClr>
              <a:buNone/>
            </a:pPr>
            <a:endParaRPr lang="en-US" sz="1200" dirty="0"/>
          </a:p>
          <a:p>
            <a:pPr lvl="1">
              <a:buClr>
                <a:srgbClr val="14285A">
                  <a:lumMod val="50000"/>
                </a:srgbClr>
              </a:buClr>
            </a:pPr>
            <a:r>
              <a:rPr lang="en-US" sz="2200" dirty="0"/>
              <a:t>Participation shall be </a:t>
            </a:r>
            <a:r>
              <a:rPr lang="en-US" sz="2200" u="sng" dirty="0"/>
              <a:t>voluntary</a:t>
            </a:r>
            <a:r>
              <a:rPr lang="en-US" sz="2200" dirty="0"/>
              <a:t> throughout the duration of the program and shall </a:t>
            </a:r>
            <a:r>
              <a:rPr lang="en-US" sz="2200" u="sng" dirty="0"/>
              <a:t>not require abstinence</a:t>
            </a:r>
            <a:r>
              <a:rPr lang="en-US" sz="2200" dirty="0"/>
              <a:t> from drug or alcohol use as a condition of continued participation.</a:t>
            </a:r>
          </a:p>
        </p:txBody>
      </p:sp>
    </p:spTree>
    <p:extLst>
      <p:ext uri="{BB962C8B-B14F-4D97-AF65-F5344CB8AC3E}">
        <p14:creationId xmlns:p14="http://schemas.microsoft.com/office/powerpoint/2010/main" val="68449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7315200" cy="1600200"/>
          </a:xfrm>
        </p:spPr>
        <p:txBody>
          <a:bodyPr/>
          <a:lstStyle/>
          <a:p>
            <a:pPr algn="ctr"/>
            <a:br>
              <a:rPr lang="en-US" dirty="0"/>
            </a:br>
            <a:br>
              <a:rPr lang="en-US" dirty="0"/>
            </a:br>
            <a:br>
              <a:rPr lang="en-US" dirty="0"/>
            </a:br>
            <a:br>
              <a:rPr lang="en-US" dirty="0"/>
            </a:br>
            <a:br>
              <a:rPr lang="en-US" dirty="0"/>
            </a:br>
            <a:br>
              <a:rPr lang="en-US" dirty="0"/>
            </a:br>
            <a:br>
              <a:rPr lang="en-US" dirty="0"/>
            </a:br>
            <a:r>
              <a:rPr lang="en-US" dirty="0"/>
              <a:t>Introduction</a:t>
            </a:r>
            <a:br>
              <a:rPr lang="en-US" dirty="0"/>
            </a:br>
            <a:r>
              <a:rPr lang="en-US" dirty="0"/>
              <a:t> </a:t>
            </a:r>
            <a:br>
              <a:rPr lang="en-US" dirty="0"/>
            </a:br>
            <a:br>
              <a:rPr lang="en-US" dirty="0"/>
            </a:br>
            <a:br>
              <a:rPr lang="en-US" dirty="0"/>
            </a:br>
            <a:br>
              <a:rPr lang="en-US" dirty="0"/>
            </a:br>
            <a:br>
              <a:rPr lang="en-US" dirty="0"/>
            </a:br>
            <a:br>
              <a:rPr lang="en-US" dirty="0"/>
            </a:br>
            <a:r>
              <a:rPr lang="en-US" dirty="0"/>
              <a:t>Assembly Bill 843</a:t>
            </a:r>
            <a:br>
              <a:rPr lang="en-US" dirty="0"/>
            </a:br>
            <a:r>
              <a:rPr lang="en-US" dirty="0"/>
              <a:t> </a:t>
            </a:r>
            <a:br>
              <a:rPr lang="en-US" dirty="0"/>
            </a:br>
            <a:endParaRPr lang="en-US" dirty="0"/>
          </a:p>
        </p:txBody>
      </p:sp>
      <p:sp>
        <p:nvSpPr>
          <p:cNvPr id="3" name="Content Placeholder 2"/>
          <p:cNvSpPr>
            <a:spLocks noGrp="1"/>
          </p:cNvSpPr>
          <p:nvPr>
            <p:ph idx="1"/>
          </p:nvPr>
        </p:nvSpPr>
        <p:spPr>
          <a:xfrm>
            <a:off x="1524000" y="1143000"/>
            <a:ext cx="7467600" cy="5257800"/>
          </a:xfrm>
        </p:spPr>
        <p:txBody>
          <a:bodyPr/>
          <a:lstStyle/>
          <a:p>
            <a:pPr marL="0" indent="0" algn="ctr">
              <a:buNone/>
            </a:pPr>
            <a:r>
              <a:rPr lang="en-US" dirty="0"/>
              <a:t>Gateways to Services</a:t>
            </a:r>
          </a:p>
          <a:p>
            <a:pPr marL="0" indent="0">
              <a:buNone/>
            </a:pPr>
            <a:r>
              <a:rPr lang="en-US" sz="2800" dirty="0" err="1"/>
              <a:t>Prebooking</a:t>
            </a:r>
            <a:r>
              <a:rPr lang="en-US" sz="2800" dirty="0"/>
              <a:t> Referral</a:t>
            </a:r>
          </a:p>
          <a:p>
            <a:pPr lvl="1"/>
            <a:r>
              <a:rPr lang="en-US" sz="2200" dirty="0"/>
              <a:t>Any of the offenses in subdivision (b)</a:t>
            </a:r>
          </a:p>
          <a:p>
            <a:pPr lvl="1"/>
            <a:r>
              <a:rPr lang="en-US" sz="2200" dirty="0"/>
              <a:t>Immediate referral to case manager for crisis services and to schedule a complete assessment intake interview</a:t>
            </a:r>
          </a:p>
          <a:p>
            <a:pPr lvl="1"/>
            <a:r>
              <a:rPr lang="en-US" sz="2200" dirty="0"/>
              <a:t>Participation in LEAD diversion shall be voluntary - person may decline to participate in the program at any time</a:t>
            </a:r>
          </a:p>
          <a:p>
            <a:pPr lvl="1"/>
            <a:r>
              <a:rPr lang="en-US" sz="2200" dirty="0"/>
              <a:t>Criminal charges based on the conduct for which a person is diverted to LEAD shall not be filed, if the person finishes the complete assessment intake interview within a period set by the local partners, but not to exceed 30 days after the referral.</a:t>
            </a:r>
          </a:p>
        </p:txBody>
      </p:sp>
    </p:spTree>
    <p:extLst>
      <p:ext uri="{BB962C8B-B14F-4D97-AF65-F5344CB8AC3E}">
        <p14:creationId xmlns:p14="http://schemas.microsoft.com/office/powerpoint/2010/main" val="36823944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7315200" cy="1371600"/>
          </a:xfrm>
        </p:spPr>
        <p:txBody>
          <a:bodyPr/>
          <a:lstStyle/>
          <a:p>
            <a:pPr algn="ctr"/>
            <a:br>
              <a:rPr lang="en-US" dirty="0"/>
            </a:br>
            <a:br>
              <a:rPr lang="en-US" dirty="0"/>
            </a:br>
            <a:br>
              <a:rPr lang="en-US" dirty="0"/>
            </a:br>
            <a:br>
              <a:rPr lang="en-US" dirty="0"/>
            </a:br>
            <a:br>
              <a:rPr lang="en-US" dirty="0"/>
            </a:br>
            <a:br>
              <a:rPr lang="en-US" dirty="0"/>
            </a:br>
            <a:br>
              <a:rPr lang="en-US" dirty="0"/>
            </a:br>
            <a:r>
              <a:rPr lang="en-US" dirty="0"/>
              <a:t>Introduction</a:t>
            </a:r>
            <a:br>
              <a:rPr lang="en-US" dirty="0"/>
            </a:br>
            <a:r>
              <a:rPr lang="en-US" dirty="0"/>
              <a:t> </a:t>
            </a:r>
            <a:br>
              <a:rPr lang="en-US" dirty="0"/>
            </a:br>
            <a:br>
              <a:rPr lang="en-US" dirty="0"/>
            </a:br>
            <a:br>
              <a:rPr lang="en-US" dirty="0"/>
            </a:br>
            <a:br>
              <a:rPr lang="en-US" dirty="0"/>
            </a:br>
            <a:br>
              <a:rPr lang="en-US" dirty="0"/>
            </a:br>
            <a:br>
              <a:rPr lang="en-US" dirty="0"/>
            </a:br>
            <a:br>
              <a:rPr lang="en-US" dirty="0"/>
            </a:br>
            <a:br>
              <a:rPr lang="en-US" dirty="0"/>
            </a:br>
            <a:r>
              <a:rPr lang="en-US" dirty="0"/>
              <a:t>Assembly Bill 843</a:t>
            </a:r>
            <a:br>
              <a:rPr lang="en-US" dirty="0"/>
            </a:br>
            <a:r>
              <a:rPr lang="en-US" dirty="0"/>
              <a:t> </a:t>
            </a:r>
            <a:br>
              <a:rPr lang="en-US" dirty="0"/>
            </a:br>
            <a:endParaRPr lang="en-US" dirty="0"/>
          </a:p>
        </p:txBody>
      </p:sp>
      <p:sp>
        <p:nvSpPr>
          <p:cNvPr id="3" name="Content Placeholder 2"/>
          <p:cNvSpPr>
            <a:spLocks noGrp="1"/>
          </p:cNvSpPr>
          <p:nvPr>
            <p:ph idx="1"/>
          </p:nvPr>
        </p:nvSpPr>
        <p:spPr>
          <a:xfrm>
            <a:off x="1524000" y="762000"/>
            <a:ext cx="7467600" cy="6096000"/>
          </a:xfrm>
        </p:spPr>
        <p:txBody>
          <a:bodyPr/>
          <a:lstStyle/>
          <a:p>
            <a:pPr marL="0" indent="0" algn="ctr">
              <a:buNone/>
            </a:pPr>
            <a:r>
              <a:rPr lang="en-US" sz="2200" dirty="0"/>
              <a:t>Offenses Eligible for Referral to LEAD:</a:t>
            </a:r>
          </a:p>
          <a:p>
            <a:pPr marL="0" indent="0" algn="ctr">
              <a:buNone/>
            </a:pPr>
            <a:endParaRPr lang="en-US" sz="800" dirty="0"/>
          </a:p>
          <a:p>
            <a:pPr marL="347472" indent="-347472">
              <a:buNone/>
            </a:pPr>
            <a:r>
              <a:rPr lang="en-US" sz="1700" dirty="0"/>
              <a:t>1. 	</a:t>
            </a:r>
            <a:r>
              <a:rPr lang="en-US" sz="1800" dirty="0"/>
              <a:t>Possession for sale or transfer of a controlled substance or other prohibited substance where the circumstances indicate that the sale or transfer is intended to provide a subsistence living or to allow the person to obtain or afford drugs for his or her own consumption</a:t>
            </a:r>
          </a:p>
          <a:p>
            <a:pPr marL="347472" indent="-347472">
              <a:buAutoNum type="arabicPeriod"/>
            </a:pPr>
            <a:endParaRPr lang="en-US" sz="800" dirty="0"/>
          </a:p>
          <a:p>
            <a:pPr marL="347472" indent="-347472">
              <a:buNone/>
            </a:pPr>
            <a:r>
              <a:rPr lang="en-US" sz="1600" dirty="0"/>
              <a:t>2. 	</a:t>
            </a:r>
            <a:r>
              <a:rPr lang="en-US" sz="1800" dirty="0"/>
              <a:t>Sale or transfer of a controlled substance or other prohibited substance where the circumstances indicate that the sale or transfer is intended to provide a subsistence living or to allow the person to obtain or afford drugs for his or her own consumption</a:t>
            </a:r>
          </a:p>
          <a:p>
            <a:pPr marL="347472" indent="-347472">
              <a:buNone/>
            </a:pPr>
            <a:endParaRPr lang="en-US" sz="900" dirty="0"/>
          </a:p>
          <a:p>
            <a:pPr marL="347472" indent="-347472">
              <a:buNone/>
            </a:pPr>
            <a:r>
              <a:rPr lang="en-US" sz="1600" dirty="0"/>
              <a:t>3. 	</a:t>
            </a:r>
            <a:r>
              <a:rPr lang="en-US" sz="1800" dirty="0"/>
              <a:t>Possession of a controlled substance or other prohibited substance</a:t>
            </a:r>
          </a:p>
          <a:p>
            <a:pPr marL="347472" lvl="1" indent="-347472">
              <a:buNone/>
            </a:pPr>
            <a:endParaRPr lang="en-US" sz="800" dirty="0"/>
          </a:p>
          <a:p>
            <a:pPr marL="347472" indent="-347472">
              <a:buNone/>
            </a:pPr>
            <a:r>
              <a:rPr lang="en-US" sz="1600" dirty="0"/>
              <a:t>4. 	</a:t>
            </a:r>
            <a:r>
              <a:rPr lang="en-US" sz="1800" dirty="0"/>
              <a:t>Being under the influence of a controlled substance or other prohibited substance</a:t>
            </a:r>
          </a:p>
          <a:p>
            <a:pPr marL="347472" lvl="1" indent="-347472">
              <a:buNone/>
            </a:pPr>
            <a:endParaRPr lang="en-US" sz="900" dirty="0"/>
          </a:p>
          <a:p>
            <a:pPr marL="347472" indent="-347472">
              <a:buNone/>
            </a:pPr>
            <a:r>
              <a:rPr lang="en-US" sz="1600" dirty="0"/>
              <a:t>5. 	</a:t>
            </a:r>
            <a:r>
              <a:rPr lang="en-US" sz="1800" dirty="0"/>
              <a:t>Being under the influence of alcohol and a controlled substance or other prohibited substance</a:t>
            </a:r>
          </a:p>
          <a:p>
            <a:pPr marL="347472" lvl="1" indent="-347472">
              <a:buNone/>
            </a:pPr>
            <a:endParaRPr lang="en-US" sz="900" dirty="0"/>
          </a:p>
          <a:p>
            <a:pPr marL="347472" indent="-347472">
              <a:buNone/>
            </a:pPr>
            <a:r>
              <a:rPr lang="en-US" sz="1600" dirty="0"/>
              <a:t>6. 	</a:t>
            </a:r>
            <a:r>
              <a:rPr lang="en-US" sz="1800" dirty="0"/>
              <a:t>Prostitution pursuant to subdivision (b) of Section 647  of the California Penal Code.</a:t>
            </a:r>
          </a:p>
        </p:txBody>
      </p:sp>
    </p:spTree>
    <p:extLst>
      <p:ext uri="{BB962C8B-B14F-4D97-AF65-F5344CB8AC3E}">
        <p14:creationId xmlns:p14="http://schemas.microsoft.com/office/powerpoint/2010/main" val="29472157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762000"/>
          </a:xfrm>
        </p:spPr>
        <p:txBody>
          <a:bodyPr/>
          <a:lstStyle/>
          <a:p>
            <a:pPr algn="ctr"/>
            <a:br>
              <a:rPr lang="en-US" dirty="0"/>
            </a:br>
            <a:br>
              <a:rPr lang="en-US" dirty="0"/>
            </a:br>
            <a:br>
              <a:rPr lang="en-US" dirty="0"/>
            </a:br>
            <a:br>
              <a:rPr lang="en-US" dirty="0"/>
            </a:br>
            <a:br>
              <a:rPr lang="en-US" dirty="0"/>
            </a:br>
            <a:br>
              <a:rPr lang="en-US" dirty="0"/>
            </a:br>
            <a:br>
              <a:rPr lang="en-US" dirty="0"/>
            </a:br>
            <a:r>
              <a:rPr lang="en-US" dirty="0"/>
              <a:t>Introduction</a:t>
            </a:r>
            <a:br>
              <a:rPr lang="en-US" dirty="0"/>
            </a:br>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 </a:t>
            </a:r>
            <a:br>
              <a:rPr lang="en-US" dirty="0"/>
            </a:br>
            <a:r>
              <a:rPr lang="en-US" dirty="0"/>
              <a:t>Assembly Bill 843</a:t>
            </a:r>
          </a:p>
        </p:txBody>
      </p:sp>
      <p:sp>
        <p:nvSpPr>
          <p:cNvPr id="3" name="Content Placeholder 2"/>
          <p:cNvSpPr>
            <a:spLocks noGrp="1"/>
          </p:cNvSpPr>
          <p:nvPr>
            <p:ph idx="1"/>
          </p:nvPr>
        </p:nvSpPr>
        <p:spPr>
          <a:xfrm>
            <a:off x="1066800" y="838200"/>
            <a:ext cx="8077200" cy="5943600"/>
          </a:xfrm>
        </p:spPr>
        <p:txBody>
          <a:bodyPr/>
          <a:lstStyle/>
          <a:p>
            <a:pPr marL="457200" lvl="1" indent="0">
              <a:buNone/>
            </a:pPr>
            <a:r>
              <a:rPr lang="en-US" sz="2800" dirty="0"/>
              <a:t>Social Contact Referral</a:t>
            </a:r>
          </a:p>
          <a:p>
            <a:pPr lvl="1"/>
            <a:r>
              <a:rPr lang="en-US" sz="2000" dirty="0"/>
              <a:t>High risk of arrest in the future for any of the crimes specified in subdivision (b), provided that:</a:t>
            </a:r>
          </a:p>
          <a:p>
            <a:pPr lvl="2"/>
            <a:r>
              <a:rPr lang="en-US" dirty="0"/>
              <a:t>Wants to voluntarily participate. </a:t>
            </a:r>
          </a:p>
          <a:p>
            <a:pPr lvl="2"/>
            <a:r>
              <a:rPr lang="en-US" dirty="0"/>
              <a:t>Verification of prior involvement through: </a:t>
            </a:r>
          </a:p>
          <a:p>
            <a:pPr lvl="3">
              <a:buClr>
                <a:srgbClr val="FFC000"/>
              </a:buClr>
              <a:buFont typeface="Arial" panose="020B0604020202020204" pitchFamily="34" charset="0"/>
              <a:buChar char="•"/>
            </a:pPr>
            <a:r>
              <a:rPr lang="en-US" sz="2000" dirty="0"/>
              <a:t>Criminal history records</a:t>
            </a:r>
          </a:p>
          <a:p>
            <a:pPr lvl="3">
              <a:buClr>
                <a:srgbClr val="FFC000"/>
              </a:buClr>
              <a:buFont typeface="Arial" panose="020B0604020202020204" pitchFamily="34" charset="0"/>
              <a:buChar char="•"/>
            </a:pPr>
            <a:r>
              <a:rPr lang="en-US" sz="2000" dirty="0"/>
              <a:t>Observation  </a:t>
            </a:r>
          </a:p>
          <a:p>
            <a:pPr lvl="3">
              <a:buClr>
                <a:srgbClr val="FFC000"/>
              </a:buClr>
              <a:buFont typeface="Arial" panose="020B0604020202020204" pitchFamily="34" charset="0"/>
              <a:buChar char="•"/>
            </a:pPr>
            <a:r>
              <a:rPr lang="en-US" sz="2000" dirty="0"/>
              <a:t>Reliable info provided by another first responder, professional, or a credible community member</a:t>
            </a:r>
          </a:p>
          <a:p>
            <a:pPr lvl="3">
              <a:buClr>
                <a:srgbClr val="FFC000"/>
              </a:buClr>
              <a:buFont typeface="Arial" panose="020B0604020202020204" pitchFamily="34" charset="0"/>
              <a:buChar char="•"/>
            </a:pPr>
            <a:r>
              <a:rPr lang="en-US" sz="2000" dirty="0"/>
              <a:t>Occurred within the LEAD pilot program area</a:t>
            </a:r>
          </a:p>
          <a:p>
            <a:pPr lvl="3">
              <a:buClr>
                <a:srgbClr val="FFC000"/>
              </a:buClr>
              <a:buFont typeface="Arial" panose="020B0604020202020204" pitchFamily="34" charset="0"/>
              <a:buChar char="•"/>
            </a:pPr>
            <a:r>
              <a:rPr lang="en-US" sz="2000" dirty="0"/>
              <a:t>Occurred within 24 months of the date of referral</a:t>
            </a:r>
          </a:p>
          <a:p>
            <a:pPr lvl="2"/>
            <a:r>
              <a:rPr lang="en-US" dirty="0"/>
              <a:t>No pending case in drug court or mental health court</a:t>
            </a:r>
          </a:p>
          <a:p>
            <a:pPr lvl="2"/>
            <a:r>
              <a:rPr lang="en-US" dirty="0"/>
              <a:t>No existing NCO, TRO, or </a:t>
            </a:r>
            <a:r>
              <a:rPr lang="en-US" dirty="0" err="1"/>
              <a:t>antiharassment</a:t>
            </a:r>
            <a:r>
              <a:rPr lang="en-US" dirty="0"/>
              <a:t> order from making contact with a current LEAD participant.</a:t>
            </a:r>
          </a:p>
          <a:p>
            <a:pPr marL="457200" lvl="1" indent="0">
              <a:buNone/>
            </a:pPr>
            <a:r>
              <a:rPr lang="en-US" sz="1800" dirty="0"/>
              <a:t>LEAD may accept Social Contact referrals </a:t>
            </a:r>
            <a:r>
              <a:rPr lang="en-US" sz="1800" u="sng" dirty="0"/>
              <a:t>only</a:t>
            </a:r>
            <a:r>
              <a:rPr lang="en-US" sz="1800" dirty="0"/>
              <a:t> if there is </a:t>
            </a:r>
          </a:p>
          <a:p>
            <a:pPr marL="457200" lvl="1" indent="0">
              <a:buNone/>
            </a:pPr>
            <a:r>
              <a:rPr lang="en-US" sz="1800" dirty="0"/>
              <a:t>capacity after responding to </a:t>
            </a:r>
            <a:r>
              <a:rPr lang="en-US" sz="1800" dirty="0" err="1"/>
              <a:t>Prebooking</a:t>
            </a:r>
            <a:r>
              <a:rPr lang="en-US" sz="1800" dirty="0"/>
              <a:t> referrals</a:t>
            </a:r>
          </a:p>
        </p:txBody>
      </p:sp>
    </p:spTree>
    <p:extLst>
      <p:ext uri="{BB962C8B-B14F-4D97-AF65-F5344CB8AC3E}">
        <p14:creationId xmlns:p14="http://schemas.microsoft.com/office/powerpoint/2010/main" val="20436755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629400" cy="838200"/>
          </a:xfrm>
        </p:spPr>
        <p:txBody>
          <a:bodyPr/>
          <a:lstStyle/>
          <a:p>
            <a:r>
              <a:rPr lang="en-US" dirty="0"/>
              <a:t>Assembly Bill 843</a:t>
            </a:r>
          </a:p>
        </p:txBody>
      </p:sp>
      <p:sp>
        <p:nvSpPr>
          <p:cNvPr id="3" name="Content Placeholder 2"/>
          <p:cNvSpPr>
            <a:spLocks noGrp="1"/>
          </p:cNvSpPr>
          <p:nvPr>
            <p:ph idx="1"/>
          </p:nvPr>
        </p:nvSpPr>
        <p:spPr>
          <a:xfrm>
            <a:off x="1905000" y="990600"/>
            <a:ext cx="6629400" cy="5257800"/>
          </a:xfrm>
        </p:spPr>
        <p:txBody>
          <a:bodyPr/>
          <a:lstStyle/>
          <a:p>
            <a:pPr marL="0" lvl="0" indent="0">
              <a:buNone/>
            </a:pPr>
            <a:r>
              <a:rPr lang="en-US" sz="2200" dirty="0"/>
              <a:t>Services may include</a:t>
            </a:r>
          </a:p>
          <a:p>
            <a:pPr lvl="0"/>
            <a:r>
              <a:rPr lang="en-US" sz="2200" dirty="0"/>
              <a:t>Intensive case management </a:t>
            </a:r>
          </a:p>
          <a:p>
            <a:pPr lvl="0"/>
            <a:r>
              <a:rPr lang="en-US" sz="2200" dirty="0"/>
              <a:t>Temporary and permanent housing that includes individualized supportive services </a:t>
            </a:r>
          </a:p>
          <a:p>
            <a:pPr lvl="0"/>
            <a:r>
              <a:rPr lang="en-US" sz="2200" dirty="0"/>
              <a:t>Individually tailored intervention plans </a:t>
            </a:r>
          </a:p>
          <a:p>
            <a:pPr lvl="0"/>
            <a:r>
              <a:rPr lang="en-US" sz="2200" dirty="0"/>
              <a:t>Medical care</a:t>
            </a:r>
          </a:p>
          <a:p>
            <a:pPr lvl="0"/>
            <a:r>
              <a:rPr lang="en-US" sz="2200" dirty="0"/>
              <a:t>Mental health care</a:t>
            </a:r>
          </a:p>
          <a:p>
            <a:pPr lvl="0"/>
            <a:r>
              <a:rPr lang="en-US" sz="2200" dirty="0"/>
              <a:t>Treatment for alcohol or substance use disorders</a:t>
            </a:r>
          </a:p>
          <a:p>
            <a:pPr lvl="0"/>
            <a:r>
              <a:rPr lang="en-US" sz="2200" dirty="0"/>
              <a:t>Nutritional counseling and treatment</a:t>
            </a:r>
          </a:p>
          <a:p>
            <a:pPr lvl="0"/>
            <a:r>
              <a:rPr lang="en-US" sz="2200" dirty="0"/>
              <a:t>Psychological counseling</a:t>
            </a:r>
          </a:p>
          <a:p>
            <a:pPr lvl="0"/>
            <a:r>
              <a:rPr lang="en-US" sz="2200" dirty="0"/>
              <a:t>Employment</a:t>
            </a:r>
          </a:p>
          <a:p>
            <a:pPr lvl="0"/>
            <a:r>
              <a:rPr lang="en-US" sz="2200" dirty="0"/>
              <a:t>Employment training and education</a:t>
            </a:r>
          </a:p>
          <a:p>
            <a:pPr lvl="0"/>
            <a:r>
              <a:rPr lang="en-US" sz="2200" dirty="0"/>
              <a:t>Civil legal services </a:t>
            </a:r>
          </a:p>
          <a:p>
            <a:pPr lvl="0"/>
            <a:r>
              <a:rPr lang="en-US" sz="2200" dirty="0"/>
              <a:t>System navigation</a:t>
            </a:r>
          </a:p>
        </p:txBody>
      </p:sp>
    </p:spTree>
    <p:extLst>
      <p:ext uri="{BB962C8B-B14F-4D97-AF65-F5344CB8AC3E}">
        <p14:creationId xmlns:p14="http://schemas.microsoft.com/office/powerpoint/2010/main" val="249513591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01018438">
  <a:themeElements>
    <a:clrScheme name="BSCC 1">
      <a:dk1>
        <a:srgbClr val="14285A"/>
      </a:dk1>
      <a:lt1>
        <a:srgbClr val="FFFFFF"/>
      </a:lt1>
      <a:dk2>
        <a:srgbClr val="1E3C78"/>
      </a:dk2>
      <a:lt2>
        <a:srgbClr val="CCCCCC"/>
      </a:lt2>
      <a:accent1>
        <a:srgbClr val="14285A"/>
      </a:accent1>
      <a:accent2>
        <a:srgbClr val="1E3C78"/>
      </a:accent2>
      <a:accent3>
        <a:srgbClr val="7F7F7F"/>
      </a:accent3>
      <a:accent4>
        <a:srgbClr val="D5AF54"/>
      </a:accent4>
      <a:accent5>
        <a:srgbClr val="E3CA8D"/>
      </a:accent5>
      <a:accent6>
        <a:srgbClr val="F2E7CA"/>
      </a:accent6>
      <a:hlink>
        <a:srgbClr val="3D8BD7"/>
      </a:hlink>
      <a:folHlink>
        <a:srgbClr val="B2B2B2"/>
      </a:folHlink>
    </a:clrScheme>
    <a:fontScheme name="BSCC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59EEC4-39D7-42D0-88BB-59F0EA0849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strategy presentation</Template>
  <TotalTime>3561</TotalTime>
  <Words>1711</Words>
  <Application>Microsoft Office PowerPoint</Application>
  <PresentationFormat>On-screen Show (4:3)</PresentationFormat>
  <Paragraphs>400</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ＭＳ Ｐゴシック</vt:lpstr>
      <vt:lpstr>Arial</vt:lpstr>
      <vt:lpstr>Arial Narrow</vt:lpstr>
      <vt:lpstr>Arial Rounded MT Bold</vt:lpstr>
      <vt:lpstr>Calibri</vt:lpstr>
      <vt:lpstr>Symbol</vt:lpstr>
      <vt:lpstr>Tahoma</vt:lpstr>
      <vt:lpstr>Times New Roman</vt:lpstr>
      <vt:lpstr>Wingdings</vt:lpstr>
      <vt:lpstr>01018438</vt:lpstr>
      <vt:lpstr> Bidders’ Conference</vt:lpstr>
      <vt:lpstr>       Overview of the day </vt:lpstr>
      <vt:lpstr>BSCC Grant Process</vt:lpstr>
      <vt:lpstr>       Introduction        Assembly Bill 843   </vt:lpstr>
      <vt:lpstr>       Introduction        Assembly Bill 1837   </vt:lpstr>
      <vt:lpstr>       Introduction        Assembly Bill 843   </vt:lpstr>
      <vt:lpstr>       Introduction          Assembly Bill 843   </vt:lpstr>
      <vt:lpstr>       Introduction             Assembly Bill 843</vt:lpstr>
      <vt:lpstr>Assembly Bill 843</vt:lpstr>
      <vt:lpstr>Assembly Bill 843</vt:lpstr>
      <vt:lpstr>Evaluators</vt:lpstr>
      <vt:lpstr>PowerPoint Presentation</vt:lpstr>
      <vt:lpstr>   </vt:lpstr>
      <vt:lpstr>Project Description</vt:lpstr>
      <vt:lpstr>PowerPoint Presentation</vt:lpstr>
      <vt:lpstr>Project Design</vt:lpstr>
      <vt:lpstr>Project Design</vt:lpstr>
      <vt:lpstr>Project Design</vt:lpstr>
      <vt:lpstr>Project Design</vt:lpstr>
      <vt:lpstr>Project Design</vt:lpstr>
      <vt:lpstr> What Do We Mean By          Evidence-based? There are different forms of evidence:</vt:lpstr>
      <vt:lpstr>Evidence-based Means…</vt:lpstr>
      <vt:lpstr>    Research says that services and interventions can be effective in reducing recidivism, however, not all programs are equally effective…</vt:lpstr>
      <vt:lpstr>EBP and the LEAD Grant Project</vt:lpstr>
      <vt:lpstr>What is the R.E.D. Initiative?</vt:lpstr>
      <vt:lpstr>Attorney General Announces OpenJustice, 9/2/15</vt:lpstr>
      <vt:lpstr>PowerPoint Presentation</vt:lpstr>
      <vt:lpstr>R.E.D. and the LEAD Grant Project</vt:lpstr>
      <vt:lpstr>Key Tools/Strategies to Reduce R.E.D.</vt:lpstr>
      <vt:lpstr>  For more information  about R.E.D.:  </vt:lpstr>
      <vt:lpstr>Grant Requirements</vt:lpstr>
      <vt:lpstr>Grant Requirements Cont.</vt:lpstr>
      <vt:lpstr>Grant Requirements Cont.</vt:lpstr>
      <vt:lpstr>The RFP Process  After Your Proposal Is Submitted...</vt:lpstr>
      <vt:lpstr>PowerPoint Presentation</vt:lpstr>
      <vt:lpstr>Proposal Instructions</vt:lpstr>
      <vt:lpstr>Proposal Instructions</vt:lpstr>
      <vt:lpstr>PowerPoint Presentation</vt:lpstr>
      <vt:lpstr>PowerPoint Presentation</vt:lpstr>
      <vt:lpstr>    Submit additional questions about the LEAD Grant  or RFP to:</vt:lpstr>
    </vt:vector>
  </TitlesOfParts>
  <Company>California Technology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Kally Pile</dc:creator>
  <cp:lastModifiedBy>Esmael, Antonio@BSCC</cp:lastModifiedBy>
  <cp:revision>265</cp:revision>
  <cp:lastPrinted>2015-10-19T19:07:50Z</cp:lastPrinted>
  <dcterms:created xsi:type="dcterms:W3CDTF">2014-07-24T16:31:56Z</dcterms:created>
  <dcterms:modified xsi:type="dcterms:W3CDTF">2019-02-20T21:53:13Z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TC010184381033</vt:lpwstr>
  </property>
</Properties>
</file>