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16" r:id="rId2"/>
    <p:sldId id="334" r:id="rId3"/>
    <p:sldId id="341" r:id="rId4"/>
    <p:sldId id="336" r:id="rId5"/>
    <p:sldId id="337" r:id="rId6"/>
    <p:sldId id="340" r:id="rId7"/>
    <p:sldId id="338" r:id="rId8"/>
    <p:sldId id="339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F54"/>
    <a:srgbClr val="090807"/>
    <a:srgbClr val="FFDA3F"/>
    <a:srgbClr val="FFFF66"/>
    <a:srgbClr val="2E2A22"/>
    <a:srgbClr val="BF962F"/>
    <a:srgbClr val="264D9A"/>
    <a:srgbClr val="1E3C78"/>
    <a:srgbClr val="E1C683"/>
    <a:srgbClr val="6B90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88344" autoAdjust="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88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21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1"/>
            <a:ext cx="3038145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56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214" y="0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66" y="4416099"/>
            <a:ext cx="5604669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214" y="882912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2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9B55826A-C67D-4599-9B44-222DD1009CDA}" type="slidenum">
              <a:rPr lang="en-US" smtClean="0"/>
              <a:pPr defTabSz="930356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5598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41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23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82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56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4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093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9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7"/>
          <p:cNvSpPr>
            <a:spLocks noChangeArrowheads="1"/>
          </p:cNvSpPr>
          <p:nvPr userDrawn="1"/>
        </p:nvSpPr>
        <p:spPr bwMode="auto">
          <a:xfrm>
            <a:off x="0" y="0"/>
            <a:ext cx="9144000" cy="1714500"/>
          </a:xfrm>
          <a:prstGeom prst="rect">
            <a:avLst/>
          </a:prstGeom>
          <a:solidFill>
            <a:srgbClr val="BF962F">
              <a:alpha val="60000"/>
            </a:srgbClr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5" name="Picture 220" descr="MP900439486[1]"/>
          <p:cNvPicPr>
            <a:picLocks noChangeArrowheads="1"/>
          </p:cNvPicPr>
          <p:nvPr userDrawn="1"/>
        </p:nvPicPr>
        <p:blipFill>
          <a:blip r:embed="rId2" cstate="print"/>
          <a:srcRect l="6728" t="14291" r="5042"/>
          <a:stretch>
            <a:fillRect/>
          </a:stretch>
        </p:blipFill>
        <p:spPr bwMode="auto">
          <a:xfrm>
            <a:off x="6553200" y="381000"/>
            <a:ext cx="2587752" cy="2590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2" name="Picture 220" descr="MP900439486[1]"/>
          <p:cNvPicPr>
            <a:picLocks noChangeAspect="1" noChangeArrowheads="1"/>
          </p:cNvPicPr>
          <p:nvPr userDrawn="1"/>
        </p:nvPicPr>
        <p:blipFill>
          <a:blip r:embed="rId3" cstate="print"/>
          <a:srcRect l="4348" r="20274" b="26092"/>
          <a:stretch>
            <a:fillRect/>
          </a:stretch>
        </p:blipFill>
        <p:spPr bwMode="auto">
          <a:xfrm flipH="1">
            <a:off x="2590800" y="381660"/>
            <a:ext cx="3962400" cy="25901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" name="Picture 218" descr="MP900422246[1]"/>
          <p:cNvPicPr>
            <a:picLocks noChangeAspect="1" noChangeArrowheads="1"/>
          </p:cNvPicPr>
          <p:nvPr userDrawn="1"/>
        </p:nvPicPr>
        <p:blipFill>
          <a:blip r:embed="rId4" cstate="print"/>
          <a:srcRect t="19489" r="50450" b="4039"/>
          <a:stretch>
            <a:fillRect/>
          </a:stretch>
        </p:blipFill>
        <p:spPr bwMode="auto">
          <a:xfrm flipH="1">
            <a:off x="0" y="381000"/>
            <a:ext cx="2590800" cy="2667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7" name="Group 221"/>
          <p:cNvGrpSpPr>
            <a:grpSpLocks/>
          </p:cNvGrpSpPr>
          <p:nvPr userDrawn="1"/>
        </p:nvGrpSpPr>
        <p:grpSpPr bwMode="auto">
          <a:xfrm>
            <a:off x="0" y="1752601"/>
            <a:ext cx="9144000" cy="2527300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H="1" flipV="1">
            <a:off x="0" y="3810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>
            <a:off x="6553200" y="381000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>
            <a:off x="2590800" y="381000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1" name="Picture 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87975"/>
            <a:ext cx="9144000" cy="14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858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858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32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8888-3581-4331-A0A4-93E9F0A57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" name="Picture 25" descr="Blue Gold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5485403"/>
            <a:ext cx="2011680" cy="68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02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E3C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20" descr="MP900439486[1]"/>
          <p:cNvPicPr>
            <a:picLocks noChangeAspect="1" noChangeArrowheads="1"/>
          </p:cNvPicPr>
          <p:nvPr userDrawn="1"/>
        </p:nvPicPr>
        <p:blipFill>
          <a:blip r:embed="rId2" cstate="print"/>
          <a:srcRect t="27272" r="1989"/>
          <a:stretch>
            <a:fillRect/>
          </a:stretch>
        </p:blipFill>
        <p:spPr bwMode="auto">
          <a:xfrm flipH="1">
            <a:off x="0" y="228600"/>
            <a:ext cx="91440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600201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V="1">
            <a:off x="0" y="2286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 flipH="1">
            <a:off x="2590800" y="228601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 flipH="1">
            <a:off x="6553200" y="228601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946E-3767-4B1B-821F-E19772298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36AC6B-3E1A-4283-88DD-FAF875A3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314" r:id="rId2"/>
    <p:sldLayoutId id="2147484272" r:id="rId3"/>
    <p:sldLayoutId id="2147484307" r:id="rId4"/>
    <p:sldLayoutId id="2147484294" r:id="rId5"/>
    <p:sldLayoutId id="2147484274" r:id="rId6"/>
    <p:sldLayoutId id="2147484308" r:id="rId7"/>
    <p:sldLayoutId id="2147484309" r:id="rId8"/>
    <p:sldLayoutId id="2147484310" r:id="rId9"/>
    <p:sldLayoutId id="2147484275" r:id="rId10"/>
    <p:sldLayoutId id="2147484278" r:id="rId11"/>
    <p:sldLayoutId id="2147484279" r:id="rId12"/>
    <p:sldLayoutId id="2147484281" r:id="rId13"/>
    <p:sldLayoutId id="2147484311" r:id="rId14"/>
    <p:sldLayoutId id="2147484312" r:id="rId15"/>
    <p:sldLayoutId id="21474843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839200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Board of State and Community Corrections</a:t>
            </a:r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 bwMode="auto">
          <a:xfrm>
            <a:off x="152400" y="396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dirty="0" smtClean="0"/>
              <a:t>Proposition 47</a:t>
            </a:r>
          </a:p>
          <a:p>
            <a:r>
              <a:rPr lang="en-US" sz="2400" b="1" kern="0" dirty="0" smtClean="0"/>
              <a:t>February 4, 2016 </a:t>
            </a:r>
          </a:p>
          <a:p>
            <a:r>
              <a:rPr lang="en-US" sz="2400" b="1" kern="0" dirty="0" smtClean="0"/>
              <a:t>Information Update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7543800" cy="53340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200" b="1" dirty="0">
              <a:solidFill>
                <a:srgbClr val="090807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Overview of Prop 47 Savings estimate</a:t>
            </a:r>
          </a:p>
          <a:p>
            <a:pPr algn="just">
              <a:spcBef>
                <a:spcPts val="0"/>
              </a:spcBef>
            </a:pPr>
            <a:endParaRPr lang="en-US" sz="2800" b="1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Public Comment/Regional Meetings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Executive Steering Committee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Prop 47 Update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43200" y="914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2502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7543800" cy="53340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200" b="1" dirty="0">
              <a:solidFill>
                <a:srgbClr val="090807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The Department of Finance is responsible for determining state savings.</a:t>
            </a:r>
          </a:p>
          <a:p>
            <a:pPr algn="just">
              <a:spcBef>
                <a:spcPts val="0"/>
              </a:spcBef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The Governor’s Budget estimate of first year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</a:rPr>
              <a:t>net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savings is $29.3 million.</a:t>
            </a:r>
          </a:p>
          <a:p>
            <a:pPr algn="just">
              <a:spcBef>
                <a:spcPts val="0"/>
              </a:spcBef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Sixty-five percent of that ($19 million) goes to the BSCC</a:t>
            </a: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Prop 47 Savings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43200" y="914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5952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7543800" cy="53340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200" b="1" dirty="0">
              <a:solidFill>
                <a:srgbClr val="090807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0070C0"/>
                </a:solidFill>
              </a:rPr>
              <a:t>The Governor’s Budget </a:t>
            </a:r>
            <a:r>
              <a:rPr lang="en-US" sz="2800" b="1" dirty="0">
                <a:solidFill>
                  <a:srgbClr val="0070C0"/>
                </a:solidFill>
              </a:rPr>
              <a:t>includes additional estimates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</a:rPr>
              <a:t>Second year savings to BSCC: $26.3 million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</a:rPr>
              <a:t>Ongoing savings to BSCC:  $37.4 million annually</a:t>
            </a: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Prop 47 Savings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43200" y="914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8270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7543800" cy="53340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200" b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Number of public Commenters as of January 28, 2016: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 24 by email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 1 by telephone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183 at Regional Meetings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51 in Oakland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11 in Fresno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26 in Highland (San Bernardino County)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51 in Los Angeles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070C0"/>
                </a:solidFill>
              </a:rPr>
              <a:t>44 in San Diego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070C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en-US" sz="2600" b="1" dirty="0" smtClean="0">
                <a:solidFill>
                  <a:srgbClr val="0070C0"/>
                </a:solidFill>
              </a:rPr>
              <a:t>Total: 208</a:t>
            </a:r>
            <a:endParaRPr lang="en-US" sz="2600" b="1" dirty="0">
              <a:solidFill>
                <a:srgbClr val="0070C0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+mn-lt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800" b="1" dirty="0" smtClean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Public Comment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43200" y="914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6954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7543800" cy="5334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sz="1200" b="1" dirty="0">
              <a:solidFill>
                <a:srgbClr val="090807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600" b="1" dirty="0" smtClean="0">
                <a:solidFill>
                  <a:srgbClr val="0070C0"/>
                </a:solidFill>
                <a:latin typeface="+mn-lt"/>
              </a:rPr>
              <a:t>Frequency by topic of public </a:t>
            </a:r>
            <a:r>
              <a:rPr lang="en-US" sz="2600" b="1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sz="2600" b="1" dirty="0" smtClean="0">
                <a:solidFill>
                  <a:srgbClr val="0070C0"/>
                </a:solidFill>
                <a:latin typeface="+mn-lt"/>
              </a:rPr>
              <a:t>omment (top </a:t>
            </a:r>
            <a:r>
              <a:rPr lang="en-US" sz="2600" b="1" dirty="0">
                <a:solidFill>
                  <a:srgbClr val="0070C0"/>
                </a:solidFill>
                <a:latin typeface="+mn-lt"/>
              </a:rPr>
              <a:t>5</a:t>
            </a:r>
            <a:r>
              <a:rPr lang="en-US" sz="2600" b="1" dirty="0" smtClean="0">
                <a:solidFill>
                  <a:srgbClr val="0070C0"/>
                </a:solidFill>
                <a:latin typeface="+mn-lt"/>
              </a:rPr>
              <a:t>)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Community based </a:t>
            </a:r>
            <a:r>
              <a:rPr lang="en-US" sz="2000" b="1" dirty="0"/>
              <a:t>t</a:t>
            </a:r>
            <a:r>
              <a:rPr lang="en-US" sz="2000" b="1" dirty="0" smtClean="0"/>
              <a:t>reatment/not in custody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Mental health/substance use treatment and counseling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table</a:t>
            </a:r>
            <a:r>
              <a:rPr lang="en-US" sz="2000" b="1" dirty="0"/>
              <a:t>, affordable housing	</a:t>
            </a:r>
            <a:r>
              <a:rPr lang="en-US" sz="2000" b="1" dirty="0" smtClean="0"/>
              <a:t>			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Diversion 	</a:t>
            </a:r>
            <a:r>
              <a:rPr lang="en-US" sz="2000" b="1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Job Training	</a:t>
            </a:r>
            <a:r>
              <a:rPr lang="en-US" sz="2000" b="1" dirty="0" smtClean="0"/>
              <a:t>					</a:t>
            </a:r>
            <a:endParaRPr lang="en-US" sz="2000" b="1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800" b="1" dirty="0" smtClean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Public Comment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43200" y="914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2323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7543800" cy="53340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200" b="1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42 persons expressing interest as of February 2, 2016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Background include: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Behavioral Health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Sober Living/Housing Reentry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Law Enforcement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Service Providers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Advocates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Formerly Incarcerated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Academic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Probation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Public Defender</a:t>
            </a:r>
          </a:p>
          <a:p>
            <a:pPr marL="91440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/>
                </a:solidFill>
              </a:rPr>
              <a:t>County Administrator</a:t>
            </a:r>
          </a:p>
          <a:p>
            <a:pPr algn="just"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ESC Interest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43200" y="914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5344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219200"/>
            <a:ext cx="7543800" cy="53340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200" b="1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Staff is currently working with the Co-Chairs to recommend members</a:t>
            </a:r>
          </a:p>
          <a:p>
            <a:pPr algn="just">
              <a:spcBef>
                <a:spcPts val="0"/>
              </a:spcBef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Diversity, subject matter expertise, compliance with AB 1056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</a:t>
            </a:r>
            <a:r>
              <a:rPr lang="en-US" sz="2800" dirty="0" smtClean="0">
                <a:solidFill>
                  <a:srgbClr val="0070C0"/>
                </a:solidFill>
              </a:rPr>
              <a:t>roposed ESC membership to the Board for approval in April 2016</a:t>
            </a:r>
          </a:p>
          <a:p>
            <a:pPr algn="just"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/>
              <a:t>ESC Members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43200" y="9144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5129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2929</TotalTime>
  <Words>240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Axis</vt:lpstr>
      <vt:lpstr> Board of State and Community Corrections</vt:lpstr>
      <vt:lpstr>Prop 47 Update</vt:lpstr>
      <vt:lpstr>Prop 47 Savings</vt:lpstr>
      <vt:lpstr>Prop 47 Savings</vt:lpstr>
      <vt:lpstr>Public Comment</vt:lpstr>
      <vt:lpstr>Public Comment</vt:lpstr>
      <vt:lpstr>ESC Interest</vt:lpstr>
      <vt:lpstr>ESC Members</vt:lpstr>
    </vt:vector>
  </TitlesOfParts>
  <Company>CA Department of Corrections and Rehabilitation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Antonio Esmael</cp:lastModifiedBy>
  <cp:revision>350</cp:revision>
  <cp:lastPrinted>2016-02-03T15:37:25Z</cp:lastPrinted>
  <dcterms:created xsi:type="dcterms:W3CDTF">2009-10-14T22:33:33Z</dcterms:created>
  <dcterms:modified xsi:type="dcterms:W3CDTF">2016-02-04T22:22:27Z</dcterms:modified>
</cp:coreProperties>
</file>